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317" r:id="rId3"/>
    <p:sldId id="261" r:id="rId4"/>
    <p:sldId id="262" r:id="rId5"/>
    <p:sldId id="263" r:id="rId6"/>
    <p:sldId id="265" r:id="rId7"/>
    <p:sldId id="264" r:id="rId8"/>
    <p:sldId id="291" r:id="rId9"/>
    <p:sldId id="258" r:id="rId10"/>
    <p:sldId id="257" r:id="rId11"/>
    <p:sldId id="259" r:id="rId12"/>
    <p:sldId id="266" r:id="rId13"/>
    <p:sldId id="267" r:id="rId14"/>
    <p:sldId id="269" r:id="rId15"/>
    <p:sldId id="271" r:id="rId16"/>
    <p:sldId id="274" r:id="rId17"/>
    <p:sldId id="275" r:id="rId18"/>
    <p:sldId id="276" r:id="rId19"/>
    <p:sldId id="277" r:id="rId20"/>
    <p:sldId id="278" r:id="rId21"/>
    <p:sldId id="279" r:id="rId22"/>
    <p:sldId id="284" r:id="rId23"/>
    <p:sldId id="280" r:id="rId24"/>
    <p:sldId id="281" r:id="rId25"/>
    <p:sldId id="282" r:id="rId26"/>
    <p:sldId id="283" r:id="rId27"/>
    <p:sldId id="285" r:id="rId28"/>
    <p:sldId id="286" r:id="rId29"/>
    <p:sldId id="287" r:id="rId30"/>
    <p:sldId id="288" r:id="rId31"/>
    <p:sldId id="318" r:id="rId32"/>
    <p:sldId id="319" r:id="rId33"/>
    <p:sldId id="320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FCC00"/>
    <a:srgbClr val="FFFFFF"/>
    <a:srgbClr val="003300"/>
    <a:srgbClr val="009900"/>
    <a:srgbClr val="000000"/>
    <a:srgbClr val="000066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2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01638" y="6076950"/>
            <a:ext cx="30527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D68A7-C19B-41A8-8EDE-A08202C1AD78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07695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076950"/>
            <a:ext cx="305276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997A3-2A66-4736-89EE-17537DA7E3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5D49F-C962-4056-ACEF-6897FFFB472B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E5A15-FAB7-4BD5-96BF-8F094408B4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5563" y="685800"/>
            <a:ext cx="2847975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1638" y="685800"/>
            <a:ext cx="8391525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D132F-23D2-46D8-9701-35C7F61334EC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F240D-E331-4E4E-BC41-9010A5E5EA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1638" y="685800"/>
            <a:ext cx="11388725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61657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5375" y="1981200"/>
            <a:ext cx="5618163" cy="18669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5375" y="4000500"/>
            <a:ext cx="5618163" cy="18669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01638" y="6019800"/>
            <a:ext cx="30527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02788-1465-4C4D-A133-2DE6EB056BEA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0198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019800"/>
            <a:ext cx="305276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25B01-4D3C-4E52-824A-586F905094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9副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2929467" y="3717925"/>
            <a:ext cx="8540751" cy="11080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929467" y="4940300"/>
            <a:ext cx="853440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/>
            </a:lvl1pPr>
          </a:lstStyle>
          <a:p>
            <a:pPr>
              <a:defRPr/>
            </a:pPr>
            <a:fld id="{1439F272-0E79-4724-B4E7-CCC93A707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31C4-2BB7-4D18-9F78-633E7B4DEB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2F62-34FF-4CD0-A091-D9B223D47F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7C943-50E2-4AED-9A8D-612068EE1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4E818-E968-406D-849D-2A770D176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9451C-C3CF-437E-89D7-0CA3C97CF4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8483D-FE5E-46B6-8487-F5F5306AE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A5FD-00EF-482B-9E86-F7F764FF2469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AE4C-5A2D-4DEC-9773-780A642D2E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9BC28-0D27-4FB4-8245-9F62ABB499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E6F7C-2C26-413E-9F5E-5392CFE1A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59491-1F24-49BB-8B97-E8C2347F0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611F8-5CA5-4BB3-84BA-0FB997E9AE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AD36F-4430-4B31-95A6-7DB0D8F4C954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C1348-3D76-4CF4-B39A-896C1F801F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6165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5375" y="1981200"/>
            <a:ext cx="561816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BFE6B-77A8-4F01-9E58-E13BE78C4ACE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CC385-9B71-4382-BDA8-0ECC326BDF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CB7FD-8FF3-409D-9C4F-AF37A3FD6BB0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F22D-2073-4EFE-AB29-4144A11AD7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C1CAB-009B-4722-A52F-98032E4D3A74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B0368-A28A-4AEA-AF46-65C5AAD6CC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8F22E-B90F-4496-9864-2FFB7C9647C9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F5577-35AD-4132-AB76-8A88A77E0F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9F7A-757A-4E7E-91C7-5B4967DE593C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E7E25-4B6E-44DD-BAE2-72B92E0DCC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B8AD-6912-49A3-A1CA-C5C5E269A811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FF9F7-DB02-409C-B2D7-E8D7CA5151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1638" y="685800"/>
            <a:ext cx="1138872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6400" y="1981200"/>
            <a:ext cx="11387138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1638" y="6019800"/>
            <a:ext cx="3052762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91B254C-D7FA-45CA-9C71-51F7212AA28D}" type="datetimeFigureOut">
              <a:rPr lang="zh-CN" altLang="en-US"/>
              <a:pPr>
                <a:defRPr/>
              </a:pPr>
              <a:t>2019/3/9</a:t>
            </a:fld>
            <a:endParaRPr lang="en-US" altLang="zh-CN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76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46F249-48F8-4C9F-B8C7-F4BF4B3B53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025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1E12CD-419D-48CF-8DBC-2F07006DC7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6%B2%B1%E6%B2%B1%E6%B2%B3%E6%B2%BF" TargetMode="External"/><Relationship Id="rId3" Type="http://schemas.openxmlformats.org/officeDocument/2006/relationships/hyperlink" Target="https://baike.baidu.com/item/%E5%B8%83%E6%9B%B2" TargetMode="External"/><Relationship Id="rId7" Type="http://schemas.openxmlformats.org/officeDocument/2006/relationships/hyperlink" Target="https://baike.baidu.com/item/%E6%B2%B1%E6%B2%B1%E6%B2%B3%E7%AB%99" TargetMode="External"/><Relationship Id="rId2" Type="http://schemas.openxmlformats.org/officeDocument/2006/relationships/hyperlink" Target="https://baike.baidu.com/item/%E6%B2%B1%E6%B2%B1%E6%B2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9%80%9A%E5%A4%A9%E6%B2%B3%E7%AB%99" TargetMode="External"/><Relationship Id="rId11" Type="http://schemas.openxmlformats.org/officeDocument/2006/relationships/hyperlink" Target="https://baike.baidu.com/item/%E5%94%90%E5%8F%A4%E6%8B%89%E5%B1%B1%E9%95%87" TargetMode="External"/><Relationship Id="rId5" Type="http://schemas.openxmlformats.org/officeDocument/2006/relationships/hyperlink" Target="https://baike.baidu.com/item/%E9%80%9A%E5%A4%A9%E6%B2%B3%E6%B2%BF" TargetMode="External"/><Relationship Id="rId10" Type="http://schemas.openxmlformats.org/officeDocument/2006/relationships/hyperlink" Target="https://baike.baidu.com/item/%E5%8F%AF%E5%8F%AF%E8%A5%BF%E9%87%8C/10484" TargetMode="External"/><Relationship Id="rId4" Type="http://schemas.openxmlformats.org/officeDocument/2006/relationships/hyperlink" Target="https://baike.baidu.com/item/%E5%BD%93%E6%9B%B2/6874011" TargetMode="External"/><Relationship Id="rId9" Type="http://schemas.openxmlformats.org/officeDocument/2006/relationships/hyperlink" Target="https://baike.baidu.com/item/%E5%8F%AF%E5%8F%AF%E8%A5%BF%E9%87%8C%E8%87%AA%E7%84%B6%E4%BF%9D%E6%8A%A4%E5%8C%B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.com/doc/5614010-5826620.html" TargetMode="External"/><Relationship Id="rId2" Type="http://schemas.openxmlformats.org/officeDocument/2006/relationships/hyperlink" Target="https://baike.so.com/doc/5341719-5577162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B8%83%E6%9B%B2" TargetMode="External"/><Relationship Id="rId13" Type="http://schemas.openxmlformats.org/officeDocument/2006/relationships/hyperlink" Target="https://baike.baidu.com/item/%E6%B2%BB%E5%A4%9A%E5%8E%BF" TargetMode="External"/><Relationship Id="rId3" Type="http://schemas.openxmlformats.org/officeDocument/2006/relationships/hyperlink" Target="https://baike.baidu.com/item/%E6%98%86%E4%BB%91%E5%B1%B1%E8%84%89" TargetMode="External"/><Relationship Id="rId7" Type="http://schemas.openxmlformats.org/officeDocument/2006/relationships/hyperlink" Target="https://baike.baidu.com/item/%E6%9D%82%E5%A4%9A%E5%8E%BF" TargetMode="External"/><Relationship Id="rId12" Type="http://schemas.openxmlformats.org/officeDocument/2006/relationships/hyperlink" Target="https://baike.baidu.com/item/%E5%8F%AF%E5%8F%AF%E8%A5%BF%E9%87%8C%E8%87%AA%E7%84%B6%E4%BF%9D%E6%8A%A4%E5%8C%BA" TargetMode="External"/><Relationship Id="rId2" Type="http://schemas.openxmlformats.org/officeDocument/2006/relationships/hyperlink" Target="https://baike.baidu.com/item/%E4%B8%89%E6%B1%9F%E6%BA%90/2876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7%8E%89%E6%A0%91/24322" TargetMode="External"/><Relationship Id="rId11" Type="http://schemas.openxmlformats.org/officeDocument/2006/relationships/hyperlink" Target="https://baike.baidu.com/item/%E6%A5%9A%E7%8E%9B%E5%B0%94%E6%B2%B3" TargetMode="External"/><Relationship Id="rId5" Type="http://schemas.openxmlformats.org/officeDocument/2006/relationships/hyperlink" Target="https://baike.baidu.com/item/%E5%8F%AF%E5%8F%AF%E8%A5%BF%E9%87%8C/10484" TargetMode="External"/><Relationship Id="rId10" Type="http://schemas.openxmlformats.org/officeDocument/2006/relationships/hyperlink" Target="https://baike.baidu.com/item/%E6%B2%B1%E6%B2%B1%E6%B2%B3" TargetMode="External"/><Relationship Id="rId4" Type="http://schemas.openxmlformats.org/officeDocument/2006/relationships/hyperlink" Target="https://baike.baidu.com/item/%E5%94%90%E5%8F%A4%E6%8B%89%E5%B1%B1%E8%84%89" TargetMode="External"/><Relationship Id="rId9" Type="http://schemas.openxmlformats.org/officeDocument/2006/relationships/hyperlink" Target="https://baike.baidu.com/item/%E5%94%90%E5%8F%A4%E6%8B%89%E5%B1%B1%E9%95%87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94%90%E5%8F%A4%E6%8B%89%E5%B1%B1%E8%84%89" TargetMode="External"/><Relationship Id="rId13" Type="http://schemas.openxmlformats.org/officeDocument/2006/relationships/hyperlink" Target="https://baike.baidu.com/item/%E6%B2%B1%E6%B2%B1%E6%B2%B3" TargetMode="External"/><Relationship Id="rId3" Type="http://schemas.openxmlformats.org/officeDocument/2006/relationships/hyperlink" Target="https://baike.baidu.com/item/%E4%B8%89%E6%B1%9F%E6%BA%90/287629" TargetMode="External"/><Relationship Id="rId7" Type="http://schemas.openxmlformats.org/officeDocument/2006/relationships/hyperlink" Target="https://baike.baidu.com/item/%E6%98%86%E4%BB%91%E5%B1%B1%E8%84%89" TargetMode="External"/><Relationship Id="rId12" Type="http://schemas.openxmlformats.org/officeDocument/2006/relationships/hyperlink" Target="https://baike.baidu.com/item/%E5%BD%93%E6%9B%B2" TargetMode="External"/><Relationship Id="rId2" Type="http://schemas.openxmlformats.org/officeDocument/2006/relationships/hyperlink" Target="https://baike.baidu.com/subview/71844/10028254.htm" TargetMode="External"/><Relationship Id="rId16" Type="http://schemas.openxmlformats.org/officeDocument/2006/relationships/hyperlink" Target="https://baike.baidu.com/item/%E5%8F%AF%E5%8F%AF%E8%A5%BF%E9%87%8C%E5%B1%B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9%9D%92%E8%97%8F%E9%AB%98%E5%8E%9F/849" TargetMode="External"/><Relationship Id="rId11" Type="http://schemas.openxmlformats.org/officeDocument/2006/relationships/hyperlink" Target="https://baike.baidu.com/item/%E5%94%90%E5%8F%A4%E6%8B%89%E5%B1%B1%E9%95%87" TargetMode="External"/><Relationship Id="rId5" Type="http://schemas.openxmlformats.org/officeDocument/2006/relationships/hyperlink" Target="https://baike.baidu.com/item/%E9%80%9A%E5%A4%A9%E6%B2%B3/5936425" TargetMode="External"/><Relationship Id="rId15" Type="http://schemas.openxmlformats.org/officeDocument/2006/relationships/hyperlink" Target="https://baike.baidu.com/item/%E6%A5%9A%E7%8E%9B%E5%B0%94%E6%B2%B3" TargetMode="External"/><Relationship Id="rId10" Type="http://schemas.openxmlformats.org/officeDocument/2006/relationships/hyperlink" Target="https://baike.baidu.com/item/%E9%9D%92%E8%97%8F%E9%93%81%E8%B7%AF" TargetMode="External"/><Relationship Id="rId4" Type="http://schemas.openxmlformats.org/officeDocument/2006/relationships/hyperlink" Target="https://baike.baidu.com/item/%E9%95%BF%E6%B1%9F/388" TargetMode="External"/><Relationship Id="rId9" Type="http://schemas.openxmlformats.org/officeDocument/2006/relationships/hyperlink" Target="https://baike.baidu.com/item/%E5%B8%83%E6%9B%B2" TargetMode="External"/><Relationship Id="rId14" Type="http://schemas.openxmlformats.org/officeDocument/2006/relationships/hyperlink" Target="https://baike.baidu.com/item/%E5%94%90%E5%8F%A4%E6%8B%89%E5%B1%B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图片 3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718" y="-49530"/>
            <a:ext cx="12264073" cy="6853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7" descr="2-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9950" y="2667000"/>
            <a:ext cx="47180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18" descr="2-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9950" y="2095500"/>
            <a:ext cx="47180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19" descr="2-3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9950" y="1524000"/>
            <a:ext cx="4718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20" descr="2-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9950" y="1047750"/>
            <a:ext cx="47180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21" descr="2-5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9950" y="-109538"/>
            <a:ext cx="471805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图片 27" descr="3-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0" y="1749425"/>
            <a:ext cx="4754563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图片 28" descr="3-2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24000" y="2000250"/>
            <a:ext cx="4754563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图片 29" descr="3-3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24000" y="2095500"/>
            <a:ext cx="475456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图片 30" descr="3-4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524000" y="2286000"/>
            <a:ext cx="475456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图片 31" descr="3-5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24000" y="2286000"/>
            <a:ext cx="47545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图片 33" descr="光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11800" y="2397125"/>
            <a:ext cx="13081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图片 32" descr="光.pn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511800" y="2557463"/>
            <a:ext cx="1189038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5" descr="C:\Documents and Settings\Administrator\桌面\图片2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940425" y="3143250"/>
            <a:ext cx="3190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图片 36" descr="1.pn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586413" y="2857500"/>
            <a:ext cx="93821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图片 37" descr="2.pn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586413" y="2857500"/>
            <a:ext cx="93821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图片 38" descr="3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586413" y="2857500"/>
            <a:ext cx="93821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图片 39" descr="4.pn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586413" y="2857500"/>
            <a:ext cx="93821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" name="TextBox 49"/>
          <p:cNvSpPr txBox="1">
            <a:spLocks noChangeArrowheads="1"/>
          </p:cNvSpPr>
          <p:nvPr/>
        </p:nvSpPr>
        <p:spPr bwMode="auto">
          <a:xfrm>
            <a:off x="1747838" y="1111250"/>
            <a:ext cx="9069387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_GB2312"/>
                <a:ea typeface="楷体_GB2312"/>
                <a:cs typeface="楷体_GB2312"/>
              </a:rPr>
              <a:t>初中语文八下第五单元  </a:t>
            </a:r>
            <a:r>
              <a:rPr lang="en-US" altLang="zh-CN" sz="2800" b="1">
                <a:solidFill>
                  <a:srgbClr val="C00000"/>
                </a:solidFill>
                <a:latin typeface="楷体_GB2312"/>
                <a:ea typeface="楷体_GB2312"/>
                <a:cs typeface="楷体_GB2312"/>
              </a:rPr>
              <a:t>18</a:t>
            </a:r>
            <a:r>
              <a:rPr lang="zh-CN" altLang="en-US" sz="2800" b="1">
                <a:solidFill>
                  <a:srgbClr val="C00000"/>
                </a:solidFill>
                <a:latin typeface="楷体_GB2312"/>
                <a:ea typeface="楷体_GB2312"/>
                <a:cs typeface="楷体_GB2312"/>
              </a:rPr>
              <a:t>课 </a:t>
            </a:r>
          </a:p>
          <a:p>
            <a:endParaRPr lang="zh-CN" altLang="en-US" sz="2800" b="1">
              <a:solidFill>
                <a:srgbClr val="C00000"/>
              </a:solidFill>
              <a:latin typeface="楷体_GB2312"/>
              <a:ea typeface="楷体_GB2312"/>
              <a:cs typeface="楷体_GB2312"/>
            </a:endParaRPr>
          </a:p>
          <a:p>
            <a:pPr algn="ctr"/>
            <a:r>
              <a:rPr lang="zh-CN" altLang="en-US" sz="4400" b="1">
                <a:solidFill>
                  <a:srgbClr val="CC0099"/>
                </a:solidFill>
                <a:latin typeface="楷体_GB2312"/>
                <a:ea typeface="楷体_GB2312"/>
                <a:cs typeface="楷体_GB2312"/>
              </a:rPr>
              <a:t>  在长江源头各拉丹冬</a:t>
            </a:r>
            <a:endParaRPr lang="en-US" altLang="zh-CN" sz="4400" b="1">
              <a:solidFill>
                <a:srgbClr val="CC0099"/>
              </a:solidFill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117" name="组合 11"/>
          <p:cNvGrpSpPr>
            <a:grpSpLocks noChangeAspect="1"/>
          </p:cNvGrpSpPr>
          <p:nvPr/>
        </p:nvGrpSpPr>
        <p:grpSpPr bwMode="auto">
          <a:xfrm>
            <a:off x="5584825" y="2857500"/>
            <a:ext cx="938213" cy="1171575"/>
            <a:chOff x="0" y="0"/>
            <a:chExt cx="938706" cy="877751"/>
          </a:xfrm>
        </p:grpSpPr>
        <p:pic>
          <p:nvPicPr>
            <p:cNvPr id="59416" name="Picture 5" descr="C:\Documents and Settings\Administrator\桌面\图片2.png"/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55605" y="228032"/>
              <a:ext cx="317587" cy="323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7" name="图片 52" descr="1.png"/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0" y="0"/>
              <a:ext cx="938706" cy="877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8" name="图片 53" descr="2.png"/>
            <p:cNvPicPr>
              <a:picLocks noChangeAspect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0" y="0"/>
              <a:ext cx="938706" cy="877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9" name="图片 54" descr="3.png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0" y="0"/>
              <a:ext cx="938706" cy="877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20" name="图片 55" descr="4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0" y="0"/>
              <a:ext cx="938706" cy="877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8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8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8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8740">
                                      <p:cBhvr>
                                        <p:cTn id="90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598740">
                                      <p:cBhvr>
                                        <p:cTn id="9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598740">
                                      <p:cBhvr>
                                        <p:cTn id="104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598740">
                                      <p:cBhvr>
                                        <p:cTn id="11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3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3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3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25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4D4D4D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5.55556E-7 1.11111E-6 L -0.06615 1.11111E-6 " pathEditMode="relative" rAng="0" ptsTypes="AA">
                                      <p:cBhvr>
                                        <p:cTn id="136" dur="8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413 -2.22222E-6 " pathEditMode="relative" rAng="0" ptsTypes="AA">
                                      <p:cBhvr>
                                        <p:cTn id="138" dur="8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310"/>
                            </p:stCondLst>
                            <p:childTnLst>
                              <p:par>
                                <p:cTn id="140" presetID="33" presetClass="emph" presetSubtype="0" fill="remove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1" dur="10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2" dur="10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45" dur="10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/>
      <p:bldP spid="4116" grpId="1"/>
      <p:bldP spid="4116" grpId="2" bldLvl="0"/>
      <p:bldP spid="4116" grpId="3" bldLvl="0"/>
      <p:bldP spid="4116" grpId="4" bldLvl="0"/>
      <p:bldP spid="4116" grpId="5" bldLvl="0"/>
      <p:bldP spid="4116" grpId="6" bldLvl="0"/>
      <p:bldP spid="4116" grpId="7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90563" y="723900"/>
            <a:ext cx="11385550" cy="55927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1976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年考察认为是三个源头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：认为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沱沱河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是主源，规定它汇入下面的大河起才称通天河，而把历史上称为通天河上段的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布曲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降为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当曲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的最大支流。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后来发现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当曲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最大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：比沱沱河长，而且水量更大。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河流树观念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：认为布曲是通天河的主干，左右两个大枝流。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当代兼顾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：当代的青藏铁路在史称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5"/>
              </a:rPr>
              <a:t>通天河沿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的地方设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6"/>
              </a:rPr>
              <a:t>通天河站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并列于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沱沱河站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（在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沱沱河沿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），兼顾历史上的习惯称呼。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长江源景观十分壮丽，雪山冰峰，无垠草地，蓝天白云倒映在河水中，构成了令人心旷神怡的美景。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长江源头保护区与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可可西里自然保护区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是交叉关系，它的西部属于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可可西里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保护区和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hlinkClick r:id="rId11"/>
              </a:rPr>
              <a:t>唐古拉山镇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水量比较：以前认为沱沱河的水量最大，认定为正源，后来发现当曲的水量更大。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格拉丹东知多少？</a:t>
            </a:r>
          </a:p>
        </p:txBody>
      </p:sp>
      <p:sp>
        <p:nvSpPr>
          <p:cNvPr id="3584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556" name="Picture 4" descr="地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0"/>
            <a:ext cx="10701337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WordArt 5" descr="纸袋"/>
          <p:cNvSpPr>
            <a:spLocks noChangeArrowheads="1" noChangeShapeType="1" noTextEdit="1"/>
          </p:cNvSpPr>
          <p:nvPr/>
        </p:nvSpPr>
        <p:spPr bwMode="auto">
          <a:xfrm>
            <a:off x="4068763" y="4408488"/>
            <a:ext cx="159861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9525">
                  <a:solidFill>
                    <a:srgbClr val="008000"/>
                  </a:solidFill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各拉丹冬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247650"/>
            <a:ext cx="11128375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01975" y="246063"/>
            <a:ext cx="5180013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各拉丹东知多少？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93713" y="1409700"/>
            <a:ext cx="11387137" cy="2039938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FF00"/>
                </a:solidFill>
              </a:rPr>
              <a:t>地理位置</a:t>
            </a:r>
          </a:p>
          <a:p>
            <a:r>
              <a:rPr lang="zh-CN" altLang="en-US" smtClean="0">
                <a:solidFill>
                  <a:srgbClr val="FFFF00"/>
                </a:solidFill>
              </a:rPr>
              <a:t>各拉丹冬位于格尔木市唐古拉山乡境内。唐古拉山脉最高峰。藏语意为“高高尖尖的山峰”</a:t>
            </a:r>
            <a:r>
              <a:rPr lang="en-US" altLang="zh-CN" smtClean="0">
                <a:solidFill>
                  <a:srgbClr val="FFFF00"/>
                </a:solidFill>
              </a:rPr>
              <a:t>.</a:t>
            </a:r>
            <a:endParaRPr lang="zh-CN" altLang="en-US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247650"/>
            <a:ext cx="11128375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101975" y="246063"/>
            <a:ext cx="5180013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各拉丹冬知多少？</a:t>
            </a:r>
          </a:p>
        </p:txBody>
      </p:sp>
      <p:sp>
        <p:nvSpPr>
          <p:cNvPr id="26628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493713" y="1409700"/>
            <a:ext cx="11387137" cy="2039938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FF00"/>
                </a:solidFill>
              </a:rPr>
              <a:t>地理特征</a:t>
            </a:r>
          </a:p>
          <a:p>
            <a:r>
              <a:rPr lang="zh-CN" altLang="en-US" smtClean="0">
                <a:solidFill>
                  <a:srgbClr val="FFFF00"/>
                </a:solidFill>
              </a:rPr>
              <a:t>各拉丹冬南北长</a:t>
            </a:r>
            <a:r>
              <a:rPr lang="en-US" altLang="zh-CN" smtClean="0">
                <a:solidFill>
                  <a:srgbClr val="FFFF00"/>
                </a:solidFill>
              </a:rPr>
              <a:t>50</a:t>
            </a:r>
            <a:r>
              <a:rPr lang="zh-CN" altLang="en-US" smtClean="0">
                <a:solidFill>
                  <a:srgbClr val="FFFF00"/>
                </a:solidFill>
              </a:rPr>
              <a:t>公里，东西宽</a:t>
            </a:r>
            <a:r>
              <a:rPr lang="en-US" altLang="zh-CN" smtClean="0">
                <a:solidFill>
                  <a:srgbClr val="FFFF00"/>
                </a:solidFill>
              </a:rPr>
              <a:t>30</a:t>
            </a:r>
            <a:r>
              <a:rPr lang="zh-CN" altLang="en-US" smtClean="0">
                <a:solidFill>
                  <a:srgbClr val="FFFF00"/>
                </a:solidFill>
              </a:rPr>
              <a:t>公里，除主峰格拉丹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FFFF00"/>
                </a:solidFill>
              </a:rPr>
              <a:t>冬峰外，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247650"/>
            <a:ext cx="11128375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101975" y="246063"/>
            <a:ext cx="5180013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各拉丹冬知多少？</a:t>
            </a:r>
          </a:p>
        </p:txBody>
      </p:sp>
      <p:sp>
        <p:nvSpPr>
          <p:cNvPr id="28676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493713" y="1409700"/>
            <a:ext cx="10833100" cy="4475163"/>
          </a:xfrm>
          <a:solidFill>
            <a:schemeClr val="bg1"/>
          </a:solidFill>
        </p:spPr>
        <p:txBody>
          <a:bodyPr/>
          <a:lstStyle/>
          <a:p>
            <a:endParaRPr lang="zh-CN" altLang="en-US" sz="2800" smtClean="0"/>
          </a:p>
          <a:p>
            <a:r>
              <a:rPr lang="zh-CN" altLang="en-US" sz="2800" smtClean="0"/>
              <a:t> 海拔</a:t>
            </a:r>
            <a:r>
              <a:rPr lang="en-US" altLang="zh-CN" sz="2800" smtClean="0"/>
              <a:t>6000</a:t>
            </a:r>
            <a:r>
              <a:rPr lang="zh-CN" altLang="en-US" sz="2800" smtClean="0"/>
              <a:t>米以上的山峰还有</a:t>
            </a:r>
            <a:r>
              <a:rPr lang="en-US" altLang="zh-CN" sz="2800" smtClean="0"/>
              <a:t>40</a:t>
            </a:r>
            <a:r>
              <a:rPr lang="zh-CN" altLang="en-US" sz="2800" smtClean="0"/>
              <a:t>余座，冰川覆盖面积</a:t>
            </a:r>
            <a:r>
              <a:rPr lang="en-US" altLang="zh-CN" sz="2800" smtClean="0"/>
              <a:t>790.4</a:t>
            </a:r>
            <a:r>
              <a:rPr lang="zh-CN" altLang="en-US" sz="2800" smtClean="0"/>
              <a:t>平方公里，有冰川</a:t>
            </a:r>
            <a:r>
              <a:rPr lang="en-US" altLang="zh-CN" sz="2800" smtClean="0"/>
              <a:t>130</a:t>
            </a:r>
            <a:r>
              <a:rPr lang="zh-CN" altLang="en-US" sz="2800" smtClean="0"/>
              <a:t>条。雪线高度北坡</a:t>
            </a:r>
            <a:r>
              <a:rPr lang="en-US" altLang="zh-CN" sz="2800" smtClean="0"/>
              <a:t>5570</a:t>
            </a:r>
            <a:r>
              <a:rPr lang="zh-CN" altLang="en-US" sz="2800" smtClean="0"/>
              <a:t>米，南坡侧各有一条弧形冰川，南支姜根迪如冰川，长</a:t>
            </a:r>
            <a:r>
              <a:rPr lang="en-US" altLang="zh-CN" sz="2800" smtClean="0"/>
              <a:t>12.8</a:t>
            </a:r>
            <a:r>
              <a:rPr lang="zh-CN" altLang="en-US" sz="2800" smtClean="0"/>
              <a:t>公里，宽</a:t>
            </a:r>
            <a:r>
              <a:rPr lang="en-US" altLang="zh-CN" sz="2800" smtClean="0"/>
              <a:t>1.6</a:t>
            </a:r>
            <a:r>
              <a:rPr lang="zh-CN" altLang="en-US" sz="2800" smtClean="0"/>
              <a:t>公里，尾部有</a:t>
            </a:r>
            <a:r>
              <a:rPr lang="en-US" altLang="zh-CN" sz="2800" smtClean="0"/>
              <a:t>5</a:t>
            </a:r>
            <a:r>
              <a:rPr lang="zh-CN" altLang="en-US" sz="2800" smtClean="0"/>
              <a:t>公里长的冰塔林，是长江正源沱沱河的发源地；北支冰川长</a:t>
            </a:r>
            <a:r>
              <a:rPr lang="en-US" altLang="zh-CN" sz="2800" smtClean="0"/>
              <a:t>10.1</a:t>
            </a:r>
            <a:r>
              <a:rPr lang="zh-CN" altLang="en-US" sz="2800" smtClean="0"/>
              <a:t>公里，宽</a:t>
            </a:r>
            <a:r>
              <a:rPr lang="en-US" altLang="zh-CN" sz="2800" smtClean="0"/>
              <a:t>1.3</a:t>
            </a:r>
            <a:r>
              <a:rPr lang="zh-CN" altLang="en-US" sz="2800" smtClean="0"/>
              <a:t>公里，尾部有</a:t>
            </a:r>
            <a:r>
              <a:rPr lang="en-US" altLang="zh-CN" sz="2800" smtClean="0"/>
              <a:t>2</a:t>
            </a:r>
            <a:r>
              <a:rPr lang="zh-CN" altLang="en-US" sz="2800" smtClean="0"/>
              <a:t>公里长的冰塔林，冰桥、冰草、冰针、冰蘑菇、冰湖、冰钟乳等构成千姿百态的冰塔林世界。</a:t>
            </a:r>
          </a:p>
          <a:p>
            <a:r>
              <a:rPr lang="zh-CN" altLang="en-US" sz="2800" smtClean="0"/>
              <a:t>有野牛、野驴、藏羊羚、雪鸡等珍禽异兽和水晶石，周围为优良的天然草场。是探险旅游、登山、猎奇、科学考察的理想之地。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247650"/>
            <a:ext cx="11128375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101975" y="246063"/>
            <a:ext cx="5180013" cy="11430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各拉丹冬知多少？</a:t>
            </a:r>
          </a:p>
        </p:txBody>
      </p:sp>
      <p:sp>
        <p:nvSpPr>
          <p:cNvPr id="30724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93713" y="1409700"/>
            <a:ext cx="10833100" cy="4705350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smtClean="0"/>
              <a:t>气候特征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各拉丹东冰川地段气候最恶劣、地质条件最差的区段。斜坡湿地广布，高地温、高含冰量冻土地段较长，冻胀、融沉作用强烈；安多以南分布有岛状 冻土和深季节冻土。冬春季节气温很低，寒风凛冽，七八月份天气稍微转暖时，雨水丰富，飘过一片云彩来，不是雨雪就是冰雹。唐古拉山顶终年积雪不化，数十条远古冰川纵横奔泻，可谓“近看是山，远望成川”。这里还可以看到神秘莫测的一日四景。往返的游客，大多数在此停留、拍照、观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49550" y="0"/>
            <a:ext cx="3598863" cy="879475"/>
          </a:xfrm>
        </p:spPr>
        <p:txBody>
          <a:bodyPr/>
          <a:lstStyle/>
          <a:p>
            <a:r>
              <a:rPr lang="zh-CN" altLang="en-US" smtClean="0"/>
              <a:t>格拉丹东之美</a:t>
            </a:r>
          </a:p>
        </p:txBody>
      </p:sp>
      <p:sp>
        <p:nvSpPr>
          <p:cNvPr id="40962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1748" name="Picture 4" descr="长江之源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" y="858838"/>
            <a:ext cx="11274425" cy="583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0" y="241300"/>
            <a:ext cx="952500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图片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575" y="123825"/>
            <a:ext cx="11336338" cy="747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阳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884238"/>
            <a:ext cx="5392737" cy="478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3950" y="739775"/>
            <a:ext cx="5507038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006475" y="1489075"/>
            <a:ext cx="170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hlink"/>
                </a:solidFill>
              </a:rPr>
              <a:t>阳面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8462963" y="1093788"/>
            <a:ext cx="170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/>
              <a:t>阴面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冰塔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241425"/>
            <a:ext cx="4808538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冰塔林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0300" y="45085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762625" y="1173163"/>
            <a:ext cx="2470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/>
              <a:t>冰塔林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冰洞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00" y="960438"/>
            <a:ext cx="52847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冰洞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3700" y="336550"/>
            <a:ext cx="46656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冰洞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6713" y="3740150"/>
            <a:ext cx="487045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4224338" y="0"/>
            <a:ext cx="17081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/>
              <a:t>冰洞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学习目标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积累字词，理解并学会运用。</a:t>
            </a:r>
          </a:p>
          <a:p>
            <a:pPr eaLnBrk="1" hangingPunct="1"/>
            <a:r>
              <a:rPr lang="zh-CN" altLang="en-US" smtClean="0"/>
              <a:t>理清文章脉络，把握作者行踪。</a:t>
            </a:r>
          </a:p>
          <a:p>
            <a:pPr eaLnBrk="1" hangingPunct="1"/>
            <a:r>
              <a:rPr lang="zh-CN" altLang="en-US" smtClean="0"/>
              <a:t>了解各拉丹冬的地理位置和气候特点。</a:t>
            </a:r>
          </a:p>
          <a:p>
            <a:pPr eaLnBrk="1" hangingPunct="1"/>
            <a:r>
              <a:rPr lang="zh-CN" altLang="en-US" smtClean="0"/>
              <a:t>感受雪域高原的壮美景色，品味语言，体会作者细腻而丰富的情感。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冰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52413"/>
            <a:ext cx="9525000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冰柱2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304800"/>
            <a:ext cx="9525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冰柱3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0" y="252413"/>
            <a:ext cx="9525000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932113" y="1419225"/>
            <a:ext cx="15557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</a:rPr>
              <a:t>冰柱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冰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600" y="1381125"/>
            <a:ext cx="5572125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 descr="花束"/>
          <p:cNvSpPr txBox="1">
            <a:spLocks noChangeArrowheads="1"/>
          </p:cNvSpPr>
          <p:nvPr/>
        </p:nvSpPr>
        <p:spPr bwMode="auto">
          <a:xfrm>
            <a:off x="2676525" y="369888"/>
            <a:ext cx="1555750" cy="9144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chemeClr val="hlink"/>
                </a:solidFill>
              </a:rPr>
              <a:t>冰壁</a:t>
            </a:r>
          </a:p>
        </p:txBody>
      </p:sp>
      <p:pic>
        <p:nvPicPr>
          <p:cNvPr id="39940" name="Picture 4" descr="冰壁流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3475" y="1387475"/>
            <a:ext cx="557530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 descr="花束"/>
          <p:cNvSpPr txBox="1">
            <a:spLocks noChangeArrowheads="1"/>
          </p:cNvSpPr>
          <p:nvPr/>
        </p:nvSpPr>
        <p:spPr bwMode="auto">
          <a:xfrm>
            <a:off x="7610475" y="365125"/>
            <a:ext cx="2927350" cy="9144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chemeClr val="hlink"/>
                </a:solidFill>
              </a:rPr>
              <a:t>冰壁流苏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砾石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5825" y="887413"/>
            <a:ext cx="478631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砾石滩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" y="141288"/>
            <a:ext cx="10875962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3314700" y="779463"/>
            <a:ext cx="2868613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砾石滩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0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8131" name="Picture 4" descr="祈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988" y="252413"/>
            <a:ext cx="10702925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3050"/>
            <a:ext cx="11388725" cy="1143000"/>
          </a:xfrm>
        </p:spPr>
        <p:txBody>
          <a:bodyPr/>
          <a:lstStyle/>
          <a:p>
            <a:r>
              <a:rPr lang="zh-CN" altLang="en-US" smtClean="0"/>
              <a:t>思考探究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8788" y="1558925"/>
            <a:ext cx="11387137" cy="854075"/>
          </a:xfrm>
        </p:spPr>
        <p:txBody>
          <a:bodyPr/>
          <a:lstStyle/>
          <a:p>
            <a:r>
              <a:rPr lang="en-US" altLang="zh-CN" sz="3600" smtClean="0">
                <a:latin typeface="宋体" panose="02010600030101010101" pitchFamily="2" charset="-122"/>
              </a:rPr>
              <a:t>1</a:t>
            </a:r>
            <a:r>
              <a:rPr lang="zh-CN" altLang="en-US" sz="3600" smtClean="0">
                <a:latin typeface="宋体" panose="02010600030101010101" pitchFamily="2" charset="-122"/>
              </a:rPr>
              <a:t>、我在各拉丹冬都有哪些“倒霉”的事情发生？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00050" y="2357438"/>
            <a:ext cx="11490325" cy="228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ea typeface="楷体" panose="02010609060101010101" pitchFamily="49" charset="-122"/>
              </a:rPr>
              <a:t>手背生起了冻疮，肩背脖颈疼痛得不敢活动；</a:t>
            </a:r>
          </a:p>
          <a:p>
            <a:r>
              <a:rPr lang="zh-CN" altLang="en-US" sz="3600">
                <a:solidFill>
                  <a:schemeClr val="hlink"/>
                </a:solidFill>
                <a:ea typeface="楷体" panose="02010609060101010101" pitchFamily="49" charset="-122"/>
              </a:rPr>
              <a:t>连夜高烧，不思饮食；</a:t>
            </a:r>
          </a:p>
          <a:p>
            <a:r>
              <a:rPr lang="zh-CN" altLang="en-US" sz="3600">
                <a:solidFill>
                  <a:schemeClr val="hlink"/>
                </a:solidFill>
                <a:ea typeface="楷体" panose="02010609060101010101" pitchFamily="49" charset="-122"/>
              </a:rPr>
              <a:t>摔倒在冰河上，致使尾椎骨折断，第八节腰椎错位；</a:t>
            </a:r>
          </a:p>
          <a:p>
            <a:r>
              <a:rPr lang="zh-CN" altLang="en-US" sz="3600">
                <a:solidFill>
                  <a:schemeClr val="hlink"/>
                </a:solidFill>
                <a:ea typeface="楷体" panose="02010609060101010101" pitchFamily="49" charset="-122"/>
              </a:rPr>
              <a:t>出现头痛，恶心，双脚绵软，呼吸困难等高原缺氧反应。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19100" y="914400"/>
            <a:ext cx="11423650" cy="1485900"/>
          </a:xfrm>
        </p:spPr>
        <p:txBody>
          <a:bodyPr/>
          <a:lstStyle/>
          <a:p>
            <a:pPr algn="l"/>
            <a:r>
              <a:rPr lang="zh-CN" altLang="en-US" sz="3200" smtClean="0">
                <a:solidFill>
                  <a:srgbClr val="000000"/>
                </a:solidFill>
              </a:rPr>
              <a:t>      </a:t>
            </a:r>
            <a:r>
              <a:rPr lang="zh-CN" altLang="en-US" sz="2800" smtClean="0">
                <a:solidFill>
                  <a:srgbClr val="000066"/>
                </a:solidFill>
                <a:ea typeface="楷体" panose="02010609060101010101" pitchFamily="49" charset="-122"/>
              </a:rPr>
              <a:t>作者遇到这么多的困难，也没有放弃。作者文中这样写道</a:t>
            </a:r>
            <a:r>
              <a:rPr lang="zh-CN" altLang="en-US" sz="2800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smtClean="0">
                <a:solidFill>
                  <a:srgbClr val="000066"/>
                </a:solidFill>
                <a:ea typeface="楷体" panose="02010609060101010101" pitchFamily="49" charset="-122"/>
              </a:rPr>
              <a:t>我似乎已经衰竭，心想碰巧哪一口气上不来，就长眠于此吧</a:t>
            </a:r>
            <a:r>
              <a:rPr lang="zh-CN" altLang="en-US" sz="2800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smtClean="0">
                <a:solidFill>
                  <a:srgbClr val="000066"/>
                </a:solidFill>
                <a:ea typeface="楷体" panose="02010609060101010101" pitchFamily="49" charset="-122"/>
              </a:rPr>
              <a:t>。对此你有什么样的感受？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28675" y="2573338"/>
            <a:ext cx="9110663" cy="842962"/>
          </a:xfrm>
        </p:spPr>
        <p:txBody>
          <a:bodyPr/>
          <a:lstStyle/>
          <a:p>
            <a:r>
              <a:rPr lang="zh-CN" altLang="en-US" sz="3600" b="1" smtClean="0">
                <a:solidFill>
                  <a:schemeClr val="hlink"/>
                </a:solidFill>
                <a:ea typeface="楷体" panose="02010609060101010101" pitchFamily="49" charset="-122"/>
              </a:rPr>
              <a:t>这是坚强勇敢，不怕困难性格的体现。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811213" y="3629025"/>
            <a:ext cx="804862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600" b="1">
                <a:solidFill>
                  <a:schemeClr val="hlink"/>
                </a:solidFill>
                <a:ea typeface="楷体" panose="02010609060101010101" pitchFamily="49" charset="-122"/>
              </a:rPr>
              <a:t>敢于为科学事业献身的奉献精神。</a:t>
            </a:r>
          </a:p>
          <a:p>
            <a:endParaRPr lang="zh-CN" altLang="en-US" sz="360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长江漂流第一人“尧茂书”</a:t>
            </a:r>
          </a:p>
        </p:txBody>
      </p:sp>
      <p:sp>
        <p:nvSpPr>
          <p:cNvPr id="512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6400" y="1981200"/>
            <a:ext cx="11660188" cy="3886200"/>
          </a:xfrm>
        </p:spPr>
        <p:txBody>
          <a:bodyPr/>
          <a:lstStyle/>
          <a:p>
            <a:r>
              <a:rPr lang="en-US" altLang="zh-CN" smtClean="0"/>
              <a:t>1985</a:t>
            </a:r>
            <a:r>
              <a:rPr lang="zh-CN" altLang="en-US" smtClean="0"/>
              <a:t>年</a:t>
            </a:r>
            <a:r>
              <a:rPr lang="en-US" altLang="zh-CN" smtClean="0"/>
              <a:t>3</a:t>
            </a:r>
            <a:r>
              <a:rPr lang="zh-CN" altLang="en-US" smtClean="0"/>
              <a:t>月底尧茂书弟兄俩取道兰州、西宁，过青海湖，越</a:t>
            </a:r>
            <a:r>
              <a:rPr lang="zh-CN" altLang="en-US" smtClean="0">
                <a:hlinkClick r:id="rId2"/>
              </a:rPr>
              <a:t>柴达木盆地</a:t>
            </a:r>
            <a:r>
              <a:rPr lang="zh-CN" altLang="en-US" smtClean="0"/>
              <a:t>，经西藏翻过唐古拉山，</a:t>
            </a:r>
            <a:r>
              <a:rPr lang="en-US" altLang="zh-CN" smtClean="0"/>
              <a:t>6</a:t>
            </a:r>
            <a:r>
              <a:rPr lang="zh-CN" altLang="en-US" smtClean="0"/>
              <a:t>月上旬赶到长江源头。</a:t>
            </a:r>
          </a:p>
          <a:p>
            <a:r>
              <a:rPr lang="zh-CN" altLang="en-US" smtClean="0"/>
              <a:t>于</a:t>
            </a:r>
            <a:r>
              <a:rPr lang="en-US" altLang="zh-CN" smtClean="0"/>
              <a:t>6</a:t>
            </a:r>
            <a:r>
              <a:rPr lang="zh-CN" altLang="en-US" smtClean="0"/>
              <a:t>月</a:t>
            </a:r>
            <a:r>
              <a:rPr lang="en-US" altLang="zh-CN" smtClean="0"/>
              <a:t>11</a:t>
            </a:r>
            <a:r>
              <a:rPr lang="zh-CN" altLang="en-US" smtClean="0"/>
              <a:t>日到达</a:t>
            </a:r>
            <a:r>
              <a:rPr lang="zh-CN" altLang="en-US" smtClean="0">
                <a:hlinkClick r:id="rId3"/>
              </a:rPr>
              <a:t>长江发源地</a:t>
            </a:r>
            <a:r>
              <a:rPr lang="en-US" altLang="zh-CN" smtClean="0"/>
              <a:t>---</a:t>
            </a:r>
            <a:r>
              <a:rPr lang="zh-CN" altLang="en-US" smtClean="0"/>
              <a:t>格拉丹冬雪山脚下，开始了他的</a:t>
            </a:r>
          </a:p>
          <a:p>
            <a:r>
              <a:rPr lang="zh-CN" altLang="en-US" smtClean="0"/>
              <a:t>长江漂流计划。</a:t>
            </a:r>
          </a:p>
          <a:p>
            <a:r>
              <a:rPr lang="en-US" altLang="zh-CN" smtClean="0"/>
              <a:t>1985</a:t>
            </a:r>
            <a:r>
              <a:rPr lang="zh-CN" altLang="en-US" smtClean="0"/>
              <a:t>年</a:t>
            </a:r>
            <a:r>
              <a:rPr lang="en-US" altLang="zh-CN" smtClean="0"/>
              <a:t>7</a:t>
            </a:r>
            <a:r>
              <a:rPr lang="zh-CN" altLang="en-US" smtClean="0"/>
              <a:t>月</a:t>
            </a:r>
            <a:r>
              <a:rPr lang="en-US" altLang="zh-CN" smtClean="0"/>
              <a:t>24</a:t>
            </a:r>
            <a:r>
              <a:rPr lang="zh-CN" altLang="en-US" smtClean="0"/>
              <a:t>日在漂行了</a:t>
            </a:r>
            <a:r>
              <a:rPr lang="en-US" altLang="zh-CN" smtClean="0"/>
              <a:t>1270</a:t>
            </a:r>
            <a:r>
              <a:rPr lang="zh-CN" altLang="en-US" smtClean="0"/>
              <a:t>公里后，于金沙江段触礁遇难。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长江科学考察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       1986</a:t>
            </a:r>
            <a:r>
              <a:rPr lang="zh-CN" altLang="en-US" smtClean="0"/>
              <a:t>年</a:t>
            </a:r>
            <a:r>
              <a:rPr lang="en-US" altLang="zh-CN" smtClean="0"/>
              <a:t>6</a:t>
            </a:r>
            <a:r>
              <a:rPr lang="zh-CN" altLang="en-US" smtClean="0"/>
              <a:t>月至</a:t>
            </a:r>
            <a:r>
              <a:rPr lang="en-US" altLang="zh-CN" smtClean="0"/>
              <a:t>11</a:t>
            </a:r>
            <a:r>
              <a:rPr lang="zh-CN" altLang="en-US" smtClean="0"/>
              <a:t>月，中国长江科学考察漂流探险队、中国洛阳长江漂流探险队、中美联合长江上游漂流探险队漂流长江，人类首次全程漂完</a:t>
            </a:r>
            <a:r>
              <a:rPr lang="en-US" altLang="zh-CN" smtClean="0"/>
              <a:t>6300</a:t>
            </a:r>
            <a:r>
              <a:rPr lang="zh-CN" altLang="en-US" smtClean="0"/>
              <a:t>余公里的长江。这次举世无双的漂流以轰轰烈烈开始，悲壮而终，加上尧茂书，</a:t>
            </a:r>
            <a:r>
              <a:rPr lang="en-US" altLang="zh-CN" smtClean="0"/>
              <a:t>"</a:t>
            </a:r>
            <a:r>
              <a:rPr lang="zh-CN" altLang="en-US" smtClean="0"/>
              <a:t>长漂</a:t>
            </a:r>
            <a:r>
              <a:rPr lang="en-US" altLang="zh-CN" smtClean="0"/>
              <a:t>"</a:t>
            </a:r>
            <a:r>
              <a:rPr lang="zh-CN" altLang="en-US" smtClean="0"/>
              <a:t>共有</a:t>
            </a:r>
            <a:r>
              <a:rPr lang="en-US" altLang="zh-CN" smtClean="0"/>
              <a:t>11</a:t>
            </a:r>
            <a:r>
              <a:rPr lang="zh-CN" altLang="en-US" smtClean="0"/>
              <a:t>人遇难。 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49250" y="377825"/>
            <a:ext cx="11388725" cy="3206750"/>
          </a:xfrm>
        </p:spPr>
        <p:txBody>
          <a:bodyPr/>
          <a:lstStyle/>
          <a:p>
            <a:pPr algn="l"/>
            <a:r>
              <a:rPr lang="zh-CN" altLang="en-US" sz="2800" smtClean="0"/>
              <a:t>       </a:t>
            </a:r>
            <a:r>
              <a:rPr lang="zh-CN" altLang="en-US" sz="2800" b="1" smtClean="0">
                <a:solidFill>
                  <a:schemeClr val="hlink"/>
                </a:solidFill>
                <a:latin typeface="宋体" panose="02010600030101010101" pitchFamily="2" charset="-122"/>
              </a:rPr>
              <a:t>文章结尾写道：“那是坚冰之下的流水之声，它一刻不停，从这千山之巅、万水之源的藏北高原流出，开始演绎长江的故事。” 这句话具有怎样的内涵？写一段文字，谈谈你的理解。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65200" y="2770188"/>
            <a:ext cx="7905750" cy="5794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</a:rPr>
              <a:t>提示：从它成为长江的源头角度加以思考。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图片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131763"/>
            <a:ext cx="11687175" cy="748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49450" y="368300"/>
            <a:ext cx="3994150" cy="765175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语言赏析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800" smtClean="0"/>
              <a:t>1</a:t>
            </a:r>
            <a:r>
              <a:rPr lang="zh-CN" altLang="en-US" sz="2800" smtClean="0"/>
              <a:t>、这一派奇美令人眩晕，造物主在这里尽情卖弄着它的无所不能的创造力。</a:t>
            </a:r>
          </a:p>
          <a:p>
            <a:pPr>
              <a:lnSpc>
                <a:spcPct val="90000"/>
              </a:lnSpc>
            </a:pPr>
            <a:r>
              <a:rPr lang="en-US" altLang="zh-CN" sz="2800" smtClean="0"/>
              <a:t>2</a:t>
            </a:r>
            <a:r>
              <a:rPr lang="zh-CN" altLang="en-US" sz="2800" smtClean="0"/>
              <a:t>、风声一刻不停地呼啸，辨不清风何来何往，仿佛自地球形成以来它就在这里川流不息</a:t>
            </a:r>
            <a:r>
              <a:rPr lang="en-US" altLang="zh-CN" sz="2800" smtClean="0">
                <a:latin typeface="宋体" panose="02010600030101010101" pitchFamily="2" charset="-122"/>
              </a:rPr>
              <a:t>……</a:t>
            </a:r>
          </a:p>
          <a:p>
            <a:pPr>
              <a:lnSpc>
                <a:spcPct val="90000"/>
              </a:lnSpc>
            </a:pPr>
            <a:r>
              <a:rPr lang="en-US" altLang="zh-CN" sz="2800" smtClean="0">
                <a:latin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</a:rPr>
              <a:t>、永恒的阳光和风的刻刀，千年来漫不经心地切割着，雕凿着，缓慢而从不懈怠。</a:t>
            </a:r>
          </a:p>
          <a:p>
            <a:pPr>
              <a:lnSpc>
                <a:spcPct val="90000"/>
              </a:lnSpc>
            </a:pPr>
            <a:r>
              <a:rPr lang="en-US" altLang="zh-CN" sz="2800" smtClean="0">
                <a:latin typeface="宋体" panose="02010600030101010101" pitchFamily="2" charset="-122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</a:rPr>
              <a:t>、端详着冰山上纵横的裂纹，环绕着冰山的波状皱褶，想象着在漫长的时光里，冰川的前进和后退，冰山的高低消长，这波纹是否就是年轮。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马丽华</a:t>
            </a:r>
            <a:r>
              <a:rPr lang="zh-CN" altLang="en-US" sz="4000" smtClean="0"/>
              <a:t> </a:t>
            </a:r>
            <a:r>
              <a:rPr lang="en-US" altLang="zh-CN" sz="4000" smtClean="0"/>
              <a:t>(1953</a:t>
            </a:r>
            <a:r>
              <a:rPr lang="zh-CN" altLang="en-US" sz="4000" smtClean="0"/>
              <a:t>～</a:t>
            </a:r>
            <a:r>
              <a:rPr lang="en-US" altLang="zh-CN" sz="4000" smtClean="0"/>
              <a:t>)</a:t>
            </a:r>
            <a:br>
              <a:rPr lang="en-US" altLang="zh-CN" sz="4000" smtClean="0"/>
            </a:br>
            <a:endParaRPr lang="zh-CN" altLang="en-US" sz="4000" smtClean="0"/>
          </a:p>
        </p:txBody>
      </p:sp>
      <p:sp>
        <p:nvSpPr>
          <p:cNvPr id="1536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6400" y="1549400"/>
            <a:ext cx="11387138" cy="4546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smtClean="0"/>
              <a:t>     生于山东济南。中共党员。</a:t>
            </a:r>
            <a:r>
              <a:rPr lang="en-US" altLang="zh-CN" sz="2400" smtClean="0"/>
              <a:t>1976</a:t>
            </a:r>
            <a:r>
              <a:rPr lang="zh-CN" altLang="en-US" sz="2400" smtClean="0"/>
              <a:t>、</a:t>
            </a:r>
            <a:r>
              <a:rPr lang="en-US" altLang="zh-CN" sz="2400" smtClean="0"/>
              <a:t>1990</a:t>
            </a:r>
            <a:r>
              <a:rPr lang="zh-CN" altLang="en-US" sz="2400" smtClean="0"/>
              <a:t>年分别毕业于山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smtClean="0"/>
              <a:t>    东临沂师院中文系和北京大学中文系。</a:t>
            </a:r>
            <a:r>
              <a:rPr lang="en-US" altLang="zh-CN" sz="2400" smtClean="0"/>
              <a:t>1976</a:t>
            </a:r>
            <a:r>
              <a:rPr lang="zh-CN" altLang="en-US" sz="2400" smtClean="0"/>
              <a:t>年进藏后历任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smtClean="0"/>
              <a:t>  《</a:t>
            </a:r>
            <a:r>
              <a:rPr lang="zh-CN" altLang="en-US" sz="2400" smtClean="0"/>
              <a:t>西藏文学</a:t>
            </a:r>
            <a:r>
              <a:rPr lang="en-US" altLang="zh-CN" sz="2400" smtClean="0"/>
              <a:t>》</a:t>
            </a:r>
            <a:r>
              <a:rPr lang="zh-CN" altLang="en-US" sz="2400" smtClean="0"/>
              <a:t>编辑，西藏作协副主席，西藏文联副主席。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smtClean="0"/>
              <a:t>    2003</a:t>
            </a:r>
            <a:r>
              <a:rPr lang="zh-CN" altLang="en-US" sz="2400" smtClean="0"/>
              <a:t>年调至北京，任中国藏学出版社总编辑，编审。中国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smtClean="0"/>
              <a:t>   作协第五、六、七届全委会委员。享受政府特殊津贴。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smtClean="0"/>
              <a:t>   1976</a:t>
            </a:r>
            <a:r>
              <a:rPr lang="zh-CN" altLang="en-US" sz="2400" smtClean="0"/>
              <a:t>年开始发表作品。</a:t>
            </a:r>
            <a:r>
              <a:rPr lang="en-US" altLang="zh-CN" sz="2400" smtClean="0"/>
              <a:t>1985</a:t>
            </a:r>
            <a:r>
              <a:rPr lang="zh-CN" altLang="en-US" sz="2400" smtClean="0"/>
              <a:t>年加入中国作家协会。文学创作一级。著有长篇纪实文学</a:t>
            </a:r>
            <a:r>
              <a:rPr lang="en-US" altLang="zh-CN" sz="2400" smtClean="0"/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藏北游历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>
                <a:solidFill>
                  <a:schemeClr val="hlink"/>
                </a:solidFill>
              </a:rPr>
              <a:t>、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西行阿里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>
                <a:solidFill>
                  <a:schemeClr val="hlink"/>
                </a:solidFill>
              </a:rPr>
              <a:t>、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灵魂像风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>
                <a:solidFill>
                  <a:schemeClr val="hlink"/>
                </a:solidFill>
              </a:rPr>
              <a:t>、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藏东红山脉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，报告文学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青藏苍茫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，散文集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终极风景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>
                <a:solidFill>
                  <a:schemeClr val="hlink"/>
                </a:solidFill>
              </a:rPr>
              <a:t>、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苦难旅程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，诗集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我的太阳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，长篇小说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如意高地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等涉藏题材文学作品</a:t>
            </a:r>
            <a:r>
              <a:rPr lang="en-US" altLang="zh-CN" sz="2400" smtClean="0"/>
              <a:t>17</a:t>
            </a:r>
            <a:r>
              <a:rPr lang="zh-CN" altLang="en-US" sz="2400" smtClean="0"/>
              <a:t>部。专著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雪域文化与西藏文学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获第四届全国少数民族文学研究优秀成果一等奖，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走过西藏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获全国优秀畅销书奖，</a:t>
            </a:r>
            <a:r>
              <a:rPr lang="en-US" altLang="zh-CN" sz="2400" smtClean="0">
                <a:solidFill>
                  <a:schemeClr val="hlink"/>
                </a:solidFill>
              </a:rPr>
              <a:t>《</a:t>
            </a:r>
            <a:r>
              <a:rPr lang="zh-CN" altLang="en-US" sz="2400" smtClean="0">
                <a:solidFill>
                  <a:schemeClr val="hlink"/>
                </a:solidFill>
              </a:rPr>
              <a:t>老拉萨</a:t>
            </a:r>
            <a:r>
              <a:rPr lang="en-US" altLang="zh-CN" sz="2400" smtClean="0">
                <a:solidFill>
                  <a:schemeClr val="hlink"/>
                </a:solidFill>
              </a:rPr>
              <a:t>——</a:t>
            </a:r>
            <a:r>
              <a:rPr lang="zh-CN" altLang="en-US" sz="2400" smtClean="0">
                <a:solidFill>
                  <a:schemeClr val="hlink"/>
                </a:solidFill>
              </a:rPr>
              <a:t>圣城暮色</a:t>
            </a:r>
            <a:r>
              <a:rPr lang="en-US" altLang="zh-CN" sz="2400" smtClean="0">
                <a:solidFill>
                  <a:schemeClr val="hlink"/>
                </a:solidFill>
              </a:rPr>
              <a:t>》</a:t>
            </a:r>
            <a:r>
              <a:rPr lang="zh-CN" altLang="en-US" sz="2400" smtClean="0"/>
              <a:t>获第二届中国女性文学奖等。</a:t>
            </a:r>
            <a:r>
              <a:rPr lang="en-US" altLang="zh-CN" sz="2400" smtClean="0"/>
              <a:t>1994</a:t>
            </a:r>
            <a:r>
              <a:rPr lang="zh-CN" altLang="en-US" sz="2400" smtClean="0"/>
              <a:t>年获庄重文文学奖。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走过西藏</a:t>
            </a:r>
            <a:r>
              <a:rPr lang="en-US" altLang="zh-CN" sz="2400" smtClean="0"/>
              <a:t>》</a:t>
            </a:r>
            <a:r>
              <a:rPr lang="zh-CN" altLang="en-US" sz="2400" smtClean="0"/>
              <a:t>系列先后在港、台出版，并译有英、法文版本。 </a:t>
            </a:r>
          </a:p>
        </p:txBody>
      </p:sp>
      <p:pic>
        <p:nvPicPr>
          <p:cNvPr id="15363" name="Picture 4" descr="马丽华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9975" y="606425"/>
            <a:ext cx="283210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有关长江的“故事”</a:t>
            </a: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6400" y="1981200"/>
            <a:ext cx="8801100" cy="1828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mtClean="0"/>
              <a:t>     </a:t>
            </a:r>
            <a:r>
              <a:rPr lang="en-US" altLang="zh-CN" sz="440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400" smtClean="0">
                <a:latin typeface="楷体" panose="02010609060101010101" charset="-122"/>
                <a:ea typeface="楷体" panose="02010609060101010101" charset="-122"/>
              </a:rPr>
              <a:t>、神女峰的传说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400" smtClean="0">
                <a:latin typeface="楷体" panose="02010609060101010101" charset="-122"/>
                <a:ea typeface="楷体" panose="02010609060101010101" charset="-122"/>
              </a:rPr>
              <a:t>  2</a:t>
            </a:r>
            <a:r>
              <a:rPr lang="zh-CN" altLang="en-US" sz="4400" smtClean="0">
                <a:latin typeface="楷体" panose="02010609060101010101" charset="-122"/>
                <a:ea typeface="楷体" panose="02010609060101010101" charset="-122"/>
              </a:rPr>
              <a:t>、花椒的传说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76363" y="676275"/>
            <a:ext cx="8978900" cy="1143000"/>
          </a:xfrm>
        </p:spPr>
        <p:txBody>
          <a:bodyPr/>
          <a:lstStyle/>
          <a:p>
            <a:r>
              <a:rPr lang="zh-CN" altLang="en-US" sz="6000" smtClean="0">
                <a:latin typeface="楷体" panose="02010609060101010101" charset="-122"/>
                <a:ea typeface="楷体" panose="02010609060101010101" charset="-122"/>
              </a:rPr>
              <a:t>花椒的传说</a:t>
            </a:r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6363" y="338138"/>
            <a:ext cx="11855450" cy="61595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        </a:t>
            </a:r>
            <a:endParaRPr lang="zh-CN" altLang="en-US" sz="5400" smtClean="0">
              <a:latin typeface="宋体" panose="02010600030101010101" pitchFamily="2" charset="-122"/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752475" y="91281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0" y="617538"/>
            <a:ext cx="12058650" cy="5273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   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远在洪水泛滥年代，大禹率领着千军万马疏通了长江三峡，惨遭洪水浩劫的黎民百姓纷纷回归了故土，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开荒播种，重过田园生活。</a:t>
            </a:r>
            <a:br>
              <a:rPr lang="zh-CN" altLang="en-US" sz="20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　　在治水大军中，有一位跟随大禹的老郎中，带着一个小孙女，这姑娘长得花颜月貌，聪明过人，取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名花椒，她整天跟着爷爷四处奔波，为治水民工和当地百姓治病。大禹疏通了三峡，正要转移到别的地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方，这里却闹流行眼病。花椒决心留下来，就去找大禹叔叔给爷爷说情，大禹见这天真无邪的小姑娘有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一颗为民之心，十分喜欢，但要当场考考她的医术，就提出几种疑难病症要她处方，她都能对答如流按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症施药。接着让她独个一人医治了一个人的眼病，她真正做到了妙手回春，药到病除，很快把患者的病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给治好了。爷爷见了点头称是，大禹满意地说服了花椒的爷爷，将她留在三峡了。</a:t>
            </a:r>
            <a:br>
              <a:rPr lang="zh-CN" altLang="en-US" sz="20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　　花椒送走了爷爷和治水大军，身背小药箱，走东家，串西家，哪家有病哪家治，天长日久，治好了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很多病人。当地百姓个个喜欢她，称花椒为“神医姑娘”。后来，由于这一带森林密集，土地潮湿，湿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热性眼病广泛流行，严重地区，人们挨家挨户病倒呻吟不止，有的还害瞎了眼。见此情形，花椒心急如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焚，一人又忙不过来，于是就发动大家寻找一种开白花、结小子、味麻性烈的药物来治疗，疗效十分显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著，治一个好一个，从此，它就成了主治眼病的特效良药。人们为了采摘方便，便将此种树苗移栽到自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己的房前屋后，为了预防眼病，每日三餐的菜肴中，也加些清香味麻的小红籽儿，日长天久，这小红籽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儿就成了调料，它和辣椒一起，成了菜的特有风味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麻辣味。</a:t>
            </a:r>
            <a:br>
              <a:rPr lang="zh-CN" altLang="en-US" sz="20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    从那时起，一代一代流传至今。后人们为了纪念花椒姑娘，便把这无名的小红籽儿称为“花椒”。 </a:t>
            </a: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4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4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4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4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4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4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4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4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4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93825" y="342900"/>
            <a:ext cx="9137650" cy="1143000"/>
          </a:xfrm>
        </p:spPr>
        <p:txBody>
          <a:bodyPr/>
          <a:lstStyle/>
          <a:p>
            <a:r>
              <a:rPr lang="zh-CN" altLang="en-US" smtClean="0"/>
              <a:t>有关长江的“诗句”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66700" y="1841500"/>
            <a:ext cx="11387138" cy="4500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smtClean="0"/>
              <a:t>滚滚长江东逝水，浪花淘尽英雄。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杨慎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临江仙</a:t>
            </a:r>
            <a:r>
              <a:rPr lang="en-US" altLang="zh-CN" sz="2400" smtClean="0"/>
              <a:t>·</a:t>
            </a:r>
            <a:r>
              <a:rPr lang="zh-CN" altLang="en-US" sz="2400" smtClean="0"/>
              <a:t>滚滚长江东逝水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日日思君不见君，共饮长江水。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李之仪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卜算子</a:t>
            </a:r>
            <a:r>
              <a:rPr lang="en-US" altLang="zh-CN" sz="2400" smtClean="0"/>
              <a:t>·</a:t>
            </a:r>
            <a:r>
              <a:rPr lang="zh-CN" altLang="en-US" sz="2400" smtClean="0"/>
              <a:t>我住长江头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大江东去，浪淘尽，千古风流人物。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苏轼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念奴娇</a:t>
            </a:r>
            <a:r>
              <a:rPr lang="en-US" altLang="zh-CN" sz="2400" smtClean="0"/>
              <a:t>·</a:t>
            </a:r>
            <a:r>
              <a:rPr lang="zh-CN" altLang="en-US" sz="2400" smtClean="0"/>
              <a:t>赤壁怀古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无边落木萧萧下，不尽长江滚滚来。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杜甫</a:t>
            </a:r>
            <a:r>
              <a:rPr lang="en-US" altLang="zh-CN" sz="2400" smtClean="0"/>
              <a:t>《</a:t>
            </a:r>
            <a:r>
              <a:rPr lang="zh-CN" altLang="en-US" sz="2400" smtClean="0"/>
              <a:t>登高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星垂平野阔，月涌大江流。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杜甫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旅夜书怀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朝辞白帝彩云间，千里江陵一日还。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李白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早发白帝城 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天门中断楚江开，碧水东流至此回。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李白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望天门山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山随平野尽，江入大荒流。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李白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渡荆门送别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孤帆远影碧空尽，唯见长江天际流。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李白</a:t>
            </a:r>
            <a:r>
              <a:rPr lang="en-US" altLang="zh-CN" sz="2400" smtClean="0"/>
              <a:t>《</a:t>
            </a:r>
            <a:r>
              <a:rPr lang="zh-CN" altLang="en-US" sz="2400" smtClean="0"/>
              <a:t>黄鹤楼送孟浩然之广陵</a:t>
            </a:r>
            <a:r>
              <a:rPr lang="en-US" altLang="zh-CN" sz="2400" smtClean="0"/>
              <a:t>》</a:t>
            </a:r>
          </a:p>
          <a:p>
            <a:pPr>
              <a:lnSpc>
                <a:spcPct val="90000"/>
              </a:lnSpc>
            </a:pPr>
            <a:endParaRPr lang="en-US" altLang="zh-CN" sz="2400" smtClean="0"/>
          </a:p>
          <a:p>
            <a:pPr>
              <a:lnSpc>
                <a:spcPct val="90000"/>
              </a:lnSpc>
            </a:pP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图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0513" y="185738"/>
            <a:ext cx="3332162" cy="809625"/>
          </a:xfrm>
          <a:solidFill>
            <a:schemeClr val="bg1"/>
          </a:solidFill>
        </p:spPr>
        <p:txBody>
          <a:bodyPr/>
          <a:lstStyle/>
          <a:p>
            <a:r>
              <a:rPr lang="zh-CN" altLang="en-US" smtClean="0"/>
              <a:t>拓展训练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06400" y="1128713"/>
            <a:ext cx="11387138" cy="5729287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smtClean="0"/>
              <a:t> </a:t>
            </a:r>
            <a:r>
              <a:rPr lang="zh-CN" altLang="en-US" sz="2800" b="1" smtClean="0">
                <a:solidFill>
                  <a:schemeClr val="hlink"/>
                </a:solidFill>
              </a:rPr>
              <a:t>长江源头冰川退缩速度加快</a:t>
            </a:r>
            <a:br>
              <a:rPr lang="zh-CN" altLang="en-US" sz="2800" b="1" smtClean="0">
                <a:solidFill>
                  <a:schemeClr val="hlink"/>
                </a:solidFill>
              </a:rPr>
            </a:br>
            <a:r>
              <a:rPr lang="zh-CN" altLang="en-US" sz="2000" b="1" smtClean="0">
                <a:solidFill>
                  <a:schemeClr val="hlink"/>
                </a:solidFill>
              </a:rPr>
              <a:t>   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000" b="1" smtClean="0">
                <a:solidFill>
                  <a:schemeClr val="hlink"/>
                </a:solidFill>
              </a:rPr>
              <a:t>            </a:t>
            </a:r>
            <a:r>
              <a:rPr lang="en-US" altLang="zh-CN" sz="2000" b="1" smtClean="0">
                <a:solidFill>
                  <a:srgbClr val="003300"/>
                </a:solidFill>
              </a:rPr>
              <a:t>“</a:t>
            </a:r>
            <a:r>
              <a:rPr lang="zh-CN" altLang="en-US" sz="2000" b="1" smtClean="0">
                <a:solidFill>
                  <a:srgbClr val="003300"/>
                </a:solidFill>
              </a:rPr>
              <a:t>没想到仅仅</a:t>
            </a:r>
            <a:r>
              <a:rPr lang="en-US" altLang="zh-CN" sz="2000" b="1" smtClean="0">
                <a:solidFill>
                  <a:srgbClr val="003300"/>
                </a:solidFill>
              </a:rPr>
              <a:t>13</a:t>
            </a:r>
            <a:r>
              <a:rPr lang="zh-CN" altLang="en-US" sz="2000" b="1" smtClean="0">
                <a:solidFill>
                  <a:srgbClr val="003300"/>
                </a:solidFill>
              </a:rPr>
              <a:t>年时间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长江源头格拉丹冬地区的冰川就退缩了</a:t>
            </a:r>
            <a:r>
              <a:rPr lang="en-US" altLang="zh-CN" sz="2000" b="1" smtClean="0">
                <a:solidFill>
                  <a:srgbClr val="003300"/>
                </a:solidFill>
              </a:rPr>
              <a:t>750</a:t>
            </a:r>
            <a:r>
              <a:rPr lang="zh-CN" altLang="en-US" sz="2000" b="1" smtClean="0">
                <a:solidFill>
                  <a:srgbClr val="003300"/>
                </a:solidFill>
              </a:rPr>
              <a:t>米左右</a:t>
            </a:r>
            <a:r>
              <a:rPr lang="en-US" altLang="zh-CN" sz="2000" b="1" smtClean="0">
                <a:solidFill>
                  <a:srgbClr val="003300"/>
                </a:solidFill>
              </a:rPr>
              <a:t>!”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000" b="1" smtClean="0">
                <a:solidFill>
                  <a:srgbClr val="003300"/>
                </a:solidFill>
              </a:rPr>
              <a:t>     中国科学院昆明植物研究所研究员武素功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在刚刚结束长江源头科考工作后发出了这样的感叹。</a:t>
            </a:r>
            <a:br>
              <a:rPr lang="zh-CN" altLang="en-US" sz="2000" b="1" smtClean="0">
                <a:solidFill>
                  <a:srgbClr val="003300"/>
                </a:solidFill>
              </a:rPr>
            </a:br>
            <a:r>
              <a:rPr lang="zh-CN" altLang="en-US" sz="2000" b="1" smtClean="0">
                <a:solidFill>
                  <a:srgbClr val="003300"/>
                </a:solidFill>
              </a:rPr>
              <a:t>       武素功说</a:t>
            </a:r>
            <a:r>
              <a:rPr lang="en-US" altLang="zh-CN" sz="2000" b="1" smtClean="0">
                <a:solidFill>
                  <a:srgbClr val="003300"/>
                </a:solidFill>
              </a:rPr>
              <a:t>,1970</a:t>
            </a:r>
            <a:r>
              <a:rPr lang="zh-CN" altLang="en-US" sz="2000" b="1" smtClean="0">
                <a:solidFill>
                  <a:srgbClr val="003300"/>
                </a:solidFill>
              </a:rPr>
              <a:t>年至</a:t>
            </a:r>
            <a:r>
              <a:rPr lang="en-US" altLang="zh-CN" sz="2000" b="1" smtClean="0">
                <a:solidFill>
                  <a:srgbClr val="003300"/>
                </a:solidFill>
              </a:rPr>
              <a:t>1990</a:t>
            </a:r>
            <a:r>
              <a:rPr lang="zh-CN" altLang="en-US" sz="2000" b="1" smtClean="0">
                <a:solidFill>
                  <a:srgbClr val="003300"/>
                </a:solidFill>
              </a:rPr>
              <a:t>年的</a:t>
            </a:r>
            <a:r>
              <a:rPr lang="en-US" altLang="zh-CN" sz="2000" b="1" smtClean="0">
                <a:solidFill>
                  <a:srgbClr val="003300"/>
                </a:solidFill>
              </a:rPr>
              <a:t>20</a:t>
            </a:r>
            <a:r>
              <a:rPr lang="zh-CN" altLang="en-US" sz="2000" b="1" smtClean="0">
                <a:solidFill>
                  <a:srgbClr val="003300"/>
                </a:solidFill>
              </a:rPr>
              <a:t>年间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冰川缩退了</a:t>
            </a:r>
            <a:r>
              <a:rPr lang="en-US" altLang="zh-CN" sz="2000" b="1" smtClean="0">
                <a:solidFill>
                  <a:srgbClr val="003300"/>
                </a:solidFill>
              </a:rPr>
              <a:t>500</a:t>
            </a:r>
            <a:r>
              <a:rPr lang="zh-CN" altLang="en-US" sz="2000" b="1" smtClean="0">
                <a:solidFill>
                  <a:srgbClr val="003300"/>
                </a:solidFill>
              </a:rPr>
              <a:t>米</a:t>
            </a:r>
            <a:r>
              <a:rPr lang="en-US" altLang="zh-CN" sz="2000" b="1" smtClean="0">
                <a:solidFill>
                  <a:srgbClr val="003300"/>
                </a:solidFill>
              </a:rPr>
              <a:t>.</a:t>
            </a:r>
            <a:r>
              <a:rPr lang="zh-CN" altLang="en-US" sz="2000" b="1" smtClean="0">
                <a:solidFill>
                  <a:srgbClr val="003300"/>
                </a:solidFill>
              </a:rPr>
              <a:t>平均每年退缩</a:t>
            </a:r>
            <a:r>
              <a:rPr lang="en-US" altLang="zh-CN" sz="2000" b="1" smtClean="0">
                <a:solidFill>
                  <a:srgbClr val="003300"/>
                </a:solidFill>
              </a:rPr>
              <a:t>25</a:t>
            </a:r>
            <a:r>
              <a:rPr lang="zh-CN" altLang="en-US" sz="2000" b="1" smtClean="0">
                <a:solidFill>
                  <a:srgbClr val="003300"/>
                </a:solidFill>
              </a:rPr>
              <a:t>米。现在是</a:t>
            </a:r>
            <a:r>
              <a:rPr lang="en-US" altLang="zh-CN" sz="2000" b="1" smtClean="0">
                <a:solidFill>
                  <a:srgbClr val="003300"/>
                </a:solidFill>
              </a:rPr>
              <a:t>13</a:t>
            </a:r>
            <a:r>
              <a:rPr lang="zh-CN" altLang="en-US" sz="2000" b="1" smtClean="0">
                <a:solidFill>
                  <a:srgbClr val="003300"/>
                </a:solidFill>
              </a:rPr>
              <a:t>年退缩了</a:t>
            </a:r>
            <a:r>
              <a:rPr lang="en-US" altLang="zh-CN" sz="2000" b="1" smtClean="0">
                <a:solidFill>
                  <a:srgbClr val="003300"/>
                </a:solidFill>
              </a:rPr>
              <a:t>750</a:t>
            </a:r>
            <a:r>
              <a:rPr lang="zh-CN" altLang="en-US" sz="2000" b="1" smtClean="0">
                <a:solidFill>
                  <a:srgbClr val="003300"/>
                </a:solidFill>
              </a:rPr>
              <a:t>米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平均每年大概退缩</a:t>
            </a:r>
            <a:r>
              <a:rPr lang="en-US" altLang="zh-CN" sz="2000" b="1" smtClean="0">
                <a:solidFill>
                  <a:srgbClr val="003300"/>
                </a:solidFill>
              </a:rPr>
              <a:t>57</a:t>
            </a:r>
            <a:r>
              <a:rPr lang="zh-CN" altLang="en-US" sz="2000" b="1" smtClean="0">
                <a:solidFill>
                  <a:srgbClr val="003300"/>
                </a:solidFill>
              </a:rPr>
              <a:t>米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可以看出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冰川退缩的速度加快了</a:t>
            </a:r>
            <a:r>
              <a:rPr lang="en-US" altLang="zh-CN" sz="2000" b="1" smtClean="0">
                <a:solidFill>
                  <a:srgbClr val="003300"/>
                </a:solidFill>
              </a:rPr>
              <a:t>!</a:t>
            </a:r>
            <a:br>
              <a:rPr lang="en-US" altLang="zh-CN" sz="2000" b="1" smtClean="0">
                <a:solidFill>
                  <a:srgbClr val="003300"/>
                </a:solidFill>
              </a:rPr>
            </a:br>
            <a:r>
              <a:rPr lang="en-US" altLang="zh-CN" sz="2000" b="1" smtClean="0">
                <a:solidFill>
                  <a:srgbClr val="003300"/>
                </a:solidFill>
              </a:rPr>
              <a:t>       </a:t>
            </a:r>
            <a:r>
              <a:rPr lang="zh-CN" altLang="en-US" sz="2000" b="1" smtClean="0">
                <a:solidFill>
                  <a:srgbClr val="003300"/>
                </a:solidFill>
              </a:rPr>
              <a:t>冰川退缩速度加快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武素功认为是由于水量补给不足和全球气候变暖两方面的因素。沱沱河气象站的资料表明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近五年来这里气温升高、降水偏少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五年来的平均气温由原来的年平均温度</a:t>
            </a:r>
            <a:r>
              <a:rPr lang="en-US" altLang="zh-CN" sz="2000" b="1" smtClean="0">
                <a:solidFill>
                  <a:srgbClr val="003300"/>
                </a:solidFill>
              </a:rPr>
              <a:t>-4℃</a:t>
            </a:r>
            <a:r>
              <a:rPr lang="zh-CN" altLang="en-US" sz="2000" b="1" smtClean="0">
                <a:solidFill>
                  <a:srgbClr val="003300"/>
                </a:solidFill>
              </a:rPr>
              <a:t>上升到这两年的</a:t>
            </a:r>
            <a:r>
              <a:rPr lang="en-US" altLang="zh-CN" sz="2000" b="1" smtClean="0">
                <a:solidFill>
                  <a:srgbClr val="003300"/>
                </a:solidFill>
              </a:rPr>
              <a:t>-2.8℃</a:t>
            </a:r>
            <a:r>
              <a:rPr lang="zh-CN" altLang="en-US" sz="2000" b="1" smtClean="0">
                <a:solidFill>
                  <a:srgbClr val="003300"/>
                </a:solidFill>
              </a:rPr>
              <a:t>。</a:t>
            </a:r>
            <a:br>
              <a:rPr lang="zh-CN" altLang="en-US" sz="2000" b="1" smtClean="0">
                <a:solidFill>
                  <a:srgbClr val="003300"/>
                </a:solidFill>
              </a:rPr>
            </a:br>
            <a:r>
              <a:rPr lang="zh-CN" altLang="en-US" sz="2000" b="1" smtClean="0">
                <a:solidFill>
                  <a:srgbClr val="003300"/>
                </a:solidFill>
              </a:rPr>
              <a:t>      全球气候变暖使影响自然生态系统的冷暖干湿产生了变化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因此对许多地区的自然生态系统已产生了深刻的影响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甚至对一些地区的生态系统造成了严重的、不可逆转的破坏。随着气温和降水变化频率和幅度的加大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遭受破坏的自然生态系统在数量上将有所增加</a:t>
            </a:r>
            <a:r>
              <a:rPr lang="en-US" altLang="zh-CN" sz="2000" b="1" smtClean="0">
                <a:solidFill>
                  <a:srgbClr val="003300"/>
                </a:solidFill>
              </a:rPr>
              <a:t>,</a:t>
            </a:r>
            <a:r>
              <a:rPr lang="zh-CN" altLang="en-US" sz="2000" b="1" smtClean="0">
                <a:solidFill>
                  <a:srgbClr val="003300"/>
                </a:solidFill>
              </a:rPr>
              <a:t>空间范围也将扩大。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9900"/>
                </a:solidFill>
                <a:latin typeface="宋体" panose="02010600030101010101" pitchFamily="2" charset="-122"/>
              </a:rPr>
              <a:t>    同学们可讨论一下长江源头冰川退缩有哪些影响</a:t>
            </a:r>
            <a:r>
              <a:rPr lang="en-US" altLang="zh-CN" sz="3600" b="1" smtClean="0">
                <a:solidFill>
                  <a:srgbClr val="009900"/>
                </a:solidFill>
                <a:latin typeface="宋体" panose="02010600030101010101" pitchFamily="2" charset="-122"/>
              </a:rPr>
              <a:t>?</a:t>
            </a:r>
            <a:br>
              <a:rPr lang="en-US" altLang="zh-CN" sz="3600" b="1" smtClean="0">
                <a:solidFill>
                  <a:srgbClr val="009900"/>
                </a:solidFill>
                <a:latin typeface="宋体" panose="02010600030101010101" pitchFamily="2" charset="-122"/>
              </a:rPr>
            </a:br>
            <a:r>
              <a:rPr lang="en-US" altLang="zh-CN" sz="2000" smtClean="0">
                <a:solidFill>
                  <a:schemeClr val="hlink"/>
                </a:solidFill>
              </a:rPr>
              <a:t/>
            </a:r>
            <a:br>
              <a:rPr lang="en-US" altLang="zh-CN" sz="2000" smtClean="0">
                <a:solidFill>
                  <a:schemeClr val="hlink"/>
                </a:solidFill>
              </a:rPr>
            </a:br>
            <a:endParaRPr lang="zh-CN" altLang="en-US" sz="2000" smtClean="0">
              <a:solidFill>
                <a:schemeClr val="hlink"/>
              </a:solidFill>
            </a:endParaRPr>
          </a:p>
        </p:txBody>
      </p:sp>
      <p:sp>
        <p:nvSpPr>
          <p:cNvPr id="45061" name="WordArt 5"/>
          <p:cNvSpPr>
            <a:spLocks noChangeArrowheads="1" noChangeShapeType="1" noTextEdit="1"/>
          </p:cNvSpPr>
          <p:nvPr/>
        </p:nvSpPr>
        <p:spPr bwMode="auto">
          <a:xfrm>
            <a:off x="2546350" y="5294313"/>
            <a:ext cx="6977063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保护长江，保护母亲河！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6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作业布置</a:t>
            </a:r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、观看纪录片</a:t>
            </a:r>
            <a:r>
              <a:rPr lang="en-US" altLang="zh-CN" smtClean="0"/>
              <a:t>《</a:t>
            </a:r>
            <a:r>
              <a:rPr lang="zh-CN" altLang="en-US" smtClean="0"/>
              <a:t>话说长江</a:t>
            </a:r>
            <a:r>
              <a:rPr lang="en-US" altLang="zh-CN" smtClean="0"/>
              <a:t>》《</a:t>
            </a:r>
            <a:r>
              <a:rPr lang="zh-CN" altLang="en-US" smtClean="0"/>
              <a:t>再说长江</a:t>
            </a:r>
            <a:r>
              <a:rPr lang="en-US" altLang="zh-CN" smtClean="0"/>
              <a:t>》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、查资料，了解更多有关长江的故事。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、积累有关“长江”的诗句！</a:t>
            </a:r>
          </a:p>
        </p:txBody>
      </p:sp>
      <p:pic>
        <p:nvPicPr>
          <p:cNvPr id="47108" name="Picture 4" descr="长江源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3038" y="3259138"/>
            <a:ext cx="487680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0"/>
            <a:ext cx="11388725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字词积累 </a:t>
            </a:r>
          </a:p>
        </p:txBody>
      </p:sp>
      <p:sp>
        <p:nvSpPr>
          <p:cNvPr id="2867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04863" y="1292225"/>
            <a:ext cx="10440987" cy="50466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/>
              <a:t>    </a:t>
            </a:r>
            <a:r>
              <a:rPr lang="zh-CN" altLang="en-US" u="sng" smtClean="0">
                <a:solidFill>
                  <a:schemeClr val="hlink"/>
                </a:solidFill>
              </a:rPr>
              <a:t>黧</a:t>
            </a:r>
            <a:r>
              <a:rPr lang="zh-CN" altLang="en-US" smtClean="0"/>
              <a:t>黑        </a:t>
            </a:r>
            <a:r>
              <a:rPr lang="zh-CN" altLang="en-US" u="sng" smtClean="0"/>
              <a:t>砾</a:t>
            </a:r>
            <a:r>
              <a:rPr lang="zh-CN" altLang="en-US" smtClean="0"/>
              <a:t>石         </a:t>
            </a:r>
            <a:r>
              <a:rPr lang="zh-CN" altLang="en-US" u="sng" smtClean="0">
                <a:solidFill>
                  <a:schemeClr val="hlink"/>
                </a:solidFill>
              </a:rPr>
              <a:t>腈</a:t>
            </a:r>
            <a:r>
              <a:rPr lang="zh-CN" altLang="en-US" smtClean="0"/>
              <a:t>纶            皱</a:t>
            </a:r>
            <a:r>
              <a:rPr lang="zh-CN" altLang="en-US" u="sng" smtClean="0">
                <a:solidFill>
                  <a:schemeClr val="hlink"/>
                </a:solidFill>
              </a:rPr>
              <a:t>褶</a:t>
            </a:r>
            <a:r>
              <a:rPr lang="zh-CN" altLang="en-US" smtClean="0"/>
              <a:t>             </a:t>
            </a:r>
            <a:r>
              <a:rPr lang="zh-CN" altLang="en-US" u="sng" smtClean="0">
                <a:solidFill>
                  <a:schemeClr val="hlink"/>
                </a:solidFill>
              </a:rPr>
              <a:t>棱</a:t>
            </a:r>
            <a:r>
              <a:rPr lang="zh-CN" altLang="en-US" smtClean="0"/>
              <a:t>角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/>
              <a:t>    </a:t>
            </a:r>
            <a:r>
              <a:rPr lang="zh-CN" altLang="en-US" u="sng" smtClean="0"/>
              <a:t>虔</a:t>
            </a:r>
            <a:r>
              <a:rPr lang="zh-CN" altLang="en-US" smtClean="0"/>
              <a:t>诚        </a:t>
            </a:r>
            <a:r>
              <a:rPr lang="zh-CN" altLang="en-US" u="sng" smtClean="0"/>
              <a:t>恭</a:t>
            </a:r>
            <a:r>
              <a:rPr lang="zh-CN" altLang="en-US" smtClean="0"/>
              <a:t>顺         </a:t>
            </a:r>
            <a:r>
              <a:rPr lang="zh-CN" altLang="en-US" u="sng" smtClean="0">
                <a:solidFill>
                  <a:schemeClr val="hlink"/>
                </a:solidFill>
              </a:rPr>
              <a:t>蠕</a:t>
            </a:r>
            <a:r>
              <a:rPr lang="zh-CN" altLang="en-US" smtClean="0"/>
              <a:t>动            </a:t>
            </a:r>
            <a:r>
              <a:rPr lang="zh-CN" altLang="en-US" u="sng" smtClean="0">
                <a:solidFill>
                  <a:schemeClr val="hlink"/>
                </a:solidFill>
              </a:rPr>
              <a:t>豁</a:t>
            </a:r>
            <a:r>
              <a:rPr lang="zh-CN" altLang="en-US" smtClean="0"/>
              <a:t>然              </a:t>
            </a:r>
            <a:r>
              <a:rPr lang="zh-CN" altLang="en-US" u="sng" smtClean="0">
                <a:solidFill>
                  <a:schemeClr val="hlink"/>
                </a:solidFill>
              </a:rPr>
              <a:t>凄</a:t>
            </a:r>
            <a:r>
              <a:rPr lang="zh-CN" altLang="en-US" smtClean="0"/>
              <a:t>凉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/>
              <a:t>    懈</a:t>
            </a:r>
            <a:r>
              <a:rPr lang="zh-CN" altLang="en-US" u="sng" smtClean="0">
                <a:solidFill>
                  <a:schemeClr val="hlink"/>
                </a:solidFill>
              </a:rPr>
              <a:t>怠</a:t>
            </a:r>
            <a:r>
              <a:rPr lang="zh-CN" altLang="en-US" smtClean="0"/>
              <a:t>        </a:t>
            </a:r>
            <a:r>
              <a:rPr lang="zh-CN" altLang="en-US" u="sng" smtClean="0">
                <a:solidFill>
                  <a:schemeClr val="hlink"/>
                </a:solidFill>
              </a:rPr>
              <a:t>敦</a:t>
            </a:r>
            <a:r>
              <a:rPr lang="zh-CN" altLang="en-US" smtClean="0"/>
              <a:t>实         </a:t>
            </a:r>
            <a:r>
              <a:rPr lang="zh-CN" altLang="en-US" u="sng" smtClean="0">
                <a:solidFill>
                  <a:schemeClr val="hlink"/>
                </a:solidFill>
              </a:rPr>
              <a:t>蜿</a:t>
            </a:r>
            <a:r>
              <a:rPr lang="zh-CN" altLang="en-US" smtClean="0"/>
              <a:t>蜒            </a:t>
            </a:r>
            <a:r>
              <a:rPr lang="zh-CN" altLang="en-US" u="sng" smtClean="0">
                <a:solidFill>
                  <a:schemeClr val="hlink"/>
                </a:solidFill>
              </a:rPr>
              <a:t>演</a:t>
            </a:r>
            <a:r>
              <a:rPr lang="zh-CN" altLang="en-US" smtClean="0"/>
              <a:t>绎              </a:t>
            </a:r>
            <a:r>
              <a:rPr lang="zh-CN" altLang="en-US" u="sng" smtClean="0">
                <a:solidFill>
                  <a:schemeClr val="hlink"/>
                </a:solidFill>
              </a:rPr>
              <a:t>模</a:t>
            </a:r>
            <a:r>
              <a:rPr lang="zh-CN" altLang="en-US" smtClean="0"/>
              <a:t>样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/>
              <a:t>接</a:t>
            </a:r>
            <a:r>
              <a:rPr lang="zh-CN" altLang="en-US" u="sng" smtClean="0">
                <a:solidFill>
                  <a:schemeClr val="hlink"/>
                </a:solidFill>
              </a:rPr>
              <a:t>踵</a:t>
            </a:r>
            <a:r>
              <a:rPr lang="zh-CN" altLang="en-US" smtClean="0"/>
              <a:t>而至           安营扎</a:t>
            </a:r>
            <a:r>
              <a:rPr lang="zh-CN" altLang="en-US" u="sng" smtClean="0">
                <a:solidFill>
                  <a:schemeClr val="hlink"/>
                </a:solidFill>
              </a:rPr>
              <a:t>寨</a:t>
            </a:r>
            <a:r>
              <a:rPr lang="zh-CN" altLang="en-US" smtClean="0"/>
              <a:t>            风云变</a:t>
            </a:r>
            <a:r>
              <a:rPr lang="zh-CN" altLang="en-US" u="sng" smtClean="0">
                <a:solidFill>
                  <a:schemeClr val="hlink"/>
                </a:solidFill>
              </a:rPr>
              <a:t>幻</a:t>
            </a:r>
            <a:r>
              <a:rPr lang="zh-CN" altLang="en-US" smtClean="0"/>
              <a:t>          </a:t>
            </a:r>
            <a:r>
              <a:rPr lang="zh-CN" altLang="en-US" u="sng" smtClean="0">
                <a:solidFill>
                  <a:schemeClr val="hlink"/>
                </a:solidFill>
              </a:rPr>
              <a:t>历</a:t>
            </a:r>
            <a:r>
              <a:rPr lang="zh-CN" altLang="en-US" smtClean="0"/>
              <a:t>历在目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u="sng" smtClean="0">
                <a:solidFill>
                  <a:schemeClr val="hlink"/>
                </a:solidFill>
              </a:rPr>
              <a:t>川</a:t>
            </a:r>
            <a:r>
              <a:rPr lang="zh-CN" altLang="en-US" smtClean="0"/>
              <a:t>流不息           </a:t>
            </a:r>
            <a:r>
              <a:rPr lang="zh-CN" altLang="en-US" u="sng" smtClean="0">
                <a:solidFill>
                  <a:schemeClr val="hlink"/>
                </a:solidFill>
              </a:rPr>
              <a:t>漫</a:t>
            </a:r>
            <a:r>
              <a:rPr lang="zh-CN" altLang="en-US" smtClean="0"/>
              <a:t>不经心            </a:t>
            </a:r>
            <a:r>
              <a:rPr lang="zh-CN" altLang="en-US" u="sng" smtClean="0">
                <a:solidFill>
                  <a:schemeClr val="hlink"/>
                </a:solidFill>
              </a:rPr>
              <a:t>熠</a:t>
            </a:r>
            <a:r>
              <a:rPr lang="zh-CN" altLang="en-US" smtClean="0"/>
              <a:t>熠烁烁          </a:t>
            </a:r>
            <a:r>
              <a:rPr lang="zh-CN" altLang="en-US" u="sng" smtClean="0">
                <a:solidFill>
                  <a:schemeClr val="hlink"/>
                </a:solidFill>
              </a:rPr>
              <a:t>琼</a:t>
            </a:r>
            <a:r>
              <a:rPr lang="zh-CN" altLang="en-US" smtClean="0"/>
              <a:t>瑶仙境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119438" y="919163"/>
            <a:ext cx="43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/>
              <a:t>l</a:t>
            </a:r>
            <a:r>
              <a:rPr lang="en-US" altLang="zh-CN" sz="2400">
                <a:cs typeface="Arial" panose="020B0604020202020204" pitchFamily="34" charset="0"/>
              </a:rPr>
              <a:t>ì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417638" y="919163"/>
            <a:ext cx="33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l</a:t>
            </a:r>
            <a:r>
              <a:rPr lang="en-US" altLang="zh-CN" sz="2400">
                <a:cs typeface="Arial" panose="020B0604020202020204" pitchFamily="34" charset="0"/>
              </a:rPr>
              <a:t>í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819650" y="887413"/>
            <a:ext cx="744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j</a:t>
            </a:r>
            <a:r>
              <a:rPr lang="en-US" altLang="zh-CN" sz="2400">
                <a:cs typeface="Arial" panose="020B0604020202020204" pitchFamily="34" charset="0"/>
              </a:rPr>
              <a:t>ī</a:t>
            </a:r>
            <a:r>
              <a:rPr lang="en-US" altLang="zh-CN" sz="2400"/>
              <a:t>ng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7383463" y="881063"/>
            <a:ext cx="6429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zh</a:t>
            </a:r>
            <a:r>
              <a:rPr lang="en-US" altLang="zh-CN" sz="2400">
                <a:cs typeface="Arial" panose="020B0604020202020204" pitchFamily="34" charset="0"/>
              </a:rPr>
              <a:t>ĕ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9259888" y="919163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l</a:t>
            </a:r>
            <a:r>
              <a:rPr lang="en-US" altLang="zh-CN" sz="2400">
                <a:cs typeface="Arial" panose="020B0604020202020204" pitchFamily="34" charset="0"/>
              </a:rPr>
              <a:t>é</a:t>
            </a:r>
            <a:r>
              <a:rPr lang="en-US" altLang="zh-CN" sz="2400"/>
              <a:t>ng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1233488" y="1966913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qi</a:t>
            </a:r>
            <a:r>
              <a:rPr lang="en-US" altLang="zh-CN" sz="2400">
                <a:cs typeface="Arial" panose="020B0604020202020204" pitchFamily="34" charset="0"/>
              </a:rPr>
              <a:t>ă</a:t>
            </a:r>
            <a:r>
              <a:rPr lang="en-US" altLang="zh-CN" sz="2400"/>
              <a:t>n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913063" y="1966913"/>
            <a:ext cx="8461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g</a:t>
            </a:r>
            <a:r>
              <a:rPr lang="en-US" altLang="zh-CN" sz="2400">
                <a:cs typeface="Arial" panose="020B0604020202020204" pitchFamily="34" charset="0"/>
              </a:rPr>
              <a:t>ō</a:t>
            </a:r>
            <a:r>
              <a:rPr lang="en-US" altLang="zh-CN" sz="2400"/>
              <a:t>ng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4819650" y="1974850"/>
            <a:ext cx="4556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r</a:t>
            </a:r>
            <a:r>
              <a:rPr lang="en-US" altLang="zh-CN" sz="2400">
                <a:cs typeface="Arial" panose="020B0604020202020204" pitchFamily="34" charset="0"/>
              </a:rPr>
              <a:t>ú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6940550" y="2011363"/>
            <a:ext cx="693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hu</a:t>
            </a:r>
            <a:r>
              <a:rPr lang="en-US" altLang="zh-CN" sz="2400">
                <a:cs typeface="Arial" panose="020B0604020202020204" pitchFamily="34" charset="0"/>
              </a:rPr>
              <a:t>ò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9383713" y="2011363"/>
            <a:ext cx="5064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q</a:t>
            </a:r>
            <a:r>
              <a:rPr lang="en-US" altLang="zh-CN" sz="2400">
                <a:cs typeface="Arial" panose="020B0604020202020204" pitchFamily="34" charset="0"/>
              </a:rPr>
              <a:t>ī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603375" y="3057525"/>
            <a:ext cx="5921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d</a:t>
            </a:r>
            <a:r>
              <a:rPr lang="en-US" altLang="zh-CN" sz="2400">
                <a:cs typeface="Arial" panose="020B0604020202020204" pitchFamily="34" charset="0"/>
              </a:rPr>
              <a:t>à</a:t>
            </a:r>
            <a:r>
              <a:rPr lang="en-US" altLang="zh-CN" sz="2400"/>
              <a:t>i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2973388" y="3030538"/>
            <a:ext cx="6762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d</a:t>
            </a:r>
            <a:r>
              <a:rPr lang="en-US" altLang="zh-CN" sz="2400">
                <a:cs typeface="Arial" panose="020B0604020202020204" pitchFamily="34" charset="0"/>
              </a:rPr>
              <a:t>ū</a:t>
            </a:r>
            <a:r>
              <a:rPr lang="en-US" altLang="zh-CN" sz="2400"/>
              <a:t>n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4795838" y="3084513"/>
            <a:ext cx="7270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w</a:t>
            </a:r>
            <a:r>
              <a:rPr lang="en-US" altLang="zh-CN" sz="2400">
                <a:cs typeface="Arial" panose="020B0604020202020204" pitchFamily="34" charset="0"/>
              </a:rPr>
              <a:t>ā</a:t>
            </a:r>
            <a:r>
              <a:rPr lang="en-US" altLang="zh-CN" sz="2400"/>
              <a:t>n</a:t>
            </a:r>
          </a:p>
        </p:txBody>
      </p: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7019925" y="3100388"/>
            <a:ext cx="6762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y</a:t>
            </a:r>
            <a:r>
              <a:rPr lang="en-US" altLang="zh-CN" sz="2400">
                <a:cs typeface="Arial" panose="020B0604020202020204" pitchFamily="34" charset="0"/>
              </a:rPr>
              <a:t>ă</a:t>
            </a:r>
            <a:r>
              <a:rPr lang="en-US" altLang="zh-CN" sz="2400"/>
              <a:t>n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9367838" y="3040063"/>
            <a:ext cx="6080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m</a:t>
            </a:r>
            <a:r>
              <a:rPr lang="en-US" altLang="zh-CN" sz="2400">
                <a:cs typeface="Arial" panose="020B0604020202020204" pitchFamily="34" charset="0"/>
              </a:rPr>
              <a:t>ú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1163638" y="4148138"/>
            <a:ext cx="9985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zh</a:t>
            </a:r>
            <a:r>
              <a:rPr lang="en-US" altLang="zh-CN" sz="2400">
                <a:cs typeface="Arial" panose="020B0604020202020204" pitchFamily="34" charset="0"/>
              </a:rPr>
              <a:t>ŏ</a:t>
            </a:r>
            <a:r>
              <a:rPr lang="en-US" altLang="zh-CN" sz="2400"/>
              <a:t>ng</a:t>
            </a:r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4848225" y="4148138"/>
            <a:ext cx="744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zh</a:t>
            </a:r>
            <a:r>
              <a:rPr lang="en-US" altLang="zh-CN" sz="2400">
                <a:cs typeface="Arial" panose="020B0604020202020204" pitchFamily="34" charset="0"/>
              </a:rPr>
              <a:t>à</a:t>
            </a:r>
            <a:r>
              <a:rPr lang="en-US" altLang="zh-CN" sz="2400"/>
              <a:t>i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7693025" y="4162425"/>
            <a:ext cx="86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hu</a:t>
            </a:r>
            <a:r>
              <a:rPr lang="en-US" altLang="zh-CN" sz="2400">
                <a:cs typeface="Arial" panose="020B0604020202020204" pitchFamily="34" charset="0"/>
              </a:rPr>
              <a:t>à</a:t>
            </a:r>
            <a:r>
              <a:rPr lang="en-US" altLang="zh-CN" sz="2400"/>
              <a:t>n</a:t>
            </a:r>
          </a:p>
        </p:txBody>
      </p:sp>
      <p:sp>
        <p:nvSpPr>
          <p:cNvPr id="40982" name="Text Box 22"/>
          <p:cNvSpPr txBox="1">
            <a:spLocks noChangeArrowheads="1"/>
          </p:cNvSpPr>
          <p:nvPr/>
        </p:nvSpPr>
        <p:spPr bwMode="auto">
          <a:xfrm>
            <a:off x="9547225" y="4135438"/>
            <a:ext cx="3365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l</a:t>
            </a:r>
            <a:r>
              <a:rPr lang="en-US" altLang="zh-CN" sz="2400">
                <a:cs typeface="Arial" panose="020B0604020202020204" pitchFamily="34" charset="0"/>
              </a:rPr>
              <a:t>ì</a:t>
            </a:r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755650" y="5199063"/>
            <a:ext cx="998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chu</a:t>
            </a:r>
            <a:r>
              <a:rPr lang="en-US" altLang="zh-CN" sz="2400">
                <a:cs typeface="Arial" panose="020B0604020202020204" pitchFamily="34" charset="0"/>
              </a:rPr>
              <a:t>ā</a:t>
            </a:r>
            <a:r>
              <a:rPr lang="en-US" altLang="zh-CN" sz="2400"/>
              <a:t>n</a:t>
            </a:r>
          </a:p>
        </p:txBody>
      </p:sp>
      <p:sp>
        <p:nvSpPr>
          <p:cNvPr id="40984" name="Text Box 24"/>
          <p:cNvSpPr txBox="1">
            <a:spLocks noChangeArrowheads="1"/>
          </p:cNvSpPr>
          <p:nvPr/>
        </p:nvSpPr>
        <p:spPr bwMode="auto">
          <a:xfrm>
            <a:off x="3675063" y="5181600"/>
            <a:ext cx="777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m</a:t>
            </a:r>
            <a:r>
              <a:rPr lang="en-US" altLang="zh-CN" sz="2400">
                <a:cs typeface="Arial" panose="020B0604020202020204" pitchFamily="34" charset="0"/>
              </a:rPr>
              <a:t>à</a:t>
            </a:r>
            <a:r>
              <a:rPr lang="en-US" altLang="zh-CN" sz="2400"/>
              <a:t>n</a:t>
            </a:r>
          </a:p>
        </p:txBody>
      </p:sp>
      <p:sp>
        <p:nvSpPr>
          <p:cNvPr id="40985" name="Text Box 25"/>
          <p:cNvSpPr txBox="1">
            <a:spLocks noChangeArrowheads="1"/>
          </p:cNvSpPr>
          <p:nvPr/>
        </p:nvSpPr>
        <p:spPr bwMode="auto">
          <a:xfrm>
            <a:off x="6699250" y="5181600"/>
            <a:ext cx="420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y</a:t>
            </a:r>
            <a:r>
              <a:rPr lang="en-US" altLang="zh-CN" sz="2400">
                <a:cs typeface="Arial" panose="020B0604020202020204" pitchFamily="34" charset="0"/>
              </a:rPr>
              <a:t>ì</a:t>
            </a:r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9320213" y="5191125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/>
              <a:t>qi</a:t>
            </a:r>
            <a:r>
              <a:rPr lang="en-US" altLang="zh-CN" sz="2400">
                <a:cs typeface="Arial" panose="020B0604020202020204" pitchFamily="34" charset="0"/>
              </a:rPr>
              <a:t>ŏ</a:t>
            </a:r>
            <a:r>
              <a:rPr lang="en-US" altLang="zh-CN" sz="2400"/>
              <a:t>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  <p:bldP spid="40966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  <p:bldP spid="40974" grpId="0"/>
      <p:bldP spid="40975" grpId="0"/>
      <p:bldP spid="40976" grpId="0"/>
      <p:bldP spid="40979" grpId="0"/>
      <p:bldP spid="40980" grpId="0"/>
      <p:bldP spid="40981" grpId="0"/>
      <p:bldP spid="40982" grpId="0"/>
      <p:bldP spid="40983" grpId="0"/>
      <p:bldP spid="40984" grpId="0"/>
      <p:bldP spid="40985" grpId="0"/>
      <p:bldP spid="409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课堂小练笔</a:t>
            </a:r>
          </a:p>
        </p:txBody>
      </p:sp>
      <p:sp>
        <p:nvSpPr>
          <p:cNvPr id="29698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请在课后“读读写写”中任选</a:t>
            </a:r>
            <a:r>
              <a:rPr lang="en-US" altLang="zh-CN" smtClean="0"/>
              <a:t>6</a:t>
            </a:r>
            <a:r>
              <a:rPr lang="zh-CN" altLang="en-US" smtClean="0"/>
              <a:t>个及以上词语，写一段文字，内容不限，题材、体裁不限。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smtClean="0">
                <a:solidFill>
                  <a:schemeClr val="tx2"/>
                </a:solidFill>
              </a:rPr>
              <a:t> （要求：词语理解正确，运用恰当自然，文字表达力求有创意！）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90538" y="633413"/>
            <a:ext cx="5437187" cy="1143000"/>
          </a:xfrm>
        </p:spPr>
        <p:txBody>
          <a:bodyPr/>
          <a:lstStyle/>
          <a:p>
            <a:r>
              <a:rPr lang="zh-CN" altLang="en-US" smtClean="0"/>
              <a:t>朗读课文</a:t>
            </a:r>
          </a:p>
        </p:txBody>
      </p:sp>
      <p:sp>
        <p:nvSpPr>
          <p:cNvPr id="1843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16063" y="1812925"/>
            <a:ext cx="3727450" cy="3886200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4000" smtClean="0">
                <a:solidFill>
                  <a:schemeClr val="hlink"/>
                </a:solidFill>
              </a:rPr>
              <a:t>要求</a:t>
            </a:r>
            <a:r>
              <a:rPr lang="zh-CN" altLang="en-US" smtClean="0">
                <a:solidFill>
                  <a:schemeClr val="hlink"/>
                </a:solidFill>
              </a:rPr>
              <a:t>：</a:t>
            </a:r>
          </a:p>
          <a:p>
            <a:r>
              <a:rPr lang="zh-CN" altLang="en-US" smtClean="0">
                <a:solidFill>
                  <a:schemeClr val="hlink"/>
                </a:solidFill>
              </a:rPr>
              <a:t>读准字音，</a:t>
            </a:r>
          </a:p>
          <a:p>
            <a:r>
              <a:rPr lang="zh-CN" altLang="en-US" smtClean="0">
                <a:solidFill>
                  <a:schemeClr val="hlink"/>
                </a:solidFill>
              </a:rPr>
              <a:t>读好停连，</a:t>
            </a:r>
          </a:p>
          <a:p>
            <a:r>
              <a:rPr lang="zh-CN" altLang="en-US" smtClean="0">
                <a:solidFill>
                  <a:schemeClr val="hlink"/>
                </a:solidFill>
              </a:rPr>
              <a:t>读出感情！</a:t>
            </a:r>
          </a:p>
        </p:txBody>
      </p:sp>
      <p:pic>
        <p:nvPicPr>
          <p:cNvPr id="30723" name="Picture 4" descr="马丽华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5563" y="2716213"/>
            <a:ext cx="47625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changjiangzhi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0"/>
            <a:ext cx="11787188" cy="660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38213" y="379413"/>
            <a:ext cx="4021137" cy="738187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4000" smtClean="0"/>
              <a:t>理清文章的脉络</a:t>
            </a:r>
          </a:p>
        </p:txBody>
      </p:sp>
      <p:sp>
        <p:nvSpPr>
          <p:cNvPr id="49155" name="Rectangle 3" descr="蓝色面巾纸"/>
          <p:cNvSpPr>
            <a:spLocks noGrp="1" noRot="1" noChangeArrowheads="1"/>
          </p:cNvSpPr>
          <p:nvPr>
            <p:ph type="body" idx="1"/>
          </p:nvPr>
        </p:nvSpPr>
        <p:spPr>
          <a:xfrm>
            <a:off x="3287713" y="3962400"/>
            <a:ext cx="6034087" cy="642938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chemeClr val="hlink"/>
                </a:solidFill>
              </a:rPr>
              <a:t>复述作者在各拉丹东的所见所闻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42875"/>
            <a:ext cx="11387138" cy="64595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长江源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别    名                        位    置 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长江的源头，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三江源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之一        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昆仑山脉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唐古拉山脉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之间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级    别                        特    点 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国家自然保护区                自然环境恶劣，景观十分壮丽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    态                        正    源 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5"/>
              </a:rPr>
              <a:t>可可西里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逐年恶化              在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6"/>
              </a:rPr>
              <a:t>玉树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杂多县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北部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正源北支                        西    源 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布曲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唐古拉山镇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南部          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沱沱河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唐古拉山镇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北部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北源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hlinkClick r:id="rId11"/>
              </a:rPr>
              <a:t>楚玛尔河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12"/>
              </a:rPr>
              <a:t>可可西里自然保护区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hlinkClick r:id="rId13"/>
              </a:rPr>
              <a:t>治多县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西部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水量比较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最早是认为布曲水量最大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水量比较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当曲水量最大，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倍于沱沱河</a:t>
            </a:r>
          </a:p>
          <a:p>
            <a:pPr eaLnBrk="1" hangingPunct="1">
              <a:lnSpc>
                <a:spcPct val="80000"/>
              </a:lnSpc>
            </a:pPr>
            <a:endParaRPr lang="zh-CN" altLang="en-US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1663" y="706438"/>
            <a:ext cx="11385550" cy="55387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长江源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2" tooltip="同义词"/>
              </a:rPr>
              <a:t>同义词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 长江之源一般指长江源长江源（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三江源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之一）：即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长江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的源头、也即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5"/>
              </a:rPr>
              <a:t>通天河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的几个源头，在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6"/>
              </a:rPr>
              <a:t>青藏高原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腹地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昆仑山脉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唐古拉山脉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之间。</a:t>
            </a:r>
            <a:endParaRPr lang="zh-CN" altLang="en-US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历史上认为有四个源头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正源本支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（南支）是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一级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通天河，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即古代所称通天河的上段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，大体即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布曲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，是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青藏铁路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1"/>
              </a:rPr>
              <a:t>唐古拉山镇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区域的主要走向；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南源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2"/>
              </a:rPr>
              <a:t>当曲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来自于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唐古拉山脉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东段山麓的沼泽地，接纳当曲就形成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第二级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通天河；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正源北支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3"/>
              </a:rPr>
              <a:t>沱沱河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开始于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4"/>
              </a:rPr>
              <a:t>唐古拉山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脉主峰格拉丹东大冰峰，接纳沱沱河就形成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第三级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通天河；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北源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hlinkClick r:id="rId15"/>
              </a:rPr>
              <a:t>楚玛尔河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出于昆仑山南支的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hlinkClick r:id="rId16"/>
              </a:rPr>
              <a:t>可可西里山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黑脊山南麓，接纳它就形成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第四级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通天河。正源与北源之间的勒玛曲（上流是秀水河）是季节河。</a:t>
            </a:r>
            <a:b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2744"/>
</p:tagLst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经营指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1E4FF"/>
      </a:accent1>
      <a:accent2>
        <a:srgbClr val="0099CC"/>
      </a:accent2>
      <a:accent3>
        <a:srgbClr val="FFFFFF"/>
      </a:accent3>
      <a:accent4>
        <a:srgbClr val="000000"/>
      </a:accent4>
      <a:accent5>
        <a:srgbClr val="D4EFFF"/>
      </a:accent5>
      <a:accent6>
        <a:srgbClr val="0089B7"/>
      </a:accent6>
      <a:hlink>
        <a:srgbClr val="003399"/>
      </a:hlink>
      <a:folHlink>
        <a:srgbClr val="61C2FF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经营指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指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指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指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指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指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指数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1E4FF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5EFFF"/>
        </a:accent5>
        <a:accent6>
          <a:srgbClr val="008AB9"/>
        </a:accent6>
        <a:hlink>
          <a:srgbClr val="003399"/>
        </a:hlink>
        <a:folHlink>
          <a:srgbClr val="61C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4</TotalTime>
  <Words>1755</Words>
  <Application>WPS 演示</Application>
  <PresentationFormat>自定义</PresentationFormat>
  <Paragraphs>171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古瓶荷花</vt:lpstr>
      <vt:lpstr>1_经营指数</vt:lpstr>
      <vt:lpstr>幻灯片 1</vt:lpstr>
      <vt:lpstr>学习目标</vt:lpstr>
      <vt:lpstr>马丽华 (1953～) </vt:lpstr>
      <vt:lpstr>字词积累 </vt:lpstr>
      <vt:lpstr>课堂小练笔</vt:lpstr>
      <vt:lpstr>朗读课文</vt:lpstr>
      <vt:lpstr>理清文章的脉络</vt:lpstr>
      <vt:lpstr>幻灯片 8</vt:lpstr>
      <vt:lpstr>幻灯片 9</vt:lpstr>
      <vt:lpstr>幻灯片 10</vt:lpstr>
      <vt:lpstr>格拉丹东知多少？</vt:lpstr>
      <vt:lpstr>各拉丹东知多少？</vt:lpstr>
      <vt:lpstr>各拉丹冬知多少？</vt:lpstr>
      <vt:lpstr>各拉丹冬知多少？</vt:lpstr>
      <vt:lpstr>各拉丹冬知多少？</vt:lpstr>
      <vt:lpstr>格拉丹东之美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思考探究</vt:lpstr>
      <vt:lpstr>      作者遇到这么多的困难，也没有放弃。作者文中这样写道“我似乎已经衰竭，心想碰巧哪一口气上不来，就长眠于此吧”。对此你有什么样的感受？</vt:lpstr>
      <vt:lpstr>长江漂流第一人“尧茂书”</vt:lpstr>
      <vt:lpstr>长江科学考察</vt:lpstr>
      <vt:lpstr>       文章结尾写道：“那是坚冰之下的流水之声，它一刻不停，从这千山之巅、万水之源的藏北高原流出，开始演绎长江的故事。” 这句话具有怎样的内涵？写一段文字，谈谈你的理解。</vt:lpstr>
      <vt:lpstr>语言赏析</vt:lpstr>
      <vt:lpstr>有关长江的“故事”</vt:lpstr>
      <vt:lpstr>花椒的传说</vt:lpstr>
      <vt:lpstr>有关长江的“诗句”</vt:lpstr>
      <vt:lpstr>拓展训练</vt:lpstr>
      <vt:lpstr>作业布置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123</cp:lastModifiedBy>
  <cp:revision>1</cp:revision>
  <dcterms:created xsi:type="dcterms:W3CDTF">2015-05-05T08:02:00Z</dcterms:created>
  <dcterms:modified xsi:type="dcterms:W3CDTF">2019-03-09T13:09:44Z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