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14"/>
  </p:notesMasterIdLst>
  <p:sldIdLst>
    <p:sldId id="270" r:id="rId3"/>
    <p:sldId id="271" r:id="rId4"/>
    <p:sldId id="272" r:id="rId5"/>
    <p:sldId id="316" r:id="rId6"/>
    <p:sldId id="317" r:id="rId7"/>
    <p:sldId id="273" r:id="rId8"/>
    <p:sldId id="274" r:id="rId9"/>
    <p:sldId id="275" r:id="rId10"/>
    <p:sldId id="276" r:id="rId11"/>
    <p:sldId id="277" r:id="rId12"/>
    <p:sldId id="278" r:id="rId13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8" r:id="rId23"/>
    <p:sldId id="289" r:id="rId24"/>
    <p:sldId id="290" r:id="rId25"/>
    <p:sldId id="291" r:id="rId26"/>
    <p:sldId id="292" r:id="rId27"/>
    <p:sldId id="293" r:id="rId28"/>
    <p:sldId id="294" r:id="rId29"/>
    <p:sldId id="295" r:id="rId30"/>
    <p:sldId id="296" r:id="rId31"/>
    <p:sldId id="297" r:id="rId32"/>
    <p:sldId id="298" r:id="rId33"/>
    <p:sldId id="299" r:id="rId34"/>
    <p:sldId id="300" r:id="rId35"/>
    <p:sldId id="301" r:id="rId36"/>
    <p:sldId id="302" r:id="rId37"/>
    <p:sldId id="303" r:id="rId38"/>
    <p:sldId id="304" r:id="rId39"/>
    <p:sldId id="305" r:id="rId40"/>
    <p:sldId id="306" r:id="rId41"/>
    <p:sldId id="307" r:id="rId42"/>
    <p:sldId id="308" r:id="rId43"/>
    <p:sldId id="309" r:id="rId44"/>
    <p:sldId id="310" r:id="rId45"/>
    <p:sldId id="311" r:id="rId46"/>
    <p:sldId id="312" r:id="rId47"/>
    <p:sldId id="313" r:id="rId48"/>
    <p:sldId id="314" r:id="rId49"/>
    <p:sldId id="315" r:id="rId5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李玲" initials="李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E96"/>
    <a:srgbClr val="FFFFFF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725"/>
    <p:restoredTop sz="94674"/>
  </p:normalViewPr>
  <p:slideViewPr>
    <p:cSldViewPr>
      <p:cViewPr>
        <p:scale>
          <a:sx n="80" d="100"/>
          <a:sy n="80" d="100"/>
        </p:scale>
        <p:origin x="48" y="7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4" Type="http://schemas.openxmlformats.org/officeDocument/2006/relationships/commentAuthors" Target="commentAuthors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3B1F30-A2C1-478C-9FA2-073D4DC48B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9AEFF8-A9D6-4BDA-A24A-832BDB70C22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/>
          <p:nvPr>
            <p:ph type="ctrTitle" sz="quarter"/>
          </p:nvPr>
        </p:nvSpPr>
        <p:spPr>
          <a:xfrm>
            <a:off x="914400" y="2822575"/>
            <a:ext cx="10363200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2075" tIns="46038" rIns="92075" bIns="46038" anchor="ctr"/>
          <a:lstStyle>
            <a:lvl1pPr lvl="0">
              <a:defRPr sz="4800" b="1" kern="1200">
                <a:effectLst>
                  <a:outerShdw blurRad="38100" dist="38100" dir="2700000">
                    <a:srgbClr val="000000"/>
                  </a:outerShdw>
                </a:effectLst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/>
          <p:nvPr>
            <p:ph type="subTitle" sz="quarter" idx="1"/>
          </p:nvPr>
        </p:nvSpPr>
        <p:spPr>
          <a:xfrm>
            <a:off x="1871133" y="4365625"/>
            <a:ext cx="8534400" cy="1223963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2075" tIns="46038" rIns="92075" bIns="46038" anchor="ctr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/>
          <p:nvPr>
            <p:ph type="dt" sz="quarter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2075" tIns="46038" rIns="92075" bIns="46038" anchor="t"/>
          <a:p>
            <a:endParaRPr lang="zh-CN" altLang="en-US"/>
          </a:p>
        </p:txBody>
      </p:sp>
      <p:sp>
        <p:nvSpPr>
          <p:cNvPr id="2053" name="页脚占位符 2052"/>
          <p:cNvSpPr/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2075" tIns="46038" rIns="92075" bIns="46038" anchor="t"/>
          <a:p>
            <a:endParaRPr lang="zh-CN"/>
          </a:p>
        </p:txBody>
      </p:sp>
      <p:sp>
        <p:nvSpPr>
          <p:cNvPr id="2054" name="灯片编号占位符 2053"/>
          <p:cNvSpPr/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2075" tIns="46038" rIns="92075" bIns="46038" anchor="t"/>
          <a:p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414338"/>
            <a:ext cx="2743200" cy="58229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414338"/>
            <a:ext cx="8070573" cy="58229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/>
  </p:transition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711325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711325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/>
  </p:transition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/>
          <p:nvPr>
            <p:ph type="title"/>
          </p:nvPr>
        </p:nvSpPr>
        <p:spPr>
          <a:xfrm>
            <a:off x="609600" y="414338"/>
            <a:ext cx="109728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2075" tIns="46038" rIns="92075" bIns="46038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/>
          <p:nvPr>
            <p:ph type="body" idx="1"/>
          </p:nvPr>
        </p:nvSpPr>
        <p:spPr>
          <a:xfrm>
            <a:off x="609600" y="1711325"/>
            <a:ext cx="109728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2075" tIns="46038" rIns="92075" bIns="46038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/>
          <p:nvPr>
            <p:ph type="dt" sz="half" idx="2"/>
          </p:nvPr>
        </p:nvSpPr>
        <p:spPr>
          <a:xfrm>
            <a:off x="609600" y="6265863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2075" tIns="46038" rIns="92075" bIns="46038"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29" name="页脚占位符 1028"/>
          <p:cNvSpPr/>
          <p:nvPr>
            <p:ph type="ftr" sz="quarter" idx="3"/>
          </p:nvPr>
        </p:nvSpPr>
        <p:spPr>
          <a:xfrm>
            <a:off x="4165600" y="6265863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2075" tIns="46038" rIns="92075" bIns="46038"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0" name="灯片编号占位符 1029"/>
          <p:cNvSpPr/>
          <p:nvPr>
            <p:ph type="sldNum" sz="quarter" idx="4"/>
          </p:nvPr>
        </p:nvSpPr>
        <p:spPr>
          <a:xfrm>
            <a:off x="8737600" y="6265863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2075" tIns="46038" rIns="92075" bIns="46038"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0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slide" Target="slide11.xml"/><Relationship Id="rId6" Type="http://schemas.openxmlformats.org/officeDocument/2006/relationships/image" Target="../media/image4.jpeg"/><Relationship Id="rId5" Type="http://schemas.openxmlformats.org/officeDocument/2006/relationships/slide" Target="slide10.xml"/><Relationship Id="rId4" Type="http://schemas.openxmlformats.org/officeDocument/2006/relationships/slide" Target="slide9.xml"/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slide" Target="slide46.xml"/><Relationship Id="rId6" Type="http://schemas.openxmlformats.org/officeDocument/2006/relationships/slide" Target="slide37.xml"/><Relationship Id="rId5" Type="http://schemas.openxmlformats.org/officeDocument/2006/relationships/slide" Target="slide35.xml"/><Relationship Id="rId4" Type="http://schemas.openxmlformats.org/officeDocument/2006/relationships/slide" Target="slide31.xml"/><Relationship Id="rId3" Type="http://schemas.openxmlformats.org/officeDocument/2006/relationships/slide" Target="slide29.xml"/><Relationship Id="rId2" Type="http://schemas.openxmlformats.org/officeDocument/2006/relationships/slide" Target="slide27.xml"/><Relationship Id="rId1" Type="http://schemas.openxmlformats.org/officeDocument/2006/relationships/slide" Target="slide2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2" descr="2"/>
          <p:cNvPicPr>
            <a:picLocks noChangeAspect="1"/>
          </p:cNvPicPr>
          <p:nvPr/>
        </p:nvPicPr>
        <p:blipFill>
          <a:blip r:embed="rId1" cstate="print"/>
          <a:srcRect r="11174" b="1920"/>
          <a:stretch>
            <a:fillRect/>
          </a:stretch>
        </p:blipFill>
        <p:spPr>
          <a:xfrm>
            <a:off x="8616280" y="4198621"/>
            <a:ext cx="2792730" cy="2110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888615" y="1737360"/>
            <a:ext cx="673544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defTabSz="914400" eaLnBrk="1" hangingPunct="1"/>
            <a:r>
              <a:rPr lang="zh-CN" altLang="en-US" sz="5400" b="1" dirty="0">
                <a:solidFill>
                  <a:schemeClr val="bg1"/>
                </a:solidFill>
                <a:latin typeface="+mn-ea"/>
                <a:sym typeface="宋体" pitchFamily="2" charset="-122"/>
              </a:rPr>
              <a:t>第1部分  现代文阅读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071664" y="2996952"/>
            <a:ext cx="6624736" cy="18774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/>
            <a:r>
              <a:rPr lang="zh-CN" altLang="en-US" sz="44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专题2  文学类文本阅读</a:t>
            </a:r>
            <a:endParaRPr lang="zh-CN" altLang="en-US" sz="44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 algn="ctr" fontAlgn="auto"/>
            <a:r>
              <a:rPr lang="zh-CN" altLang="en-US" sz="36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（Ⅰ）小说阅读</a:t>
            </a:r>
            <a:endParaRPr lang="zh-CN" altLang="en-US" sz="36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  <a:p>
            <a:pPr algn="ctr" fontAlgn="auto"/>
            <a:r>
              <a:rPr lang="zh-CN" altLang="en-US" sz="36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（Ⅱ）散文阅读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206625" y="1052830"/>
            <a:ext cx="4090035" cy="647978"/>
          </a:xfrm>
          <a:prstGeom prst="rect">
            <a:avLst/>
          </a:prstGeom>
          <a:solidFill>
            <a:schemeClr val="tx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散文常用的表现手法</a:t>
            </a:r>
          </a:p>
        </p:txBody>
      </p:sp>
      <p:sp>
        <p:nvSpPr>
          <p:cNvPr id="6" name="任意多边形 5"/>
          <p:cNvSpPr/>
          <p:nvPr/>
        </p:nvSpPr>
        <p:spPr>
          <a:xfrm>
            <a:off x="2197735" y="2364105"/>
            <a:ext cx="2171700" cy="882650"/>
          </a:xfrm>
          <a:custGeom>
            <a:avLst/>
            <a:gdLst>
              <a:gd name="txL" fmla="*/ 0 w 3032344"/>
              <a:gd name="txT" fmla="*/ 0 h 1104900"/>
              <a:gd name="txR" fmla="*/ 3032344 w 3032344"/>
              <a:gd name="txB" fmla="*/ 1104900 h 1104900"/>
            </a:gdLst>
            <a:ahLst/>
            <a:cxnLst>
              <a:cxn ang="0">
                <a:pos x="0" y="0"/>
              </a:cxn>
              <a:cxn ang="0">
                <a:pos x="43885" y="0"/>
              </a:cxn>
              <a:cxn ang="0">
                <a:pos x="39890" y="143421"/>
              </a:cxn>
              <a:cxn ang="0">
                <a:pos x="43892" y="287069"/>
              </a:cxn>
              <a:cxn ang="0">
                <a:pos x="0" y="287069"/>
              </a:cxn>
            </a:cxnLst>
            <a:rect l="txL" t="txT" r="txR" b="txB"/>
            <a:pathLst>
              <a:path w="3032344" h="1104900">
                <a:moveTo>
                  <a:pt x="0" y="0"/>
                </a:moveTo>
                <a:lnTo>
                  <a:pt x="3031906" y="0"/>
                </a:lnTo>
                <a:lnTo>
                  <a:pt x="2755900" y="552012"/>
                </a:lnTo>
                <a:lnTo>
                  <a:pt x="3032344" y="1104900"/>
                </a:lnTo>
                <a:lnTo>
                  <a:pt x="0" y="110490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 lIns="144000" rIns="288000" anchor="ctr"/>
          <a:lstStyle/>
          <a:p>
            <a:pPr algn="just">
              <a:lnSpc>
                <a:spcPct val="130000"/>
              </a:lnSpc>
            </a:pPr>
            <a:r>
              <a:rPr lang="zh-CN" altLang="da-DK" sz="3200" dirty="0">
                <a:solidFill>
                  <a:schemeClr val="bg1"/>
                </a:solidFill>
                <a:latin typeface="Arial" pitchFamily="34" charset="0"/>
              </a:rPr>
              <a:t>象征</a:t>
            </a:r>
          </a:p>
        </p:txBody>
      </p:sp>
      <p:sp>
        <p:nvSpPr>
          <p:cNvPr id="14" name="任意多边形 13"/>
          <p:cNvSpPr/>
          <p:nvPr/>
        </p:nvSpPr>
        <p:spPr>
          <a:xfrm>
            <a:off x="2197735" y="3429000"/>
            <a:ext cx="2172335" cy="882650"/>
          </a:xfrm>
          <a:custGeom>
            <a:avLst/>
            <a:gdLst>
              <a:gd name="connsiteX0" fmla="*/ 0 w 3032344"/>
              <a:gd name="connsiteY0" fmla="*/ 0 h 1104900"/>
              <a:gd name="connsiteX1" fmla="*/ 3031906 w 3032344"/>
              <a:gd name="connsiteY1" fmla="*/ 0 h 1104900"/>
              <a:gd name="connsiteX2" fmla="*/ 2755900 w 3032344"/>
              <a:gd name="connsiteY2" fmla="*/ 552012 h 1104900"/>
              <a:gd name="connsiteX3" fmla="*/ 3032344 w 3032344"/>
              <a:gd name="connsiteY3" fmla="*/ 1104900 h 1104900"/>
              <a:gd name="connsiteX4" fmla="*/ 0 w 3032344"/>
              <a:gd name="connsiteY4" fmla="*/ 110490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2344" h="1104900">
                <a:moveTo>
                  <a:pt x="0" y="0"/>
                </a:moveTo>
                <a:lnTo>
                  <a:pt x="3031906" y="0"/>
                </a:lnTo>
                <a:lnTo>
                  <a:pt x="2755900" y="552012"/>
                </a:lnTo>
                <a:lnTo>
                  <a:pt x="3032344" y="1104900"/>
                </a:lnTo>
                <a:lnTo>
                  <a:pt x="0" y="1104900"/>
                </a:lnTo>
                <a:close/>
              </a:path>
            </a:pathLst>
          </a:custGeom>
          <a:solidFill>
            <a:schemeClr val="accent3"/>
          </a:solidFill>
        </p:spPr>
        <p:txBody>
          <a:bodyPr lIns="144000" rIns="288000" anchor="ctr">
            <a:no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da-DK" sz="32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</a:rPr>
              <a:t>托物言志</a:t>
            </a:r>
          </a:p>
        </p:txBody>
      </p:sp>
      <p:sp>
        <p:nvSpPr>
          <p:cNvPr id="36" name="任意多边形 35"/>
          <p:cNvSpPr/>
          <p:nvPr/>
        </p:nvSpPr>
        <p:spPr>
          <a:xfrm>
            <a:off x="2197735" y="4453255"/>
            <a:ext cx="2171700" cy="882650"/>
          </a:xfrm>
          <a:custGeom>
            <a:avLst/>
            <a:gdLst>
              <a:gd name="txL" fmla="*/ 0 w 3032344"/>
              <a:gd name="txT" fmla="*/ 0 h 1104900"/>
              <a:gd name="txR" fmla="*/ 3032344 w 3032344"/>
              <a:gd name="txB" fmla="*/ 1104900 h 1104900"/>
            </a:gdLst>
            <a:ahLst/>
            <a:cxnLst>
              <a:cxn ang="0">
                <a:pos x="0" y="0"/>
              </a:cxn>
              <a:cxn ang="0">
                <a:pos x="43885" y="0"/>
              </a:cxn>
              <a:cxn ang="0">
                <a:pos x="39890" y="143421"/>
              </a:cxn>
              <a:cxn ang="0">
                <a:pos x="43892" y="287069"/>
              </a:cxn>
              <a:cxn ang="0">
                <a:pos x="0" y="287069"/>
              </a:cxn>
            </a:cxnLst>
            <a:rect l="txL" t="txT" r="txR" b="txB"/>
            <a:pathLst>
              <a:path w="3032344" h="1104900">
                <a:moveTo>
                  <a:pt x="0" y="0"/>
                </a:moveTo>
                <a:lnTo>
                  <a:pt x="3031906" y="0"/>
                </a:lnTo>
                <a:lnTo>
                  <a:pt x="2755900" y="552012"/>
                </a:lnTo>
                <a:lnTo>
                  <a:pt x="3032344" y="1104900"/>
                </a:lnTo>
                <a:lnTo>
                  <a:pt x="0" y="110490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 lIns="144000" rIns="288000" anchor="ctr"/>
          <a:lstStyle/>
          <a:p>
            <a:pPr algn="just">
              <a:lnSpc>
                <a:spcPct val="130000"/>
              </a:lnSpc>
            </a:pPr>
            <a:r>
              <a:rPr lang="zh-CN" altLang="da-DK" sz="3200" dirty="0">
                <a:solidFill>
                  <a:schemeClr val="bg1"/>
                </a:solidFill>
                <a:latin typeface="Arial" pitchFamily="34" charset="0"/>
              </a:rPr>
              <a:t>衬托</a:t>
            </a:r>
          </a:p>
        </p:txBody>
      </p:sp>
      <p:sp>
        <p:nvSpPr>
          <p:cNvPr id="11" name="任意多边形 10"/>
          <p:cNvSpPr/>
          <p:nvPr/>
        </p:nvSpPr>
        <p:spPr>
          <a:xfrm flipH="1">
            <a:off x="4853940" y="2694305"/>
            <a:ext cx="2118995" cy="882650"/>
          </a:xfrm>
          <a:custGeom>
            <a:avLst/>
            <a:gdLst>
              <a:gd name="txL" fmla="*/ 0 w 3032344"/>
              <a:gd name="txT" fmla="*/ 0 h 1104900"/>
              <a:gd name="txR" fmla="*/ 3032344 w 3032344"/>
              <a:gd name="txB" fmla="*/ 1104900 h 1104900"/>
            </a:gdLst>
            <a:ahLst/>
            <a:cxnLst>
              <a:cxn ang="0">
                <a:pos x="0" y="0"/>
              </a:cxn>
              <a:cxn ang="0">
                <a:pos x="43885" y="0"/>
              </a:cxn>
              <a:cxn ang="0">
                <a:pos x="39890" y="143421"/>
              </a:cxn>
              <a:cxn ang="0">
                <a:pos x="43892" y="287069"/>
              </a:cxn>
              <a:cxn ang="0">
                <a:pos x="0" y="287069"/>
              </a:cxn>
            </a:cxnLst>
            <a:rect l="txL" t="txT" r="txR" b="txB"/>
            <a:pathLst>
              <a:path w="3032344" h="1104900">
                <a:moveTo>
                  <a:pt x="0" y="0"/>
                </a:moveTo>
                <a:lnTo>
                  <a:pt x="3031906" y="0"/>
                </a:lnTo>
                <a:lnTo>
                  <a:pt x="2755900" y="552012"/>
                </a:lnTo>
                <a:lnTo>
                  <a:pt x="3032344" y="1104900"/>
                </a:lnTo>
                <a:lnTo>
                  <a:pt x="0" y="110490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 lIns="288000" rIns="144000" anchor="ctr"/>
          <a:lstStyle/>
          <a:p>
            <a:pPr>
              <a:lnSpc>
                <a:spcPct val="130000"/>
              </a:lnSpc>
            </a:pPr>
            <a:r>
              <a:rPr lang="zh-CN" altLang="da-DK" sz="3200" dirty="0">
                <a:solidFill>
                  <a:schemeClr val="bg1"/>
                </a:solidFill>
                <a:latin typeface="Arial" pitchFamily="34" charset="0"/>
              </a:rPr>
              <a:t>渲染</a:t>
            </a:r>
          </a:p>
        </p:txBody>
      </p:sp>
      <p:sp>
        <p:nvSpPr>
          <p:cNvPr id="33" name="任意多边形 32"/>
          <p:cNvSpPr/>
          <p:nvPr/>
        </p:nvSpPr>
        <p:spPr>
          <a:xfrm flipH="1">
            <a:off x="4853940" y="3712210"/>
            <a:ext cx="2118995" cy="882650"/>
          </a:xfrm>
          <a:custGeom>
            <a:avLst/>
            <a:gdLst>
              <a:gd name="txL" fmla="*/ 0 w 3032344"/>
              <a:gd name="txT" fmla="*/ 0 h 1104900"/>
              <a:gd name="txR" fmla="*/ 3032344 w 3032344"/>
              <a:gd name="txB" fmla="*/ 1104900 h 1104900"/>
            </a:gdLst>
            <a:ahLst/>
            <a:cxnLst>
              <a:cxn ang="0">
                <a:pos x="0" y="0"/>
              </a:cxn>
              <a:cxn ang="0">
                <a:pos x="43885" y="0"/>
              </a:cxn>
              <a:cxn ang="0">
                <a:pos x="39890" y="143421"/>
              </a:cxn>
              <a:cxn ang="0">
                <a:pos x="43892" y="287069"/>
              </a:cxn>
              <a:cxn ang="0">
                <a:pos x="0" y="287069"/>
              </a:cxn>
            </a:cxnLst>
            <a:rect l="txL" t="txT" r="txR" b="txB"/>
            <a:pathLst>
              <a:path w="3032344" h="1104900">
                <a:moveTo>
                  <a:pt x="0" y="0"/>
                </a:moveTo>
                <a:lnTo>
                  <a:pt x="3031906" y="0"/>
                </a:lnTo>
                <a:lnTo>
                  <a:pt x="2755900" y="552012"/>
                </a:lnTo>
                <a:lnTo>
                  <a:pt x="3032344" y="1104900"/>
                </a:lnTo>
                <a:lnTo>
                  <a:pt x="0" y="110490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 lIns="288000" rIns="144000" anchor="ctr"/>
          <a:lstStyle/>
          <a:p>
            <a:pPr algn="just">
              <a:lnSpc>
                <a:spcPct val="130000"/>
              </a:lnSpc>
            </a:pPr>
            <a:r>
              <a:rPr lang="zh-CN" altLang="da-DK" sz="3200" dirty="0">
                <a:solidFill>
                  <a:schemeClr val="bg1"/>
                </a:solidFill>
                <a:latin typeface="Arial" pitchFamily="34" charset="0"/>
              </a:rPr>
              <a:t>对比</a:t>
            </a:r>
          </a:p>
        </p:txBody>
      </p:sp>
      <p:sp>
        <p:nvSpPr>
          <p:cNvPr id="39" name="任意多边形 38"/>
          <p:cNvSpPr/>
          <p:nvPr/>
        </p:nvSpPr>
        <p:spPr>
          <a:xfrm flipH="1">
            <a:off x="4853940" y="4721225"/>
            <a:ext cx="2118995" cy="882650"/>
          </a:xfrm>
          <a:custGeom>
            <a:avLst/>
            <a:gdLst>
              <a:gd name="connsiteX0" fmla="*/ 0 w 3032344"/>
              <a:gd name="connsiteY0" fmla="*/ 0 h 1104900"/>
              <a:gd name="connsiteX1" fmla="*/ 3031906 w 3032344"/>
              <a:gd name="connsiteY1" fmla="*/ 0 h 1104900"/>
              <a:gd name="connsiteX2" fmla="*/ 2755900 w 3032344"/>
              <a:gd name="connsiteY2" fmla="*/ 552012 h 1104900"/>
              <a:gd name="connsiteX3" fmla="*/ 3032344 w 3032344"/>
              <a:gd name="connsiteY3" fmla="*/ 1104900 h 1104900"/>
              <a:gd name="connsiteX4" fmla="*/ 0 w 3032344"/>
              <a:gd name="connsiteY4" fmla="*/ 110490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2344" h="1104900">
                <a:moveTo>
                  <a:pt x="0" y="0"/>
                </a:moveTo>
                <a:lnTo>
                  <a:pt x="3031906" y="0"/>
                </a:lnTo>
                <a:lnTo>
                  <a:pt x="2755900" y="552012"/>
                </a:lnTo>
                <a:lnTo>
                  <a:pt x="3032344" y="1104900"/>
                </a:lnTo>
                <a:lnTo>
                  <a:pt x="0" y="1104900"/>
                </a:lnTo>
                <a:close/>
              </a:path>
            </a:pathLst>
          </a:custGeom>
          <a:solidFill>
            <a:schemeClr val="accent3"/>
          </a:solidFill>
        </p:spPr>
        <p:txBody>
          <a:bodyPr lIns="288000" rIns="144000" anchor="ctr">
            <a:no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da-DK" sz="32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</a:rPr>
              <a:t>借景抒情</a:t>
            </a:r>
          </a:p>
        </p:txBody>
      </p:sp>
      <p:sp>
        <p:nvSpPr>
          <p:cNvPr id="23" name="任意多边形 22"/>
          <p:cNvSpPr/>
          <p:nvPr/>
        </p:nvSpPr>
        <p:spPr>
          <a:xfrm>
            <a:off x="7456805" y="2425700"/>
            <a:ext cx="2664460" cy="882650"/>
          </a:xfrm>
          <a:custGeom>
            <a:avLst/>
            <a:gdLst>
              <a:gd name="connsiteX0" fmla="*/ 0 w 3032344"/>
              <a:gd name="connsiteY0" fmla="*/ 0 h 1104900"/>
              <a:gd name="connsiteX1" fmla="*/ 3031906 w 3032344"/>
              <a:gd name="connsiteY1" fmla="*/ 0 h 1104900"/>
              <a:gd name="connsiteX2" fmla="*/ 2755900 w 3032344"/>
              <a:gd name="connsiteY2" fmla="*/ 552012 h 1104900"/>
              <a:gd name="connsiteX3" fmla="*/ 3032344 w 3032344"/>
              <a:gd name="connsiteY3" fmla="*/ 1104900 h 1104900"/>
              <a:gd name="connsiteX4" fmla="*/ 0 w 3032344"/>
              <a:gd name="connsiteY4" fmla="*/ 110490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2344" h="1104900">
                <a:moveTo>
                  <a:pt x="0" y="0"/>
                </a:moveTo>
                <a:lnTo>
                  <a:pt x="3031906" y="0"/>
                </a:lnTo>
                <a:lnTo>
                  <a:pt x="2755900" y="552012"/>
                </a:lnTo>
                <a:lnTo>
                  <a:pt x="3032344" y="1104900"/>
                </a:lnTo>
                <a:lnTo>
                  <a:pt x="0" y="1104900"/>
                </a:lnTo>
                <a:close/>
              </a:path>
            </a:pathLst>
          </a:custGeom>
          <a:solidFill>
            <a:schemeClr val="accent3"/>
          </a:solidFill>
        </p:spPr>
        <p:txBody>
          <a:bodyPr lIns="144000" rIns="288000" anchor="ctr">
            <a:no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da-DK" sz="32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</a:rPr>
              <a:t>欲扬先抑</a:t>
            </a:r>
          </a:p>
        </p:txBody>
      </p:sp>
      <p:sp>
        <p:nvSpPr>
          <p:cNvPr id="24" name="任意多边形 23"/>
          <p:cNvSpPr/>
          <p:nvPr/>
        </p:nvSpPr>
        <p:spPr>
          <a:xfrm>
            <a:off x="7456805" y="3434080"/>
            <a:ext cx="2664460" cy="882650"/>
          </a:xfrm>
          <a:custGeom>
            <a:avLst/>
            <a:gdLst>
              <a:gd name="txL" fmla="*/ 0 w 3032344"/>
              <a:gd name="txT" fmla="*/ 0 h 1104900"/>
              <a:gd name="txR" fmla="*/ 3032344 w 3032344"/>
              <a:gd name="txB" fmla="*/ 1104900 h 1104900"/>
            </a:gdLst>
            <a:ahLst/>
            <a:cxnLst>
              <a:cxn ang="0">
                <a:pos x="0" y="0"/>
              </a:cxn>
              <a:cxn ang="0">
                <a:pos x="43885" y="0"/>
              </a:cxn>
              <a:cxn ang="0">
                <a:pos x="39890" y="143421"/>
              </a:cxn>
              <a:cxn ang="0">
                <a:pos x="43892" y="287069"/>
              </a:cxn>
              <a:cxn ang="0">
                <a:pos x="0" y="287069"/>
              </a:cxn>
            </a:cxnLst>
            <a:rect l="txL" t="txT" r="txR" b="txB"/>
            <a:pathLst>
              <a:path w="3032344" h="1104900">
                <a:moveTo>
                  <a:pt x="0" y="0"/>
                </a:moveTo>
                <a:lnTo>
                  <a:pt x="3031906" y="0"/>
                </a:lnTo>
                <a:lnTo>
                  <a:pt x="2755900" y="552012"/>
                </a:lnTo>
                <a:lnTo>
                  <a:pt x="3032344" y="1104900"/>
                </a:lnTo>
                <a:lnTo>
                  <a:pt x="0" y="110490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 lIns="144000" rIns="288000" anchor="ctr"/>
          <a:lstStyle/>
          <a:p>
            <a:pPr algn="just">
              <a:lnSpc>
                <a:spcPct val="130000"/>
              </a:lnSpc>
            </a:pPr>
            <a:r>
              <a:rPr lang="zh-CN" altLang="da-DK" sz="3200" dirty="0">
                <a:solidFill>
                  <a:schemeClr val="bg1"/>
                </a:solidFill>
                <a:latin typeface="Arial" pitchFamily="34" charset="0"/>
              </a:rPr>
              <a:t>以小见大</a:t>
            </a:r>
          </a:p>
        </p:txBody>
      </p:sp>
      <p:sp>
        <p:nvSpPr>
          <p:cNvPr id="25" name="任意多边形 24"/>
          <p:cNvSpPr/>
          <p:nvPr/>
        </p:nvSpPr>
        <p:spPr>
          <a:xfrm>
            <a:off x="7456805" y="4441825"/>
            <a:ext cx="2664460" cy="882650"/>
          </a:xfrm>
          <a:custGeom>
            <a:avLst/>
            <a:gdLst>
              <a:gd name="txL" fmla="*/ 0 w 3032344"/>
              <a:gd name="txT" fmla="*/ 0 h 1104900"/>
              <a:gd name="txR" fmla="*/ 3032344 w 3032344"/>
              <a:gd name="txB" fmla="*/ 1104900 h 1104900"/>
            </a:gdLst>
            <a:ahLst/>
            <a:cxnLst>
              <a:cxn ang="0">
                <a:pos x="0" y="0"/>
              </a:cxn>
              <a:cxn ang="0">
                <a:pos x="99605" y="0"/>
              </a:cxn>
              <a:cxn ang="0">
                <a:pos x="90538" y="143463"/>
              </a:cxn>
              <a:cxn ang="0">
                <a:pos x="99619" y="287155"/>
              </a:cxn>
              <a:cxn ang="0">
                <a:pos x="0" y="287155"/>
              </a:cxn>
            </a:cxnLst>
            <a:rect l="txL" t="txT" r="txR" b="txB"/>
            <a:pathLst>
              <a:path w="3032344" h="1104900">
                <a:moveTo>
                  <a:pt x="0" y="0"/>
                </a:moveTo>
                <a:lnTo>
                  <a:pt x="3031906" y="0"/>
                </a:lnTo>
                <a:lnTo>
                  <a:pt x="2755900" y="552012"/>
                </a:lnTo>
                <a:lnTo>
                  <a:pt x="3032344" y="1104900"/>
                </a:lnTo>
                <a:lnTo>
                  <a:pt x="0" y="110490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 lIns="144000" rIns="288000" anchor="ctr"/>
          <a:lstStyle/>
          <a:p>
            <a:pPr algn="just">
              <a:lnSpc>
                <a:spcPct val="130000"/>
              </a:lnSpc>
            </a:pPr>
            <a:r>
              <a:rPr lang="zh-CN" altLang="da-DK" sz="3200" dirty="0">
                <a:solidFill>
                  <a:schemeClr val="bg1"/>
                </a:solidFill>
                <a:latin typeface="Arial" pitchFamily="34" charset="0"/>
              </a:rPr>
              <a:t>联想与想象</a:t>
            </a:r>
          </a:p>
        </p:txBody>
      </p:sp>
      <p:pic>
        <p:nvPicPr>
          <p:cNvPr id="7" name="图片 9"/>
          <p:cNvPicPr/>
          <p:nvPr/>
        </p:nvPicPr>
        <p:blipFill>
          <a:blip r:embed="rId1" cstate="print"/>
          <a:srcRect l="50887"/>
          <a:stretch>
            <a:fillRect/>
          </a:stretch>
        </p:blipFill>
        <p:spPr>
          <a:xfrm>
            <a:off x="2197100" y="2443480"/>
            <a:ext cx="86360" cy="2962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/>
          <p:nvPr/>
        </p:nvPicPr>
        <p:blipFill>
          <a:blip r:embed="rId1" cstate="print"/>
          <a:srcRect l="50887"/>
          <a:stretch>
            <a:fillRect/>
          </a:stretch>
        </p:blipFill>
        <p:spPr>
          <a:xfrm flipH="1">
            <a:off x="6873240" y="2694305"/>
            <a:ext cx="99695" cy="31692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9"/>
          <p:cNvPicPr/>
          <p:nvPr/>
        </p:nvPicPr>
        <p:blipFill>
          <a:blip r:embed="rId1" cstate="print"/>
          <a:srcRect l="50887"/>
          <a:stretch>
            <a:fillRect/>
          </a:stretch>
        </p:blipFill>
        <p:spPr>
          <a:xfrm>
            <a:off x="7456805" y="2443480"/>
            <a:ext cx="97155" cy="28803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6" grpId="0" bldLvl="0" animBg="1"/>
      <p:bldP spid="14" grpId="0" bldLvl="0" animBg="1"/>
      <p:bldP spid="36" grpId="0" bldLvl="0" animBg="1"/>
      <p:bldP spid="11" grpId="0" bldLvl="0" animBg="1"/>
      <p:bldP spid="33" grpId="0" bldLvl="0" animBg="1"/>
      <p:bldP spid="39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3"/>
          <p:cNvSpPr>
            <a:spLocks noGrp="1"/>
          </p:cNvSpPr>
          <p:nvPr/>
        </p:nvSpPr>
        <p:spPr>
          <a:xfrm>
            <a:off x="1797050" y="1573212"/>
            <a:ext cx="7772400" cy="64643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9pPr>
          </a:lstStyle>
          <a:p>
            <a:pPr marL="342900" indent="-342900" algn="l" defTabSz="914400" eaLnBrk="1" hangingPunct="1">
              <a:buFont typeface="Wingdings" pitchFamily="2" charset="2"/>
              <a:buChar char="p"/>
            </a:pPr>
            <a:r>
              <a:rPr lang="zh-CN" altLang="en-US" sz="3600" dirty="0">
                <a:solidFill>
                  <a:schemeClr val="bg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高考真题 解法实例</a:t>
            </a:r>
            <a:endParaRPr lang="zh-CN" altLang="en-US" sz="3600" b="1" dirty="0">
              <a:solidFill>
                <a:schemeClr val="bg2">
                  <a:lumMod val="50000"/>
                </a:schemeClr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797050" y="798988"/>
            <a:ext cx="1125855" cy="641350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考例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7050" y="2485390"/>
            <a:ext cx="8597900" cy="38950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sz="3200" dirty="0">
                <a:ln>
                  <a:noFill/>
                </a:ln>
                <a:effectLst/>
                <a:uLnTx/>
                <a:uFillTx/>
                <a:sym typeface="+mn-ea"/>
              </a:rPr>
              <a:t>［</a:t>
            </a:r>
            <a:r>
              <a:rPr sz="3200" dirty="0">
                <a:ln>
                  <a:noFill/>
                </a:ln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课标全国Ⅱ2017·4～6,14分</a:t>
            </a:r>
            <a:r>
              <a:rPr sz="3200" dirty="0">
                <a:ln>
                  <a:noFill/>
                </a:ln>
                <a:effectLst/>
                <a:uLnTx/>
                <a:uFillTx/>
                <a:sym typeface="+mn-ea"/>
              </a:rPr>
              <a:t>］</a:t>
            </a:r>
            <a:r>
              <a:rPr sz="3200" dirty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sym typeface="+mn-ea"/>
              </a:rPr>
              <a:t>阅读下面的文字，完成1～3题。</a:t>
            </a:r>
            <a:endParaRPr sz="3200" dirty="0">
              <a:ln>
                <a:noFill/>
              </a:ln>
              <a:effectLst/>
              <a:uLnTx/>
              <a:uFillTx/>
              <a:latin typeface="宋体" pitchFamily="2" charset="-122"/>
              <a:ea typeface="宋体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lang="zh-CN" altLang="en-US" sz="320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rPr>
              <a:t>【文本主旨】</a:t>
            </a:r>
            <a:r>
              <a:rPr lang="zh-CN" altLang="en-US" sz="3200" dirty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sym typeface="+mn-ea"/>
              </a:rPr>
              <a:t>作者通过精巧的构思，对窗子以外多样的远近生活做了铺陈，既写了鲜活的人、事、景，又透过描写反映了一个深刻的社会主题：要打破一切有形的、无形的“窗子”，才能真正与外界融合。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/>
      <p:bldP spid="8193" grpId="1"/>
      <p:bldP spid="8193" grpId="2"/>
      <p:bldP spid="8193" grpId="3"/>
      <p:bldP spid="8193" grpId="4"/>
      <p:bldP spid="5" grpId="0" bldLvl="0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36725" y="1267460"/>
            <a:ext cx="829246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lang="zh-CN" altLang="en-US" sz="320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+mn-ea"/>
              </a:rPr>
              <a:t>【写作特点】</a:t>
            </a:r>
            <a:r>
              <a:rPr lang="zh-CN" altLang="en-US" sz="3200" dirty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sym typeface="+mn-ea"/>
              </a:rPr>
              <a:t>①在对日常生活的体察入微中反映深刻主题；②文笔清淡细腻，富有张力，略带嘲讽；③善于运用视觉、听觉、嗅觉和细节描写。</a:t>
            </a:r>
          </a:p>
        </p:txBody>
      </p:sp>
      <p:pic>
        <p:nvPicPr>
          <p:cNvPr id="2048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328248" y="4077072"/>
            <a:ext cx="2786380" cy="2189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/>
        </p:nvPicPr>
        <p:blipFill>
          <a:blip r:embed="rId1" cstate="print"/>
          <a:srcRect b="77393"/>
          <a:stretch>
            <a:fillRect/>
          </a:stretch>
        </p:blipFill>
        <p:spPr>
          <a:xfrm>
            <a:off x="2428240" y="1392555"/>
            <a:ext cx="7336155" cy="2680335"/>
          </a:xfrm>
          <a:prstGeom prst="rect">
            <a:avLst/>
          </a:prstGeom>
        </p:spPr>
      </p:pic>
      <p:pic>
        <p:nvPicPr>
          <p:cNvPr id="7" name="图片 6" descr="3"/>
          <p:cNvPicPr>
            <a:picLocks noChangeAspect="1"/>
          </p:cNvPicPr>
          <p:nvPr/>
        </p:nvPicPr>
        <p:blipFill>
          <a:blip r:embed="rId1" cstate="print"/>
          <a:srcRect t="38264" b="43283"/>
          <a:stretch>
            <a:fillRect/>
          </a:stretch>
        </p:blipFill>
        <p:spPr>
          <a:xfrm>
            <a:off x="2399030" y="4072890"/>
            <a:ext cx="7395210" cy="24263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31504" y="808990"/>
            <a:ext cx="3663950" cy="5835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真题文本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+</a:t>
            </a: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阅读点拨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"/>
          <p:cNvPicPr>
            <a:picLocks noChangeAspect="1"/>
          </p:cNvPicPr>
          <p:nvPr/>
        </p:nvPicPr>
        <p:blipFill>
          <a:blip r:embed="rId1" cstate="print"/>
          <a:srcRect t="56610" b="4615"/>
          <a:stretch>
            <a:fillRect/>
          </a:stretch>
        </p:blipFill>
        <p:spPr>
          <a:xfrm>
            <a:off x="2132965" y="940435"/>
            <a:ext cx="7925435" cy="546354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"/>
          <p:cNvPicPr>
            <a:picLocks noChangeAspect="1"/>
          </p:cNvPicPr>
          <p:nvPr/>
        </p:nvPicPr>
        <p:blipFill>
          <a:blip r:embed="rId1" cstate="print"/>
          <a:srcRect l="10662" t="36648" r="13199" b="44047"/>
          <a:stretch>
            <a:fillRect/>
          </a:stretch>
        </p:blipFill>
        <p:spPr>
          <a:xfrm>
            <a:off x="1831975" y="1955800"/>
            <a:ext cx="8780145" cy="395795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79576" y="1124744"/>
            <a:ext cx="1872208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行文结构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68500" y="1102361"/>
            <a:ext cx="8519988" cy="489364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2400" dirty="0">
                <a:latin typeface="宋体" pitchFamily="2" charset="-122"/>
                <a:ea typeface="宋体" pitchFamily="2" charset="-122"/>
              </a:rPr>
              <a:t>1.下列对文本相关内容和艺术特色的分析鉴赏，不正确的一项是（3分）（    ）</a:t>
            </a:r>
            <a:endParaRPr sz="2400" dirty="0">
              <a:latin typeface="宋体" pitchFamily="2" charset="-122"/>
              <a:ea typeface="宋体" pitchFamily="2" charset="-122"/>
            </a:endParaRPr>
          </a:p>
          <a:p>
            <a:r>
              <a:rPr sz="2400" dirty="0">
                <a:latin typeface="宋体" pitchFamily="2" charset="-122"/>
                <a:ea typeface="宋体" pitchFamily="2" charset="-122"/>
              </a:rPr>
              <a:t>A.第二段描写窗外四个乡下人的背影，笔触细致，表露出观看者对他们的陌生与好奇，并引发下文关于窗子内外的感叹。</a:t>
            </a:r>
            <a:endParaRPr sz="2400" dirty="0">
              <a:latin typeface="宋体" pitchFamily="2" charset="-122"/>
              <a:ea typeface="宋体" pitchFamily="2" charset="-122"/>
            </a:endParaRPr>
          </a:p>
          <a:p>
            <a:r>
              <a:rPr sz="2400" dirty="0" err="1">
                <a:latin typeface="宋体" pitchFamily="2" charset="-122"/>
                <a:ea typeface="宋体" pitchFamily="2" charset="-122"/>
              </a:rPr>
              <a:t>B.既然所有活动的颜色、声音、生的滋味，永远都只在窗子之外，那么通过健康的旅行，领略了名胜古迹和风土人情，就会获得深刻的认识</a:t>
            </a:r>
            <a:r>
              <a:rPr sz="2400" dirty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本文写“时髦的学者”架上“科学的眼镜”，到陌生的地方“瞭望”，是以调侃的方式来讥刺他们的“考察”不过是浮光掠影罢了。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D.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开头的“话从哪里说起”一句看似多余而突兀，但读完全文之后，就会明白作者正是从那种渺茫之感开始梳理自己思路的。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endParaRPr sz="24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835785" y="1052736"/>
            <a:ext cx="39173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【答案】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B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835785" y="1772816"/>
            <a:ext cx="874776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【考点】</a:t>
            </a:r>
            <a:r>
              <a:rPr lang="zh-CN" altLang="en-US" sz="3200" dirty="0">
                <a:latin typeface="仿宋" panose="02010609060101010101" pitchFamily="49" charset="-122"/>
                <a:ea typeface="仿宋" panose="02010609060101010101" pitchFamily="49" charset="-122"/>
              </a:rPr>
              <a:t>分析作品的内容和表现手法，分析作品结构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835785" y="2950584"/>
            <a:ext cx="820891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dirty="0">
                <a:solidFill>
                  <a:srgbClr val="003760"/>
                </a:solidFill>
                <a:latin typeface="微软雅黑" pitchFamily="34" charset="-122"/>
                <a:ea typeface="微软雅黑" pitchFamily="34" charset="-122"/>
              </a:rPr>
              <a:t>【应考思路】</a:t>
            </a:r>
            <a:r>
              <a:rPr lang="zh-CN" altLang="en-US" sz="3200" dirty="0">
                <a:solidFill>
                  <a:srgbClr val="003760"/>
                </a:solidFill>
                <a:latin typeface="黑体" pitchFamily="49" charset="-122"/>
                <a:ea typeface="黑体" pitchFamily="49" charset="-122"/>
              </a:rPr>
              <a:t>对于分析鉴赏类的综合性选择题，首先，快速浏览选项，把握选项的关键内容。</a:t>
            </a:r>
            <a:r>
              <a:rPr lang="zh-CN" altLang="en-US" sz="3200" dirty="0">
                <a:solidFill>
                  <a:srgbClr val="0037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A项解说的是原文第2段的描写，B项解说的是通过旅行改变“沉闷没有生气的生活”的效果，C项解说的是对“时髦的学者”的讽刺，D项解说的是文章开头的结构。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43472" y="980729"/>
            <a:ext cx="10009112" cy="45243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其次，分析选项哪些是对原文的复述，哪些是命题者的评价。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复述部分着重看复述是否准确，评价部分着重看分析是否恰当。如本题，A项对应原文第2段，复述及评价均准确。B项对应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原文最后两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段“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通过健康的旅行……就会获得深刻的认识”错，根据最后一段“那无形中的窗子是仍然存在的”“不管你的窗子朝向哪里望，所看到的多半则仍是在你窗子以外，隔层玻璃，或是铁纱”“隐隐约约你看到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一些颜色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……千万别高兴起来说什么接触了，认识了若干事物人情，天知道那是罪过”可知，“健康的旅行”可以使人“领略”到一些窗外的气息，但人仍与外界有隔膜，无法“获得深刻的认识”。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43472" y="1196752"/>
            <a:ext cx="9289032" cy="2456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200" dirty="0">
                <a:solidFill>
                  <a:srgbClr val="0037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C</a:t>
            </a:r>
            <a:r>
              <a:rPr lang="zh-CN" altLang="en-US" sz="3200" dirty="0">
                <a:solidFill>
                  <a:srgbClr val="0037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项主要对应原文最后一段，对“时髦的学者”的复述准确，语带讽刺，分析正确。D项主要对应原文第1段第1句，开头独具匠心，分析准确。</a:t>
            </a:r>
            <a:endParaRPr lang="zh-CN" altLang="en-US" sz="3200" dirty="0">
              <a:solidFill>
                <a:srgbClr val="0037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200" dirty="0">
                <a:solidFill>
                  <a:srgbClr val="003760"/>
                </a:solidFill>
                <a:latin typeface="黑体" pitchFamily="49" charset="-122"/>
                <a:ea typeface="黑体" pitchFamily="49" charset="-122"/>
                <a:sym typeface="+mn-ea"/>
              </a:rPr>
              <a:t>再次，确定答案。</a:t>
            </a:r>
            <a:r>
              <a:rPr lang="zh-CN" altLang="en-US" sz="3200" dirty="0">
                <a:solidFill>
                  <a:srgbClr val="0037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确定最符合题干要求的选项。</a:t>
            </a:r>
            <a:endParaRPr lang="zh-CN" altLang="en-US" sz="3200" dirty="0">
              <a:solidFill>
                <a:srgbClr val="0037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53615" y="1928495"/>
            <a:ext cx="5386411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342900" indent="-342900">
              <a:buFont typeface="Wingdings" pitchFamily="2" charset="2"/>
              <a:buChar char="l"/>
            </a:pPr>
            <a:r>
              <a:rPr lang="en-US" altLang="zh-CN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  <a:hlinkClick r:id="rId1" action="ppaction://hlinksldjump"/>
              </a:rPr>
              <a:t>600</a:t>
            </a:r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  <a:hlinkClick r:id="rId1" action="ppaction://hlinksldjump"/>
              </a:rPr>
              <a:t>分基础   考点</a:t>
            </a:r>
            <a:r>
              <a:rPr lang="en-US" altLang="zh-CN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  <a:hlinkClick r:id="rId1" action="ppaction://hlinksldjump"/>
              </a:rPr>
              <a:t>&amp;</a:t>
            </a:r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  <a:hlinkClick r:id="rId1" action="ppaction://hlinksldjump"/>
              </a:rPr>
              <a:t>考法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53615" y="2574826"/>
            <a:ext cx="4224020" cy="2834640"/>
            <a:chOff x="1874" y="3639"/>
            <a:chExt cx="6652" cy="4464"/>
          </a:xfrm>
        </p:grpSpPr>
        <p:sp>
          <p:nvSpPr>
            <p:cNvPr id="6" name="文本框 5"/>
            <p:cNvSpPr txBox="1"/>
            <p:nvPr/>
          </p:nvSpPr>
          <p:spPr>
            <a:xfrm>
              <a:off x="1874" y="3639"/>
              <a:ext cx="4067" cy="101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marL="342900" indent="-342900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sym typeface="+mn-ea"/>
                  <a:hlinkClick r:id="rId2" action="ppaction://hlinksldjump"/>
                </a:rPr>
                <a:t>散文的特点</a:t>
              </a:r>
              <a:endPara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874" y="4790"/>
              <a:ext cx="4067" cy="101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marL="342900" indent="-342900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sym typeface="+mn-ea"/>
                  <a:hlinkClick r:id="rId3" action="ppaction://hlinksldjump"/>
                </a:rPr>
                <a:t>散文的分类</a:t>
              </a:r>
              <a:endPara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+mn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874" y="5941"/>
              <a:ext cx="4067" cy="101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marL="342900" indent="-342900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sym typeface="+mn-ea"/>
                  <a:hlinkClick r:id="rId4" action="ppaction://hlinksldjump"/>
                </a:rPr>
                <a:t>散文的线索</a:t>
              </a:r>
              <a:endPara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874" y="7092"/>
              <a:ext cx="6652" cy="101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marL="342900" indent="-342900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sym typeface="+mn-ea"/>
                  <a:hlinkClick r:id="rId5" action="ppaction://hlinksldjump"/>
                </a:rPr>
                <a:t>散文常用的表现手法</a:t>
              </a:r>
              <a:endPara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+mn-ea"/>
              </a:endParaRPr>
            </a:p>
          </p:txBody>
        </p:sp>
      </p:grpSp>
      <p:pic>
        <p:nvPicPr>
          <p:cNvPr id="7171" name="图片 5" descr="2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192344" y="3515995"/>
            <a:ext cx="2035175" cy="2784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2253615" y="890686"/>
            <a:ext cx="3500512" cy="6463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lang="zh-CN" altLang="en-US" sz="3600" noProof="1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散文阅读</a:t>
            </a:r>
            <a:r>
              <a:rPr lang="en-US" altLang="zh-CN" sz="3600" noProof="1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600" noProof="1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链接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53614" y="5582920"/>
            <a:ext cx="4633000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342900" indent="-342900">
              <a:buFont typeface="Wingdings" pitchFamily="2" charset="2"/>
              <a:buChar char="l"/>
            </a:pPr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  <a:hlinkClick r:id="rId7" action="ppaction://hlinksldjump"/>
              </a:rPr>
              <a:t>高考真题   解法实例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 bldLvl="0" animBg="1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760296" y="4149080"/>
            <a:ext cx="2734945" cy="21488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978343" y="1085215"/>
            <a:ext cx="8510145" cy="206210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3200" dirty="0">
                <a:latin typeface="宋体" pitchFamily="2" charset="-122"/>
                <a:ea typeface="宋体" pitchFamily="2" charset="-122"/>
              </a:rPr>
              <a:t>2.结合全文，说明文中“窗子”的含意。（5分）</a:t>
            </a:r>
            <a:r>
              <a:rPr lang="en-US" altLang="zh-CN" sz="3200" dirty="0">
                <a:latin typeface="宋体" pitchFamily="2" charset="-122"/>
                <a:ea typeface="宋体" pitchFamily="2" charset="-122"/>
              </a:rPr>
              <a:t>________________________________________________________________________________</a:t>
            </a:r>
            <a:endParaRPr lang="zh-CN" altLang="en-US" sz="3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78977" y="3417216"/>
            <a:ext cx="823404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dirty="0">
                <a:latin typeface="微软雅黑" pitchFamily="34" charset="-122"/>
                <a:ea typeface="微软雅黑" pitchFamily="34" charset="-122"/>
                <a:sym typeface="+mn-ea"/>
              </a:rPr>
              <a:t>【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  <a:sym typeface="+mn-ea"/>
              </a:rPr>
              <a:t>答案</a:t>
            </a:r>
            <a:r>
              <a:rPr lang="en-US" altLang="zh-CN" sz="3200" dirty="0">
                <a:latin typeface="微软雅黑" pitchFamily="34" charset="-122"/>
                <a:ea typeface="微软雅黑" pitchFamily="34" charset="-122"/>
                <a:sym typeface="+mn-ea"/>
              </a:rPr>
              <a:t>】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  <a:sym typeface="+mn-ea"/>
              </a:rPr>
              <a:t>①指具体的窗子，如铁纱窗、玻璃窗，分隔了不同的生活场景；②指“无形的窗子”，即心态与观念的限制，造成了自我与外部世界的隔膜。</a:t>
            </a:r>
            <a:endParaRPr lang="zh-CN" altLang="en-US" sz="3200" dirty="0">
              <a:latin typeface="微软雅黑" pitchFamily="34" charset="-122"/>
              <a:ea typeface="微软雅黑" pitchFamily="34" charset="-122"/>
              <a:sym typeface="+mn-ea"/>
            </a:endParaRPr>
          </a:p>
          <a:p>
            <a:r>
              <a:rPr lang="en-US" altLang="zh-CN" sz="3200" dirty="0">
                <a:latin typeface="Calibri" charset="0"/>
                <a:ea typeface="宋体" pitchFamily="2" charset="-122"/>
                <a:sym typeface="+mn-ea"/>
              </a:rPr>
              <a:t>【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  <a:sym typeface="+mn-ea"/>
              </a:rPr>
              <a:t>考点</a:t>
            </a:r>
            <a:r>
              <a:rPr lang="en-US" altLang="zh-CN" sz="3200" dirty="0">
                <a:latin typeface="Calibri" charset="0"/>
                <a:ea typeface="宋体" pitchFamily="2" charset="-122"/>
                <a:sym typeface="+mn-ea"/>
              </a:rPr>
              <a:t>】</a:t>
            </a:r>
            <a:r>
              <a:rPr lang="zh-CN" altLang="en-US" sz="3200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鉴赏作品的文学形象</a:t>
            </a:r>
            <a:endParaRPr lang="zh-CN" altLang="en-US" sz="3200" dirty="0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zh-CN" altLang="en-US" sz="3200" u="sng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58620" y="1116965"/>
            <a:ext cx="887539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" pitchFamily="34" charset="-122"/>
                <a:ea typeface="微软雅黑" pitchFamily="34" charset="-122"/>
                <a:sym typeface="+mn-ea"/>
              </a:rPr>
              <a:t>【应考思路】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  <a:sym typeface="+mn-ea"/>
              </a:rPr>
              <a:t>对于考查鉴赏文学作品中的物象的题目，首先需结合原文内容，明了形象的外在特点，包括形态、声音、色彩、气味等。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在本题中，通读原文可以看出，文中提到了诸如铁纱窗、玻璃窗等各种具体的窗子，它们的共同特征是存在于客观现实中，分隔了“我”“你”与外界不同的生活场景。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3200" dirty="0">
                <a:latin typeface="黑体" pitchFamily="49" charset="-122"/>
                <a:ea typeface="黑体" pitchFamily="49" charset="-122"/>
                <a:sym typeface="+mn-ea"/>
              </a:rPr>
              <a:t>其次，由外及内，把握形象的内在品质（内涵、本质、精神）和所蕴含的作者的思想感情等。</a:t>
            </a:r>
            <a:endParaRPr lang="zh-CN" altLang="en-US" sz="3200" dirty="0">
              <a:latin typeface="+mn-ea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73885" y="1358265"/>
            <a:ext cx="8333105" cy="45243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本文中，最后一段提到“无形中的窗子”，可见“窗子”还含有象征义。从文段来看，无形的窗子具体指向“罐头食品”“帆布床”“零星用品”“钞票”，这些具体的物品指代的是“窗子之内”舒适的生活，象征的是将自我封闭在“窗子”之内的生态与观念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3200" dirty="0">
                <a:latin typeface="黑体" pitchFamily="49" charset="-122"/>
                <a:ea typeface="黑体" pitchFamily="49" charset="-122"/>
                <a:sym typeface="+mn-ea"/>
              </a:rPr>
              <a:t>再次，准确概括答案。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可先说“窗子”的表层含义，再分析其深层含义，最好分条表述，使答案更清晰。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05000" y="1075690"/>
            <a:ext cx="851148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 fontAlgn="auto"/>
            <a:r>
              <a:rPr sz="3200" dirty="0">
                <a:latin typeface="宋体" pitchFamily="2" charset="-122"/>
                <a:ea typeface="宋体" pitchFamily="2" charset="-122"/>
              </a:rPr>
              <a:t>3.作者交替使用“你”和“我”两个不同的人称，其中蕴含着怎样的态度？请结合全文进行分析。（6分）</a:t>
            </a:r>
            <a:endParaRPr sz="3200" dirty="0">
              <a:latin typeface="宋体" pitchFamily="2" charset="-122"/>
              <a:ea typeface="宋体" pitchFamily="2" charset="-122"/>
            </a:endParaRPr>
          </a:p>
          <a:p>
            <a:pPr algn="just" fontAlgn="auto"/>
            <a:r>
              <a:rPr lang="en-US" altLang="zh-CN" sz="3200" dirty="0">
                <a:latin typeface="宋体" pitchFamily="2" charset="-122"/>
                <a:ea typeface="宋体" pitchFamily="2" charset="-122"/>
                <a:sym typeface="+mn-ea"/>
              </a:rPr>
              <a:t>_______________________________________</a:t>
            </a:r>
            <a:endParaRPr sz="3200" dirty="0">
              <a:latin typeface="宋体" pitchFamily="2" charset="-122"/>
              <a:ea typeface="宋体" pitchFamily="2" charset="-122"/>
            </a:endParaRPr>
          </a:p>
          <a:p>
            <a:pPr algn="just" fontAlgn="auto"/>
            <a:endParaRPr sz="3200" dirty="0">
              <a:latin typeface="Calibri" charset="0"/>
              <a:ea typeface="宋体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10080" y="3226435"/>
            <a:ext cx="837692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【答案】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①转“我”为“你”，“你”成为自我观察与描写的对象，蕴含着作者冷静审视的态度；②使用“你”的同时，又使用了“我”，蕴含着作者的自嘲与反思。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847528" y="5229201"/>
            <a:ext cx="84401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【考点】</a:t>
            </a:r>
            <a:r>
              <a:rPr lang="zh-CN" altLang="en-US" sz="3200" dirty="0">
                <a:latin typeface="仿宋" panose="02010609060101010101" pitchFamily="49" charset="-122"/>
                <a:ea typeface="仿宋" panose="02010609060101010101" pitchFamily="49" charset="-122"/>
              </a:rPr>
              <a:t>分析作品的表现手法，探讨作者的创作意图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70886" y="1412776"/>
            <a:ext cx="9017602" cy="36132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10000"/>
              </a:lnSpc>
            </a:pPr>
            <a:r>
              <a:rPr sz="3200" dirty="0">
                <a:latin typeface="微软雅黑" pitchFamily="34" charset="-122"/>
                <a:ea typeface="微软雅黑" pitchFamily="34" charset="-122"/>
                <a:sym typeface="+mn-ea"/>
              </a:rPr>
              <a:t>【应考思路】</a:t>
            </a:r>
            <a:r>
              <a:rPr sz="3200" dirty="0">
                <a:latin typeface="黑体" pitchFamily="49" charset="-122"/>
                <a:ea typeface="黑体" pitchFamily="49" charset="-122"/>
                <a:sym typeface="+mn-ea"/>
              </a:rPr>
              <a:t>对于考查人称使用的题目，首先审清题干要求，明确答题方向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“交替使用……两个不同的人称”体现了文本中人称使用的独特性，“态度”指明了答题的思考方向。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 fontAlgn="auto">
              <a:lnSpc>
                <a:spcPct val="110000"/>
              </a:lnSpc>
            </a:pPr>
            <a:r>
              <a:rPr sz="3200" dirty="0">
                <a:latin typeface="黑体" pitchFamily="49" charset="-122"/>
                <a:ea typeface="黑体" pitchFamily="49" charset="-122"/>
                <a:sym typeface="+mn-ea"/>
              </a:rPr>
              <a:t>其次，结合文本分析。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每种人称都有独特的表达作用。人称一旦转换，既可表示观察对象由一方转变为另外一方，也可表示对本体观察角度的变化。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87489" y="980728"/>
            <a:ext cx="9361040" cy="496905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1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文中先写“我”，“我”往往主观色彩较浓，后将观察描写对象转变为“你”，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使观察角度更客观，由此可见作者对“无形的窗子”造成的人与外部世界之间的隔膜的冷静审视。“我”和“你”混用，写“你”也是写“我”：写“你”的浅陋、自以为是，实际上是对“我”的自嘲；写“你”的“永远免不了坐在窗子以内”及其原因，实际上是对自我的反思。</a:t>
            </a:r>
            <a:endParaRPr sz="28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 fontAlgn="auto">
              <a:lnSpc>
                <a:spcPct val="110000"/>
              </a:lnSpc>
            </a:pPr>
            <a:r>
              <a:rPr sz="3200" dirty="0">
                <a:latin typeface="黑体" pitchFamily="49" charset="-122"/>
                <a:ea typeface="黑体" pitchFamily="49" charset="-122"/>
                <a:sym typeface="+mn-ea"/>
              </a:rPr>
              <a:t>再次，梳理逻辑关系，分条作答，使表述清楚。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如本题中，可分别分析“我—你”“你—我”两种情况中作者的态度。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副标题 2"/>
          <p:cNvSpPr txBox="1"/>
          <p:nvPr/>
        </p:nvSpPr>
        <p:spPr>
          <a:xfrm>
            <a:off x="1456055" y="2132330"/>
            <a:ext cx="9280525" cy="283019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fontAlgn="auto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综合考法1  概括要点类题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  <a:p>
            <a:pPr marL="342900" indent="-342900" fontAlgn="auto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综合考法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  剖析思路类题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  <a:p>
            <a:pPr marL="342900" indent="-342900" fontAlgn="auto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综合考法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3</a:t>
            </a:r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  品味语言类题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  <a:p>
            <a:pPr marL="342900" indent="-342900" fontAlgn="auto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综合考法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4</a:t>
            </a:r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  鉴赏手法类题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  <a:p>
            <a:pPr marL="342900" indent="-342900" fontAlgn="auto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综合考法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5</a:t>
            </a:r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  作用类题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  <a:p>
            <a:pPr marL="342900" indent="-342900" fontAlgn="auto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综合考法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6  </a:t>
            </a:r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探究散文的丰富意蕴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  <a:p>
            <a:pPr marL="342900" indent="-342900" fontAlgn="auto">
              <a:lnSpc>
                <a:spcPct val="120000"/>
              </a:lnSpc>
            </a:pPr>
            <a:endParaRPr lang="zh-CN" altLang="en-US" sz="3200" dirty="0">
              <a:solidFill>
                <a:schemeClr val="tx2"/>
              </a:solidFill>
              <a:latin typeface="Heiti SC Light"/>
              <a:ea typeface="Heiti SC Light"/>
              <a:sym typeface="Arial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31504" y="1196753"/>
            <a:ext cx="5112568" cy="646331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en-US" altLang="zh-CN" sz="3600" dirty="0">
                <a:solidFill>
                  <a:srgbClr val="00B05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700</a:t>
            </a:r>
            <a:r>
              <a:rPr lang="zh-CN" altLang="en-US" sz="3600" dirty="0">
                <a:solidFill>
                  <a:srgbClr val="00B05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分综合  考法解析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38674" y="901114"/>
            <a:ext cx="5514651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综合考法</a:t>
            </a:r>
            <a:r>
              <a:rPr lang="en-US" altLang="zh-CN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1  </a:t>
            </a:r>
            <a:r>
              <a:rPr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概括要点类题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63420" y="1835785"/>
            <a:ext cx="8403590" cy="412420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1.全文内容要点概括题</a:t>
            </a:r>
            <a:endParaRPr lang="zh-CN" altLang="en-US" sz="3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（1）</a:t>
            </a:r>
            <a:r>
              <a: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+mn-ea"/>
              </a:rPr>
              <a:t>概括某些原因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ea typeface="宋体" pitchFamily="2" charset="-122"/>
              <a:sym typeface="+mn-ea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（2）</a:t>
            </a:r>
            <a:r>
              <a: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+mn-ea"/>
              </a:rPr>
              <a:t>围绕标题关键词进行内容概括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ea typeface="宋体" pitchFamily="2" charset="-122"/>
              <a:sym typeface="+mn-ea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（3）</a:t>
            </a:r>
            <a:r>
              <a: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+mn-ea"/>
              </a:rPr>
              <a:t>文中作者的多种情感概括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ea typeface="宋体" pitchFamily="2" charset="-122"/>
              <a:sym typeface="+mn-ea"/>
            </a:endParaRPr>
          </a:p>
          <a:p>
            <a:endParaRPr lang="zh-CN" altLang="en-US" dirty="0">
              <a:solidFill>
                <a:schemeClr val="bg1"/>
              </a:solidFill>
              <a:latin typeface="Arial" pitchFamily="34" charset="0"/>
              <a:ea typeface="宋体" pitchFamily="2" charset="-122"/>
              <a:sym typeface="+mn-ea"/>
            </a:endParaRPr>
          </a:p>
          <a:p>
            <a:r>
              <a:rPr lang="zh-CN" altLang="en-US"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2.局部内容要点概括题</a:t>
            </a:r>
            <a:endParaRPr lang="en-US" altLang="zh-CN" sz="3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+mn-ea"/>
              </a:rPr>
              <a:t>   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+mn-ea"/>
              </a:rPr>
              <a:t>方法同全文内容要点概括</a:t>
            </a:r>
            <a:endParaRPr lang="en-US" altLang="zh-CN" sz="3200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+mn-ea"/>
            </a:endParaRPr>
          </a:p>
          <a:p>
            <a:endParaRPr lang="zh-CN" altLang="en-US" b="1" dirty="0">
              <a:solidFill>
                <a:schemeClr val="tx2"/>
              </a:solidFill>
              <a:latin typeface="Arial" pitchFamily="34" charset="0"/>
              <a:ea typeface="宋体" pitchFamily="2" charset="-122"/>
              <a:sym typeface="+mn-ea"/>
            </a:endParaRPr>
          </a:p>
          <a:p>
            <a:endParaRPr lang="zh-CN" altLang="en-US" sz="3200" b="1" dirty="0">
              <a:solidFill>
                <a:srgbClr val="006600"/>
              </a:solidFill>
              <a:latin typeface="Arial" pitchFamily="34" charset="0"/>
              <a:ea typeface="宋体" pitchFamily="2" charset="-122"/>
              <a:sym typeface="+mn-ea"/>
            </a:endParaRPr>
          </a:p>
        </p:txBody>
      </p:sp>
      <p:pic>
        <p:nvPicPr>
          <p:cNvPr id="22531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472264" y="3645024"/>
            <a:ext cx="3002428" cy="269319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536160" y="3068960"/>
            <a:ext cx="3606800" cy="323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865630" y="1196752"/>
            <a:ext cx="84607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3.文章主旨概括题</a:t>
            </a:r>
            <a:endParaRPr lang="zh-CN" altLang="en-US" sz="3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endParaRPr lang="en-US" altLang="zh-CN" sz="3200" dirty="0">
              <a:solidFill>
                <a:schemeClr val="bg1"/>
              </a:solidFill>
              <a:latin typeface="Arial" pitchFamily="34" charset="0"/>
              <a:ea typeface="宋体" pitchFamily="2" charset="-122"/>
              <a:sym typeface="+mn-ea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+mn-ea"/>
              </a:rPr>
              <a:t>（1）挖掘标题含义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ea typeface="宋体" pitchFamily="2" charset="-122"/>
              <a:sym typeface="+mn-ea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+mn-ea"/>
              </a:rPr>
              <a:t>（2）归纳段意,分散整合  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ea typeface="宋体" pitchFamily="2" charset="-122"/>
              <a:sym typeface="+mn-ea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+mn-ea"/>
              </a:rPr>
              <a:t>（3）分析首尾 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ea typeface="宋体" pitchFamily="2" charset="-122"/>
              <a:sym typeface="+mn-ea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+mn-ea"/>
              </a:rPr>
              <a:t>（4）分析议论抒情语句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矩形 3"/>
          <p:cNvSpPr/>
          <p:nvPr/>
        </p:nvSpPr>
        <p:spPr>
          <a:xfrm>
            <a:off x="3118485" y="1230948"/>
            <a:ext cx="5954713" cy="863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综合考法</a:t>
            </a:r>
            <a:r>
              <a:rPr lang="en-US" altLang="zh-CN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2  </a:t>
            </a:r>
            <a:r>
              <a:rPr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剖析思路类题</a:t>
            </a:r>
            <a:endParaRPr lang="zh-CN" altLang="en-US" sz="3600" b="1" dirty="0">
              <a:solidFill>
                <a:schemeClr val="bg1"/>
              </a:solidFill>
              <a:latin typeface="黑体" pitchFamily="49" charset="-122"/>
              <a:ea typeface="黑体" pitchFamily="49" charset="-122"/>
              <a:sym typeface="Arial" pitchFamily="34" charset="0"/>
            </a:endParaRPr>
          </a:p>
          <a:p>
            <a:pPr algn="ctr"/>
            <a:endParaRPr lang="zh-CN" altLang="en-US" sz="36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03512" y="1736055"/>
            <a:ext cx="5121275" cy="6140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1.常见题型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415480" y="2011046"/>
            <a:ext cx="8538845" cy="3538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 typeface="Arial" pitchFamily="34" charset="0"/>
              <a:buNone/>
              <a:defRPr/>
            </a:pPr>
            <a:endParaRPr kumimoji="0" lang="zh-CN" altLang="en-US" sz="3200" kern="1200" cap="none" spc="0" normalizeH="0" baseline="0" noProof="1">
              <a:solidFill>
                <a:schemeClr val="bg1"/>
              </a:solidFill>
              <a:latin typeface="Calibri" charset="0"/>
              <a:ea typeface="宋体" pitchFamily="2" charset="-122"/>
              <a:cs typeface="+mn-cs"/>
            </a:endParaRPr>
          </a:p>
          <a:p>
            <a:pPr marL="285750" marR="0" defTabSz="914400">
              <a:buClrTx/>
              <a:buSzTx/>
              <a:buFont typeface="BatangChe" pitchFamily="49" charset="-127"/>
              <a:buChar char="▶"/>
              <a:defRPr/>
            </a:pPr>
            <a:r>
              <a:rPr kumimoji="0" lang="zh-CN" altLang="en-US" sz="3200" kern="1200" cap="none" spc="0" normalizeH="0" baseline="0" noProof="1">
                <a:solidFill>
                  <a:schemeClr val="bg1"/>
                </a:solidFill>
                <a:latin typeface="Arial" pitchFamily="34" charset="0"/>
                <a:ea typeface="宋体" pitchFamily="2" charset="-122"/>
                <a:cs typeface="+mn-ea"/>
                <a:sym typeface="+mn-ea"/>
              </a:rPr>
              <a:t>  这篇文章是怎样构思的？请简要分析。</a:t>
            </a:r>
            <a:endParaRPr kumimoji="0" lang="zh-CN" altLang="en-US" sz="3200" kern="1200" cap="none" spc="0" normalizeH="0" baseline="0" noProof="1">
              <a:solidFill>
                <a:schemeClr val="bg1"/>
              </a:solidFill>
              <a:latin typeface="Arial" pitchFamily="34" charset="0"/>
              <a:ea typeface="宋体" pitchFamily="2" charset="-122"/>
              <a:cs typeface="+mn-ea"/>
              <a:sym typeface="+mn-ea"/>
            </a:endParaRPr>
          </a:p>
          <a:p>
            <a:pPr marL="285750" marR="0" defTabSz="914400">
              <a:buClrTx/>
              <a:buSzTx/>
              <a:buFont typeface="BatangChe" pitchFamily="49" charset="-127"/>
              <a:buChar char="▶"/>
              <a:defRPr/>
            </a:pPr>
            <a:r>
              <a:rPr kumimoji="0" lang="zh-CN" altLang="en-US" sz="3200" kern="1200" cap="none" spc="0" normalizeH="0" baseline="0" noProof="1">
                <a:solidFill>
                  <a:schemeClr val="bg1"/>
                </a:solidFill>
                <a:latin typeface="Arial" pitchFamily="34" charset="0"/>
                <a:ea typeface="宋体" pitchFamily="2" charset="-122"/>
                <a:cs typeface="+mn-ea"/>
                <a:sym typeface="+mn-ea"/>
              </a:rPr>
              <a:t>  阅读全文,梳理作者的思路。</a:t>
            </a:r>
            <a:endParaRPr kumimoji="0" lang="zh-CN" altLang="en-US" sz="3200" kern="1200" cap="none" spc="0" normalizeH="0" baseline="0" noProof="1">
              <a:solidFill>
                <a:schemeClr val="bg1"/>
              </a:solidFill>
              <a:latin typeface="Arial" pitchFamily="34" charset="0"/>
              <a:ea typeface="宋体" pitchFamily="2" charset="-122"/>
              <a:cs typeface="+mn-ea"/>
              <a:sym typeface="+mn-ea"/>
            </a:endParaRPr>
          </a:p>
          <a:p>
            <a:pPr marL="285750" marR="0" defTabSz="914400">
              <a:buClrTx/>
              <a:buSzTx/>
              <a:buFont typeface="BatangChe" pitchFamily="49" charset="-127"/>
              <a:buChar char="▶"/>
              <a:defRPr/>
            </a:pPr>
            <a:r>
              <a:rPr kumimoji="0" lang="zh-CN" altLang="en-US" sz="3200" kern="1200" cap="none" spc="0" normalizeH="0" baseline="0" noProof="1">
                <a:solidFill>
                  <a:schemeClr val="bg1"/>
                </a:solidFill>
                <a:latin typeface="Arial" pitchFamily="34" charset="0"/>
                <a:ea typeface="宋体" pitchFamily="2" charset="-122"/>
                <a:cs typeface="+mn-ea"/>
                <a:sym typeface="+mn-ea"/>
              </a:rPr>
              <a:t>  结尾作者呼吁×××,文章是如何逐层表现这一主旨的？</a:t>
            </a:r>
            <a:endParaRPr kumimoji="0" lang="zh-CN" altLang="en-US" sz="3200" kern="1200" cap="none" spc="0" normalizeH="0" baseline="0" noProof="1">
              <a:solidFill>
                <a:schemeClr val="bg1"/>
              </a:solidFill>
              <a:latin typeface="Arial" pitchFamily="34" charset="0"/>
              <a:ea typeface="宋体" pitchFamily="2" charset="-122"/>
              <a:cs typeface="+mn-ea"/>
              <a:sym typeface="+mn-ea"/>
            </a:endParaRPr>
          </a:p>
          <a:p>
            <a:pPr marL="285750" marR="0" indent="0" defTabSz="914400">
              <a:buClrTx/>
              <a:buSzTx/>
              <a:buFont typeface="BatangChe" pitchFamily="49" charset="-127"/>
              <a:buNone/>
              <a:defRPr/>
            </a:pPr>
            <a:endParaRPr kumimoji="0" lang="zh-CN" altLang="en-US" sz="3200" kern="1200" cap="none" spc="0" normalizeH="0" baseline="0" noProof="1">
              <a:solidFill>
                <a:schemeClr val="bg1"/>
              </a:solidFill>
              <a:latin typeface="Arial" pitchFamily="34" charset="0"/>
              <a:ea typeface="宋体" pitchFamily="2" charset="-122"/>
              <a:cs typeface="+mn-ea"/>
              <a:sym typeface="+mn-ea"/>
            </a:endParaRPr>
          </a:p>
          <a:p>
            <a:pPr marL="285750" marR="0" defTabSz="914400">
              <a:buClrTx/>
              <a:buSzTx/>
              <a:buFont typeface="BatangChe" pitchFamily="49" charset="-127"/>
              <a:buNone/>
              <a:defRPr/>
            </a:pPr>
            <a:endParaRPr kumimoji="0" lang="zh-CN" altLang="en-US" sz="3200" kern="1200" cap="none" spc="0" normalizeH="0" baseline="0" noProof="1">
              <a:solidFill>
                <a:srgbClr val="006600"/>
              </a:solidFill>
              <a:latin typeface="Calibri" charset="0"/>
              <a:ea typeface="宋体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26895" y="4684395"/>
            <a:ext cx="8538845" cy="2091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>
              <a:buClrTx/>
              <a:buSzTx/>
              <a:buFont typeface="Arial" pitchFamily="34" charset="0"/>
              <a:buNone/>
              <a:defRPr/>
            </a:pPr>
            <a:r>
              <a:rPr lang="zh-CN" altLang="en-US"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2.解题方法</a:t>
            </a:r>
            <a:endParaRPr lang="zh-CN" altLang="en-US" sz="3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marL="285750" marR="0" defTabSz="914400">
              <a:buClrTx/>
              <a:buSzTx/>
              <a:buFont typeface="BatangChe" pitchFamily="49" charset="-127"/>
              <a:buNone/>
              <a:defRPr/>
            </a:pPr>
            <a:r>
              <a: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（1）</a:t>
            </a:r>
            <a:r>
              <a: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+mn-ea"/>
              </a:rPr>
              <a:t>紧紧抓住文本标题和文中标志性语句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ea typeface="宋体" pitchFamily="2" charset="-122"/>
              <a:sym typeface="+mn-ea"/>
            </a:endParaRPr>
          </a:p>
          <a:p>
            <a:pPr marL="285750" marR="0" defTabSz="914400">
              <a:buClrTx/>
              <a:buSzTx/>
              <a:buFont typeface="BatangChe" pitchFamily="49" charset="-127"/>
              <a:buNone/>
              <a:defRPr/>
            </a:pPr>
            <a:r>
              <a: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（2）</a:t>
            </a:r>
            <a:r>
              <a: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+mn-ea"/>
              </a:rPr>
              <a:t>紧扣文体特征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ea typeface="宋体" pitchFamily="2" charset="-122"/>
              <a:sym typeface="+mn-ea"/>
            </a:endParaRPr>
          </a:p>
          <a:p>
            <a:pPr marL="285750" marR="0" defTabSz="914400">
              <a:buClrTx/>
              <a:buSzTx/>
              <a:buFont typeface="BatangChe" pitchFamily="49" charset="-127"/>
              <a:buNone/>
              <a:defRPr/>
            </a:pPr>
            <a:endParaRPr lang="zh-CN" altLang="en-US" sz="3200" dirty="0">
              <a:solidFill>
                <a:schemeClr val="tx2"/>
              </a:solidFill>
              <a:latin typeface="Arial" pitchFamily="34" charset="0"/>
              <a:ea typeface="宋体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56055" y="1056640"/>
            <a:ext cx="4984057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342900" indent="-342900">
              <a:buFont typeface="Wingdings" pitchFamily="2" charset="2"/>
              <a:buChar char="l"/>
            </a:pPr>
            <a:r>
              <a:rPr lang="en-US" altLang="zh-CN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  <a:hlinkClick r:id="rId1" action="ppaction://hlinksldjump"/>
              </a:rPr>
              <a:t>700</a:t>
            </a:r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  <a:hlinkClick r:id="rId1" action="ppaction://hlinksldjump"/>
              </a:rPr>
              <a:t>分综合   考法解析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4104" name="副标题 2"/>
          <p:cNvSpPr txBox="1"/>
          <p:nvPr/>
        </p:nvSpPr>
        <p:spPr>
          <a:xfrm>
            <a:off x="1456055" y="1916832"/>
            <a:ext cx="9280525" cy="283019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fontAlgn="auto">
              <a:lnSpc>
                <a:spcPts val="4440"/>
              </a:lnSpc>
              <a:buFont typeface="Wingdings" pitchFamily="2" charset="2"/>
              <a:buChar char="Ø"/>
            </a:pP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  <a:hlinkClick r:id="rId2" action="ppaction://hlinksldjump"/>
              </a:rPr>
              <a:t>综合考法1  概括要点类题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Arial" pitchFamily="34" charset="0"/>
            </a:endParaRPr>
          </a:p>
          <a:p>
            <a:pPr marL="342900" indent="-342900" fontAlgn="auto">
              <a:lnSpc>
                <a:spcPts val="4440"/>
              </a:lnSpc>
              <a:buFont typeface="Wingdings" pitchFamily="2" charset="2"/>
              <a:buChar char="Ø"/>
            </a:pP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  <a:hlinkClick r:id="rId3" action="ppaction://hlinksldjump"/>
              </a:rPr>
              <a:t>综合考法</a:t>
            </a:r>
            <a:r>
              <a:rPr lang="en-US" altLang="zh-CN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  <a:hlinkClick r:id="rId3" action="ppaction://hlinksldjump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  <a:hlinkClick r:id="rId3" action="ppaction://hlinksldjump"/>
              </a:rPr>
              <a:t>  剖析思路类题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Arial" pitchFamily="34" charset="0"/>
            </a:endParaRPr>
          </a:p>
          <a:p>
            <a:pPr marL="342900" indent="-342900" fontAlgn="auto">
              <a:lnSpc>
                <a:spcPts val="4440"/>
              </a:lnSpc>
              <a:buFont typeface="Wingdings" pitchFamily="2" charset="2"/>
              <a:buChar char="Ø"/>
            </a:pP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  <a:hlinkClick r:id="rId4" action="ppaction://hlinksldjump"/>
              </a:rPr>
              <a:t>综合考法</a:t>
            </a:r>
            <a:r>
              <a:rPr lang="en-US" altLang="zh-CN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  <a:hlinkClick r:id="rId4" action="ppaction://hlinksldjump"/>
              </a:rPr>
              <a:t>3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  <a:hlinkClick r:id="rId4" action="ppaction://hlinksldjump"/>
              </a:rPr>
              <a:t>  品味语言类题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Arial" pitchFamily="34" charset="0"/>
            </a:endParaRPr>
          </a:p>
          <a:p>
            <a:pPr marL="342900" indent="-342900" fontAlgn="auto">
              <a:lnSpc>
                <a:spcPts val="4440"/>
              </a:lnSpc>
              <a:buFont typeface="Wingdings" pitchFamily="2" charset="2"/>
              <a:buChar char="Ø"/>
            </a:pP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  <a:hlinkClick r:id="rId5" action="ppaction://hlinksldjump"/>
              </a:rPr>
              <a:t>综合考法</a:t>
            </a:r>
            <a:r>
              <a:rPr lang="en-US" altLang="zh-CN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  <a:hlinkClick r:id="rId5" action="ppaction://hlinksldjump"/>
              </a:rPr>
              <a:t>4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  <a:hlinkClick r:id="rId5" action="ppaction://hlinksldjump"/>
              </a:rPr>
              <a:t>  鉴赏手法类题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Arial" pitchFamily="34" charset="0"/>
            </a:endParaRPr>
          </a:p>
          <a:p>
            <a:pPr marL="342900" indent="-342900" fontAlgn="auto">
              <a:lnSpc>
                <a:spcPts val="4440"/>
              </a:lnSpc>
              <a:buFont typeface="Wingdings" pitchFamily="2" charset="2"/>
              <a:buChar char="Ø"/>
            </a:pP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  <a:hlinkClick r:id="rId6" action="ppaction://hlinksldjump"/>
              </a:rPr>
              <a:t>综合考法</a:t>
            </a:r>
            <a:r>
              <a:rPr lang="en-US" altLang="zh-CN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  <a:hlinkClick r:id="rId6" action="ppaction://hlinksldjump"/>
              </a:rPr>
              <a:t>5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  <a:hlinkClick r:id="rId6" action="ppaction://hlinksldjump"/>
              </a:rPr>
              <a:t>  作用类题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Arial" pitchFamily="34" charset="0"/>
            </a:endParaRPr>
          </a:p>
          <a:p>
            <a:pPr marL="342900" indent="-342900" fontAlgn="auto">
              <a:lnSpc>
                <a:spcPts val="4440"/>
              </a:lnSpc>
              <a:buFont typeface="Wingdings" pitchFamily="2" charset="2"/>
              <a:buChar char="Ø"/>
            </a:pP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  <a:hlinkClick r:id="rId7" action="ppaction://hlinksldjump"/>
              </a:rPr>
              <a:t>综合考法</a:t>
            </a:r>
            <a:r>
              <a:rPr lang="en-US" altLang="zh-CN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  <a:hlinkClick r:id="rId7" action="ppaction://hlinksldjump"/>
              </a:rPr>
              <a:t>6  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  <a:hlinkClick r:id="rId7" action="ppaction://hlinksldjump"/>
              </a:rPr>
              <a:t>探究散文的丰富意蕴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Arial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10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10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5" descr="1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896200" y="4221088"/>
            <a:ext cx="3325812" cy="2124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695450" y="1266825"/>
            <a:ext cx="525716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marR="0" defTabSz="914400">
              <a:buClrTx/>
              <a:buSzTx/>
              <a:buFont typeface="BatangChe" pitchFamily="49" charset="-127"/>
              <a:buNone/>
              <a:defRPr/>
            </a:pPr>
            <a:r>
              <a: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（3）</a:t>
            </a:r>
            <a:r>
              <a: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+mn-ea"/>
              </a:rPr>
              <a:t>分析情感脉络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ea typeface="宋体" pitchFamily="2" charset="-122"/>
              <a:sym typeface="+mn-ea"/>
            </a:endParaRPr>
          </a:p>
          <a:p>
            <a:pPr marL="285750" marR="0" defTabSz="914400">
              <a:buClrTx/>
              <a:buSzTx/>
              <a:buFont typeface="BatangChe" pitchFamily="49" charset="-127"/>
              <a:buNone/>
              <a:defRPr/>
            </a:pPr>
            <a:r>
              <a: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（</a:t>
            </a:r>
            <a:r>
              <a:rPr lang="en-US" altLang="zh-CN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4</a:t>
            </a:r>
            <a:r>
              <a: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）把握语段衔接特点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67230" y="2275205"/>
            <a:ext cx="8073390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3.答题步骤</a:t>
            </a:r>
            <a:endParaRPr lang="zh-CN" altLang="en-US" sz="3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+mn-ea"/>
              </a:rPr>
              <a:t>（1）粗读全文,看这篇文章主要谈什么问题</a:t>
            </a:r>
            <a:r>
              <a: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。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ea typeface="宋体" pitchFamily="2" charset="-122"/>
              <a:sym typeface="Arial" pitchFamily="34" charset="0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+mn-ea"/>
              </a:rPr>
              <a:t>（2）以段落(句子)为单位仔细审读。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ea typeface="宋体" pitchFamily="2" charset="-122"/>
              <a:sym typeface="+mn-ea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+mn-ea"/>
              </a:rPr>
              <a:t>（3）分析段落(句子)之间的内在联系,划分文章层次。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02175" y="1080135"/>
            <a:ext cx="5514651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综合考法</a:t>
            </a:r>
            <a:r>
              <a:rPr lang="en-US" altLang="zh-CN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3  </a:t>
            </a:r>
            <a:r>
              <a:rPr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品味语言类题</a:t>
            </a:r>
          </a:p>
        </p:txBody>
      </p:sp>
      <p:grpSp>
        <p:nvGrpSpPr>
          <p:cNvPr id="3" name="组合 51"/>
          <p:cNvGrpSpPr/>
          <p:nvPr/>
        </p:nvGrpSpPr>
        <p:grpSpPr>
          <a:xfrm>
            <a:off x="3007360" y="2532380"/>
            <a:ext cx="6177280" cy="1306830"/>
            <a:chOff x="995205" y="1951558"/>
            <a:chExt cx="1611760" cy="1413942"/>
          </a:xfrm>
          <a:solidFill>
            <a:schemeClr val="accent3">
              <a:lumMod val="75000"/>
            </a:schemeClr>
          </a:solidFill>
        </p:grpSpPr>
        <p:sp>
          <p:nvSpPr>
            <p:cNvPr id="25" name="任意多边形 24"/>
            <p:cNvSpPr/>
            <p:nvPr/>
          </p:nvSpPr>
          <p:spPr>
            <a:xfrm>
              <a:off x="995205" y="1951558"/>
              <a:ext cx="1611760" cy="1413942"/>
            </a:xfrm>
            <a:custGeom>
              <a:avLst/>
              <a:gdLst>
                <a:gd name="connsiteX0" fmla="*/ 463709 w 1872000"/>
                <a:gd name="connsiteY0" fmla="*/ 0 h 1642242"/>
                <a:gd name="connsiteX1" fmla="*/ 1408291 w 1872000"/>
                <a:gd name="connsiteY1" fmla="*/ 0 h 1642242"/>
                <a:gd name="connsiteX2" fmla="*/ 1459327 w 1872000"/>
                <a:gd name="connsiteY2" fmla="*/ 31542 h 1642242"/>
                <a:gd name="connsiteX3" fmla="*/ 1518577 w 1872000"/>
                <a:gd name="connsiteY3" fmla="*/ 81274 h 1642242"/>
                <a:gd name="connsiteX4" fmla="*/ 1870181 w 1872000"/>
                <a:gd name="connsiteY4" fmla="*/ 784484 h 1642242"/>
                <a:gd name="connsiteX5" fmla="*/ 1872000 w 1872000"/>
                <a:gd name="connsiteY5" fmla="*/ 821121 h 1642242"/>
                <a:gd name="connsiteX6" fmla="*/ 1870181 w 1872000"/>
                <a:gd name="connsiteY6" fmla="*/ 857758 h 1642242"/>
                <a:gd name="connsiteX7" fmla="*/ 1518577 w 1872000"/>
                <a:gd name="connsiteY7" fmla="*/ 1560969 h 1642242"/>
                <a:gd name="connsiteX8" fmla="*/ 1459327 w 1872000"/>
                <a:gd name="connsiteY8" fmla="*/ 1610700 h 1642242"/>
                <a:gd name="connsiteX9" fmla="*/ 1408291 w 1872000"/>
                <a:gd name="connsiteY9" fmla="*/ 1642242 h 1642242"/>
                <a:gd name="connsiteX10" fmla="*/ 463709 w 1872000"/>
                <a:gd name="connsiteY10" fmla="*/ 1642242 h 1642242"/>
                <a:gd name="connsiteX11" fmla="*/ 412673 w 1872000"/>
                <a:gd name="connsiteY11" fmla="*/ 1610700 h 1642242"/>
                <a:gd name="connsiteX12" fmla="*/ 353425 w 1872000"/>
                <a:gd name="connsiteY12" fmla="*/ 1560970 h 1642242"/>
                <a:gd name="connsiteX13" fmla="*/ 1819 w 1872000"/>
                <a:gd name="connsiteY13" fmla="*/ 857758 h 1642242"/>
                <a:gd name="connsiteX14" fmla="*/ 0 w 1872000"/>
                <a:gd name="connsiteY14" fmla="*/ 821121 h 1642242"/>
                <a:gd name="connsiteX15" fmla="*/ 1819 w 1872000"/>
                <a:gd name="connsiteY15" fmla="*/ 784484 h 1642242"/>
                <a:gd name="connsiteX16" fmla="*/ 353425 w 1872000"/>
                <a:gd name="connsiteY16" fmla="*/ 81272 h 1642242"/>
                <a:gd name="connsiteX17" fmla="*/ 412673 w 1872000"/>
                <a:gd name="connsiteY17" fmla="*/ 31542 h 1642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72000" h="1642242">
                  <a:moveTo>
                    <a:pt x="463709" y="0"/>
                  </a:moveTo>
                  <a:lnTo>
                    <a:pt x="1408291" y="0"/>
                  </a:lnTo>
                  <a:lnTo>
                    <a:pt x="1459327" y="31542"/>
                  </a:lnTo>
                  <a:lnTo>
                    <a:pt x="1518577" y="81274"/>
                  </a:lnTo>
                  <a:lnTo>
                    <a:pt x="1870181" y="784484"/>
                  </a:lnTo>
                  <a:lnTo>
                    <a:pt x="1872000" y="821121"/>
                  </a:lnTo>
                  <a:lnTo>
                    <a:pt x="1870181" y="857758"/>
                  </a:lnTo>
                  <a:lnTo>
                    <a:pt x="1518577" y="1560969"/>
                  </a:lnTo>
                  <a:lnTo>
                    <a:pt x="1459327" y="1610700"/>
                  </a:lnTo>
                  <a:lnTo>
                    <a:pt x="1408291" y="1642242"/>
                  </a:lnTo>
                  <a:lnTo>
                    <a:pt x="463709" y="1642242"/>
                  </a:lnTo>
                  <a:lnTo>
                    <a:pt x="412673" y="1610700"/>
                  </a:lnTo>
                  <a:lnTo>
                    <a:pt x="353425" y="1560970"/>
                  </a:lnTo>
                  <a:lnTo>
                    <a:pt x="1819" y="857758"/>
                  </a:lnTo>
                  <a:lnTo>
                    <a:pt x="0" y="821121"/>
                  </a:lnTo>
                  <a:lnTo>
                    <a:pt x="1819" y="784484"/>
                  </a:lnTo>
                  <a:lnTo>
                    <a:pt x="353425" y="81272"/>
                  </a:lnTo>
                  <a:lnTo>
                    <a:pt x="412673" y="3154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25400" dist="25400" dir="13500000" algn="b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1188402" y="2121042"/>
              <a:ext cx="1225367" cy="1074973"/>
            </a:xfrm>
            <a:custGeom>
              <a:avLst/>
              <a:gdLst>
                <a:gd name="connsiteX0" fmla="*/ 463709 w 1872000"/>
                <a:gd name="connsiteY0" fmla="*/ 0 h 1642242"/>
                <a:gd name="connsiteX1" fmla="*/ 1408291 w 1872000"/>
                <a:gd name="connsiteY1" fmla="*/ 0 h 1642242"/>
                <a:gd name="connsiteX2" fmla="*/ 1459327 w 1872000"/>
                <a:gd name="connsiteY2" fmla="*/ 31542 h 1642242"/>
                <a:gd name="connsiteX3" fmla="*/ 1518577 w 1872000"/>
                <a:gd name="connsiteY3" fmla="*/ 81274 h 1642242"/>
                <a:gd name="connsiteX4" fmla="*/ 1870181 w 1872000"/>
                <a:gd name="connsiteY4" fmla="*/ 784484 h 1642242"/>
                <a:gd name="connsiteX5" fmla="*/ 1872000 w 1872000"/>
                <a:gd name="connsiteY5" fmla="*/ 821121 h 1642242"/>
                <a:gd name="connsiteX6" fmla="*/ 1870181 w 1872000"/>
                <a:gd name="connsiteY6" fmla="*/ 857758 h 1642242"/>
                <a:gd name="connsiteX7" fmla="*/ 1518577 w 1872000"/>
                <a:gd name="connsiteY7" fmla="*/ 1560969 h 1642242"/>
                <a:gd name="connsiteX8" fmla="*/ 1459327 w 1872000"/>
                <a:gd name="connsiteY8" fmla="*/ 1610700 h 1642242"/>
                <a:gd name="connsiteX9" fmla="*/ 1408291 w 1872000"/>
                <a:gd name="connsiteY9" fmla="*/ 1642242 h 1642242"/>
                <a:gd name="connsiteX10" fmla="*/ 463709 w 1872000"/>
                <a:gd name="connsiteY10" fmla="*/ 1642242 h 1642242"/>
                <a:gd name="connsiteX11" fmla="*/ 412673 w 1872000"/>
                <a:gd name="connsiteY11" fmla="*/ 1610700 h 1642242"/>
                <a:gd name="connsiteX12" fmla="*/ 353425 w 1872000"/>
                <a:gd name="connsiteY12" fmla="*/ 1560970 h 1642242"/>
                <a:gd name="connsiteX13" fmla="*/ 1819 w 1872000"/>
                <a:gd name="connsiteY13" fmla="*/ 857758 h 1642242"/>
                <a:gd name="connsiteX14" fmla="*/ 0 w 1872000"/>
                <a:gd name="connsiteY14" fmla="*/ 821121 h 1642242"/>
                <a:gd name="connsiteX15" fmla="*/ 1819 w 1872000"/>
                <a:gd name="connsiteY15" fmla="*/ 784484 h 1642242"/>
                <a:gd name="connsiteX16" fmla="*/ 353425 w 1872000"/>
                <a:gd name="connsiteY16" fmla="*/ 81272 h 1642242"/>
                <a:gd name="connsiteX17" fmla="*/ 412673 w 1872000"/>
                <a:gd name="connsiteY17" fmla="*/ 31542 h 1642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72000" h="1642242">
                  <a:moveTo>
                    <a:pt x="463709" y="0"/>
                  </a:moveTo>
                  <a:lnTo>
                    <a:pt x="1408291" y="0"/>
                  </a:lnTo>
                  <a:lnTo>
                    <a:pt x="1459327" y="31542"/>
                  </a:lnTo>
                  <a:lnTo>
                    <a:pt x="1518577" y="81274"/>
                  </a:lnTo>
                  <a:lnTo>
                    <a:pt x="1870181" y="784484"/>
                  </a:lnTo>
                  <a:lnTo>
                    <a:pt x="1872000" y="821121"/>
                  </a:lnTo>
                  <a:lnTo>
                    <a:pt x="1870181" y="857758"/>
                  </a:lnTo>
                  <a:lnTo>
                    <a:pt x="1518577" y="1560969"/>
                  </a:lnTo>
                  <a:lnTo>
                    <a:pt x="1459327" y="1610700"/>
                  </a:lnTo>
                  <a:lnTo>
                    <a:pt x="1408291" y="1642242"/>
                  </a:lnTo>
                  <a:lnTo>
                    <a:pt x="463709" y="1642242"/>
                  </a:lnTo>
                  <a:lnTo>
                    <a:pt x="412673" y="1610700"/>
                  </a:lnTo>
                  <a:lnTo>
                    <a:pt x="353425" y="1560970"/>
                  </a:lnTo>
                  <a:lnTo>
                    <a:pt x="1819" y="857758"/>
                  </a:lnTo>
                  <a:lnTo>
                    <a:pt x="0" y="821121"/>
                  </a:lnTo>
                  <a:lnTo>
                    <a:pt x="1819" y="784484"/>
                  </a:lnTo>
                  <a:lnTo>
                    <a:pt x="353425" y="81272"/>
                  </a:lnTo>
                  <a:lnTo>
                    <a:pt x="412673" y="3154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8100" dist="381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Arial" pitchFamily="34" charset="0"/>
                </a:rPr>
                <a:t>（一）体会语句含意题</a:t>
              </a:r>
            </a:p>
          </p:txBody>
        </p:sp>
      </p:grpSp>
      <p:grpSp>
        <p:nvGrpSpPr>
          <p:cNvPr id="5" name="组合 55"/>
          <p:cNvGrpSpPr/>
          <p:nvPr/>
        </p:nvGrpSpPr>
        <p:grpSpPr>
          <a:xfrm>
            <a:off x="3007995" y="4075430"/>
            <a:ext cx="6176645" cy="1462405"/>
            <a:chOff x="995205" y="1951558"/>
            <a:chExt cx="1611760" cy="1413942"/>
          </a:xfrm>
          <a:solidFill>
            <a:schemeClr val="accent3">
              <a:lumMod val="75000"/>
            </a:schemeClr>
          </a:solidFill>
        </p:grpSpPr>
        <p:sp>
          <p:nvSpPr>
            <p:cNvPr id="57" name="任意多边形 56"/>
            <p:cNvSpPr/>
            <p:nvPr/>
          </p:nvSpPr>
          <p:spPr>
            <a:xfrm>
              <a:off x="995205" y="1951558"/>
              <a:ext cx="1611760" cy="1413942"/>
            </a:xfrm>
            <a:custGeom>
              <a:avLst/>
              <a:gdLst>
                <a:gd name="connsiteX0" fmla="*/ 463709 w 1872000"/>
                <a:gd name="connsiteY0" fmla="*/ 0 h 1642242"/>
                <a:gd name="connsiteX1" fmla="*/ 1408291 w 1872000"/>
                <a:gd name="connsiteY1" fmla="*/ 0 h 1642242"/>
                <a:gd name="connsiteX2" fmla="*/ 1459327 w 1872000"/>
                <a:gd name="connsiteY2" fmla="*/ 31542 h 1642242"/>
                <a:gd name="connsiteX3" fmla="*/ 1518577 w 1872000"/>
                <a:gd name="connsiteY3" fmla="*/ 81274 h 1642242"/>
                <a:gd name="connsiteX4" fmla="*/ 1870181 w 1872000"/>
                <a:gd name="connsiteY4" fmla="*/ 784484 h 1642242"/>
                <a:gd name="connsiteX5" fmla="*/ 1872000 w 1872000"/>
                <a:gd name="connsiteY5" fmla="*/ 821121 h 1642242"/>
                <a:gd name="connsiteX6" fmla="*/ 1870181 w 1872000"/>
                <a:gd name="connsiteY6" fmla="*/ 857758 h 1642242"/>
                <a:gd name="connsiteX7" fmla="*/ 1518577 w 1872000"/>
                <a:gd name="connsiteY7" fmla="*/ 1560969 h 1642242"/>
                <a:gd name="connsiteX8" fmla="*/ 1459327 w 1872000"/>
                <a:gd name="connsiteY8" fmla="*/ 1610700 h 1642242"/>
                <a:gd name="connsiteX9" fmla="*/ 1408291 w 1872000"/>
                <a:gd name="connsiteY9" fmla="*/ 1642242 h 1642242"/>
                <a:gd name="connsiteX10" fmla="*/ 463709 w 1872000"/>
                <a:gd name="connsiteY10" fmla="*/ 1642242 h 1642242"/>
                <a:gd name="connsiteX11" fmla="*/ 412673 w 1872000"/>
                <a:gd name="connsiteY11" fmla="*/ 1610700 h 1642242"/>
                <a:gd name="connsiteX12" fmla="*/ 353425 w 1872000"/>
                <a:gd name="connsiteY12" fmla="*/ 1560970 h 1642242"/>
                <a:gd name="connsiteX13" fmla="*/ 1819 w 1872000"/>
                <a:gd name="connsiteY13" fmla="*/ 857758 h 1642242"/>
                <a:gd name="connsiteX14" fmla="*/ 0 w 1872000"/>
                <a:gd name="connsiteY14" fmla="*/ 821121 h 1642242"/>
                <a:gd name="connsiteX15" fmla="*/ 1819 w 1872000"/>
                <a:gd name="connsiteY15" fmla="*/ 784484 h 1642242"/>
                <a:gd name="connsiteX16" fmla="*/ 353425 w 1872000"/>
                <a:gd name="connsiteY16" fmla="*/ 81272 h 1642242"/>
                <a:gd name="connsiteX17" fmla="*/ 412673 w 1872000"/>
                <a:gd name="connsiteY17" fmla="*/ 31542 h 1642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72000" h="1642242">
                  <a:moveTo>
                    <a:pt x="463709" y="0"/>
                  </a:moveTo>
                  <a:lnTo>
                    <a:pt x="1408291" y="0"/>
                  </a:lnTo>
                  <a:lnTo>
                    <a:pt x="1459327" y="31542"/>
                  </a:lnTo>
                  <a:lnTo>
                    <a:pt x="1518577" y="81274"/>
                  </a:lnTo>
                  <a:lnTo>
                    <a:pt x="1870181" y="784484"/>
                  </a:lnTo>
                  <a:lnTo>
                    <a:pt x="1872000" y="821121"/>
                  </a:lnTo>
                  <a:lnTo>
                    <a:pt x="1870181" y="857758"/>
                  </a:lnTo>
                  <a:lnTo>
                    <a:pt x="1518577" y="1560969"/>
                  </a:lnTo>
                  <a:lnTo>
                    <a:pt x="1459327" y="1610700"/>
                  </a:lnTo>
                  <a:lnTo>
                    <a:pt x="1408291" y="1642242"/>
                  </a:lnTo>
                  <a:lnTo>
                    <a:pt x="463709" y="1642242"/>
                  </a:lnTo>
                  <a:lnTo>
                    <a:pt x="412673" y="1610700"/>
                  </a:lnTo>
                  <a:lnTo>
                    <a:pt x="353425" y="1560970"/>
                  </a:lnTo>
                  <a:lnTo>
                    <a:pt x="1819" y="857758"/>
                  </a:lnTo>
                  <a:lnTo>
                    <a:pt x="0" y="821121"/>
                  </a:lnTo>
                  <a:lnTo>
                    <a:pt x="1819" y="784484"/>
                  </a:lnTo>
                  <a:lnTo>
                    <a:pt x="353425" y="81272"/>
                  </a:lnTo>
                  <a:lnTo>
                    <a:pt x="412673" y="3154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25400" dist="25400" dir="13500000" algn="b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1193800" y="2084677"/>
              <a:ext cx="1225367" cy="1074973"/>
            </a:xfrm>
            <a:custGeom>
              <a:avLst/>
              <a:gdLst>
                <a:gd name="connsiteX0" fmla="*/ 463709 w 1872000"/>
                <a:gd name="connsiteY0" fmla="*/ 0 h 1642242"/>
                <a:gd name="connsiteX1" fmla="*/ 1408291 w 1872000"/>
                <a:gd name="connsiteY1" fmla="*/ 0 h 1642242"/>
                <a:gd name="connsiteX2" fmla="*/ 1459327 w 1872000"/>
                <a:gd name="connsiteY2" fmla="*/ 31542 h 1642242"/>
                <a:gd name="connsiteX3" fmla="*/ 1518577 w 1872000"/>
                <a:gd name="connsiteY3" fmla="*/ 81274 h 1642242"/>
                <a:gd name="connsiteX4" fmla="*/ 1870181 w 1872000"/>
                <a:gd name="connsiteY4" fmla="*/ 784484 h 1642242"/>
                <a:gd name="connsiteX5" fmla="*/ 1872000 w 1872000"/>
                <a:gd name="connsiteY5" fmla="*/ 821121 h 1642242"/>
                <a:gd name="connsiteX6" fmla="*/ 1870181 w 1872000"/>
                <a:gd name="connsiteY6" fmla="*/ 857758 h 1642242"/>
                <a:gd name="connsiteX7" fmla="*/ 1518577 w 1872000"/>
                <a:gd name="connsiteY7" fmla="*/ 1560969 h 1642242"/>
                <a:gd name="connsiteX8" fmla="*/ 1459327 w 1872000"/>
                <a:gd name="connsiteY8" fmla="*/ 1610700 h 1642242"/>
                <a:gd name="connsiteX9" fmla="*/ 1408291 w 1872000"/>
                <a:gd name="connsiteY9" fmla="*/ 1642242 h 1642242"/>
                <a:gd name="connsiteX10" fmla="*/ 463709 w 1872000"/>
                <a:gd name="connsiteY10" fmla="*/ 1642242 h 1642242"/>
                <a:gd name="connsiteX11" fmla="*/ 412673 w 1872000"/>
                <a:gd name="connsiteY11" fmla="*/ 1610700 h 1642242"/>
                <a:gd name="connsiteX12" fmla="*/ 353425 w 1872000"/>
                <a:gd name="connsiteY12" fmla="*/ 1560970 h 1642242"/>
                <a:gd name="connsiteX13" fmla="*/ 1819 w 1872000"/>
                <a:gd name="connsiteY13" fmla="*/ 857758 h 1642242"/>
                <a:gd name="connsiteX14" fmla="*/ 0 w 1872000"/>
                <a:gd name="connsiteY14" fmla="*/ 821121 h 1642242"/>
                <a:gd name="connsiteX15" fmla="*/ 1819 w 1872000"/>
                <a:gd name="connsiteY15" fmla="*/ 784484 h 1642242"/>
                <a:gd name="connsiteX16" fmla="*/ 353425 w 1872000"/>
                <a:gd name="connsiteY16" fmla="*/ 81272 h 1642242"/>
                <a:gd name="connsiteX17" fmla="*/ 412673 w 1872000"/>
                <a:gd name="connsiteY17" fmla="*/ 31542 h 1642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72000" h="1642242">
                  <a:moveTo>
                    <a:pt x="463709" y="0"/>
                  </a:moveTo>
                  <a:lnTo>
                    <a:pt x="1408291" y="0"/>
                  </a:lnTo>
                  <a:lnTo>
                    <a:pt x="1459327" y="31542"/>
                  </a:lnTo>
                  <a:lnTo>
                    <a:pt x="1518577" y="81274"/>
                  </a:lnTo>
                  <a:lnTo>
                    <a:pt x="1870181" y="784484"/>
                  </a:lnTo>
                  <a:lnTo>
                    <a:pt x="1872000" y="821121"/>
                  </a:lnTo>
                  <a:lnTo>
                    <a:pt x="1870181" y="857758"/>
                  </a:lnTo>
                  <a:lnTo>
                    <a:pt x="1518577" y="1560969"/>
                  </a:lnTo>
                  <a:lnTo>
                    <a:pt x="1459327" y="1610700"/>
                  </a:lnTo>
                  <a:lnTo>
                    <a:pt x="1408291" y="1642242"/>
                  </a:lnTo>
                  <a:lnTo>
                    <a:pt x="463709" y="1642242"/>
                  </a:lnTo>
                  <a:lnTo>
                    <a:pt x="412673" y="1610700"/>
                  </a:lnTo>
                  <a:lnTo>
                    <a:pt x="353425" y="1560970"/>
                  </a:lnTo>
                  <a:lnTo>
                    <a:pt x="1819" y="857758"/>
                  </a:lnTo>
                  <a:lnTo>
                    <a:pt x="0" y="821121"/>
                  </a:lnTo>
                  <a:lnTo>
                    <a:pt x="1819" y="784484"/>
                  </a:lnTo>
                  <a:lnTo>
                    <a:pt x="353425" y="81272"/>
                  </a:lnTo>
                  <a:lnTo>
                    <a:pt x="412673" y="3154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8100" dist="381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Arial" pitchFamily="34" charset="0"/>
                </a:rPr>
                <a:t>（二）赏析语言特色题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53368" y="1019810"/>
            <a:ext cx="4560865" cy="61555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lang="zh-CN" altLang="en-US" sz="340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sym typeface="Arial" pitchFamily="34" charset="0"/>
              </a:rPr>
              <a:t>（一）体会语句含意题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847850" y="1557338"/>
            <a:ext cx="5121275" cy="61555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400" b="1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宋体" pitchFamily="2" charset="-122"/>
              </a:rPr>
              <a:t>1.常见题型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83360" y="1633855"/>
            <a:ext cx="866330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285750" indent="0">
              <a:buFont typeface="BatangChe" pitchFamily="49" charset="-127"/>
              <a:buNone/>
            </a:pPr>
            <a:endParaRPr lang="zh-CN" altLang="en-US" sz="3200" dirty="0">
              <a:solidFill>
                <a:schemeClr val="tx2"/>
              </a:solidFill>
              <a:latin typeface="Arial" pitchFamily="34" charset="0"/>
              <a:ea typeface="宋体" pitchFamily="2" charset="-122"/>
              <a:sym typeface="宋体" pitchFamily="2" charset="-122"/>
            </a:endParaRPr>
          </a:p>
          <a:p>
            <a:pPr marL="285750">
              <a:buFont typeface="BatangChe" pitchFamily="49" charset="-127"/>
              <a:buChar char="▶"/>
            </a:pPr>
            <a:r>
              <a:rPr lang="zh-CN" altLang="en-US" sz="28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宋体" pitchFamily="2" charset="-122"/>
              </a:rPr>
              <a:t>怎样理解×××句在文中的含意？</a:t>
            </a:r>
            <a:endParaRPr lang="zh-CN" altLang="en-US" sz="2800" dirty="0">
              <a:solidFill>
                <a:schemeClr val="bg1"/>
              </a:solidFill>
              <a:latin typeface="Arial" pitchFamily="34" charset="0"/>
              <a:ea typeface="宋体" pitchFamily="2" charset="-122"/>
              <a:sym typeface="宋体" pitchFamily="2" charset="-122"/>
            </a:endParaRPr>
          </a:p>
          <a:p>
            <a:pPr marL="285750">
              <a:buFont typeface="BatangChe" pitchFamily="49" charset="-127"/>
              <a:buChar char="▶"/>
            </a:pPr>
            <a:r>
              <a:rPr lang="zh-CN" altLang="en-US" sz="28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宋体" pitchFamily="2" charset="-122"/>
              </a:rPr>
              <a:t>解释文中画线句子的含意。</a:t>
            </a:r>
            <a:endParaRPr lang="zh-CN" altLang="en-US" sz="2800" dirty="0">
              <a:solidFill>
                <a:schemeClr val="bg1"/>
              </a:solidFill>
              <a:latin typeface="Arial" pitchFamily="34" charset="0"/>
              <a:ea typeface="宋体" pitchFamily="2" charset="-122"/>
              <a:sym typeface="宋体" pitchFamily="2" charset="-122"/>
            </a:endParaRPr>
          </a:p>
          <a:p>
            <a:pPr marL="285750">
              <a:buFont typeface="BatangChe" pitchFamily="49" charset="-127"/>
              <a:buChar char="▶"/>
            </a:pPr>
            <a:r>
              <a:rPr lang="zh-CN" altLang="en-US" sz="28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宋体" pitchFamily="2" charset="-122"/>
              </a:rPr>
              <a:t>结合文本,说说你对×××句的理解。</a:t>
            </a:r>
            <a:endParaRPr lang="zh-CN" altLang="en-US" sz="2800" dirty="0">
              <a:solidFill>
                <a:schemeClr val="bg1"/>
              </a:solidFill>
              <a:latin typeface="Arial" pitchFamily="34" charset="0"/>
              <a:ea typeface="宋体" pitchFamily="2" charset="-122"/>
              <a:sym typeface="宋体" pitchFamily="2" charset="-122"/>
            </a:endParaRPr>
          </a:p>
          <a:p>
            <a:pPr marL="285750">
              <a:buFont typeface="BatangChe" pitchFamily="49" charset="-127"/>
              <a:buChar char="▶"/>
            </a:pPr>
            <a:r>
              <a:rPr lang="zh-CN" altLang="en-US" sz="28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宋体" pitchFamily="2" charset="-122"/>
              </a:rPr>
              <a:t>×××句包含着作者怎样的思想情感？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847850" y="3933056"/>
            <a:ext cx="9072686" cy="28315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2.解题方法</a:t>
            </a:r>
            <a:endParaRPr lang="zh-CN" altLang="en-US" sz="3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（1）句内三看：①看关键词。②看内部结构关系。③看本身表达特点。</a:t>
            </a:r>
            <a:endParaRPr lang="zh-CN" altLang="en-US" sz="2800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（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2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）句外三看：①看句子位置特点。②看相邻句。③看段、章的中心。</a:t>
            </a:r>
            <a:endParaRPr lang="zh-CN" altLang="en-US" sz="2800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  <a:p>
            <a:endParaRPr lang="zh-CN" altLang="en-US" sz="3200" dirty="0">
              <a:solidFill>
                <a:schemeClr val="tx2"/>
              </a:solidFill>
              <a:latin typeface="Arial" pitchFamily="34" charset="0"/>
              <a:ea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040216" y="3573016"/>
            <a:ext cx="3444890" cy="262926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916430" y="1207770"/>
            <a:ext cx="8359140" cy="27084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3</a:t>
            </a:r>
            <a:r>
              <a:rPr lang="zh-CN" altLang="en-US"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.答题模式</a:t>
            </a:r>
            <a:endParaRPr lang="zh-CN" altLang="en-US" sz="3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  <a:p>
            <a:endParaRPr lang="zh-CN" altLang="en-US" sz="800" b="1" dirty="0">
              <a:solidFill>
                <a:schemeClr val="bg1"/>
              </a:solidFill>
              <a:latin typeface="Arial" pitchFamily="34" charset="0"/>
              <a:ea typeface="宋体" pitchFamily="2" charset="-122"/>
              <a:sym typeface="Arial" pitchFamily="34" charset="0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（</a:t>
            </a:r>
            <a:r>
              <a:rPr lang="en-US" altLang="zh-CN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）概括抽象的句子要具体化。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（</a:t>
            </a:r>
            <a:r>
              <a:rPr lang="en-US" altLang="zh-CN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）生动具体的句子要概括化。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（</a:t>
            </a:r>
            <a:r>
              <a:rPr lang="en-US" altLang="zh-CN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3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）表达有特点的句子要突出其特点。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（</a:t>
            </a:r>
            <a:r>
              <a:rPr lang="en-US" altLang="zh-CN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4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）结构复杂、较长的句子要进行切分。</a:t>
            </a:r>
            <a:endParaRPr lang="en-US" altLang="zh-CN" sz="3200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53398" y="1020445"/>
            <a:ext cx="4817345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lang="zh-CN" altLang="en-US" sz="3600" b="1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sym typeface="Arial" pitchFamily="34" charset="0"/>
              </a:rPr>
              <a:t>（二）赏析语言特色题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885315" y="1665605"/>
            <a:ext cx="7814310" cy="307776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1.赏析词语或句子的表达效果</a:t>
            </a:r>
            <a:endParaRPr lang="zh-CN" altLang="en-US" sz="3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（</a:t>
            </a:r>
            <a:r>
              <a:rPr lang="en-US" altLang="zh-CN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）从句式入手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（</a:t>
            </a:r>
            <a:r>
              <a:rPr lang="en-US" altLang="zh-CN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）从修辞手法入手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（</a:t>
            </a:r>
            <a:r>
              <a:rPr lang="en-US" altLang="zh-CN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3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）从用词角度入手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（</a:t>
            </a:r>
            <a:r>
              <a:rPr lang="en-US" altLang="zh-CN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4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）从表达方式入手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  <a:p>
            <a:endParaRPr lang="zh-CN" altLang="en-US" sz="3200" dirty="0">
              <a:solidFill>
                <a:schemeClr val="tx2"/>
              </a:solidFill>
              <a:latin typeface="Arial" pitchFamily="34" charset="0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14644" y="4271562"/>
            <a:ext cx="8619667" cy="16004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2.分析整篇散文或某一段落的语言风格</a:t>
            </a:r>
            <a:endParaRPr lang="zh-CN" altLang="en-US" sz="3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宋体" pitchFamily="2" charset="-122"/>
              </a:rPr>
              <a:t>  先指出散文的语言特色，然后结合具体段落和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ea typeface="宋体" pitchFamily="2" charset="-122"/>
              <a:sym typeface="宋体" pitchFamily="2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宋体" pitchFamily="2" charset="-122"/>
              </a:rPr>
              <a:t>  句子进行分析。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矩形 3"/>
          <p:cNvSpPr/>
          <p:nvPr/>
        </p:nvSpPr>
        <p:spPr>
          <a:xfrm>
            <a:off x="3118643" y="1096010"/>
            <a:ext cx="5954713" cy="863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综合考法</a:t>
            </a:r>
            <a:r>
              <a:rPr lang="en-US" altLang="zh-CN" sz="36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4  </a:t>
            </a:r>
            <a:r>
              <a:rPr lang="zh-CN" altLang="en-US" sz="36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鉴赏手法类题</a:t>
            </a:r>
            <a:endParaRPr lang="zh-CN" altLang="en-US" sz="3600" dirty="0">
              <a:solidFill>
                <a:schemeClr val="bg1"/>
              </a:solidFill>
              <a:latin typeface="黑体" pitchFamily="49" charset="-122"/>
              <a:ea typeface="黑体" pitchFamily="49" charset="-122"/>
              <a:sym typeface="Arial" pitchFamily="34" charset="0"/>
            </a:endParaRPr>
          </a:p>
          <a:p>
            <a:pPr algn="ctr"/>
            <a:endParaRPr lang="zh-CN" altLang="en-US" sz="36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64360" y="1618011"/>
            <a:ext cx="5121275" cy="61555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1.常见题型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67485" y="1736725"/>
            <a:ext cx="9079230" cy="403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 typeface="Arial" pitchFamily="34" charset="0"/>
              <a:buNone/>
              <a:defRPr/>
            </a:pPr>
            <a:endParaRPr kumimoji="0" lang="zh-CN" altLang="en-US" sz="3200" kern="1200" cap="none" spc="0" normalizeH="0" baseline="0" noProof="1">
              <a:solidFill>
                <a:schemeClr val="tx2"/>
              </a:solidFill>
              <a:latin typeface="Calibri" charset="0"/>
              <a:ea typeface="宋体" pitchFamily="2" charset="-122"/>
              <a:cs typeface="+mn-cs"/>
            </a:endParaRPr>
          </a:p>
          <a:p>
            <a:pPr marL="285750" marR="0" defTabSz="914400">
              <a:buClrTx/>
              <a:buSzTx/>
              <a:buFont typeface="BatangChe" pitchFamily="49" charset="-127"/>
              <a:buChar char="▶"/>
              <a:defRPr/>
            </a:pPr>
            <a:r>
              <a:rPr kumimoji="0" lang="zh-CN" altLang="en-US" sz="3200" kern="1200" cap="none" spc="0" normalizeH="0" baseline="0" noProof="1">
                <a:solidFill>
                  <a:schemeClr val="bg1"/>
                </a:solidFill>
                <a:latin typeface="Arial" pitchFamily="34" charset="0"/>
                <a:ea typeface="宋体" pitchFamily="2" charset="-122"/>
                <a:cs typeface="+mn-ea"/>
                <a:sym typeface="+mn-ea"/>
              </a:rPr>
              <a:t> 分析文中画线的句子的表现手法与表达效果。</a:t>
            </a:r>
            <a:endParaRPr kumimoji="0" lang="zh-CN" altLang="en-US" sz="3200" kern="1200" cap="none" spc="0" normalizeH="0" baseline="0" noProof="1">
              <a:solidFill>
                <a:schemeClr val="bg1"/>
              </a:solidFill>
              <a:latin typeface="Arial" pitchFamily="34" charset="0"/>
              <a:ea typeface="宋体" pitchFamily="2" charset="-122"/>
              <a:cs typeface="+mn-ea"/>
              <a:sym typeface="+mn-ea"/>
            </a:endParaRPr>
          </a:p>
          <a:p>
            <a:pPr marL="285750" marR="0" defTabSz="914400">
              <a:buClrTx/>
              <a:buSzTx/>
              <a:buFont typeface="BatangChe" pitchFamily="49" charset="-127"/>
              <a:buChar char="▶"/>
              <a:defRPr/>
            </a:pPr>
            <a:r>
              <a:rPr kumimoji="0" lang="zh-CN" altLang="en-US" sz="3200" kern="1200" cap="none" spc="0" normalizeH="0" baseline="0" noProof="1">
                <a:solidFill>
                  <a:schemeClr val="bg1"/>
                </a:solidFill>
                <a:latin typeface="Arial" pitchFamily="34" charset="0"/>
                <a:ea typeface="宋体" pitchFamily="2" charset="-122"/>
                <a:cs typeface="+mn-ea"/>
                <a:sym typeface="+mn-ea"/>
              </a:rPr>
              <a:t> 文章运用了×××手法,请举例分析其艺术效果。</a:t>
            </a:r>
            <a:endParaRPr kumimoji="0" lang="zh-CN" altLang="en-US" sz="3200" kern="1200" cap="none" spc="0" normalizeH="0" baseline="0" noProof="1">
              <a:solidFill>
                <a:schemeClr val="bg1"/>
              </a:solidFill>
              <a:latin typeface="Arial" pitchFamily="34" charset="0"/>
              <a:ea typeface="宋体" pitchFamily="2" charset="-122"/>
              <a:cs typeface="+mn-ea"/>
              <a:sym typeface="+mn-ea"/>
            </a:endParaRPr>
          </a:p>
          <a:p>
            <a:pPr marL="285750" marR="0" defTabSz="914400">
              <a:buClrTx/>
              <a:buSzTx/>
              <a:buFont typeface="BatangChe" pitchFamily="49" charset="-127"/>
              <a:buChar char="▶"/>
              <a:defRPr/>
            </a:pPr>
            <a:r>
              <a:rPr kumimoji="0" lang="zh-CN" altLang="en-US" sz="3200" kern="1200" cap="none" spc="0" normalizeH="0" baseline="0" noProof="1">
                <a:solidFill>
                  <a:schemeClr val="bg1"/>
                </a:solidFill>
                <a:latin typeface="Arial" pitchFamily="34" charset="0"/>
                <a:ea typeface="宋体" pitchFamily="2" charset="-122"/>
                <a:cs typeface="+mn-ea"/>
                <a:sym typeface="+mn-ea"/>
              </a:rPr>
              <a:t>从表现手法中选择一个角度,对×××段作赏析。</a:t>
            </a:r>
            <a:endParaRPr kumimoji="0" lang="zh-CN" altLang="en-US" sz="3200" kern="1200" cap="none" spc="0" normalizeH="0" baseline="0" noProof="1">
              <a:solidFill>
                <a:schemeClr val="bg1"/>
              </a:solidFill>
              <a:latin typeface="Arial" pitchFamily="34" charset="0"/>
              <a:ea typeface="宋体" pitchFamily="2" charset="-122"/>
              <a:cs typeface="+mn-ea"/>
              <a:sym typeface="+mn-ea"/>
            </a:endParaRPr>
          </a:p>
          <a:p>
            <a:pPr marR="0" defTabSz="914400">
              <a:buClrTx/>
              <a:buSzTx/>
              <a:buFont typeface="Arial" pitchFamily="34" charset="0"/>
              <a:buNone/>
              <a:defRPr/>
            </a:pPr>
            <a:endParaRPr kumimoji="0" lang="zh-CN" altLang="en-US" sz="3200" kern="1200" cap="none" spc="0" normalizeH="0" baseline="0" noProof="1">
              <a:solidFill>
                <a:schemeClr val="bg1"/>
              </a:solidFill>
              <a:latin typeface="Arial" pitchFamily="34" charset="0"/>
              <a:ea typeface="宋体" pitchFamily="2" charset="-122"/>
              <a:cs typeface="+mn-ea"/>
              <a:sym typeface="+mn-ea"/>
            </a:endParaRPr>
          </a:p>
          <a:p>
            <a:pPr marL="285750" marR="0" defTabSz="914400">
              <a:buClrTx/>
              <a:buSzTx/>
              <a:buFont typeface="BatangChe" pitchFamily="49" charset="-127"/>
              <a:buNone/>
              <a:defRPr/>
            </a:pPr>
            <a:endParaRPr kumimoji="0" lang="zh-CN" altLang="en-US" sz="3200" kern="1200" cap="none" spc="0" normalizeH="0" baseline="0" noProof="1">
              <a:solidFill>
                <a:srgbClr val="006600"/>
              </a:solidFill>
              <a:latin typeface="Calibri" charset="0"/>
              <a:ea typeface="宋体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64360" y="4766945"/>
            <a:ext cx="8682355" cy="20928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2.解题方法</a:t>
            </a:r>
            <a:endParaRPr lang="zh-CN" altLang="en-US" sz="3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+mn-ea"/>
              </a:rPr>
              <a:t>一弄清手法的所在位置；二确认运用了什么手法；三体味手法在文中是怎么运用的。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ea typeface="宋体" pitchFamily="2" charset="-122"/>
              <a:sym typeface="+mn-ea"/>
            </a:endParaRPr>
          </a:p>
          <a:p>
            <a:endParaRPr lang="zh-CN" altLang="en-US" sz="3200" dirty="0">
              <a:solidFill>
                <a:schemeClr val="tx2"/>
              </a:solidFill>
              <a:latin typeface="Arial" pitchFamily="34" charset="0"/>
              <a:ea typeface="宋体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040216" y="3212976"/>
            <a:ext cx="3427413" cy="306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792605" y="1233170"/>
            <a:ext cx="8606790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3.答题步骤</a:t>
            </a:r>
            <a:endParaRPr lang="zh-CN" altLang="en-US" sz="3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+mn-ea"/>
              </a:rPr>
              <a:t>（1）运用术语,点出所使用的手法。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+mn-ea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</a:rPr>
              <a:t>（</a:t>
            </a:r>
            <a:r>
              <a:rPr lang="en-US" altLang="zh-CN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</a:rPr>
              <a:t>）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+mn-ea"/>
              </a:rPr>
              <a:t>结合文本,阐述手法在文中的具体运用。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+mn-ea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</a:rPr>
              <a:t>（</a:t>
            </a:r>
            <a:r>
              <a:rPr lang="en-US" altLang="zh-CN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</a:rPr>
              <a:t>3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</a:rPr>
              <a:t>）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+mn-ea"/>
              </a:rPr>
              <a:t>简述好处,鉴赏手法的作用或效果。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+mn-ea"/>
            </a:endParaRPr>
          </a:p>
          <a:p>
            <a:endParaRPr lang="zh-CN" altLang="en-US" sz="1400" b="1" dirty="0">
              <a:solidFill>
                <a:schemeClr val="tx2"/>
              </a:solidFill>
              <a:latin typeface="Arial" pitchFamily="34" charset="0"/>
              <a:ea typeface="宋体" pitchFamily="2" charset="-122"/>
              <a:sym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19536" y="3717032"/>
            <a:ext cx="604867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4</a:t>
            </a:r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.</a:t>
            </a:r>
            <a:r>
              <a:rPr lang="zh-CN" altLang="en-US"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注意事项</a:t>
            </a:r>
            <a:endParaRPr lang="zh-CN" altLang="en-US" sz="3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  <a:p>
            <a:pPr lvl="0"/>
            <a:r>
              <a: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（1）必须与文章的中心相结合</a:t>
            </a:r>
            <a:r>
              <a: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宋体" pitchFamily="2" charset="-122"/>
              </a:rPr>
              <a:t>。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ea typeface="宋体" pitchFamily="2" charset="-122"/>
              <a:sym typeface="宋体" pitchFamily="2" charset="-122"/>
            </a:endParaRPr>
          </a:p>
          <a:p>
            <a:pPr lvl="0"/>
            <a:r>
              <a: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（2）应该和语言相结合。</a:t>
            </a:r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8" name="图片 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968208" y="4077072"/>
            <a:ext cx="3511550" cy="2201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876482" y="859385"/>
            <a:ext cx="4570482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综合考法</a:t>
            </a:r>
            <a:r>
              <a:rPr lang="en-US" altLang="zh-CN" sz="36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5  </a:t>
            </a:r>
            <a:r>
              <a:rPr lang="zh-CN" altLang="en-US" sz="36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作用类题</a:t>
            </a:r>
          </a:p>
        </p:txBody>
      </p:sp>
      <p:sp>
        <p:nvSpPr>
          <p:cNvPr id="8" name="任意多边形 7"/>
          <p:cNvSpPr/>
          <p:nvPr/>
        </p:nvSpPr>
        <p:spPr>
          <a:xfrm>
            <a:off x="2606040" y="1891665"/>
            <a:ext cx="4253230" cy="826770"/>
          </a:xfrm>
          <a:custGeom>
            <a:avLst/>
            <a:gdLst>
              <a:gd name="connsiteX0" fmla="*/ 463709 w 1872000"/>
              <a:gd name="connsiteY0" fmla="*/ 0 h 1642242"/>
              <a:gd name="connsiteX1" fmla="*/ 1408291 w 1872000"/>
              <a:gd name="connsiteY1" fmla="*/ 0 h 1642242"/>
              <a:gd name="connsiteX2" fmla="*/ 1459327 w 1872000"/>
              <a:gd name="connsiteY2" fmla="*/ 31542 h 1642242"/>
              <a:gd name="connsiteX3" fmla="*/ 1518577 w 1872000"/>
              <a:gd name="connsiteY3" fmla="*/ 81274 h 1642242"/>
              <a:gd name="connsiteX4" fmla="*/ 1870181 w 1872000"/>
              <a:gd name="connsiteY4" fmla="*/ 784484 h 1642242"/>
              <a:gd name="connsiteX5" fmla="*/ 1872000 w 1872000"/>
              <a:gd name="connsiteY5" fmla="*/ 821121 h 1642242"/>
              <a:gd name="connsiteX6" fmla="*/ 1870181 w 1872000"/>
              <a:gd name="connsiteY6" fmla="*/ 857758 h 1642242"/>
              <a:gd name="connsiteX7" fmla="*/ 1518577 w 1872000"/>
              <a:gd name="connsiteY7" fmla="*/ 1560969 h 1642242"/>
              <a:gd name="connsiteX8" fmla="*/ 1459327 w 1872000"/>
              <a:gd name="connsiteY8" fmla="*/ 1610700 h 1642242"/>
              <a:gd name="connsiteX9" fmla="*/ 1408291 w 1872000"/>
              <a:gd name="connsiteY9" fmla="*/ 1642242 h 1642242"/>
              <a:gd name="connsiteX10" fmla="*/ 463709 w 1872000"/>
              <a:gd name="connsiteY10" fmla="*/ 1642242 h 1642242"/>
              <a:gd name="connsiteX11" fmla="*/ 412673 w 1872000"/>
              <a:gd name="connsiteY11" fmla="*/ 1610700 h 1642242"/>
              <a:gd name="connsiteX12" fmla="*/ 353425 w 1872000"/>
              <a:gd name="connsiteY12" fmla="*/ 1560970 h 1642242"/>
              <a:gd name="connsiteX13" fmla="*/ 1819 w 1872000"/>
              <a:gd name="connsiteY13" fmla="*/ 857758 h 1642242"/>
              <a:gd name="connsiteX14" fmla="*/ 0 w 1872000"/>
              <a:gd name="connsiteY14" fmla="*/ 821121 h 1642242"/>
              <a:gd name="connsiteX15" fmla="*/ 1819 w 1872000"/>
              <a:gd name="connsiteY15" fmla="*/ 784484 h 1642242"/>
              <a:gd name="connsiteX16" fmla="*/ 353425 w 1872000"/>
              <a:gd name="connsiteY16" fmla="*/ 81272 h 1642242"/>
              <a:gd name="connsiteX17" fmla="*/ 412673 w 1872000"/>
              <a:gd name="connsiteY17" fmla="*/ 31542 h 1642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72000" h="1642242">
                <a:moveTo>
                  <a:pt x="463709" y="0"/>
                </a:moveTo>
                <a:lnTo>
                  <a:pt x="1408291" y="0"/>
                </a:lnTo>
                <a:lnTo>
                  <a:pt x="1459327" y="31542"/>
                </a:lnTo>
                <a:lnTo>
                  <a:pt x="1518577" y="81274"/>
                </a:lnTo>
                <a:lnTo>
                  <a:pt x="1870181" y="784484"/>
                </a:lnTo>
                <a:lnTo>
                  <a:pt x="1872000" y="821121"/>
                </a:lnTo>
                <a:lnTo>
                  <a:pt x="1870181" y="857758"/>
                </a:lnTo>
                <a:lnTo>
                  <a:pt x="1518577" y="1560969"/>
                </a:lnTo>
                <a:lnTo>
                  <a:pt x="1459327" y="1610700"/>
                </a:lnTo>
                <a:lnTo>
                  <a:pt x="1408291" y="1642242"/>
                </a:lnTo>
                <a:lnTo>
                  <a:pt x="463709" y="1642242"/>
                </a:lnTo>
                <a:lnTo>
                  <a:pt x="412673" y="1610700"/>
                </a:lnTo>
                <a:lnTo>
                  <a:pt x="353425" y="1560970"/>
                </a:lnTo>
                <a:lnTo>
                  <a:pt x="1819" y="857758"/>
                </a:lnTo>
                <a:lnTo>
                  <a:pt x="0" y="821121"/>
                </a:lnTo>
                <a:lnTo>
                  <a:pt x="1819" y="784484"/>
                </a:lnTo>
                <a:lnTo>
                  <a:pt x="353425" y="81272"/>
                </a:lnTo>
                <a:lnTo>
                  <a:pt x="412673" y="31542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27000">
              <a:schemeClr val="accent1"/>
            </a:glow>
            <a:outerShdw blurRad="38100" dist="38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（一）句段作用题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2607310" y="2920365"/>
            <a:ext cx="4251960" cy="743585"/>
          </a:xfrm>
          <a:custGeom>
            <a:avLst/>
            <a:gdLst>
              <a:gd name="connsiteX0" fmla="*/ 463709 w 1872000"/>
              <a:gd name="connsiteY0" fmla="*/ 0 h 1642242"/>
              <a:gd name="connsiteX1" fmla="*/ 1408291 w 1872000"/>
              <a:gd name="connsiteY1" fmla="*/ 0 h 1642242"/>
              <a:gd name="connsiteX2" fmla="*/ 1459327 w 1872000"/>
              <a:gd name="connsiteY2" fmla="*/ 31542 h 1642242"/>
              <a:gd name="connsiteX3" fmla="*/ 1518577 w 1872000"/>
              <a:gd name="connsiteY3" fmla="*/ 81274 h 1642242"/>
              <a:gd name="connsiteX4" fmla="*/ 1870181 w 1872000"/>
              <a:gd name="connsiteY4" fmla="*/ 784484 h 1642242"/>
              <a:gd name="connsiteX5" fmla="*/ 1872000 w 1872000"/>
              <a:gd name="connsiteY5" fmla="*/ 821121 h 1642242"/>
              <a:gd name="connsiteX6" fmla="*/ 1870181 w 1872000"/>
              <a:gd name="connsiteY6" fmla="*/ 857758 h 1642242"/>
              <a:gd name="connsiteX7" fmla="*/ 1518577 w 1872000"/>
              <a:gd name="connsiteY7" fmla="*/ 1560969 h 1642242"/>
              <a:gd name="connsiteX8" fmla="*/ 1459327 w 1872000"/>
              <a:gd name="connsiteY8" fmla="*/ 1610700 h 1642242"/>
              <a:gd name="connsiteX9" fmla="*/ 1408291 w 1872000"/>
              <a:gd name="connsiteY9" fmla="*/ 1642242 h 1642242"/>
              <a:gd name="connsiteX10" fmla="*/ 463709 w 1872000"/>
              <a:gd name="connsiteY10" fmla="*/ 1642242 h 1642242"/>
              <a:gd name="connsiteX11" fmla="*/ 412673 w 1872000"/>
              <a:gd name="connsiteY11" fmla="*/ 1610700 h 1642242"/>
              <a:gd name="connsiteX12" fmla="*/ 353425 w 1872000"/>
              <a:gd name="connsiteY12" fmla="*/ 1560970 h 1642242"/>
              <a:gd name="connsiteX13" fmla="*/ 1819 w 1872000"/>
              <a:gd name="connsiteY13" fmla="*/ 857758 h 1642242"/>
              <a:gd name="connsiteX14" fmla="*/ 0 w 1872000"/>
              <a:gd name="connsiteY14" fmla="*/ 821121 h 1642242"/>
              <a:gd name="connsiteX15" fmla="*/ 1819 w 1872000"/>
              <a:gd name="connsiteY15" fmla="*/ 784484 h 1642242"/>
              <a:gd name="connsiteX16" fmla="*/ 353425 w 1872000"/>
              <a:gd name="connsiteY16" fmla="*/ 81272 h 1642242"/>
              <a:gd name="connsiteX17" fmla="*/ 412673 w 1872000"/>
              <a:gd name="connsiteY17" fmla="*/ 31542 h 1642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72000" h="1642242">
                <a:moveTo>
                  <a:pt x="463709" y="0"/>
                </a:moveTo>
                <a:lnTo>
                  <a:pt x="1408291" y="0"/>
                </a:lnTo>
                <a:lnTo>
                  <a:pt x="1459327" y="31542"/>
                </a:lnTo>
                <a:lnTo>
                  <a:pt x="1518577" y="81274"/>
                </a:lnTo>
                <a:lnTo>
                  <a:pt x="1870181" y="784484"/>
                </a:lnTo>
                <a:lnTo>
                  <a:pt x="1872000" y="821121"/>
                </a:lnTo>
                <a:lnTo>
                  <a:pt x="1870181" y="857758"/>
                </a:lnTo>
                <a:lnTo>
                  <a:pt x="1518577" y="1560969"/>
                </a:lnTo>
                <a:lnTo>
                  <a:pt x="1459327" y="1610700"/>
                </a:lnTo>
                <a:lnTo>
                  <a:pt x="1408291" y="1642242"/>
                </a:lnTo>
                <a:lnTo>
                  <a:pt x="463709" y="1642242"/>
                </a:lnTo>
                <a:lnTo>
                  <a:pt x="412673" y="1610700"/>
                </a:lnTo>
                <a:lnTo>
                  <a:pt x="353425" y="1560970"/>
                </a:lnTo>
                <a:lnTo>
                  <a:pt x="1819" y="857758"/>
                </a:lnTo>
                <a:lnTo>
                  <a:pt x="0" y="821121"/>
                </a:lnTo>
                <a:lnTo>
                  <a:pt x="1819" y="784484"/>
                </a:lnTo>
                <a:lnTo>
                  <a:pt x="353425" y="81272"/>
                </a:lnTo>
                <a:lnTo>
                  <a:pt x="412673" y="31542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27000">
              <a:schemeClr val="accent1"/>
            </a:glow>
            <a:outerShdw blurRad="38100" dist="38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（二）人称作用题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2606040" y="3866515"/>
            <a:ext cx="4253230" cy="817245"/>
          </a:xfrm>
          <a:custGeom>
            <a:avLst/>
            <a:gdLst>
              <a:gd name="connsiteX0" fmla="*/ 463709 w 1872000"/>
              <a:gd name="connsiteY0" fmla="*/ 0 h 1642242"/>
              <a:gd name="connsiteX1" fmla="*/ 1408291 w 1872000"/>
              <a:gd name="connsiteY1" fmla="*/ 0 h 1642242"/>
              <a:gd name="connsiteX2" fmla="*/ 1459327 w 1872000"/>
              <a:gd name="connsiteY2" fmla="*/ 31542 h 1642242"/>
              <a:gd name="connsiteX3" fmla="*/ 1518577 w 1872000"/>
              <a:gd name="connsiteY3" fmla="*/ 81274 h 1642242"/>
              <a:gd name="connsiteX4" fmla="*/ 1870181 w 1872000"/>
              <a:gd name="connsiteY4" fmla="*/ 784484 h 1642242"/>
              <a:gd name="connsiteX5" fmla="*/ 1872000 w 1872000"/>
              <a:gd name="connsiteY5" fmla="*/ 821121 h 1642242"/>
              <a:gd name="connsiteX6" fmla="*/ 1870181 w 1872000"/>
              <a:gd name="connsiteY6" fmla="*/ 857758 h 1642242"/>
              <a:gd name="connsiteX7" fmla="*/ 1518577 w 1872000"/>
              <a:gd name="connsiteY7" fmla="*/ 1560969 h 1642242"/>
              <a:gd name="connsiteX8" fmla="*/ 1459327 w 1872000"/>
              <a:gd name="connsiteY8" fmla="*/ 1610700 h 1642242"/>
              <a:gd name="connsiteX9" fmla="*/ 1408291 w 1872000"/>
              <a:gd name="connsiteY9" fmla="*/ 1642242 h 1642242"/>
              <a:gd name="connsiteX10" fmla="*/ 463709 w 1872000"/>
              <a:gd name="connsiteY10" fmla="*/ 1642242 h 1642242"/>
              <a:gd name="connsiteX11" fmla="*/ 412673 w 1872000"/>
              <a:gd name="connsiteY11" fmla="*/ 1610700 h 1642242"/>
              <a:gd name="connsiteX12" fmla="*/ 353425 w 1872000"/>
              <a:gd name="connsiteY12" fmla="*/ 1560970 h 1642242"/>
              <a:gd name="connsiteX13" fmla="*/ 1819 w 1872000"/>
              <a:gd name="connsiteY13" fmla="*/ 857758 h 1642242"/>
              <a:gd name="connsiteX14" fmla="*/ 0 w 1872000"/>
              <a:gd name="connsiteY14" fmla="*/ 821121 h 1642242"/>
              <a:gd name="connsiteX15" fmla="*/ 1819 w 1872000"/>
              <a:gd name="connsiteY15" fmla="*/ 784484 h 1642242"/>
              <a:gd name="connsiteX16" fmla="*/ 353425 w 1872000"/>
              <a:gd name="connsiteY16" fmla="*/ 81272 h 1642242"/>
              <a:gd name="connsiteX17" fmla="*/ 412673 w 1872000"/>
              <a:gd name="connsiteY17" fmla="*/ 31542 h 1642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72000" h="1642242">
                <a:moveTo>
                  <a:pt x="463709" y="0"/>
                </a:moveTo>
                <a:lnTo>
                  <a:pt x="1408291" y="0"/>
                </a:lnTo>
                <a:lnTo>
                  <a:pt x="1459327" y="31542"/>
                </a:lnTo>
                <a:lnTo>
                  <a:pt x="1518577" y="81274"/>
                </a:lnTo>
                <a:lnTo>
                  <a:pt x="1870181" y="784484"/>
                </a:lnTo>
                <a:lnTo>
                  <a:pt x="1872000" y="821121"/>
                </a:lnTo>
                <a:lnTo>
                  <a:pt x="1870181" y="857758"/>
                </a:lnTo>
                <a:lnTo>
                  <a:pt x="1518577" y="1560969"/>
                </a:lnTo>
                <a:lnTo>
                  <a:pt x="1459327" y="1610700"/>
                </a:lnTo>
                <a:lnTo>
                  <a:pt x="1408291" y="1642242"/>
                </a:lnTo>
                <a:lnTo>
                  <a:pt x="463709" y="1642242"/>
                </a:lnTo>
                <a:lnTo>
                  <a:pt x="412673" y="1610700"/>
                </a:lnTo>
                <a:lnTo>
                  <a:pt x="353425" y="1560970"/>
                </a:lnTo>
                <a:lnTo>
                  <a:pt x="1819" y="857758"/>
                </a:lnTo>
                <a:lnTo>
                  <a:pt x="0" y="821121"/>
                </a:lnTo>
                <a:lnTo>
                  <a:pt x="1819" y="784484"/>
                </a:lnTo>
                <a:lnTo>
                  <a:pt x="353425" y="81272"/>
                </a:lnTo>
                <a:lnTo>
                  <a:pt x="412673" y="31542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27000">
              <a:schemeClr val="accent1"/>
            </a:glow>
            <a:outerShdw blurRad="38100" dist="38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（三）标题作用题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2351584" y="4890770"/>
            <a:ext cx="5446216" cy="914494"/>
          </a:xfrm>
          <a:custGeom>
            <a:avLst/>
            <a:gdLst>
              <a:gd name="connsiteX0" fmla="*/ 463709 w 1872000"/>
              <a:gd name="connsiteY0" fmla="*/ 0 h 1642242"/>
              <a:gd name="connsiteX1" fmla="*/ 1408291 w 1872000"/>
              <a:gd name="connsiteY1" fmla="*/ 0 h 1642242"/>
              <a:gd name="connsiteX2" fmla="*/ 1459327 w 1872000"/>
              <a:gd name="connsiteY2" fmla="*/ 31542 h 1642242"/>
              <a:gd name="connsiteX3" fmla="*/ 1518577 w 1872000"/>
              <a:gd name="connsiteY3" fmla="*/ 81274 h 1642242"/>
              <a:gd name="connsiteX4" fmla="*/ 1870181 w 1872000"/>
              <a:gd name="connsiteY4" fmla="*/ 784484 h 1642242"/>
              <a:gd name="connsiteX5" fmla="*/ 1872000 w 1872000"/>
              <a:gd name="connsiteY5" fmla="*/ 821121 h 1642242"/>
              <a:gd name="connsiteX6" fmla="*/ 1870181 w 1872000"/>
              <a:gd name="connsiteY6" fmla="*/ 857758 h 1642242"/>
              <a:gd name="connsiteX7" fmla="*/ 1518577 w 1872000"/>
              <a:gd name="connsiteY7" fmla="*/ 1560969 h 1642242"/>
              <a:gd name="connsiteX8" fmla="*/ 1459327 w 1872000"/>
              <a:gd name="connsiteY8" fmla="*/ 1610700 h 1642242"/>
              <a:gd name="connsiteX9" fmla="*/ 1408291 w 1872000"/>
              <a:gd name="connsiteY9" fmla="*/ 1642242 h 1642242"/>
              <a:gd name="connsiteX10" fmla="*/ 463709 w 1872000"/>
              <a:gd name="connsiteY10" fmla="*/ 1642242 h 1642242"/>
              <a:gd name="connsiteX11" fmla="*/ 412673 w 1872000"/>
              <a:gd name="connsiteY11" fmla="*/ 1610700 h 1642242"/>
              <a:gd name="connsiteX12" fmla="*/ 353425 w 1872000"/>
              <a:gd name="connsiteY12" fmla="*/ 1560970 h 1642242"/>
              <a:gd name="connsiteX13" fmla="*/ 1819 w 1872000"/>
              <a:gd name="connsiteY13" fmla="*/ 857758 h 1642242"/>
              <a:gd name="connsiteX14" fmla="*/ 0 w 1872000"/>
              <a:gd name="connsiteY14" fmla="*/ 821121 h 1642242"/>
              <a:gd name="connsiteX15" fmla="*/ 1819 w 1872000"/>
              <a:gd name="connsiteY15" fmla="*/ 784484 h 1642242"/>
              <a:gd name="connsiteX16" fmla="*/ 353425 w 1872000"/>
              <a:gd name="connsiteY16" fmla="*/ 81272 h 1642242"/>
              <a:gd name="connsiteX17" fmla="*/ 412673 w 1872000"/>
              <a:gd name="connsiteY17" fmla="*/ 31542 h 1642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72000" h="1642242">
                <a:moveTo>
                  <a:pt x="463709" y="0"/>
                </a:moveTo>
                <a:lnTo>
                  <a:pt x="1408291" y="0"/>
                </a:lnTo>
                <a:lnTo>
                  <a:pt x="1459327" y="31542"/>
                </a:lnTo>
                <a:lnTo>
                  <a:pt x="1518577" y="81274"/>
                </a:lnTo>
                <a:lnTo>
                  <a:pt x="1870181" y="784484"/>
                </a:lnTo>
                <a:lnTo>
                  <a:pt x="1872000" y="821121"/>
                </a:lnTo>
                <a:lnTo>
                  <a:pt x="1870181" y="857758"/>
                </a:lnTo>
                <a:lnTo>
                  <a:pt x="1518577" y="1560969"/>
                </a:lnTo>
                <a:lnTo>
                  <a:pt x="1459327" y="1610700"/>
                </a:lnTo>
                <a:lnTo>
                  <a:pt x="1408291" y="1642242"/>
                </a:lnTo>
                <a:lnTo>
                  <a:pt x="463709" y="1642242"/>
                </a:lnTo>
                <a:lnTo>
                  <a:pt x="412673" y="1610700"/>
                </a:lnTo>
                <a:lnTo>
                  <a:pt x="353425" y="1560970"/>
                </a:lnTo>
                <a:lnTo>
                  <a:pt x="1819" y="857758"/>
                </a:lnTo>
                <a:lnTo>
                  <a:pt x="0" y="821121"/>
                </a:lnTo>
                <a:lnTo>
                  <a:pt x="1819" y="784484"/>
                </a:lnTo>
                <a:lnTo>
                  <a:pt x="353425" y="81272"/>
                </a:lnTo>
                <a:lnTo>
                  <a:pt x="412673" y="31542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27000">
              <a:schemeClr val="accent1"/>
            </a:glow>
            <a:outerShdw blurRad="38100" dist="38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（四）景物描写作用题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97355" y="907415"/>
            <a:ext cx="3877985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sym typeface="Arial" pitchFamily="34" charset="0"/>
              </a:rPr>
              <a:t>（一）句段作用题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79576" y="2252345"/>
            <a:ext cx="8254439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sz="3200" b="1" dirty="0">
              <a:solidFill>
                <a:schemeClr val="tx2"/>
              </a:solidFill>
            </a:endParaRPr>
          </a:p>
          <a:p>
            <a:r>
              <a:rPr sz="3200" dirty="0">
                <a:solidFill>
                  <a:schemeClr val="tx2"/>
                </a:solidFill>
              </a:rPr>
              <a:t> </a:t>
            </a:r>
            <a:r>
              <a:rPr sz="3200" dirty="0" err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画线句子有什么作用</a:t>
            </a:r>
            <a:r>
              <a:rPr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sz="3200" dirty="0" err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好处</a:t>
            </a:r>
            <a:r>
              <a:rPr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)？</a:t>
            </a:r>
            <a:endParaRPr sz="32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  <a:p>
            <a:r>
              <a:rPr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 ×××句(段)</a:t>
            </a:r>
            <a:r>
              <a:rPr sz="3200" dirty="0" err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话在结构中有什么作用</a:t>
            </a:r>
            <a:r>
              <a:rPr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？</a:t>
            </a:r>
            <a:endParaRPr sz="32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  <a:p>
            <a:r>
              <a:rPr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 ×××句(段)</a:t>
            </a:r>
            <a:r>
              <a:rPr sz="3200" dirty="0" err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话对文章主旨的表达有什么作用</a:t>
            </a:r>
            <a:r>
              <a:rPr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？</a:t>
            </a:r>
            <a:r>
              <a:rPr 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            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开头为什么从</a:t>
            </a:r>
            <a:r>
              <a:rPr lang="en-US" altLang="zh-CN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×××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写起？</a:t>
            </a:r>
            <a:endParaRPr sz="32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作者写这些句(段)的用意是什么？</a:t>
            </a:r>
            <a:endParaRPr sz="32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如果将文章最后一段(或某一段)删去,好不好？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dirty="0">
                <a:solidFill>
                  <a:schemeClr val="tx2"/>
                </a:solidFill>
              </a:rPr>
              <a:t>     </a:t>
            </a:r>
          </a:p>
        </p:txBody>
      </p:sp>
      <p:sp>
        <p:nvSpPr>
          <p:cNvPr id="5" name="五边形"/>
          <p:cNvSpPr/>
          <p:nvPr/>
        </p:nvSpPr>
        <p:spPr>
          <a:xfrm>
            <a:off x="1919536" y="2925068"/>
            <a:ext cx="288290" cy="21590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五边形"/>
          <p:cNvSpPr/>
          <p:nvPr/>
        </p:nvSpPr>
        <p:spPr>
          <a:xfrm>
            <a:off x="1919536" y="3411855"/>
            <a:ext cx="288290" cy="21590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五边形"/>
          <p:cNvSpPr/>
          <p:nvPr/>
        </p:nvSpPr>
        <p:spPr>
          <a:xfrm>
            <a:off x="1919536" y="3825240"/>
            <a:ext cx="288290" cy="21590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五边形"/>
          <p:cNvSpPr/>
          <p:nvPr/>
        </p:nvSpPr>
        <p:spPr>
          <a:xfrm>
            <a:off x="1919536" y="4314825"/>
            <a:ext cx="288290" cy="21590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五边形"/>
          <p:cNvSpPr/>
          <p:nvPr/>
        </p:nvSpPr>
        <p:spPr>
          <a:xfrm>
            <a:off x="1919536" y="4832985"/>
            <a:ext cx="288290" cy="21590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51685" y="1800860"/>
            <a:ext cx="2323072" cy="61555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1.常见题型</a:t>
            </a:r>
            <a:endParaRPr lang="zh-CN" altLang="en-US" sz="3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2" name="五边形"/>
          <p:cNvSpPr/>
          <p:nvPr/>
        </p:nvSpPr>
        <p:spPr>
          <a:xfrm>
            <a:off x="1919536" y="5351145"/>
            <a:ext cx="288290" cy="21590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95475" y="1734185"/>
            <a:ext cx="8253730" cy="41503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(1)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位置定位。句、段在文中的位置不同</a:t>
            </a: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Calibri" charset="0"/>
              </a:rPr>
              <a:t>,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其作用也不同。因而这是答作用题首先要考虑的。</a:t>
            </a:r>
            <a:endParaRPr lang="zh-CN" altLang="en-US" sz="3200" b="0" dirty="0">
              <a:solidFill>
                <a:schemeClr val="bg1"/>
              </a:solidFill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(2)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紧扣内容和结构两方面。把握句段、材料的基本内容</a:t>
            </a: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Calibri" charset="0"/>
              </a:rPr>
              <a:t>,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以此作答</a:t>
            </a: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Calibri" charset="0"/>
              </a:rPr>
              <a:t>,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这是前提。另外</a:t>
            </a: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Calibri" charset="0"/>
              </a:rPr>
              <a:t>,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还要抓住句段、材料在上下文中的关联作用。</a:t>
            </a:r>
            <a:endParaRPr lang="zh-CN" altLang="en-US" sz="3200" b="0" dirty="0">
              <a:solidFill>
                <a:schemeClr val="bg1"/>
              </a:solidFill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(3)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有时还要结合表现手法所起的作用解答。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895475" y="965835"/>
            <a:ext cx="375158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解题方法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803400" y="1988840"/>
            <a:ext cx="5386411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342900" indent="-342900">
              <a:buFont typeface="Wingdings" pitchFamily="2" charset="2"/>
              <a:buChar char="l"/>
            </a:pPr>
            <a:r>
              <a:rPr lang="en-US" altLang="zh-CN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600</a:t>
            </a:r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分基础   考点</a:t>
            </a:r>
            <a:r>
              <a:rPr lang="en-US" altLang="zh-CN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&amp;</a:t>
            </a:r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考法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803400" y="2787095"/>
            <a:ext cx="4224020" cy="2834640"/>
            <a:chOff x="1874" y="3639"/>
            <a:chExt cx="6652" cy="4464"/>
          </a:xfrm>
        </p:grpSpPr>
        <p:sp>
          <p:nvSpPr>
            <p:cNvPr id="9" name="文本框 8"/>
            <p:cNvSpPr txBox="1"/>
            <p:nvPr/>
          </p:nvSpPr>
          <p:spPr>
            <a:xfrm>
              <a:off x="1874" y="3639"/>
              <a:ext cx="4067" cy="101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marL="342900" indent="-342900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sym typeface="+mn-ea"/>
                </a:rPr>
                <a:t>散文的特点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874" y="4790"/>
              <a:ext cx="4067" cy="101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marL="342900" indent="-342900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sym typeface="+mn-ea"/>
                </a:rPr>
                <a:t>散文的分类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874" y="5941"/>
              <a:ext cx="4067" cy="101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marL="342900" indent="-342900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sym typeface="+mn-ea"/>
                </a:rPr>
                <a:t>散文的线索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874" y="7092"/>
              <a:ext cx="6652" cy="101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marL="342900" indent="-342900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sym typeface="+mn-ea"/>
                </a:rPr>
                <a:t>散文常用的表现手法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800578" y="1106031"/>
            <a:ext cx="3738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fontAlgn="auto"/>
            <a:r>
              <a:rPr lang="zh-CN" altLang="en-US" sz="4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+mn-ea"/>
              </a:rPr>
              <a:t>（Ⅱ）散文阅读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07845" y="1638935"/>
            <a:ext cx="8681720" cy="5361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414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+mn-ea"/>
              </a:rPr>
              <a:t>散文中重要语句的作用请参看以下各条：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  <a:p>
            <a:pPr fontAlgn="auto">
              <a:lnSpc>
                <a:spcPts val="414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+mn-ea"/>
              </a:rPr>
              <a:t>首句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+mn-ea"/>
              </a:rPr>
              <a:t>——统领全文,提纲挈领；开篇点题,引出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  <a:p>
            <a:pPr fontAlgn="auto">
              <a:lnSpc>
                <a:spcPts val="414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+mn-ea"/>
              </a:rPr>
              <a:t>下文；渲染气氛,埋下伏笔；设置悬念,为下文做铺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+mn-ea"/>
            </a:endParaRPr>
          </a:p>
          <a:p>
            <a:pPr fontAlgn="auto">
              <a:lnSpc>
                <a:spcPts val="414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+mn-ea"/>
              </a:rPr>
              <a:t>结尾句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+mn-ea"/>
              </a:rPr>
              <a:t>——总结全文,点明中心；升华感情,深化主题；照应开头,结构严谨；言有尽而意无穷,回味深长。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+mn-ea"/>
            </a:endParaRPr>
          </a:p>
          <a:p>
            <a:pPr fontAlgn="auto">
              <a:lnSpc>
                <a:spcPts val="414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+mn-ea"/>
              </a:rPr>
              <a:t>转承句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+mn-ea"/>
              </a:rPr>
              <a:t>——承上启下；总领下文；总结上文；呼应前文。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+mn-ea"/>
            </a:endParaRPr>
          </a:p>
          <a:p>
            <a:endParaRPr lang="zh-CN" altLang="en-US" sz="3200" dirty="0">
              <a:solidFill>
                <a:schemeClr val="tx2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07845" y="951865"/>
            <a:ext cx="2411730" cy="589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4140"/>
              </a:lnSpc>
            </a:pPr>
            <a:r>
              <a:rPr lang="zh-CN" altLang="en-US"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3.答题必备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32305" y="1254760"/>
            <a:ext cx="8327390" cy="4184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414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+mn-ea"/>
              </a:rPr>
              <a:t>中心句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+mn-ea"/>
              </a:rPr>
              <a:t>——点明中心,揭示主旨。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+mn-ea"/>
            </a:endParaRPr>
          </a:p>
          <a:p>
            <a:pPr fontAlgn="auto">
              <a:lnSpc>
                <a:spcPts val="414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+mn-ea"/>
              </a:rPr>
              <a:t>点睛句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+mn-ea"/>
              </a:rPr>
              <a:t>——点明中心,统领全文；含意深刻,耐人寻味。</a:t>
            </a:r>
            <a:endParaRPr lang="zh-CN" altLang="en-US" sz="3200" b="1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+mn-ea"/>
            </a:endParaRPr>
          </a:p>
          <a:p>
            <a:pPr fontAlgn="auto">
              <a:lnSpc>
                <a:spcPts val="414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+mn-ea"/>
              </a:rPr>
              <a:t>情感句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+mn-ea"/>
              </a:rPr>
              <a:t>——抒发内心强烈的情感,直抒胸臆。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+mn-ea"/>
            </a:endParaRPr>
          </a:p>
          <a:p>
            <a:r>
              <a:rPr lang="zh-CN" altLang="en-US" sz="32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+mn-ea"/>
              </a:rPr>
              <a:t>线索句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+mn-ea"/>
              </a:rPr>
              <a:t>——使文章结构紧凑,成为一个有机的整体。</a:t>
            </a:r>
            <a:endParaRPr lang="zh-CN" altLang="en-US" sz="3200" b="1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+mn-ea"/>
            </a:endParaRPr>
          </a:p>
          <a:p>
            <a:r>
              <a:rPr lang="zh-CN" altLang="en-US" sz="32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+mn-ea"/>
              </a:rPr>
              <a:t>警策句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+mn-ea"/>
              </a:rPr>
              <a:t>——寄寓作者深刻的用意；揭示文本深刻的内涵；表达某种深刻的见解。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85290" y="1021080"/>
            <a:ext cx="5080000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altLang="zh-CN" sz="36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(</a:t>
            </a:r>
            <a:r>
              <a:rPr lang="zh-CN" altLang="en-US" sz="36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二</a:t>
            </a:r>
            <a:r>
              <a:rPr lang="en-US" altLang="zh-CN" sz="36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Calibri" charset="0"/>
              </a:rPr>
              <a:t>)</a:t>
            </a:r>
            <a:r>
              <a:rPr lang="zh-CN" altLang="en-US" sz="36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人称作用题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818323" y="1786255"/>
            <a:ext cx="8849677" cy="2204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2240"/>
              </a:lnSpc>
            </a:pPr>
            <a:r>
              <a:rPr lang="en-US" altLang="zh-CN"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1.</a:t>
            </a:r>
            <a:r>
              <a:rPr lang="zh-CN" altLang="en-US"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常见题型</a:t>
            </a:r>
            <a:endParaRPr lang="zh-CN" altLang="en-US" sz="3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indent="0" fontAlgn="auto">
              <a:lnSpc>
                <a:spcPts val="2240"/>
              </a:lnSpc>
            </a:pPr>
            <a:endParaRPr lang="zh-CN" altLang="en-US" sz="3200" b="0" dirty="0">
              <a:solidFill>
                <a:schemeClr val="bg1"/>
              </a:solidFill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（</a:t>
            </a: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1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）文章在人称的使用上有什么特点？</a:t>
            </a:r>
            <a:endParaRPr lang="zh-CN" altLang="en-US" sz="3200" b="0" dirty="0">
              <a:solidFill>
                <a:schemeClr val="bg1"/>
              </a:solidFill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 </a:t>
            </a:r>
            <a:endParaRPr lang="zh-CN" altLang="en-US" sz="3200" b="0" dirty="0">
              <a:solidFill>
                <a:schemeClr val="bg1"/>
              </a:solidFill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（</a:t>
            </a: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2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）作者在写某一段时</a:t>
            </a: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Calibri" charset="0"/>
              </a:rPr>
              <a:t>,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为什么要改变人称？</a:t>
            </a:r>
            <a:endParaRPr lang="zh-CN" altLang="en-US" sz="3200" b="0" dirty="0">
              <a:solidFill>
                <a:schemeClr val="bg1"/>
              </a:solidFill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 </a:t>
            </a:r>
            <a:endParaRPr lang="zh-CN" altLang="en-US" sz="3200" b="0" dirty="0">
              <a:solidFill>
                <a:schemeClr val="bg1"/>
              </a:solidFill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（</a:t>
            </a: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3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）运用这种人称的好处是什么？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18323" y="4039870"/>
            <a:ext cx="8554085" cy="2266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240"/>
              </a:lnSpc>
            </a:pPr>
            <a:r>
              <a:rPr lang="en-US" altLang="zh-CN"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2.</a:t>
            </a:r>
            <a:r>
              <a:rPr lang="zh-CN" altLang="en-US"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答题必备</a:t>
            </a:r>
            <a:endParaRPr lang="zh-CN" altLang="en-US" sz="3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indent="0" fontAlgn="auto">
              <a:lnSpc>
                <a:spcPts val="4240"/>
              </a:lnSpc>
            </a:pP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 各种人称的作用是：</a:t>
            </a:r>
            <a:endParaRPr lang="zh-CN" altLang="en-US" sz="3200" b="0" dirty="0">
              <a:solidFill>
                <a:schemeClr val="bg1"/>
              </a:solidFill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indent="0" fontAlgn="auto">
              <a:lnSpc>
                <a:spcPts val="4240"/>
              </a:lnSpc>
            </a:pP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 ①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第一人称</a:t>
            </a: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——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显得亲切、自然、真实</a:t>
            </a: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Calibri" charset="0"/>
              </a:rPr>
              <a:t>,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适用于心理描写；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38960" y="1330436"/>
            <a:ext cx="8802410" cy="206210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②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第二人称</a:t>
            </a:r>
            <a:r>
              <a:rPr lang="en-US" altLang="zh-CN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——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便于感情交流</a:t>
            </a:r>
            <a:r>
              <a:rPr lang="en-US" altLang="zh-CN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Calibri" charset="0"/>
                <a:sym typeface="+mn-ea"/>
              </a:rPr>
              <a:t>,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进行抒情</a:t>
            </a:r>
            <a:r>
              <a:rPr lang="en-US" altLang="zh-CN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Calibri" charset="0"/>
                <a:sym typeface="+mn-ea"/>
              </a:rPr>
              <a:t>,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还能起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  <a:cs typeface="宋体" pitchFamily="2" charset="-122"/>
              <a:sym typeface="+mn-ea"/>
            </a:endParaRPr>
          </a:p>
          <a:p>
            <a:pPr algn="l"/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拟人化的作用；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  <a:cs typeface="宋体" pitchFamily="2" charset="-122"/>
              <a:sym typeface="+mn-ea"/>
            </a:endParaRPr>
          </a:p>
          <a:p>
            <a:pPr algn="l"/>
            <a:r>
              <a:rPr lang="en-US" altLang="zh-CN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③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第三人称</a:t>
            </a:r>
            <a:r>
              <a:rPr lang="en-US" altLang="zh-CN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——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显得客观冷静</a:t>
            </a:r>
            <a:r>
              <a:rPr lang="en-US" altLang="zh-CN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Calibri" charset="0"/>
                <a:sym typeface="+mn-ea"/>
              </a:rPr>
              <a:t>,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不受时空限制</a:t>
            </a:r>
            <a:r>
              <a:rPr lang="en-US" altLang="zh-CN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Calibri" charset="0"/>
                <a:sym typeface="+mn-ea"/>
              </a:rPr>
              <a:t>,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便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  <a:cs typeface="宋体" pitchFamily="2" charset="-122"/>
              <a:sym typeface="+mn-ea"/>
            </a:endParaRPr>
          </a:p>
          <a:p>
            <a:pPr algn="l"/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于叙事和议论。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048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184232" y="3933056"/>
            <a:ext cx="3010535" cy="2365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75520" y="836712"/>
            <a:ext cx="5080000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altLang="zh-CN" sz="36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(</a:t>
            </a:r>
            <a:r>
              <a:rPr lang="zh-CN" altLang="en-US" sz="36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三</a:t>
            </a:r>
            <a:r>
              <a:rPr lang="en-US" altLang="zh-CN" sz="36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Calibri" charset="0"/>
              </a:rPr>
              <a:t>)</a:t>
            </a:r>
            <a:r>
              <a:rPr lang="zh-CN" altLang="en-US" sz="36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标题作用题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847528" y="1484784"/>
            <a:ext cx="8308975" cy="221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140"/>
              </a:lnSpc>
            </a:pPr>
            <a:r>
              <a:rPr lang="en-US" altLang="zh-CN"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1.</a:t>
            </a:r>
            <a:r>
              <a:rPr lang="zh-CN" altLang="en-US"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常见题型</a:t>
            </a:r>
            <a:endParaRPr lang="zh-CN" altLang="en-US" sz="3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indent="0" fontAlgn="auto">
              <a:lnSpc>
                <a:spcPts val="4140"/>
              </a:lnSpc>
            </a:pP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   本文以“</a:t>
            </a: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×××”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为题</a:t>
            </a: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Calibri" charset="0"/>
              </a:rPr>
              <a:t>,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有什么好处？</a:t>
            </a:r>
            <a:endParaRPr lang="zh-CN" altLang="en-US" sz="3200" b="0" dirty="0">
              <a:solidFill>
                <a:schemeClr val="bg1"/>
              </a:solidFill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indent="0" fontAlgn="auto">
              <a:lnSpc>
                <a:spcPts val="414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   文章为何以“×××”为题？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  <a:p>
            <a:pPr indent="0" fontAlgn="auto">
              <a:lnSpc>
                <a:spcPts val="414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   结合全文,谈谈你对文章标题的理解。</a:t>
            </a:r>
          </a:p>
        </p:txBody>
      </p:sp>
      <p:sp>
        <p:nvSpPr>
          <p:cNvPr id="220" name="五边形"/>
          <p:cNvSpPr/>
          <p:nvPr/>
        </p:nvSpPr>
        <p:spPr>
          <a:xfrm>
            <a:off x="2063552" y="2132856"/>
            <a:ext cx="360045" cy="28829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五边形"/>
          <p:cNvSpPr/>
          <p:nvPr/>
        </p:nvSpPr>
        <p:spPr>
          <a:xfrm>
            <a:off x="2063552" y="2708920"/>
            <a:ext cx="360045" cy="28829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五边形"/>
          <p:cNvSpPr/>
          <p:nvPr/>
        </p:nvSpPr>
        <p:spPr>
          <a:xfrm>
            <a:off x="2063552" y="3212976"/>
            <a:ext cx="360045" cy="28829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19536" y="3717033"/>
            <a:ext cx="9145016" cy="25853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2.</a:t>
            </a:r>
            <a:r>
              <a:rPr lang="zh-CN" altLang="en-US"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答题必备</a:t>
            </a:r>
            <a:endParaRPr lang="zh-CN" altLang="en-US" sz="3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indent="0"/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标题一般有以下作用：</a:t>
            </a: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①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线索作用；</a:t>
            </a: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②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突出叙述的对象</a:t>
            </a: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Calibri" charset="0"/>
              </a:rPr>
              <a:t>(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人、物</a:t>
            </a: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Calibri" charset="0"/>
              </a:rPr>
              <a:t>)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；</a:t>
            </a: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③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点明主题</a:t>
            </a: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Calibri" charset="0"/>
              </a:rPr>
              <a:t>,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强化作者情感；</a:t>
            </a: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④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具有象征意味</a:t>
            </a: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Calibri" charset="0"/>
              </a:rPr>
              <a:t>,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或有着特定的寓意；</a:t>
            </a: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⑤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吸引读者</a:t>
            </a: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Calibri" charset="0"/>
              </a:rPr>
              <a:t>(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或激发读者的阅读兴趣</a:t>
            </a: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Calibri" charset="0"/>
              </a:rPr>
              <a:t>)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058670" y="3356610"/>
            <a:ext cx="9365922" cy="25853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2.</a:t>
            </a:r>
            <a:r>
              <a:rPr lang="zh-CN" altLang="en-US"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答题必备</a:t>
            </a:r>
            <a:endParaRPr lang="zh-CN" altLang="en-US" sz="3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indent="0"/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  景物描写一般有以下作用：</a:t>
            </a: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①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交代时间、    地点、气候、景色、场面等；</a:t>
            </a: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②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渲染气氛</a:t>
            </a: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Calibri" charset="0"/>
              </a:rPr>
              <a:t>,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奠 定感情基调</a:t>
            </a: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Calibri" charset="0"/>
              </a:rPr>
              <a:t>,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为下文做铺垫；</a:t>
            </a: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③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烘托写作对象</a:t>
            </a: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Calibri" charset="0"/>
              </a:rPr>
              <a:t>(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人或物</a:t>
            </a: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Calibri" charset="0"/>
              </a:rPr>
              <a:t>),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突出其某种特征；</a:t>
            </a:r>
            <a:r>
              <a:rPr lang="en-US" altLang="zh-CN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④</a:t>
            </a:r>
            <a:r>
              <a:rPr lang="zh-CN" altLang="en-US" sz="3200" b="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具有象征、暗示作用。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058670" y="1103630"/>
            <a:ext cx="4355680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宋体" pitchFamily="2" charset="-122"/>
                <a:sym typeface="+mn-ea"/>
              </a:rPr>
              <a:t>(</a:t>
            </a:r>
            <a:r>
              <a:rPr lang="zh-CN" altLang="en-US" sz="36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宋体" pitchFamily="2" charset="-122"/>
                <a:sym typeface="+mn-ea"/>
              </a:rPr>
              <a:t>四</a:t>
            </a:r>
            <a:r>
              <a:rPr lang="en-US" altLang="zh-CN" sz="36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Calibri" charset="0"/>
                <a:sym typeface="+mn-ea"/>
              </a:rPr>
              <a:t>)</a:t>
            </a:r>
            <a:r>
              <a:rPr lang="zh-CN" altLang="en-US" sz="36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宋体" pitchFamily="2" charset="-122"/>
                <a:sym typeface="+mn-ea"/>
              </a:rPr>
              <a:t>景物描写作用题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58670" y="1687195"/>
            <a:ext cx="8176895" cy="16004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  <a:sym typeface="+mn-ea"/>
              </a:rPr>
              <a:t>1.</a:t>
            </a:r>
            <a:r>
              <a:rPr lang="zh-CN" altLang="en-US"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  <a:sym typeface="+mn-ea"/>
              </a:rPr>
              <a:t>常见题型</a:t>
            </a:r>
            <a:endParaRPr lang="zh-CN" altLang="en-US" sz="3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宋体" pitchFamily="2" charset="-122"/>
              <a:sym typeface="+mn-ea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①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赏析画线的景物描写</a:t>
            </a:r>
            <a:r>
              <a:rPr lang="en-US" altLang="zh-CN" sz="3200" dirty="0">
                <a:solidFill>
                  <a:schemeClr val="bg1"/>
                </a:solidFill>
                <a:latin typeface="Calibri" charset="0"/>
                <a:cs typeface="Calibri" charset="0"/>
                <a:sym typeface="+mn-ea"/>
              </a:rPr>
              <a:t>,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并说说有什么作用。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  <a:cs typeface="宋体" pitchFamily="2" charset="-122"/>
              <a:sym typeface="+mn-ea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②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阅读文中的景物描写</a:t>
            </a:r>
            <a:r>
              <a:rPr lang="en-US" altLang="zh-CN" sz="3200" dirty="0">
                <a:solidFill>
                  <a:schemeClr val="bg1"/>
                </a:solidFill>
                <a:latin typeface="Calibri" charset="0"/>
                <a:cs typeface="Calibri" charset="0"/>
                <a:sym typeface="+mn-ea"/>
              </a:rPr>
              <a:t>,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说说作者的描写意图。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5" name="图片 20"/>
          <p:cNvPicPr>
            <a:picLocks noChangeAspect="1"/>
          </p:cNvPicPr>
          <p:nvPr/>
        </p:nvPicPr>
        <p:blipFill>
          <a:blip r:embed="rId1" cstate="print"/>
          <a:srcRect l="9514" t="9495" r="8420" b="6106"/>
          <a:stretch>
            <a:fillRect/>
          </a:stretch>
        </p:blipFill>
        <p:spPr>
          <a:xfrm>
            <a:off x="9040796" y="4019105"/>
            <a:ext cx="2018665" cy="2252345"/>
          </a:xfrm>
          <a:prstGeom prst="rect">
            <a:avLst/>
          </a:prstGeom>
          <a:noFill/>
          <a:ln w="9525">
            <a:noFill/>
          </a:ln>
          <a:effectLst>
            <a:reflection endPos="0" dist="50800" dir="5400000" sy="-100000" algn="bl" rotWithShape="0"/>
          </a:effectLst>
        </p:spPr>
      </p:pic>
      <p:sp>
        <p:nvSpPr>
          <p:cNvPr id="17412" name="矩形 3"/>
          <p:cNvSpPr/>
          <p:nvPr/>
        </p:nvSpPr>
        <p:spPr>
          <a:xfrm>
            <a:off x="3118643" y="968101"/>
            <a:ext cx="5954713" cy="863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综合考法</a:t>
            </a:r>
            <a:r>
              <a:rPr lang="en-US" altLang="zh-CN" sz="36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6 </a:t>
            </a:r>
            <a:r>
              <a:rPr lang="zh-CN" altLang="en-US" sz="36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探究散文的丰富意蕴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1845945" y="2581910"/>
            <a:ext cx="8388333" cy="2378092"/>
            <a:chOff x="621" y="4053"/>
            <a:chExt cx="13210" cy="3745"/>
          </a:xfrm>
        </p:grpSpPr>
        <p:sp>
          <p:nvSpPr>
            <p:cNvPr id="26" name="任意多边形 25"/>
            <p:cNvSpPr/>
            <p:nvPr/>
          </p:nvSpPr>
          <p:spPr>
            <a:xfrm>
              <a:off x="621" y="5146"/>
              <a:ext cx="2778" cy="1474"/>
            </a:xfrm>
            <a:custGeom>
              <a:avLst/>
              <a:gdLst>
                <a:gd name="connsiteX0" fmla="*/ 463709 w 1872000"/>
                <a:gd name="connsiteY0" fmla="*/ 0 h 1642242"/>
                <a:gd name="connsiteX1" fmla="*/ 1408291 w 1872000"/>
                <a:gd name="connsiteY1" fmla="*/ 0 h 1642242"/>
                <a:gd name="connsiteX2" fmla="*/ 1459327 w 1872000"/>
                <a:gd name="connsiteY2" fmla="*/ 31542 h 1642242"/>
                <a:gd name="connsiteX3" fmla="*/ 1518577 w 1872000"/>
                <a:gd name="connsiteY3" fmla="*/ 81274 h 1642242"/>
                <a:gd name="connsiteX4" fmla="*/ 1870181 w 1872000"/>
                <a:gd name="connsiteY4" fmla="*/ 784484 h 1642242"/>
                <a:gd name="connsiteX5" fmla="*/ 1872000 w 1872000"/>
                <a:gd name="connsiteY5" fmla="*/ 821121 h 1642242"/>
                <a:gd name="connsiteX6" fmla="*/ 1870181 w 1872000"/>
                <a:gd name="connsiteY6" fmla="*/ 857758 h 1642242"/>
                <a:gd name="connsiteX7" fmla="*/ 1518577 w 1872000"/>
                <a:gd name="connsiteY7" fmla="*/ 1560969 h 1642242"/>
                <a:gd name="connsiteX8" fmla="*/ 1459327 w 1872000"/>
                <a:gd name="connsiteY8" fmla="*/ 1610700 h 1642242"/>
                <a:gd name="connsiteX9" fmla="*/ 1408291 w 1872000"/>
                <a:gd name="connsiteY9" fmla="*/ 1642242 h 1642242"/>
                <a:gd name="connsiteX10" fmla="*/ 463709 w 1872000"/>
                <a:gd name="connsiteY10" fmla="*/ 1642242 h 1642242"/>
                <a:gd name="connsiteX11" fmla="*/ 412673 w 1872000"/>
                <a:gd name="connsiteY11" fmla="*/ 1610700 h 1642242"/>
                <a:gd name="connsiteX12" fmla="*/ 353425 w 1872000"/>
                <a:gd name="connsiteY12" fmla="*/ 1560970 h 1642242"/>
                <a:gd name="connsiteX13" fmla="*/ 1819 w 1872000"/>
                <a:gd name="connsiteY13" fmla="*/ 857758 h 1642242"/>
                <a:gd name="connsiteX14" fmla="*/ 0 w 1872000"/>
                <a:gd name="connsiteY14" fmla="*/ 821121 h 1642242"/>
                <a:gd name="connsiteX15" fmla="*/ 1819 w 1872000"/>
                <a:gd name="connsiteY15" fmla="*/ 784484 h 1642242"/>
                <a:gd name="connsiteX16" fmla="*/ 353425 w 1872000"/>
                <a:gd name="connsiteY16" fmla="*/ 81272 h 1642242"/>
                <a:gd name="connsiteX17" fmla="*/ 412673 w 1872000"/>
                <a:gd name="connsiteY17" fmla="*/ 31542 h 1642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72000" h="1642242">
                  <a:moveTo>
                    <a:pt x="463709" y="0"/>
                  </a:moveTo>
                  <a:lnTo>
                    <a:pt x="1408291" y="0"/>
                  </a:lnTo>
                  <a:lnTo>
                    <a:pt x="1459327" y="31542"/>
                  </a:lnTo>
                  <a:lnTo>
                    <a:pt x="1518577" y="81274"/>
                  </a:lnTo>
                  <a:lnTo>
                    <a:pt x="1870181" y="784484"/>
                  </a:lnTo>
                  <a:lnTo>
                    <a:pt x="1872000" y="821121"/>
                  </a:lnTo>
                  <a:lnTo>
                    <a:pt x="1870181" y="857758"/>
                  </a:lnTo>
                  <a:lnTo>
                    <a:pt x="1518577" y="1560969"/>
                  </a:lnTo>
                  <a:lnTo>
                    <a:pt x="1459327" y="1610700"/>
                  </a:lnTo>
                  <a:lnTo>
                    <a:pt x="1408291" y="1642242"/>
                  </a:lnTo>
                  <a:lnTo>
                    <a:pt x="463709" y="1642242"/>
                  </a:lnTo>
                  <a:lnTo>
                    <a:pt x="412673" y="1610700"/>
                  </a:lnTo>
                  <a:lnTo>
                    <a:pt x="353425" y="1560970"/>
                  </a:lnTo>
                  <a:lnTo>
                    <a:pt x="1819" y="857758"/>
                  </a:lnTo>
                  <a:lnTo>
                    <a:pt x="0" y="821121"/>
                  </a:lnTo>
                  <a:lnTo>
                    <a:pt x="1819" y="784484"/>
                  </a:lnTo>
                  <a:lnTo>
                    <a:pt x="353425" y="81272"/>
                  </a:lnTo>
                  <a:lnTo>
                    <a:pt x="412673" y="315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glow rad="127000">
                <a:schemeClr val="accent1"/>
              </a:glow>
              <a:outerShdw blurRad="38100" dist="38100" dir="2700000" algn="tl" rotWithShape="0">
                <a:prstClr val="black">
                  <a:alpha val="35000"/>
                </a:prstClr>
              </a:outerShdw>
              <a:reflection stA="45000" endPos="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Arial" pitchFamily="34" charset="0"/>
                </a:rPr>
                <a:t>实与虚</a:t>
              </a: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3399" y="4053"/>
              <a:ext cx="2778" cy="1474"/>
            </a:xfrm>
            <a:custGeom>
              <a:avLst/>
              <a:gdLst>
                <a:gd name="connsiteX0" fmla="*/ 463709 w 1872000"/>
                <a:gd name="connsiteY0" fmla="*/ 0 h 1642242"/>
                <a:gd name="connsiteX1" fmla="*/ 1408291 w 1872000"/>
                <a:gd name="connsiteY1" fmla="*/ 0 h 1642242"/>
                <a:gd name="connsiteX2" fmla="*/ 1459327 w 1872000"/>
                <a:gd name="connsiteY2" fmla="*/ 31542 h 1642242"/>
                <a:gd name="connsiteX3" fmla="*/ 1518577 w 1872000"/>
                <a:gd name="connsiteY3" fmla="*/ 81274 h 1642242"/>
                <a:gd name="connsiteX4" fmla="*/ 1870181 w 1872000"/>
                <a:gd name="connsiteY4" fmla="*/ 784484 h 1642242"/>
                <a:gd name="connsiteX5" fmla="*/ 1872000 w 1872000"/>
                <a:gd name="connsiteY5" fmla="*/ 821121 h 1642242"/>
                <a:gd name="connsiteX6" fmla="*/ 1870181 w 1872000"/>
                <a:gd name="connsiteY6" fmla="*/ 857758 h 1642242"/>
                <a:gd name="connsiteX7" fmla="*/ 1518577 w 1872000"/>
                <a:gd name="connsiteY7" fmla="*/ 1560969 h 1642242"/>
                <a:gd name="connsiteX8" fmla="*/ 1459327 w 1872000"/>
                <a:gd name="connsiteY8" fmla="*/ 1610700 h 1642242"/>
                <a:gd name="connsiteX9" fmla="*/ 1408291 w 1872000"/>
                <a:gd name="connsiteY9" fmla="*/ 1642242 h 1642242"/>
                <a:gd name="connsiteX10" fmla="*/ 463709 w 1872000"/>
                <a:gd name="connsiteY10" fmla="*/ 1642242 h 1642242"/>
                <a:gd name="connsiteX11" fmla="*/ 412673 w 1872000"/>
                <a:gd name="connsiteY11" fmla="*/ 1610700 h 1642242"/>
                <a:gd name="connsiteX12" fmla="*/ 353425 w 1872000"/>
                <a:gd name="connsiteY12" fmla="*/ 1560970 h 1642242"/>
                <a:gd name="connsiteX13" fmla="*/ 1819 w 1872000"/>
                <a:gd name="connsiteY13" fmla="*/ 857758 h 1642242"/>
                <a:gd name="connsiteX14" fmla="*/ 0 w 1872000"/>
                <a:gd name="connsiteY14" fmla="*/ 821121 h 1642242"/>
                <a:gd name="connsiteX15" fmla="*/ 1819 w 1872000"/>
                <a:gd name="connsiteY15" fmla="*/ 784484 h 1642242"/>
                <a:gd name="connsiteX16" fmla="*/ 353425 w 1872000"/>
                <a:gd name="connsiteY16" fmla="*/ 81272 h 1642242"/>
                <a:gd name="connsiteX17" fmla="*/ 412673 w 1872000"/>
                <a:gd name="connsiteY17" fmla="*/ 31542 h 1642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72000" h="1642242">
                  <a:moveTo>
                    <a:pt x="463709" y="0"/>
                  </a:moveTo>
                  <a:lnTo>
                    <a:pt x="1408291" y="0"/>
                  </a:lnTo>
                  <a:lnTo>
                    <a:pt x="1459327" y="31542"/>
                  </a:lnTo>
                  <a:lnTo>
                    <a:pt x="1518577" y="81274"/>
                  </a:lnTo>
                  <a:lnTo>
                    <a:pt x="1870181" y="784484"/>
                  </a:lnTo>
                  <a:lnTo>
                    <a:pt x="1872000" y="821121"/>
                  </a:lnTo>
                  <a:lnTo>
                    <a:pt x="1870181" y="857758"/>
                  </a:lnTo>
                  <a:lnTo>
                    <a:pt x="1518577" y="1560969"/>
                  </a:lnTo>
                  <a:lnTo>
                    <a:pt x="1459327" y="1610700"/>
                  </a:lnTo>
                  <a:lnTo>
                    <a:pt x="1408291" y="1642242"/>
                  </a:lnTo>
                  <a:lnTo>
                    <a:pt x="463709" y="1642242"/>
                  </a:lnTo>
                  <a:lnTo>
                    <a:pt x="412673" y="1610700"/>
                  </a:lnTo>
                  <a:lnTo>
                    <a:pt x="353425" y="1560970"/>
                  </a:lnTo>
                  <a:lnTo>
                    <a:pt x="1819" y="857758"/>
                  </a:lnTo>
                  <a:lnTo>
                    <a:pt x="0" y="821121"/>
                  </a:lnTo>
                  <a:lnTo>
                    <a:pt x="1819" y="784484"/>
                  </a:lnTo>
                  <a:lnTo>
                    <a:pt x="353425" y="81272"/>
                  </a:lnTo>
                  <a:lnTo>
                    <a:pt x="412673" y="315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glow rad="127000">
                <a:schemeClr val="accent1"/>
              </a:glow>
              <a:outerShdw blurRad="38100" dist="38100" dir="2700000" algn="tl" rotWithShape="0">
                <a:prstClr val="black">
                  <a:alpha val="35000"/>
                </a:prstClr>
              </a:outerShdw>
              <a:reflection stA="45000" endPos="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Arial" pitchFamily="34" charset="0"/>
                </a:rPr>
                <a:t>染与点</a:t>
              </a: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3399" y="6324"/>
              <a:ext cx="2778" cy="1474"/>
            </a:xfrm>
            <a:custGeom>
              <a:avLst/>
              <a:gdLst>
                <a:gd name="connsiteX0" fmla="*/ 463709 w 1872000"/>
                <a:gd name="connsiteY0" fmla="*/ 0 h 1642242"/>
                <a:gd name="connsiteX1" fmla="*/ 1408291 w 1872000"/>
                <a:gd name="connsiteY1" fmla="*/ 0 h 1642242"/>
                <a:gd name="connsiteX2" fmla="*/ 1459327 w 1872000"/>
                <a:gd name="connsiteY2" fmla="*/ 31542 h 1642242"/>
                <a:gd name="connsiteX3" fmla="*/ 1518577 w 1872000"/>
                <a:gd name="connsiteY3" fmla="*/ 81274 h 1642242"/>
                <a:gd name="connsiteX4" fmla="*/ 1870181 w 1872000"/>
                <a:gd name="connsiteY4" fmla="*/ 784484 h 1642242"/>
                <a:gd name="connsiteX5" fmla="*/ 1872000 w 1872000"/>
                <a:gd name="connsiteY5" fmla="*/ 821121 h 1642242"/>
                <a:gd name="connsiteX6" fmla="*/ 1870181 w 1872000"/>
                <a:gd name="connsiteY6" fmla="*/ 857758 h 1642242"/>
                <a:gd name="connsiteX7" fmla="*/ 1518577 w 1872000"/>
                <a:gd name="connsiteY7" fmla="*/ 1560969 h 1642242"/>
                <a:gd name="connsiteX8" fmla="*/ 1459327 w 1872000"/>
                <a:gd name="connsiteY8" fmla="*/ 1610700 h 1642242"/>
                <a:gd name="connsiteX9" fmla="*/ 1408291 w 1872000"/>
                <a:gd name="connsiteY9" fmla="*/ 1642242 h 1642242"/>
                <a:gd name="connsiteX10" fmla="*/ 463709 w 1872000"/>
                <a:gd name="connsiteY10" fmla="*/ 1642242 h 1642242"/>
                <a:gd name="connsiteX11" fmla="*/ 412673 w 1872000"/>
                <a:gd name="connsiteY11" fmla="*/ 1610700 h 1642242"/>
                <a:gd name="connsiteX12" fmla="*/ 353425 w 1872000"/>
                <a:gd name="connsiteY12" fmla="*/ 1560970 h 1642242"/>
                <a:gd name="connsiteX13" fmla="*/ 1819 w 1872000"/>
                <a:gd name="connsiteY13" fmla="*/ 857758 h 1642242"/>
                <a:gd name="connsiteX14" fmla="*/ 0 w 1872000"/>
                <a:gd name="connsiteY14" fmla="*/ 821121 h 1642242"/>
                <a:gd name="connsiteX15" fmla="*/ 1819 w 1872000"/>
                <a:gd name="connsiteY15" fmla="*/ 784484 h 1642242"/>
                <a:gd name="connsiteX16" fmla="*/ 353425 w 1872000"/>
                <a:gd name="connsiteY16" fmla="*/ 81272 h 1642242"/>
                <a:gd name="connsiteX17" fmla="*/ 412673 w 1872000"/>
                <a:gd name="connsiteY17" fmla="*/ 31542 h 1642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72000" h="1642242">
                  <a:moveTo>
                    <a:pt x="463709" y="0"/>
                  </a:moveTo>
                  <a:lnTo>
                    <a:pt x="1408291" y="0"/>
                  </a:lnTo>
                  <a:lnTo>
                    <a:pt x="1459327" y="31542"/>
                  </a:lnTo>
                  <a:lnTo>
                    <a:pt x="1518577" y="81274"/>
                  </a:lnTo>
                  <a:lnTo>
                    <a:pt x="1870181" y="784484"/>
                  </a:lnTo>
                  <a:lnTo>
                    <a:pt x="1872000" y="821121"/>
                  </a:lnTo>
                  <a:lnTo>
                    <a:pt x="1870181" y="857758"/>
                  </a:lnTo>
                  <a:lnTo>
                    <a:pt x="1518577" y="1560969"/>
                  </a:lnTo>
                  <a:lnTo>
                    <a:pt x="1459327" y="1610700"/>
                  </a:lnTo>
                  <a:lnTo>
                    <a:pt x="1408291" y="1642242"/>
                  </a:lnTo>
                  <a:lnTo>
                    <a:pt x="463709" y="1642242"/>
                  </a:lnTo>
                  <a:lnTo>
                    <a:pt x="412673" y="1610700"/>
                  </a:lnTo>
                  <a:lnTo>
                    <a:pt x="353425" y="1560970"/>
                  </a:lnTo>
                  <a:lnTo>
                    <a:pt x="1819" y="857758"/>
                  </a:lnTo>
                  <a:lnTo>
                    <a:pt x="0" y="821121"/>
                  </a:lnTo>
                  <a:lnTo>
                    <a:pt x="1819" y="784484"/>
                  </a:lnTo>
                  <a:lnTo>
                    <a:pt x="353425" y="81272"/>
                  </a:lnTo>
                  <a:lnTo>
                    <a:pt x="412673" y="315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glow rad="127000">
                <a:schemeClr val="accent1"/>
              </a:glow>
              <a:outerShdw blurRad="38100" dist="38100" dir="2700000" algn="tl" rotWithShape="0">
                <a:prstClr val="black">
                  <a:alpha val="35000"/>
                </a:prstClr>
              </a:outerShdw>
              <a:reflection stA="45000" endPos="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Arial" pitchFamily="34" charset="0"/>
                </a:rPr>
                <a:t>直与曲</a:t>
              </a: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87" y="5314"/>
              <a:ext cx="2778" cy="1474"/>
            </a:xfrm>
            <a:custGeom>
              <a:avLst/>
              <a:gdLst>
                <a:gd name="connsiteX0" fmla="*/ 463709 w 1872000"/>
                <a:gd name="connsiteY0" fmla="*/ 0 h 1642242"/>
                <a:gd name="connsiteX1" fmla="*/ 1408291 w 1872000"/>
                <a:gd name="connsiteY1" fmla="*/ 0 h 1642242"/>
                <a:gd name="connsiteX2" fmla="*/ 1459327 w 1872000"/>
                <a:gd name="connsiteY2" fmla="*/ 31542 h 1642242"/>
                <a:gd name="connsiteX3" fmla="*/ 1518577 w 1872000"/>
                <a:gd name="connsiteY3" fmla="*/ 81274 h 1642242"/>
                <a:gd name="connsiteX4" fmla="*/ 1870181 w 1872000"/>
                <a:gd name="connsiteY4" fmla="*/ 784484 h 1642242"/>
                <a:gd name="connsiteX5" fmla="*/ 1872000 w 1872000"/>
                <a:gd name="connsiteY5" fmla="*/ 821121 h 1642242"/>
                <a:gd name="connsiteX6" fmla="*/ 1870181 w 1872000"/>
                <a:gd name="connsiteY6" fmla="*/ 857758 h 1642242"/>
                <a:gd name="connsiteX7" fmla="*/ 1518577 w 1872000"/>
                <a:gd name="connsiteY7" fmla="*/ 1560969 h 1642242"/>
                <a:gd name="connsiteX8" fmla="*/ 1459327 w 1872000"/>
                <a:gd name="connsiteY8" fmla="*/ 1610700 h 1642242"/>
                <a:gd name="connsiteX9" fmla="*/ 1408291 w 1872000"/>
                <a:gd name="connsiteY9" fmla="*/ 1642242 h 1642242"/>
                <a:gd name="connsiteX10" fmla="*/ 463709 w 1872000"/>
                <a:gd name="connsiteY10" fmla="*/ 1642242 h 1642242"/>
                <a:gd name="connsiteX11" fmla="*/ 412673 w 1872000"/>
                <a:gd name="connsiteY11" fmla="*/ 1610700 h 1642242"/>
                <a:gd name="connsiteX12" fmla="*/ 353425 w 1872000"/>
                <a:gd name="connsiteY12" fmla="*/ 1560970 h 1642242"/>
                <a:gd name="connsiteX13" fmla="*/ 1819 w 1872000"/>
                <a:gd name="connsiteY13" fmla="*/ 857758 h 1642242"/>
                <a:gd name="connsiteX14" fmla="*/ 0 w 1872000"/>
                <a:gd name="connsiteY14" fmla="*/ 821121 h 1642242"/>
                <a:gd name="connsiteX15" fmla="*/ 1819 w 1872000"/>
                <a:gd name="connsiteY15" fmla="*/ 784484 h 1642242"/>
                <a:gd name="connsiteX16" fmla="*/ 353425 w 1872000"/>
                <a:gd name="connsiteY16" fmla="*/ 81272 h 1642242"/>
                <a:gd name="connsiteX17" fmla="*/ 412673 w 1872000"/>
                <a:gd name="connsiteY17" fmla="*/ 31542 h 1642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72000" h="1642242">
                  <a:moveTo>
                    <a:pt x="463709" y="0"/>
                  </a:moveTo>
                  <a:lnTo>
                    <a:pt x="1408291" y="0"/>
                  </a:lnTo>
                  <a:lnTo>
                    <a:pt x="1459327" y="31542"/>
                  </a:lnTo>
                  <a:lnTo>
                    <a:pt x="1518577" y="81274"/>
                  </a:lnTo>
                  <a:lnTo>
                    <a:pt x="1870181" y="784484"/>
                  </a:lnTo>
                  <a:lnTo>
                    <a:pt x="1872000" y="821121"/>
                  </a:lnTo>
                  <a:lnTo>
                    <a:pt x="1870181" y="857758"/>
                  </a:lnTo>
                  <a:lnTo>
                    <a:pt x="1518577" y="1560969"/>
                  </a:lnTo>
                  <a:lnTo>
                    <a:pt x="1459327" y="1610700"/>
                  </a:lnTo>
                  <a:lnTo>
                    <a:pt x="1408291" y="1642242"/>
                  </a:lnTo>
                  <a:lnTo>
                    <a:pt x="463709" y="1642242"/>
                  </a:lnTo>
                  <a:lnTo>
                    <a:pt x="412673" y="1610700"/>
                  </a:lnTo>
                  <a:lnTo>
                    <a:pt x="353425" y="1560970"/>
                  </a:lnTo>
                  <a:lnTo>
                    <a:pt x="1819" y="857758"/>
                  </a:lnTo>
                  <a:lnTo>
                    <a:pt x="0" y="821121"/>
                  </a:lnTo>
                  <a:lnTo>
                    <a:pt x="1819" y="784484"/>
                  </a:lnTo>
                  <a:lnTo>
                    <a:pt x="353425" y="81272"/>
                  </a:lnTo>
                  <a:lnTo>
                    <a:pt x="412673" y="315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glow rad="127000">
                <a:schemeClr val="accent1"/>
              </a:glow>
              <a:outerShdw blurRad="38100" dist="38100" dir="2700000" algn="tl" rotWithShape="0">
                <a:prstClr val="black">
                  <a:alpha val="35000"/>
                </a:prstClr>
              </a:outerShdw>
              <a:reflection stA="45000" endPos="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Arial" pitchFamily="34" charset="0"/>
                </a:rPr>
                <a:t>离与合</a:t>
              </a: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8275" y="4053"/>
              <a:ext cx="2778" cy="1474"/>
            </a:xfrm>
            <a:custGeom>
              <a:avLst/>
              <a:gdLst>
                <a:gd name="connsiteX0" fmla="*/ 463709 w 1872000"/>
                <a:gd name="connsiteY0" fmla="*/ 0 h 1642242"/>
                <a:gd name="connsiteX1" fmla="*/ 1408291 w 1872000"/>
                <a:gd name="connsiteY1" fmla="*/ 0 h 1642242"/>
                <a:gd name="connsiteX2" fmla="*/ 1459327 w 1872000"/>
                <a:gd name="connsiteY2" fmla="*/ 31542 h 1642242"/>
                <a:gd name="connsiteX3" fmla="*/ 1518577 w 1872000"/>
                <a:gd name="connsiteY3" fmla="*/ 81274 h 1642242"/>
                <a:gd name="connsiteX4" fmla="*/ 1870181 w 1872000"/>
                <a:gd name="connsiteY4" fmla="*/ 784484 h 1642242"/>
                <a:gd name="connsiteX5" fmla="*/ 1872000 w 1872000"/>
                <a:gd name="connsiteY5" fmla="*/ 821121 h 1642242"/>
                <a:gd name="connsiteX6" fmla="*/ 1870181 w 1872000"/>
                <a:gd name="connsiteY6" fmla="*/ 857758 h 1642242"/>
                <a:gd name="connsiteX7" fmla="*/ 1518577 w 1872000"/>
                <a:gd name="connsiteY7" fmla="*/ 1560969 h 1642242"/>
                <a:gd name="connsiteX8" fmla="*/ 1459327 w 1872000"/>
                <a:gd name="connsiteY8" fmla="*/ 1610700 h 1642242"/>
                <a:gd name="connsiteX9" fmla="*/ 1408291 w 1872000"/>
                <a:gd name="connsiteY9" fmla="*/ 1642242 h 1642242"/>
                <a:gd name="connsiteX10" fmla="*/ 463709 w 1872000"/>
                <a:gd name="connsiteY10" fmla="*/ 1642242 h 1642242"/>
                <a:gd name="connsiteX11" fmla="*/ 412673 w 1872000"/>
                <a:gd name="connsiteY11" fmla="*/ 1610700 h 1642242"/>
                <a:gd name="connsiteX12" fmla="*/ 353425 w 1872000"/>
                <a:gd name="connsiteY12" fmla="*/ 1560970 h 1642242"/>
                <a:gd name="connsiteX13" fmla="*/ 1819 w 1872000"/>
                <a:gd name="connsiteY13" fmla="*/ 857758 h 1642242"/>
                <a:gd name="connsiteX14" fmla="*/ 0 w 1872000"/>
                <a:gd name="connsiteY14" fmla="*/ 821121 h 1642242"/>
                <a:gd name="connsiteX15" fmla="*/ 1819 w 1872000"/>
                <a:gd name="connsiteY15" fmla="*/ 784484 h 1642242"/>
                <a:gd name="connsiteX16" fmla="*/ 353425 w 1872000"/>
                <a:gd name="connsiteY16" fmla="*/ 81272 h 1642242"/>
                <a:gd name="connsiteX17" fmla="*/ 412673 w 1872000"/>
                <a:gd name="connsiteY17" fmla="*/ 31542 h 1642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72000" h="1642242">
                  <a:moveTo>
                    <a:pt x="463709" y="0"/>
                  </a:moveTo>
                  <a:lnTo>
                    <a:pt x="1408291" y="0"/>
                  </a:lnTo>
                  <a:lnTo>
                    <a:pt x="1459327" y="31542"/>
                  </a:lnTo>
                  <a:lnTo>
                    <a:pt x="1518577" y="81274"/>
                  </a:lnTo>
                  <a:lnTo>
                    <a:pt x="1870181" y="784484"/>
                  </a:lnTo>
                  <a:lnTo>
                    <a:pt x="1872000" y="821121"/>
                  </a:lnTo>
                  <a:lnTo>
                    <a:pt x="1870181" y="857758"/>
                  </a:lnTo>
                  <a:lnTo>
                    <a:pt x="1518577" y="1560969"/>
                  </a:lnTo>
                  <a:lnTo>
                    <a:pt x="1459327" y="1610700"/>
                  </a:lnTo>
                  <a:lnTo>
                    <a:pt x="1408291" y="1642242"/>
                  </a:lnTo>
                  <a:lnTo>
                    <a:pt x="463709" y="1642242"/>
                  </a:lnTo>
                  <a:lnTo>
                    <a:pt x="412673" y="1610700"/>
                  </a:lnTo>
                  <a:lnTo>
                    <a:pt x="353425" y="1560970"/>
                  </a:lnTo>
                  <a:lnTo>
                    <a:pt x="1819" y="857758"/>
                  </a:lnTo>
                  <a:lnTo>
                    <a:pt x="0" y="821121"/>
                  </a:lnTo>
                  <a:lnTo>
                    <a:pt x="1819" y="784484"/>
                  </a:lnTo>
                  <a:lnTo>
                    <a:pt x="353425" y="81272"/>
                  </a:lnTo>
                  <a:lnTo>
                    <a:pt x="412673" y="315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glow rad="127000">
                <a:schemeClr val="accent1"/>
              </a:glow>
              <a:outerShdw blurRad="38100" dist="38100" dir="2700000" algn="tl" rotWithShape="0">
                <a:prstClr val="black">
                  <a:alpha val="35000"/>
                </a:prstClr>
              </a:outerShdw>
              <a:reflection stA="45000" endPos="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Arial" pitchFamily="34" charset="0"/>
                </a:rPr>
                <a:t>微与著</a:t>
              </a: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8275" y="6324"/>
              <a:ext cx="2778" cy="1474"/>
            </a:xfrm>
            <a:custGeom>
              <a:avLst/>
              <a:gdLst>
                <a:gd name="connsiteX0" fmla="*/ 463709 w 1872000"/>
                <a:gd name="connsiteY0" fmla="*/ 0 h 1642242"/>
                <a:gd name="connsiteX1" fmla="*/ 1408291 w 1872000"/>
                <a:gd name="connsiteY1" fmla="*/ 0 h 1642242"/>
                <a:gd name="connsiteX2" fmla="*/ 1459327 w 1872000"/>
                <a:gd name="connsiteY2" fmla="*/ 31542 h 1642242"/>
                <a:gd name="connsiteX3" fmla="*/ 1518577 w 1872000"/>
                <a:gd name="connsiteY3" fmla="*/ 81274 h 1642242"/>
                <a:gd name="connsiteX4" fmla="*/ 1870181 w 1872000"/>
                <a:gd name="connsiteY4" fmla="*/ 784484 h 1642242"/>
                <a:gd name="connsiteX5" fmla="*/ 1872000 w 1872000"/>
                <a:gd name="connsiteY5" fmla="*/ 821121 h 1642242"/>
                <a:gd name="connsiteX6" fmla="*/ 1870181 w 1872000"/>
                <a:gd name="connsiteY6" fmla="*/ 857758 h 1642242"/>
                <a:gd name="connsiteX7" fmla="*/ 1518577 w 1872000"/>
                <a:gd name="connsiteY7" fmla="*/ 1560969 h 1642242"/>
                <a:gd name="connsiteX8" fmla="*/ 1459327 w 1872000"/>
                <a:gd name="connsiteY8" fmla="*/ 1610700 h 1642242"/>
                <a:gd name="connsiteX9" fmla="*/ 1408291 w 1872000"/>
                <a:gd name="connsiteY9" fmla="*/ 1642242 h 1642242"/>
                <a:gd name="connsiteX10" fmla="*/ 463709 w 1872000"/>
                <a:gd name="connsiteY10" fmla="*/ 1642242 h 1642242"/>
                <a:gd name="connsiteX11" fmla="*/ 412673 w 1872000"/>
                <a:gd name="connsiteY11" fmla="*/ 1610700 h 1642242"/>
                <a:gd name="connsiteX12" fmla="*/ 353425 w 1872000"/>
                <a:gd name="connsiteY12" fmla="*/ 1560970 h 1642242"/>
                <a:gd name="connsiteX13" fmla="*/ 1819 w 1872000"/>
                <a:gd name="connsiteY13" fmla="*/ 857758 h 1642242"/>
                <a:gd name="connsiteX14" fmla="*/ 0 w 1872000"/>
                <a:gd name="connsiteY14" fmla="*/ 821121 h 1642242"/>
                <a:gd name="connsiteX15" fmla="*/ 1819 w 1872000"/>
                <a:gd name="connsiteY15" fmla="*/ 784484 h 1642242"/>
                <a:gd name="connsiteX16" fmla="*/ 353425 w 1872000"/>
                <a:gd name="connsiteY16" fmla="*/ 81272 h 1642242"/>
                <a:gd name="connsiteX17" fmla="*/ 412673 w 1872000"/>
                <a:gd name="connsiteY17" fmla="*/ 31542 h 1642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72000" h="1642242">
                  <a:moveTo>
                    <a:pt x="463709" y="0"/>
                  </a:moveTo>
                  <a:lnTo>
                    <a:pt x="1408291" y="0"/>
                  </a:lnTo>
                  <a:lnTo>
                    <a:pt x="1459327" y="31542"/>
                  </a:lnTo>
                  <a:lnTo>
                    <a:pt x="1518577" y="81274"/>
                  </a:lnTo>
                  <a:lnTo>
                    <a:pt x="1870181" y="784484"/>
                  </a:lnTo>
                  <a:lnTo>
                    <a:pt x="1872000" y="821121"/>
                  </a:lnTo>
                  <a:lnTo>
                    <a:pt x="1870181" y="857758"/>
                  </a:lnTo>
                  <a:lnTo>
                    <a:pt x="1518577" y="1560969"/>
                  </a:lnTo>
                  <a:lnTo>
                    <a:pt x="1459327" y="1610700"/>
                  </a:lnTo>
                  <a:lnTo>
                    <a:pt x="1408291" y="1642242"/>
                  </a:lnTo>
                  <a:lnTo>
                    <a:pt x="463709" y="1642242"/>
                  </a:lnTo>
                  <a:lnTo>
                    <a:pt x="412673" y="1610700"/>
                  </a:lnTo>
                  <a:lnTo>
                    <a:pt x="353425" y="1560970"/>
                  </a:lnTo>
                  <a:lnTo>
                    <a:pt x="1819" y="857758"/>
                  </a:lnTo>
                  <a:lnTo>
                    <a:pt x="0" y="821121"/>
                  </a:lnTo>
                  <a:lnTo>
                    <a:pt x="1819" y="784484"/>
                  </a:lnTo>
                  <a:lnTo>
                    <a:pt x="353425" y="81272"/>
                  </a:lnTo>
                  <a:lnTo>
                    <a:pt x="412673" y="315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glow rad="127000">
                <a:schemeClr val="accent1"/>
              </a:glow>
              <a:outerShdw blurRad="38100" dist="38100" dir="2700000" algn="tl" rotWithShape="0">
                <a:prstClr val="black">
                  <a:alpha val="35000"/>
                </a:prstClr>
              </a:outerShdw>
              <a:reflection stA="45000" endPos="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Arial" pitchFamily="34" charset="0"/>
                </a:rPr>
                <a:t>古与今</a:t>
              </a: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11053" y="5146"/>
              <a:ext cx="2778" cy="1474"/>
            </a:xfrm>
            <a:custGeom>
              <a:avLst/>
              <a:gdLst>
                <a:gd name="connsiteX0" fmla="*/ 463709 w 1872000"/>
                <a:gd name="connsiteY0" fmla="*/ 0 h 1642242"/>
                <a:gd name="connsiteX1" fmla="*/ 1408291 w 1872000"/>
                <a:gd name="connsiteY1" fmla="*/ 0 h 1642242"/>
                <a:gd name="connsiteX2" fmla="*/ 1459327 w 1872000"/>
                <a:gd name="connsiteY2" fmla="*/ 31542 h 1642242"/>
                <a:gd name="connsiteX3" fmla="*/ 1518577 w 1872000"/>
                <a:gd name="connsiteY3" fmla="*/ 81274 h 1642242"/>
                <a:gd name="connsiteX4" fmla="*/ 1870181 w 1872000"/>
                <a:gd name="connsiteY4" fmla="*/ 784484 h 1642242"/>
                <a:gd name="connsiteX5" fmla="*/ 1872000 w 1872000"/>
                <a:gd name="connsiteY5" fmla="*/ 821121 h 1642242"/>
                <a:gd name="connsiteX6" fmla="*/ 1870181 w 1872000"/>
                <a:gd name="connsiteY6" fmla="*/ 857758 h 1642242"/>
                <a:gd name="connsiteX7" fmla="*/ 1518577 w 1872000"/>
                <a:gd name="connsiteY7" fmla="*/ 1560969 h 1642242"/>
                <a:gd name="connsiteX8" fmla="*/ 1459327 w 1872000"/>
                <a:gd name="connsiteY8" fmla="*/ 1610700 h 1642242"/>
                <a:gd name="connsiteX9" fmla="*/ 1408291 w 1872000"/>
                <a:gd name="connsiteY9" fmla="*/ 1642242 h 1642242"/>
                <a:gd name="connsiteX10" fmla="*/ 463709 w 1872000"/>
                <a:gd name="connsiteY10" fmla="*/ 1642242 h 1642242"/>
                <a:gd name="connsiteX11" fmla="*/ 412673 w 1872000"/>
                <a:gd name="connsiteY11" fmla="*/ 1610700 h 1642242"/>
                <a:gd name="connsiteX12" fmla="*/ 353425 w 1872000"/>
                <a:gd name="connsiteY12" fmla="*/ 1560970 h 1642242"/>
                <a:gd name="connsiteX13" fmla="*/ 1819 w 1872000"/>
                <a:gd name="connsiteY13" fmla="*/ 857758 h 1642242"/>
                <a:gd name="connsiteX14" fmla="*/ 0 w 1872000"/>
                <a:gd name="connsiteY14" fmla="*/ 821121 h 1642242"/>
                <a:gd name="connsiteX15" fmla="*/ 1819 w 1872000"/>
                <a:gd name="connsiteY15" fmla="*/ 784484 h 1642242"/>
                <a:gd name="connsiteX16" fmla="*/ 353425 w 1872000"/>
                <a:gd name="connsiteY16" fmla="*/ 81272 h 1642242"/>
                <a:gd name="connsiteX17" fmla="*/ 412673 w 1872000"/>
                <a:gd name="connsiteY17" fmla="*/ 31542 h 1642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72000" h="1642242">
                  <a:moveTo>
                    <a:pt x="463709" y="0"/>
                  </a:moveTo>
                  <a:lnTo>
                    <a:pt x="1408291" y="0"/>
                  </a:lnTo>
                  <a:lnTo>
                    <a:pt x="1459327" y="31542"/>
                  </a:lnTo>
                  <a:lnTo>
                    <a:pt x="1518577" y="81274"/>
                  </a:lnTo>
                  <a:lnTo>
                    <a:pt x="1870181" y="784484"/>
                  </a:lnTo>
                  <a:lnTo>
                    <a:pt x="1872000" y="821121"/>
                  </a:lnTo>
                  <a:lnTo>
                    <a:pt x="1870181" y="857758"/>
                  </a:lnTo>
                  <a:lnTo>
                    <a:pt x="1518577" y="1560969"/>
                  </a:lnTo>
                  <a:lnTo>
                    <a:pt x="1459327" y="1610700"/>
                  </a:lnTo>
                  <a:lnTo>
                    <a:pt x="1408291" y="1642242"/>
                  </a:lnTo>
                  <a:lnTo>
                    <a:pt x="463709" y="1642242"/>
                  </a:lnTo>
                  <a:lnTo>
                    <a:pt x="412673" y="1610700"/>
                  </a:lnTo>
                  <a:lnTo>
                    <a:pt x="353425" y="1560970"/>
                  </a:lnTo>
                  <a:lnTo>
                    <a:pt x="1819" y="857758"/>
                  </a:lnTo>
                  <a:lnTo>
                    <a:pt x="0" y="821121"/>
                  </a:lnTo>
                  <a:lnTo>
                    <a:pt x="1819" y="784484"/>
                  </a:lnTo>
                  <a:lnTo>
                    <a:pt x="353425" y="81272"/>
                  </a:lnTo>
                  <a:lnTo>
                    <a:pt x="412673" y="315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glow rad="127000">
                <a:schemeClr val="accent1"/>
              </a:glow>
              <a:outerShdw blurRad="38100" dist="38100" dir="2700000" algn="tl" rotWithShape="0">
                <a:prstClr val="black">
                  <a:alpha val="35000"/>
                </a:prstClr>
              </a:outerShdw>
              <a:reflection stA="45000" endPos="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Arial" pitchFamily="34" charset="0"/>
                </a:rPr>
                <a:t>物与我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 l="9051" t="5813" r="14840"/>
          <a:stretch>
            <a:fillRect/>
          </a:stretch>
        </p:blipFill>
        <p:spPr>
          <a:xfrm>
            <a:off x="7608168" y="3307575"/>
            <a:ext cx="3615055" cy="2942590"/>
          </a:xfrm>
          <a:prstGeom prst="rect">
            <a:avLst/>
          </a:prstGeom>
        </p:spPr>
      </p:pic>
      <p:sp>
        <p:nvSpPr>
          <p:cNvPr id="28673" name="文本框 19"/>
          <p:cNvSpPr txBox="1"/>
          <p:nvPr/>
        </p:nvSpPr>
        <p:spPr>
          <a:xfrm>
            <a:off x="3209290" y="2836545"/>
            <a:ext cx="680974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敬请期待下一专题！</a:t>
            </a:r>
            <a:endParaRPr lang="zh-CN" altLang="en-US" sz="5400" dirty="0">
              <a:solidFill>
                <a:schemeClr val="tx2"/>
              </a:solidFill>
              <a:latin typeface="黑体" pitchFamily="49" charset="-122"/>
              <a:ea typeface="黑体" pitchFamily="49" charset="-122"/>
              <a:sym typeface="Arial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56055" y="1056640"/>
            <a:ext cx="5519460" cy="70788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342900" indent="-342900">
              <a:buFont typeface="Wingdings" pitchFamily="2" charset="2"/>
              <a:buChar char="l"/>
            </a:pPr>
            <a:r>
              <a:rPr lang="en-US" altLang="zh-CN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700</a:t>
            </a:r>
            <a:r>
              <a:rPr lang="zh-CN" altLang="en-US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分综合   考法解析</a:t>
            </a:r>
          </a:p>
        </p:txBody>
      </p:sp>
      <p:sp>
        <p:nvSpPr>
          <p:cNvPr id="6" name="副标题 2"/>
          <p:cNvSpPr txBox="1"/>
          <p:nvPr/>
        </p:nvSpPr>
        <p:spPr>
          <a:xfrm>
            <a:off x="1775520" y="2013902"/>
            <a:ext cx="9280525" cy="283019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fontAlgn="auto">
              <a:lnSpc>
                <a:spcPts val="4440"/>
              </a:lnSpc>
              <a:buFont typeface="Wingdings" pitchFamily="2" charset="2"/>
              <a:buChar char="Ø"/>
            </a:pP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</a:rPr>
              <a:t>综合考法1  概括要点类题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Arial" pitchFamily="34" charset="0"/>
            </a:endParaRPr>
          </a:p>
          <a:p>
            <a:pPr marL="342900" indent="-342900" fontAlgn="auto">
              <a:lnSpc>
                <a:spcPts val="4440"/>
              </a:lnSpc>
              <a:buFont typeface="Wingdings" pitchFamily="2" charset="2"/>
              <a:buChar char="Ø"/>
            </a:pP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</a:rPr>
              <a:t>综合考法</a:t>
            </a:r>
            <a:r>
              <a:rPr lang="en-US" altLang="zh-CN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</a:rPr>
              <a:t>  剖析思路类题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Arial" pitchFamily="34" charset="0"/>
            </a:endParaRPr>
          </a:p>
          <a:p>
            <a:pPr marL="342900" indent="-342900" fontAlgn="auto">
              <a:lnSpc>
                <a:spcPts val="4440"/>
              </a:lnSpc>
              <a:buFont typeface="Wingdings" pitchFamily="2" charset="2"/>
              <a:buChar char="Ø"/>
            </a:pP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</a:rPr>
              <a:t>综合考法</a:t>
            </a:r>
            <a:r>
              <a:rPr lang="en-US" altLang="zh-CN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</a:rPr>
              <a:t>3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</a:rPr>
              <a:t>  品味语言类题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Arial" pitchFamily="34" charset="0"/>
            </a:endParaRPr>
          </a:p>
          <a:p>
            <a:pPr marL="342900" indent="-342900" fontAlgn="auto">
              <a:lnSpc>
                <a:spcPts val="4440"/>
              </a:lnSpc>
              <a:buFont typeface="Wingdings" pitchFamily="2" charset="2"/>
              <a:buChar char="Ø"/>
            </a:pP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</a:rPr>
              <a:t>综合考法</a:t>
            </a:r>
            <a:r>
              <a:rPr lang="en-US" altLang="zh-CN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</a:rPr>
              <a:t>4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</a:rPr>
              <a:t>  鉴赏手法类题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Arial" pitchFamily="34" charset="0"/>
            </a:endParaRPr>
          </a:p>
          <a:p>
            <a:pPr marL="342900" indent="-342900" fontAlgn="auto">
              <a:lnSpc>
                <a:spcPts val="4440"/>
              </a:lnSpc>
              <a:buFont typeface="Wingdings" pitchFamily="2" charset="2"/>
              <a:buChar char="Ø"/>
            </a:pP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</a:rPr>
              <a:t>综合考法</a:t>
            </a:r>
            <a:r>
              <a:rPr lang="en-US" altLang="zh-CN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</a:rPr>
              <a:t>5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</a:rPr>
              <a:t>  作用类题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Arial" pitchFamily="34" charset="0"/>
            </a:endParaRPr>
          </a:p>
          <a:p>
            <a:pPr marL="342900" indent="-342900" fontAlgn="auto">
              <a:lnSpc>
                <a:spcPts val="4440"/>
              </a:lnSpc>
              <a:buFont typeface="Wingdings" pitchFamily="2" charset="2"/>
              <a:buChar char="Ø"/>
            </a:pP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</a:rPr>
              <a:t>综合考法</a:t>
            </a:r>
            <a:r>
              <a:rPr lang="en-US" altLang="zh-CN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</a:rPr>
              <a:t>6  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Arial" pitchFamily="34" charset="0"/>
              </a:rPr>
              <a:t>探究散文的丰富意蕴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图片 1" descr="1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848600" y="4325302"/>
            <a:ext cx="3536950" cy="2003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标题 4"/>
          <p:cNvSpPr>
            <a:spLocks noGrp="1"/>
          </p:cNvSpPr>
          <p:nvPr/>
        </p:nvSpPr>
        <p:spPr>
          <a:xfrm>
            <a:off x="1792288" y="1589723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9pPr>
          </a:lstStyle>
          <a:p>
            <a:pPr marL="342900" indent="-342900" algn="l" eaLnBrk="1" hangingPunct="1">
              <a:buFont typeface="Wingdings" pitchFamily="2" charset="2"/>
              <a:buChar char="p"/>
            </a:pPr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应试基础必备</a:t>
            </a:r>
            <a:br>
              <a:rPr lang="zh-CN" altLang="en-US" sz="3600" dirty="0">
                <a:solidFill>
                  <a:schemeClr val="bg1"/>
                </a:solidFill>
                <a:latin typeface="Heiti SC Light"/>
                <a:ea typeface="Heiti SC Light"/>
                <a:sym typeface="宋体" pitchFamily="2" charset="-122"/>
              </a:rPr>
            </a:br>
            <a:endParaRPr lang="zh-CN" altLang="en-US" sz="3600" dirty="0">
              <a:solidFill>
                <a:schemeClr val="bg1"/>
              </a:solidFill>
              <a:latin typeface="Heiti SC Light"/>
              <a:ea typeface="Heiti SC Light"/>
              <a:sym typeface="宋体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487295" y="2455545"/>
            <a:ext cx="4224020" cy="2848610"/>
            <a:chOff x="1874" y="3639"/>
            <a:chExt cx="6652" cy="4486"/>
          </a:xfrm>
        </p:grpSpPr>
        <p:sp>
          <p:nvSpPr>
            <p:cNvPr id="22" name="文本框 21"/>
            <p:cNvSpPr txBox="1"/>
            <p:nvPr/>
          </p:nvSpPr>
          <p:spPr>
            <a:xfrm>
              <a:off x="1874" y="3639"/>
              <a:ext cx="4067" cy="101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marL="342900" indent="-342900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sym typeface="+mn-ea"/>
                </a:rPr>
                <a:t>散文的特点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874" y="4790"/>
              <a:ext cx="4067" cy="101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marL="342900" indent="-342900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sym typeface="+mn-ea"/>
                </a:rPr>
                <a:t>散文的分类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74" y="5941"/>
              <a:ext cx="4067" cy="101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marL="342900" indent="-342900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sym typeface="+mn-ea"/>
                </a:rPr>
                <a:t>散文的线索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874" y="7114"/>
              <a:ext cx="6652" cy="101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marL="342900" indent="-342900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sym typeface="+mn-ea"/>
                </a:rPr>
                <a:t>散文常用的表现手法</a:t>
              </a: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836738" y="977900"/>
            <a:ext cx="4721225" cy="58356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en-US" altLang="zh-CN" sz="3200" dirty="0">
                <a:solidFill>
                  <a:srgbClr val="00B05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600</a:t>
            </a:r>
            <a:r>
              <a:rPr lang="zh-CN" altLang="en-US" sz="3200" dirty="0">
                <a:solidFill>
                  <a:srgbClr val="00B05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分基础  考点</a:t>
            </a:r>
            <a:r>
              <a:rPr lang="en-US" altLang="zh-CN" sz="3200" dirty="0">
                <a:solidFill>
                  <a:srgbClr val="00B05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&amp;</a:t>
            </a:r>
            <a:r>
              <a:rPr lang="zh-CN" altLang="en-US" sz="3200" dirty="0">
                <a:solidFill>
                  <a:srgbClr val="00B05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考法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206625" y="1052830"/>
            <a:ext cx="2367280" cy="584835"/>
          </a:xfrm>
          <a:prstGeom prst="rect">
            <a:avLst/>
          </a:prstGeom>
          <a:solidFill>
            <a:schemeClr val="tx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隶书" panose="02010509060101010101" pitchFamily="49" charset="-122"/>
              </a:rPr>
              <a:t>散文的特点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3500120" y="2278380"/>
            <a:ext cx="5488305" cy="692150"/>
          </a:xfrm>
          <a:custGeom>
            <a:avLst/>
            <a:gdLst>
              <a:gd name="connsiteX0" fmla="*/ 1121070 w 1143000"/>
              <a:gd name="connsiteY0" fmla="*/ 0 h 400050"/>
              <a:gd name="connsiteX1" fmla="*/ 1143000 w 1143000"/>
              <a:gd name="connsiteY1" fmla="*/ 0 h 400050"/>
              <a:gd name="connsiteX2" fmla="*/ 1062038 w 1143000"/>
              <a:gd name="connsiteY2" fmla="*/ 400050 h 400050"/>
              <a:gd name="connsiteX3" fmla="*/ 1043308 w 1143000"/>
              <a:gd name="connsiteY3" fmla="*/ 400050 h 400050"/>
              <a:gd name="connsiteX4" fmla="*/ 111849 w 1143000"/>
              <a:gd name="connsiteY4" fmla="*/ 0 h 400050"/>
              <a:gd name="connsiteX5" fmla="*/ 1106401 w 1143000"/>
              <a:gd name="connsiteY5" fmla="*/ 0 h 400050"/>
              <a:gd name="connsiteX6" fmla="*/ 1028639 w 1143000"/>
              <a:gd name="connsiteY6" fmla="*/ 400050 h 400050"/>
              <a:gd name="connsiteX7" fmla="*/ 34087 w 1143000"/>
              <a:gd name="connsiteY7" fmla="*/ 400050 h 400050"/>
              <a:gd name="connsiteX8" fmla="*/ 80962 w 1143000"/>
              <a:gd name="connsiteY8" fmla="*/ 0 h 400050"/>
              <a:gd name="connsiteX9" fmla="*/ 97180 w 1143000"/>
              <a:gd name="connsiteY9" fmla="*/ 0 h 400050"/>
              <a:gd name="connsiteX10" fmla="*/ 19418 w 1143000"/>
              <a:gd name="connsiteY10" fmla="*/ 400050 h 400050"/>
              <a:gd name="connsiteX11" fmla="*/ 0 w 1143000"/>
              <a:gd name="connsiteY11" fmla="*/ 40005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43000" h="400050">
                <a:moveTo>
                  <a:pt x="1121070" y="0"/>
                </a:moveTo>
                <a:lnTo>
                  <a:pt x="1143000" y="0"/>
                </a:lnTo>
                <a:lnTo>
                  <a:pt x="1062038" y="400050"/>
                </a:lnTo>
                <a:lnTo>
                  <a:pt x="1043308" y="400050"/>
                </a:lnTo>
                <a:close/>
                <a:moveTo>
                  <a:pt x="111849" y="0"/>
                </a:moveTo>
                <a:lnTo>
                  <a:pt x="1106401" y="0"/>
                </a:lnTo>
                <a:lnTo>
                  <a:pt x="1028639" y="400050"/>
                </a:lnTo>
                <a:lnTo>
                  <a:pt x="34087" y="400050"/>
                </a:lnTo>
                <a:close/>
                <a:moveTo>
                  <a:pt x="80962" y="0"/>
                </a:moveTo>
                <a:lnTo>
                  <a:pt x="97180" y="0"/>
                </a:lnTo>
                <a:lnTo>
                  <a:pt x="19418" y="400050"/>
                </a:lnTo>
                <a:lnTo>
                  <a:pt x="0" y="40005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itchFamily="34" charset="0"/>
              </a:rPr>
              <a:t>形散而神不散</a:t>
            </a:r>
          </a:p>
        </p:txBody>
      </p:sp>
      <p:sp>
        <p:nvSpPr>
          <p:cNvPr id="2" name="任意多边形 1"/>
          <p:cNvSpPr/>
          <p:nvPr/>
        </p:nvSpPr>
        <p:spPr>
          <a:xfrm>
            <a:off x="3501390" y="3175000"/>
            <a:ext cx="5486400" cy="692150"/>
          </a:xfrm>
          <a:custGeom>
            <a:avLst/>
            <a:gdLst>
              <a:gd name="connsiteX0" fmla="*/ 1121070 w 1143000"/>
              <a:gd name="connsiteY0" fmla="*/ 0 h 400050"/>
              <a:gd name="connsiteX1" fmla="*/ 1143000 w 1143000"/>
              <a:gd name="connsiteY1" fmla="*/ 0 h 400050"/>
              <a:gd name="connsiteX2" fmla="*/ 1062038 w 1143000"/>
              <a:gd name="connsiteY2" fmla="*/ 400050 h 400050"/>
              <a:gd name="connsiteX3" fmla="*/ 1043308 w 1143000"/>
              <a:gd name="connsiteY3" fmla="*/ 400050 h 400050"/>
              <a:gd name="connsiteX4" fmla="*/ 111849 w 1143000"/>
              <a:gd name="connsiteY4" fmla="*/ 0 h 400050"/>
              <a:gd name="connsiteX5" fmla="*/ 1106401 w 1143000"/>
              <a:gd name="connsiteY5" fmla="*/ 0 h 400050"/>
              <a:gd name="connsiteX6" fmla="*/ 1028639 w 1143000"/>
              <a:gd name="connsiteY6" fmla="*/ 400050 h 400050"/>
              <a:gd name="connsiteX7" fmla="*/ 34087 w 1143000"/>
              <a:gd name="connsiteY7" fmla="*/ 400050 h 400050"/>
              <a:gd name="connsiteX8" fmla="*/ 80962 w 1143000"/>
              <a:gd name="connsiteY8" fmla="*/ 0 h 400050"/>
              <a:gd name="connsiteX9" fmla="*/ 97180 w 1143000"/>
              <a:gd name="connsiteY9" fmla="*/ 0 h 400050"/>
              <a:gd name="connsiteX10" fmla="*/ 19418 w 1143000"/>
              <a:gd name="connsiteY10" fmla="*/ 400050 h 400050"/>
              <a:gd name="connsiteX11" fmla="*/ 0 w 1143000"/>
              <a:gd name="connsiteY11" fmla="*/ 40005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43000" h="400050">
                <a:moveTo>
                  <a:pt x="1121070" y="0"/>
                </a:moveTo>
                <a:lnTo>
                  <a:pt x="1143000" y="0"/>
                </a:lnTo>
                <a:lnTo>
                  <a:pt x="1062038" y="400050"/>
                </a:lnTo>
                <a:lnTo>
                  <a:pt x="1043308" y="400050"/>
                </a:lnTo>
                <a:close/>
                <a:moveTo>
                  <a:pt x="111849" y="0"/>
                </a:moveTo>
                <a:lnTo>
                  <a:pt x="1106401" y="0"/>
                </a:lnTo>
                <a:lnTo>
                  <a:pt x="1028639" y="400050"/>
                </a:lnTo>
                <a:lnTo>
                  <a:pt x="34087" y="400050"/>
                </a:lnTo>
                <a:close/>
                <a:moveTo>
                  <a:pt x="80962" y="0"/>
                </a:moveTo>
                <a:lnTo>
                  <a:pt x="97180" y="0"/>
                </a:lnTo>
                <a:lnTo>
                  <a:pt x="19418" y="400050"/>
                </a:lnTo>
                <a:lnTo>
                  <a:pt x="0" y="4000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itchFamily="34" charset="0"/>
              </a:rPr>
              <a:t>情理交融，意味盎然</a:t>
            </a:r>
          </a:p>
        </p:txBody>
      </p:sp>
      <p:sp>
        <p:nvSpPr>
          <p:cNvPr id="3" name="任意多边形 2"/>
          <p:cNvSpPr/>
          <p:nvPr/>
        </p:nvSpPr>
        <p:spPr>
          <a:xfrm>
            <a:off x="3500755" y="4094480"/>
            <a:ext cx="5487035" cy="692150"/>
          </a:xfrm>
          <a:custGeom>
            <a:avLst/>
            <a:gdLst>
              <a:gd name="connsiteX0" fmla="*/ 1121070 w 1143000"/>
              <a:gd name="connsiteY0" fmla="*/ 0 h 400050"/>
              <a:gd name="connsiteX1" fmla="*/ 1143000 w 1143000"/>
              <a:gd name="connsiteY1" fmla="*/ 0 h 400050"/>
              <a:gd name="connsiteX2" fmla="*/ 1062038 w 1143000"/>
              <a:gd name="connsiteY2" fmla="*/ 400050 h 400050"/>
              <a:gd name="connsiteX3" fmla="*/ 1043308 w 1143000"/>
              <a:gd name="connsiteY3" fmla="*/ 400050 h 400050"/>
              <a:gd name="connsiteX4" fmla="*/ 111849 w 1143000"/>
              <a:gd name="connsiteY4" fmla="*/ 0 h 400050"/>
              <a:gd name="connsiteX5" fmla="*/ 1106401 w 1143000"/>
              <a:gd name="connsiteY5" fmla="*/ 0 h 400050"/>
              <a:gd name="connsiteX6" fmla="*/ 1028639 w 1143000"/>
              <a:gd name="connsiteY6" fmla="*/ 400050 h 400050"/>
              <a:gd name="connsiteX7" fmla="*/ 34087 w 1143000"/>
              <a:gd name="connsiteY7" fmla="*/ 400050 h 400050"/>
              <a:gd name="connsiteX8" fmla="*/ 80962 w 1143000"/>
              <a:gd name="connsiteY8" fmla="*/ 0 h 400050"/>
              <a:gd name="connsiteX9" fmla="*/ 97180 w 1143000"/>
              <a:gd name="connsiteY9" fmla="*/ 0 h 400050"/>
              <a:gd name="connsiteX10" fmla="*/ 19418 w 1143000"/>
              <a:gd name="connsiteY10" fmla="*/ 400050 h 400050"/>
              <a:gd name="connsiteX11" fmla="*/ 0 w 1143000"/>
              <a:gd name="connsiteY11" fmla="*/ 40005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43000" h="400050">
                <a:moveTo>
                  <a:pt x="1121070" y="0"/>
                </a:moveTo>
                <a:lnTo>
                  <a:pt x="1143000" y="0"/>
                </a:lnTo>
                <a:lnTo>
                  <a:pt x="1062038" y="400050"/>
                </a:lnTo>
                <a:lnTo>
                  <a:pt x="1043308" y="400050"/>
                </a:lnTo>
                <a:close/>
                <a:moveTo>
                  <a:pt x="111849" y="0"/>
                </a:moveTo>
                <a:lnTo>
                  <a:pt x="1106401" y="0"/>
                </a:lnTo>
                <a:lnTo>
                  <a:pt x="1028639" y="400050"/>
                </a:lnTo>
                <a:lnTo>
                  <a:pt x="34087" y="400050"/>
                </a:lnTo>
                <a:close/>
                <a:moveTo>
                  <a:pt x="80962" y="0"/>
                </a:moveTo>
                <a:lnTo>
                  <a:pt x="97180" y="0"/>
                </a:lnTo>
                <a:lnTo>
                  <a:pt x="19418" y="400050"/>
                </a:lnTo>
                <a:lnTo>
                  <a:pt x="0" y="4000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itchFamily="34" charset="0"/>
              </a:rPr>
              <a:t>语言优美凝练，富于文采</a:t>
            </a:r>
          </a:p>
        </p:txBody>
      </p:sp>
      <p:pic>
        <p:nvPicPr>
          <p:cNvPr id="9219" name="图片 22" descr="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52550" y="3402726"/>
            <a:ext cx="1708150" cy="2921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9" grpId="0" bldLvl="0" animBg="1"/>
      <p:bldP spid="2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5" descr="1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752184" y="4221088"/>
            <a:ext cx="3325812" cy="2124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2206625" y="1052830"/>
            <a:ext cx="2367280" cy="584835"/>
          </a:xfrm>
          <a:prstGeom prst="rect">
            <a:avLst/>
          </a:prstGeom>
          <a:solidFill>
            <a:schemeClr val="tx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散文的分类</a:t>
            </a:r>
          </a:p>
        </p:txBody>
      </p:sp>
      <p:sp>
        <p:nvSpPr>
          <p:cNvPr id="4" name="任意多边形 3"/>
          <p:cNvSpPr/>
          <p:nvPr/>
        </p:nvSpPr>
        <p:spPr>
          <a:xfrm>
            <a:off x="3500120" y="2278380"/>
            <a:ext cx="5488305" cy="692150"/>
          </a:xfrm>
          <a:custGeom>
            <a:avLst/>
            <a:gdLst>
              <a:gd name="connsiteX0" fmla="*/ 1121070 w 1143000"/>
              <a:gd name="connsiteY0" fmla="*/ 0 h 400050"/>
              <a:gd name="connsiteX1" fmla="*/ 1143000 w 1143000"/>
              <a:gd name="connsiteY1" fmla="*/ 0 h 400050"/>
              <a:gd name="connsiteX2" fmla="*/ 1062038 w 1143000"/>
              <a:gd name="connsiteY2" fmla="*/ 400050 h 400050"/>
              <a:gd name="connsiteX3" fmla="*/ 1043308 w 1143000"/>
              <a:gd name="connsiteY3" fmla="*/ 400050 h 400050"/>
              <a:gd name="connsiteX4" fmla="*/ 111849 w 1143000"/>
              <a:gd name="connsiteY4" fmla="*/ 0 h 400050"/>
              <a:gd name="connsiteX5" fmla="*/ 1106401 w 1143000"/>
              <a:gd name="connsiteY5" fmla="*/ 0 h 400050"/>
              <a:gd name="connsiteX6" fmla="*/ 1028639 w 1143000"/>
              <a:gd name="connsiteY6" fmla="*/ 400050 h 400050"/>
              <a:gd name="connsiteX7" fmla="*/ 34087 w 1143000"/>
              <a:gd name="connsiteY7" fmla="*/ 400050 h 400050"/>
              <a:gd name="connsiteX8" fmla="*/ 80962 w 1143000"/>
              <a:gd name="connsiteY8" fmla="*/ 0 h 400050"/>
              <a:gd name="connsiteX9" fmla="*/ 97180 w 1143000"/>
              <a:gd name="connsiteY9" fmla="*/ 0 h 400050"/>
              <a:gd name="connsiteX10" fmla="*/ 19418 w 1143000"/>
              <a:gd name="connsiteY10" fmla="*/ 400050 h 400050"/>
              <a:gd name="connsiteX11" fmla="*/ 0 w 1143000"/>
              <a:gd name="connsiteY11" fmla="*/ 40005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43000" h="400050">
                <a:moveTo>
                  <a:pt x="1121070" y="0"/>
                </a:moveTo>
                <a:lnTo>
                  <a:pt x="1143000" y="0"/>
                </a:lnTo>
                <a:lnTo>
                  <a:pt x="1062038" y="400050"/>
                </a:lnTo>
                <a:lnTo>
                  <a:pt x="1043308" y="400050"/>
                </a:lnTo>
                <a:close/>
                <a:moveTo>
                  <a:pt x="111849" y="0"/>
                </a:moveTo>
                <a:lnTo>
                  <a:pt x="1106401" y="0"/>
                </a:lnTo>
                <a:lnTo>
                  <a:pt x="1028639" y="400050"/>
                </a:lnTo>
                <a:lnTo>
                  <a:pt x="34087" y="400050"/>
                </a:lnTo>
                <a:close/>
                <a:moveTo>
                  <a:pt x="80962" y="0"/>
                </a:moveTo>
                <a:lnTo>
                  <a:pt x="97180" y="0"/>
                </a:lnTo>
                <a:lnTo>
                  <a:pt x="19418" y="400050"/>
                </a:lnTo>
                <a:lnTo>
                  <a:pt x="0" y="40005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lang="zh-CN" altLang="en-US" sz="320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itchFamily="34" charset="0"/>
              </a:rPr>
              <a:t>写景状物散文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3501390" y="3175000"/>
            <a:ext cx="5486400" cy="692150"/>
          </a:xfrm>
          <a:custGeom>
            <a:avLst/>
            <a:gdLst>
              <a:gd name="connsiteX0" fmla="*/ 1121070 w 1143000"/>
              <a:gd name="connsiteY0" fmla="*/ 0 h 400050"/>
              <a:gd name="connsiteX1" fmla="*/ 1143000 w 1143000"/>
              <a:gd name="connsiteY1" fmla="*/ 0 h 400050"/>
              <a:gd name="connsiteX2" fmla="*/ 1062038 w 1143000"/>
              <a:gd name="connsiteY2" fmla="*/ 400050 h 400050"/>
              <a:gd name="connsiteX3" fmla="*/ 1043308 w 1143000"/>
              <a:gd name="connsiteY3" fmla="*/ 400050 h 400050"/>
              <a:gd name="connsiteX4" fmla="*/ 111849 w 1143000"/>
              <a:gd name="connsiteY4" fmla="*/ 0 h 400050"/>
              <a:gd name="connsiteX5" fmla="*/ 1106401 w 1143000"/>
              <a:gd name="connsiteY5" fmla="*/ 0 h 400050"/>
              <a:gd name="connsiteX6" fmla="*/ 1028639 w 1143000"/>
              <a:gd name="connsiteY6" fmla="*/ 400050 h 400050"/>
              <a:gd name="connsiteX7" fmla="*/ 34087 w 1143000"/>
              <a:gd name="connsiteY7" fmla="*/ 400050 h 400050"/>
              <a:gd name="connsiteX8" fmla="*/ 80962 w 1143000"/>
              <a:gd name="connsiteY8" fmla="*/ 0 h 400050"/>
              <a:gd name="connsiteX9" fmla="*/ 97180 w 1143000"/>
              <a:gd name="connsiteY9" fmla="*/ 0 h 400050"/>
              <a:gd name="connsiteX10" fmla="*/ 19418 w 1143000"/>
              <a:gd name="connsiteY10" fmla="*/ 400050 h 400050"/>
              <a:gd name="connsiteX11" fmla="*/ 0 w 1143000"/>
              <a:gd name="connsiteY11" fmla="*/ 40005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43000" h="400050">
                <a:moveTo>
                  <a:pt x="1121070" y="0"/>
                </a:moveTo>
                <a:lnTo>
                  <a:pt x="1143000" y="0"/>
                </a:lnTo>
                <a:lnTo>
                  <a:pt x="1062038" y="400050"/>
                </a:lnTo>
                <a:lnTo>
                  <a:pt x="1043308" y="400050"/>
                </a:lnTo>
                <a:close/>
                <a:moveTo>
                  <a:pt x="111849" y="0"/>
                </a:moveTo>
                <a:lnTo>
                  <a:pt x="1106401" y="0"/>
                </a:lnTo>
                <a:lnTo>
                  <a:pt x="1028639" y="400050"/>
                </a:lnTo>
                <a:lnTo>
                  <a:pt x="34087" y="400050"/>
                </a:lnTo>
                <a:close/>
                <a:moveTo>
                  <a:pt x="80962" y="0"/>
                </a:moveTo>
                <a:lnTo>
                  <a:pt x="97180" y="0"/>
                </a:lnTo>
                <a:lnTo>
                  <a:pt x="19418" y="400050"/>
                </a:lnTo>
                <a:lnTo>
                  <a:pt x="0" y="4000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lang="zh-CN" altLang="en-US" sz="320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itchFamily="34" charset="0"/>
              </a:rPr>
              <a:t>写人叙事散文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3500755" y="4094480"/>
            <a:ext cx="5487035" cy="692150"/>
          </a:xfrm>
          <a:custGeom>
            <a:avLst/>
            <a:gdLst>
              <a:gd name="connsiteX0" fmla="*/ 1121070 w 1143000"/>
              <a:gd name="connsiteY0" fmla="*/ 0 h 400050"/>
              <a:gd name="connsiteX1" fmla="*/ 1143000 w 1143000"/>
              <a:gd name="connsiteY1" fmla="*/ 0 h 400050"/>
              <a:gd name="connsiteX2" fmla="*/ 1062038 w 1143000"/>
              <a:gd name="connsiteY2" fmla="*/ 400050 h 400050"/>
              <a:gd name="connsiteX3" fmla="*/ 1043308 w 1143000"/>
              <a:gd name="connsiteY3" fmla="*/ 400050 h 400050"/>
              <a:gd name="connsiteX4" fmla="*/ 111849 w 1143000"/>
              <a:gd name="connsiteY4" fmla="*/ 0 h 400050"/>
              <a:gd name="connsiteX5" fmla="*/ 1106401 w 1143000"/>
              <a:gd name="connsiteY5" fmla="*/ 0 h 400050"/>
              <a:gd name="connsiteX6" fmla="*/ 1028639 w 1143000"/>
              <a:gd name="connsiteY6" fmla="*/ 400050 h 400050"/>
              <a:gd name="connsiteX7" fmla="*/ 34087 w 1143000"/>
              <a:gd name="connsiteY7" fmla="*/ 400050 h 400050"/>
              <a:gd name="connsiteX8" fmla="*/ 80962 w 1143000"/>
              <a:gd name="connsiteY8" fmla="*/ 0 h 400050"/>
              <a:gd name="connsiteX9" fmla="*/ 97180 w 1143000"/>
              <a:gd name="connsiteY9" fmla="*/ 0 h 400050"/>
              <a:gd name="connsiteX10" fmla="*/ 19418 w 1143000"/>
              <a:gd name="connsiteY10" fmla="*/ 400050 h 400050"/>
              <a:gd name="connsiteX11" fmla="*/ 0 w 1143000"/>
              <a:gd name="connsiteY11" fmla="*/ 40005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43000" h="400050">
                <a:moveTo>
                  <a:pt x="1121070" y="0"/>
                </a:moveTo>
                <a:lnTo>
                  <a:pt x="1143000" y="0"/>
                </a:lnTo>
                <a:lnTo>
                  <a:pt x="1062038" y="400050"/>
                </a:lnTo>
                <a:lnTo>
                  <a:pt x="1043308" y="400050"/>
                </a:lnTo>
                <a:close/>
                <a:moveTo>
                  <a:pt x="111849" y="0"/>
                </a:moveTo>
                <a:lnTo>
                  <a:pt x="1106401" y="0"/>
                </a:lnTo>
                <a:lnTo>
                  <a:pt x="1028639" y="400050"/>
                </a:lnTo>
                <a:lnTo>
                  <a:pt x="34087" y="400050"/>
                </a:lnTo>
                <a:close/>
                <a:moveTo>
                  <a:pt x="80962" y="0"/>
                </a:moveTo>
                <a:lnTo>
                  <a:pt x="97180" y="0"/>
                </a:lnTo>
                <a:lnTo>
                  <a:pt x="19418" y="400050"/>
                </a:lnTo>
                <a:lnTo>
                  <a:pt x="0" y="4000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lang="zh-CN" altLang="en-US" sz="320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itchFamily="34" charset="0"/>
              </a:rPr>
              <a:t>议论说理散文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  <a:sym typeface="Arial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206625" y="1052830"/>
            <a:ext cx="2367280" cy="565150"/>
          </a:xfrm>
          <a:prstGeom prst="rect">
            <a:avLst/>
          </a:prstGeom>
          <a:solidFill>
            <a:schemeClr val="tx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散文的线索</a:t>
            </a:r>
          </a:p>
        </p:txBody>
      </p:sp>
      <p:sp>
        <p:nvSpPr>
          <p:cNvPr id="6" name="任意多边形 5"/>
          <p:cNvSpPr/>
          <p:nvPr/>
        </p:nvSpPr>
        <p:spPr>
          <a:xfrm>
            <a:off x="1848479" y="2240399"/>
            <a:ext cx="3787559" cy="892521"/>
          </a:xfrm>
          <a:custGeom>
            <a:avLst/>
            <a:gdLst>
              <a:gd name="txL" fmla="*/ 0 w 3032344"/>
              <a:gd name="txT" fmla="*/ 0 h 1104900"/>
              <a:gd name="txR" fmla="*/ 3032344 w 3032344"/>
              <a:gd name="txB" fmla="*/ 1104900 h 1104900"/>
            </a:gdLst>
            <a:ahLst/>
            <a:cxnLst>
              <a:cxn ang="0">
                <a:pos x="0" y="0"/>
              </a:cxn>
              <a:cxn ang="0">
                <a:pos x="1103318" y="0"/>
              </a:cxn>
              <a:cxn ang="0">
                <a:pos x="1002880" y="163300"/>
              </a:cxn>
              <a:cxn ang="0">
                <a:pos x="1103478" y="326860"/>
              </a:cxn>
              <a:cxn ang="0">
                <a:pos x="0" y="326860"/>
              </a:cxn>
            </a:cxnLst>
            <a:rect l="txL" t="txT" r="txR" b="txB"/>
            <a:pathLst>
              <a:path w="3032344" h="1104900">
                <a:moveTo>
                  <a:pt x="0" y="0"/>
                </a:moveTo>
                <a:lnTo>
                  <a:pt x="3031906" y="0"/>
                </a:lnTo>
                <a:lnTo>
                  <a:pt x="2755900" y="552012"/>
                </a:lnTo>
                <a:lnTo>
                  <a:pt x="3032344" y="1104900"/>
                </a:lnTo>
                <a:lnTo>
                  <a:pt x="0" y="110490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9525">
            <a:noFill/>
          </a:ln>
        </p:spPr>
        <p:txBody>
          <a:bodyPr lIns="144000" rIns="288000" anchor="ctr"/>
          <a:lstStyle/>
          <a:p>
            <a:pPr algn="just">
              <a:lnSpc>
                <a:spcPct val="130000"/>
              </a:lnSpc>
            </a:pPr>
            <a:r>
              <a:rPr lang="da-DK" altLang="zh-CN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以感情变化为线索</a:t>
            </a:r>
          </a:p>
        </p:txBody>
      </p:sp>
      <p:sp>
        <p:nvSpPr>
          <p:cNvPr id="14" name="任意多边形 13"/>
          <p:cNvSpPr/>
          <p:nvPr/>
        </p:nvSpPr>
        <p:spPr>
          <a:xfrm>
            <a:off x="1847850" y="3302625"/>
            <a:ext cx="3788188" cy="894407"/>
          </a:xfrm>
          <a:custGeom>
            <a:avLst/>
            <a:gdLst>
              <a:gd name="connsiteX0" fmla="*/ 0 w 3032344"/>
              <a:gd name="connsiteY0" fmla="*/ 0 h 1104900"/>
              <a:gd name="connsiteX1" fmla="*/ 3031906 w 3032344"/>
              <a:gd name="connsiteY1" fmla="*/ 0 h 1104900"/>
              <a:gd name="connsiteX2" fmla="*/ 2755900 w 3032344"/>
              <a:gd name="connsiteY2" fmla="*/ 552012 h 1104900"/>
              <a:gd name="connsiteX3" fmla="*/ 3032344 w 3032344"/>
              <a:gd name="connsiteY3" fmla="*/ 1104900 h 1104900"/>
              <a:gd name="connsiteX4" fmla="*/ 0 w 3032344"/>
              <a:gd name="connsiteY4" fmla="*/ 110490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2344" h="1104900">
                <a:moveTo>
                  <a:pt x="0" y="0"/>
                </a:moveTo>
                <a:lnTo>
                  <a:pt x="3031906" y="0"/>
                </a:lnTo>
                <a:lnTo>
                  <a:pt x="2755900" y="552012"/>
                </a:lnTo>
                <a:lnTo>
                  <a:pt x="3032344" y="1104900"/>
                </a:lnTo>
                <a:lnTo>
                  <a:pt x="0" y="1104900"/>
                </a:lnTo>
                <a:close/>
              </a:path>
            </a:pathLst>
          </a:custGeom>
          <a:solidFill>
            <a:schemeClr val="accent3"/>
          </a:solidFill>
        </p:spPr>
        <p:txBody>
          <a:bodyPr lIns="144000" rIns="288000" anchor="ctr">
            <a:no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da-DK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</a:rPr>
              <a:t>以事物为线索</a:t>
            </a:r>
          </a:p>
        </p:txBody>
      </p:sp>
      <p:sp>
        <p:nvSpPr>
          <p:cNvPr id="36" name="任意多边形 35"/>
          <p:cNvSpPr/>
          <p:nvPr/>
        </p:nvSpPr>
        <p:spPr>
          <a:xfrm>
            <a:off x="1848479" y="4357309"/>
            <a:ext cx="3787559" cy="892521"/>
          </a:xfrm>
          <a:custGeom>
            <a:avLst/>
            <a:gdLst>
              <a:gd name="txL" fmla="*/ 0 w 3032344"/>
              <a:gd name="txT" fmla="*/ 0 h 1104900"/>
              <a:gd name="txR" fmla="*/ 3032344 w 3032344"/>
              <a:gd name="txB" fmla="*/ 1104900 h 1104900"/>
            </a:gdLst>
            <a:ahLst/>
            <a:cxnLst>
              <a:cxn ang="0">
                <a:pos x="0" y="0"/>
              </a:cxn>
              <a:cxn ang="0">
                <a:pos x="1103318" y="0"/>
              </a:cxn>
              <a:cxn ang="0">
                <a:pos x="1002880" y="163300"/>
              </a:cxn>
              <a:cxn ang="0">
                <a:pos x="1103478" y="326860"/>
              </a:cxn>
              <a:cxn ang="0">
                <a:pos x="0" y="326860"/>
              </a:cxn>
            </a:cxnLst>
            <a:rect l="txL" t="txT" r="txR" b="txB"/>
            <a:pathLst>
              <a:path w="3032344" h="1104900">
                <a:moveTo>
                  <a:pt x="0" y="0"/>
                </a:moveTo>
                <a:lnTo>
                  <a:pt x="3031906" y="0"/>
                </a:lnTo>
                <a:lnTo>
                  <a:pt x="2755900" y="552012"/>
                </a:lnTo>
                <a:lnTo>
                  <a:pt x="3032344" y="1104900"/>
                </a:lnTo>
                <a:lnTo>
                  <a:pt x="0" y="110490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 lIns="144000" rIns="288000" anchor="ctr"/>
          <a:lstStyle/>
          <a:p>
            <a:pPr algn="just">
              <a:lnSpc>
                <a:spcPct val="130000"/>
              </a:lnSpc>
            </a:pPr>
            <a:r>
              <a:rPr lang="da-DK" altLang="zh-CN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以人物为线索</a:t>
            </a:r>
          </a:p>
        </p:txBody>
      </p:sp>
      <p:sp>
        <p:nvSpPr>
          <p:cNvPr id="11" name="任意多边形 10"/>
          <p:cNvSpPr/>
          <p:nvPr/>
        </p:nvSpPr>
        <p:spPr>
          <a:xfrm flipH="1">
            <a:off x="6840941" y="2777797"/>
            <a:ext cx="3459463" cy="894407"/>
          </a:xfrm>
          <a:custGeom>
            <a:avLst/>
            <a:gdLst>
              <a:gd name="txL" fmla="*/ 0 w 3032344"/>
              <a:gd name="txT" fmla="*/ 0 h 1104900"/>
              <a:gd name="txR" fmla="*/ 3032344 w 3032344"/>
              <a:gd name="txB" fmla="*/ 1104900 h 1104900"/>
            </a:gdLst>
            <a:ahLst/>
            <a:cxnLst>
              <a:cxn ang="0">
                <a:pos x="0" y="0"/>
              </a:cxn>
              <a:cxn ang="0">
                <a:pos x="1103318" y="0"/>
              </a:cxn>
              <a:cxn ang="0">
                <a:pos x="1002880" y="164744"/>
              </a:cxn>
              <a:cxn ang="0">
                <a:pos x="1103478" y="329749"/>
              </a:cxn>
              <a:cxn ang="0">
                <a:pos x="0" y="329749"/>
              </a:cxn>
            </a:cxnLst>
            <a:rect l="txL" t="txT" r="txR" b="txB"/>
            <a:pathLst>
              <a:path w="3032344" h="1104900">
                <a:moveTo>
                  <a:pt x="0" y="0"/>
                </a:moveTo>
                <a:lnTo>
                  <a:pt x="3031906" y="0"/>
                </a:lnTo>
                <a:lnTo>
                  <a:pt x="2755900" y="552012"/>
                </a:lnTo>
                <a:lnTo>
                  <a:pt x="3032344" y="1104900"/>
                </a:lnTo>
                <a:lnTo>
                  <a:pt x="0" y="110490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 lIns="288000" rIns="144000" anchor="ctr"/>
          <a:lstStyle/>
          <a:p>
            <a:pPr algn="ctr">
              <a:lnSpc>
                <a:spcPct val="130000"/>
              </a:lnSpc>
            </a:pPr>
            <a:r>
              <a:rPr lang="da-DK" altLang="zh-CN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以事件为线索</a:t>
            </a:r>
          </a:p>
        </p:txBody>
      </p:sp>
      <p:sp>
        <p:nvSpPr>
          <p:cNvPr id="33" name="任意多边形 32"/>
          <p:cNvSpPr/>
          <p:nvPr/>
        </p:nvSpPr>
        <p:spPr>
          <a:xfrm flipH="1">
            <a:off x="6837799" y="3818025"/>
            <a:ext cx="3462606" cy="894407"/>
          </a:xfrm>
          <a:custGeom>
            <a:avLst/>
            <a:gdLst>
              <a:gd name="txL" fmla="*/ 0 w 3032344"/>
              <a:gd name="txT" fmla="*/ 0 h 1104900"/>
              <a:gd name="txR" fmla="*/ 3032344 w 3032344"/>
              <a:gd name="txB" fmla="*/ 1104900 h 1104900"/>
            </a:gdLst>
            <a:ahLst/>
            <a:cxnLst>
              <a:cxn ang="0">
                <a:pos x="0" y="0"/>
              </a:cxn>
              <a:cxn ang="0">
                <a:pos x="1103318" y="0"/>
              </a:cxn>
              <a:cxn ang="0">
                <a:pos x="1002880" y="164744"/>
              </a:cxn>
              <a:cxn ang="0">
                <a:pos x="1103478" y="329749"/>
              </a:cxn>
              <a:cxn ang="0">
                <a:pos x="0" y="329749"/>
              </a:cxn>
            </a:cxnLst>
            <a:rect l="txL" t="txT" r="txR" b="txB"/>
            <a:pathLst>
              <a:path w="3032344" h="1104900">
                <a:moveTo>
                  <a:pt x="0" y="0"/>
                </a:moveTo>
                <a:lnTo>
                  <a:pt x="3031906" y="0"/>
                </a:lnTo>
                <a:lnTo>
                  <a:pt x="2755900" y="552012"/>
                </a:lnTo>
                <a:lnTo>
                  <a:pt x="3032344" y="1104900"/>
                </a:lnTo>
                <a:lnTo>
                  <a:pt x="0" y="1104900"/>
                </a:lnTo>
                <a:close/>
              </a:path>
            </a:pathLst>
          </a:custGeom>
          <a:solidFill>
            <a:schemeClr val="accent6">
              <a:lumMod val="25000"/>
              <a:lumOff val="75000"/>
            </a:schemeClr>
          </a:solidFill>
          <a:ln w="9525">
            <a:noFill/>
          </a:ln>
        </p:spPr>
        <p:txBody>
          <a:bodyPr lIns="288000" rIns="144000" anchor="ctr"/>
          <a:lstStyle/>
          <a:p>
            <a:pPr algn="ctr">
              <a:lnSpc>
                <a:spcPct val="130000"/>
              </a:lnSpc>
            </a:pPr>
            <a:r>
              <a:rPr lang="da-DK" altLang="zh-CN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以时间为线索</a:t>
            </a:r>
          </a:p>
        </p:txBody>
      </p:sp>
      <p:sp>
        <p:nvSpPr>
          <p:cNvPr id="39" name="任意多边形 38"/>
          <p:cNvSpPr/>
          <p:nvPr/>
        </p:nvSpPr>
        <p:spPr>
          <a:xfrm flipH="1">
            <a:off x="6840941" y="4877108"/>
            <a:ext cx="3460092" cy="894407"/>
          </a:xfrm>
          <a:custGeom>
            <a:avLst/>
            <a:gdLst>
              <a:gd name="connsiteX0" fmla="*/ 0 w 3032344"/>
              <a:gd name="connsiteY0" fmla="*/ 0 h 1104900"/>
              <a:gd name="connsiteX1" fmla="*/ 3031906 w 3032344"/>
              <a:gd name="connsiteY1" fmla="*/ 0 h 1104900"/>
              <a:gd name="connsiteX2" fmla="*/ 2755900 w 3032344"/>
              <a:gd name="connsiteY2" fmla="*/ 552012 h 1104900"/>
              <a:gd name="connsiteX3" fmla="*/ 3032344 w 3032344"/>
              <a:gd name="connsiteY3" fmla="*/ 1104900 h 1104900"/>
              <a:gd name="connsiteX4" fmla="*/ 0 w 3032344"/>
              <a:gd name="connsiteY4" fmla="*/ 110490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2344" h="1104900">
                <a:moveTo>
                  <a:pt x="0" y="0"/>
                </a:moveTo>
                <a:lnTo>
                  <a:pt x="3031906" y="0"/>
                </a:lnTo>
                <a:lnTo>
                  <a:pt x="2755900" y="552012"/>
                </a:lnTo>
                <a:lnTo>
                  <a:pt x="3032344" y="1104900"/>
                </a:lnTo>
                <a:lnTo>
                  <a:pt x="0" y="1104900"/>
                </a:lnTo>
                <a:close/>
              </a:path>
            </a:pathLst>
          </a:custGeom>
          <a:solidFill>
            <a:schemeClr val="accent3"/>
          </a:solidFill>
        </p:spPr>
        <p:txBody>
          <a:bodyPr lIns="288000" rIns="144000" anchor="ctr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da-DK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</a:rPr>
              <a:t>以地点为线索</a:t>
            </a:r>
          </a:p>
        </p:txBody>
      </p:sp>
      <p:pic>
        <p:nvPicPr>
          <p:cNvPr id="8198" name="图片 9"/>
          <p:cNvPicPr/>
          <p:nvPr/>
        </p:nvPicPr>
        <p:blipFill>
          <a:blip r:embed="rId1" cstate="print"/>
          <a:srcRect l="50887"/>
          <a:stretch>
            <a:fillRect/>
          </a:stretch>
        </p:blipFill>
        <p:spPr>
          <a:xfrm>
            <a:off x="1847850" y="2005326"/>
            <a:ext cx="75424" cy="324513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9"/>
          <p:cNvPicPr/>
          <p:nvPr/>
        </p:nvPicPr>
        <p:blipFill>
          <a:blip r:embed="rId1" cstate="print"/>
          <a:srcRect l="50887"/>
          <a:stretch>
            <a:fillRect/>
          </a:stretch>
        </p:blipFill>
        <p:spPr>
          <a:xfrm flipH="1">
            <a:off x="10186035" y="2720975"/>
            <a:ext cx="114935" cy="30505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6" grpId="0" bldLvl="0" animBg="1"/>
      <p:bldP spid="14" grpId="0" bldLvl="0" animBg="1"/>
      <p:bldP spid="36" grpId="0" bldLvl="0" animBg="1"/>
      <p:bldP spid="11" grpId="0" bldLvl="0" animBg="1"/>
      <p:bldP spid="33" grpId="0" bldLvl="0" animBg="1"/>
      <p:bldP spid="39" grpId="0" bldLvl="0" animBg="1"/>
    </p:bldLst>
  </p:timing>
</p:sld>
</file>

<file path=ppt/theme/theme1.xml><?xml version="1.0" encoding="utf-8"?>
<a:theme xmlns:a="http://schemas.openxmlformats.org/drawingml/2006/main" name="经济齿轮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4663</Words>
  <Application>Kingsoft Office WPP</Application>
  <PresentationFormat>自定义</PresentationFormat>
  <Paragraphs>390</Paragraphs>
  <Slides>47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48" baseType="lpstr">
      <vt:lpstr>经济齿轮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290</cp:revision>
  <dcterms:created xsi:type="dcterms:W3CDTF">2017-02-11T06:33:00Z</dcterms:created>
  <dcterms:modified xsi:type="dcterms:W3CDTF">2019-02-13T08:48:08Z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