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12" r:id="rId4"/>
    <p:sldId id="486" r:id="rId5"/>
    <p:sldId id="500" r:id="rId6"/>
    <p:sldId id="495" r:id="rId7"/>
    <p:sldId id="496" r:id="rId8"/>
    <p:sldId id="497" r:id="rId9"/>
    <p:sldId id="498" r:id="rId10"/>
    <p:sldId id="499" r:id="rId11"/>
    <p:sldId id="468" r:id="rId12"/>
    <p:sldId id="469" r:id="rId13"/>
    <p:sldId id="488" r:id="rId14"/>
    <p:sldId id="438" r:id="rId15"/>
    <p:sldId id="439" r:id="rId16"/>
    <p:sldId id="441" r:id="rId17"/>
    <p:sldId id="424" r:id="rId18"/>
    <p:sldId id="42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user" initials="u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234"/>
      </p:cViewPr>
      <p:guideLst>
        <p:guide orient="horz" pos="2160"/>
        <p:guide pos="385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tags" Target="tags/tag62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>
          <a:xfrm>
            <a:off x="575310" y="1109980"/>
            <a:ext cx="5486400" cy="3086100"/>
          </a:xfrm>
        </p:spPr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>
              <a:buClrTx/>
            </a:pPr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>
              <a:buClrTx/>
            </a:pPr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hyperlink" Target="http://baike.baidu.com/view/728323.htm" TargetMode="External" /><Relationship Id="rId4" Type="http://schemas.openxmlformats.org/officeDocument/2006/relationships/hyperlink" Target="http://baike.baidu.com/view/46365.htm" TargetMode="External" /><Relationship Id="rId5" Type="http://schemas.openxmlformats.org/officeDocument/2006/relationships/hyperlink" Target="http://baike.baidu.com/view/785345.htm" TargetMode="External" /><Relationship Id="rId6" Type="http://schemas.openxmlformats.org/officeDocument/2006/relationships/hyperlink" Target="http://baike.baidu.com/view/513102.htm" TargetMode="External" /><Relationship Id="rId7" Type="http://schemas.openxmlformats.org/officeDocument/2006/relationships/hyperlink" Target="http://baike.baidu.com/view/919970.htm" TargetMode="Ex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Text Box 20"/>
          <p:cNvSpPr txBox="1"/>
          <p:nvPr/>
        </p:nvSpPr>
        <p:spPr>
          <a:xfrm>
            <a:off x="1988820" y="3218180"/>
            <a:ext cx="9278620" cy="110744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>
                <a:solidFill>
                  <a:srgbClr val="00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—</a:t>
            </a:r>
            <a:r>
              <a:rPr lang="zh-CN" altLang="en-US" sz="7200" b="1">
                <a:solidFill>
                  <a:srgbClr val="0000FF"/>
                </a:solidFill>
                <a:latin typeface="Arial Black" panose="020b0a04020102020204" pitchFamily="34" charset="0"/>
                <a:ea typeface="华文行楷" panose="02010800040101010101" pitchFamily="2" charset="-122"/>
              </a:rPr>
              <a:t>赏析设问、反问修辞</a:t>
            </a:r>
            <a:endParaRPr lang="zh-CN" altLang="en-US" sz="7200" b="1">
              <a:solidFill>
                <a:srgbClr val="0000FF"/>
              </a:solidFill>
              <a:latin typeface="Arial Black" panose="020b0a040201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3078" name="Rectangle 6"/>
          <p:cNvSpPr/>
          <p:nvPr/>
        </p:nvSpPr>
        <p:spPr>
          <a:xfrm>
            <a:off x="598805" y="1009650"/>
            <a:ext cx="7772400" cy="1524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sz="9600" b="1">
                <a:solidFill>
                  <a:srgbClr val="CC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修辞无处不在</a:t>
            </a:r>
            <a:endParaRPr lang="zh-CN" altLang="en-US" sz="9600" b="1">
              <a:solidFill>
                <a:srgbClr val="CC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36585" y="579962"/>
            <a:ext cx="11519147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kern="1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反问：无疑而问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3070" y="1559570"/>
            <a:ext cx="9026177" cy="3885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624765" y="637743"/>
            <a:ext cx="10729629" cy="500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8000"/>
              </a:lnSpc>
            </a:pPr>
            <a:r>
              <a:rPr lang="zh-CN" altLang="en-US" sz="2565" b="1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温馨提示</a:t>
            </a:r>
            <a:endParaRPr lang="en-US" altLang="zh-CN" sz="2565" b="1" smtClean="0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  <a:p>
            <a:pPr algn="ctr">
              <a:lnSpc>
                <a:spcPct val="138000"/>
              </a:lnSpc>
            </a:pPr>
            <a:r>
              <a:rPr lang="zh-CN" altLang="en-US" sz="2565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设问与反问的</a:t>
            </a:r>
            <a:r>
              <a:rPr lang="zh-CN" altLang="en-US" sz="2565" b="1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区别</a:t>
            </a:r>
            <a:endParaRPr lang="zh-CN" altLang="en-US" sz="2565" b="1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38000"/>
              </a:lnSpc>
            </a:pPr>
            <a:r>
              <a:rPr lang="zh-CN" altLang="en-US" sz="2565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不同点一</a:t>
            </a:r>
            <a:r>
              <a:rPr lang="en-US" altLang="zh-CN" sz="2565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:</a:t>
            </a:r>
            <a:r>
              <a:rPr lang="zh-CN" altLang="en-US" sz="2565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内容结构不同。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设问多是自问自答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答案就在问句的后面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;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反问多是问而不答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人们可以从问句本身找出答案。</a:t>
            </a:r>
            <a:endParaRPr lang="zh-CN" altLang="en-US" sz="2565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38000"/>
              </a:lnSpc>
            </a:pPr>
            <a:r>
              <a:rPr lang="zh-CN" altLang="en-US" sz="2565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不同点二</a:t>
            </a:r>
            <a:r>
              <a:rPr lang="en-US" altLang="zh-CN" sz="2565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:</a:t>
            </a:r>
            <a:r>
              <a:rPr lang="zh-CN" altLang="en-US" sz="2565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表现形式不同。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设问本身不表示肯定什么、否定什么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一般是紧接着问句摆出答案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;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反问则明确表示肯定或否定什么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不是用肯定句表示否定内容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就是用否定句表示肯定内容。</a:t>
            </a:r>
            <a:endParaRPr lang="zh-CN" altLang="en-US" sz="2565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38000"/>
              </a:lnSpc>
            </a:pPr>
            <a:r>
              <a:rPr lang="zh-CN" altLang="en-US" sz="2565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不同点三</a:t>
            </a:r>
            <a:r>
              <a:rPr lang="en-US" altLang="zh-CN" sz="2565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:</a:t>
            </a:r>
            <a:r>
              <a:rPr lang="zh-CN" altLang="en-US" sz="2565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修辞作用不同。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设问主要是提醒注意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引人思考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有针对性和启发性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;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反问则主要是加强语气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抒发强烈的感情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增强文章的说服力和感染力。</a:t>
            </a:r>
            <a:endParaRPr lang="zh-CN" altLang="en-US" sz="2565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>
    <p:pull dir="d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632029" y="710017"/>
            <a:ext cx="10729629" cy="3530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5000"/>
              </a:lnSpc>
            </a:pP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【</a:t>
            </a:r>
            <a:r>
              <a:rPr lang="zh-CN" altLang="en-US" sz="2565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针对训练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】</a:t>
            </a:r>
            <a:endParaRPr lang="en-US" altLang="zh-CN" sz="2565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45000"/>
              </a:lnSpc>
            </a:pP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  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1</a:t>
            </a:r>
            <a:r>
              <a:rPr lang="zh-CN" altLang="en-US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下列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各句中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没有运用修辞方法的一项是	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(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　　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)</a:t>
            </a:r>
            <a:endParaRPr lang="en-US" altLang="zh-CN" sz="2565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45000"/>
              </a:lnSpc>
            </a:pP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A. 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不是一家人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难道就不该互相关心吗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?</a:t>
            </a:r>
            <a:endParaRPr lang="en-US" altLang="zh-CN" sz="2565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45000"/>
              </a:lnSpc>
            </a:pP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B. 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谁是真正的“草根”英雄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?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不是“小沈阳”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而是平凡的劳动者。</a:t>
            </a:r>
            <a:endParaRPr lang="zh-CN" altLang="en-US" sz="2565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45000"/>
              </a:lnSpc>
            </a:pP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C. 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沉默呵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沉默呵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!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不在沉默中爆发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就在沉默中灭亡。</a:t>
            </a:r>
            <a:endParaRPr lang="zh-CN" altLang="en-US" sz="2565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45000"/>
              </a:lnSpc>
            </a:pP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D. 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除了田地住宅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李先生这一年来把他家里的所有实物都变卖成了现钱</a:t>
            </a:r>
            <a:r>
              <a:rPr lang="zh-CN" altLang="en-US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。</a:t>
            </a:r>
            <a:endParaRPr lang="zh-CN" altLang="en-US" sz="2565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79529" y="1321186"/>
            <a:ext cx="569770" cy="684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D</a:t>
            </a:r>
            <a:endParaRPr lang="zh-CN" altLang="en-US" sz="2565">
              <a:solidFill>
                <a:srgbClr val="A50021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2029" y="4491303"/>
            <a:ext cx="10729629" cy="1277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565" b="1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[</a:t>
            </a:r>
            <a:r>
              <a:rPr lang="zh-CN" altLang="en-US" sz="2565" b="1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解析</a:t>
            </a:r>
            <a:r>
              <a:rPr lang="en-US" altLang="zh-CN" sz="2565" b="1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] </a:t>
            </a:r>
            <a:r>
              <a:rPr lang="en-US" altLang="zh-CN" sz="2565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A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项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运用了反问的修辞方法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;B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项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运用了设问的修辞方法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;C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项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运用了反复的修辞方法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反复运用“沉默”一词。</a:t>
            </a:r>
            <a:endParaRPr lang="zh-CN" altLang="en-US" sz="2565">
              <a:solidFill>
                <a:srgbClr val="A50021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11150" y="191135"/>
            <a:ext cx="11339830" cy="7040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 </a:t>
            </a:r>
            <a:r>
              <a:rPr lang="en-US" altLang="zh-CN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2</a:t>
            </a:r>
            <a:r>
              <a:rPr lang="zh-CN" altLang="en-US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对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下列语句中运用的修辞方法及其表达作用的解释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不正确的一项</a:t>
            </a:r>
            <a:r>
              <a:rPr lang="zh-CN" altLang="en-US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是</a:t>
            </a:r>
            <a:r>
              <a:rPr lang="en-US" altLang="zh-CN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(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　　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)</a:t>
            </a:r>
            <a:endParaRPr lang="en-US" altLang="zh-CN" sz="2565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A. 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总理啊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我们的好总理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!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你就在这里啊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就在这里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!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在这里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在这里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在这里</a:t>
            </a:r>
            <a:r>
              <a:rPr lang="en-US" altLang="zh-CN" sz="2000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(“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在这里”运用了反复的修辞方法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起强调作用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增强了感染力。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)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B. 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南面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则是苍茫无垠的渤海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这万里长城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从燕山支脉的角山上直冲下来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一头扎进了渤海岸边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这个所在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就是那有名的老龙头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也就是那万里长城的尖端。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这句话中运用了比拟的修辞方法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用“直冲下来”“一头扎进”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对静态的“万里长城”进行了动态的描写。语言表达既生动优美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新奇鲜活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又简洁明快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直截了当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激发了读者的艺术联想。</a:t>
            </a:r>
            <a:r>
              <a:rPr lang="en-US" altLang="zh-CN" sz="200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)</a:t>
            </a:r>
            <a:endParaRPr lang="en-US" altLang="zh-CN" sz="2000" smtClean="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45000"/>
              </a:lnSpc>
            </a:pPr>
            <a:r>
              <a:rPr lang="en-US" altLang="zh-CN" sz="2000" smtClean="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C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. 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你看那黑土啊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黑得这样油光光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乌亮亮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真叫人看不够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爱不够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!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我忽然想起一句谚语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: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这样的土地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种上车杠能发芽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插下扁担会结瓜。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语段中引用的民谚运用了夸张和对偶的修辞方法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既生动地突出了土地肥沃、能种出好庄稼的特征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又抒发了作者对黑土地挚爱的情怀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同时还增强了语言的对称美。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)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45000"/>
              </a:lnSpc>
            </a:pP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D. 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不是有无数人在讴歌那光芒四射的朝阳、四季常青的松柏、庄严屹立的山峰、澎湃翻腾的海洋吗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?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不是有好些人在赞美那挺拔的白杨、明亮的灯火、奔驰的列车、崭新的日历吗</a:t>
            </a:r>
            <a:r>
              <a:rPr lang="en-US" altLang="zh-CN" sz="2000">
                <a:solidFill>
                  <a:prstClr val="black"/>
                </a:solidFill>
                <a:latin typeface="微软雅黑" panose="020b0503020204020204" charset="-122"/>
                <a:ea typeface="微软雅黑"/>
                <a:sym typeface="+mn-ea"/>
              </a:rPr>
              <a:t>? 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这里连用两个反问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并套用了排比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既起到强调语意、强化语势的作用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又使语言表达跌宕有致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同时也抒发了强烈的感情。此外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还使语言富有整齐美和节奏感。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+mn-ea"/>
              </a:rPr>
              <a:t>)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50000"/>
              </a:lnSpc>
            </a:pPr>
            <a:endParaRPr lang="en-US" altLang="zh-CN" sz="2000" smtClean="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84358" y="190994"/>
            <a:ext cx="569770" cy="684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565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B</a:t>
            </a:r>
            <a:endParaRPr lang="zh-CN" altLang="en-US" sz="2565">
              <a:solidFill>
                <a:srgbClr val="A50021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953339" y="1454608"/>
            <a:ext cx="10729629" cy="1870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565" b="1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[</a:t>
            </a:r>
            <a:r>
              <a:rPr lang="zh-CN" altLang="en-US" sz="2565" b="1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解析</a:t>
            </a:r>
            <a:r>
              <a:rPr lang="en-US" altLang="zh-CN" sz="2565" b="1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] </a:t>
            </a:r>
            <a:r>
              <a:rPr lang="zh-CN" altLang="en-US" sz="2565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这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道题既考查了修辞方法的运用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也考查了对修辞作用的分析。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B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项中的“新奇鲜活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又简洁明快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直截了当”有误。“直截了当”与后文的“激发了读者的艺术联想”相矛盾。</a:t>
            </a:r>
            <a:endParaRPr lang="zh-CN" altLang="en-US" sz="2565">
              <a:solidFill>
                <a:srgbClr val="A50021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78990" y="480567"/>
            <a:ext cx="11634338" cy="3091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sz="2600" b="1" kern="100">
                <a:solidFill>
                  <a:schemeClr val="tx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3</a:t>
            </a:r>
            <a:r>
              <a:rPr lang="zh-CN" altLang="zh-CN" sz="2600" kern="100">
                <a:solidFill>
                  <a:schemeClr val="tx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仿照下面画线句子的形式，在横线处补写出两个句式相同的句子。</a:t>
            </a:r>
            <a:endParaRPr lang="zh-CN" altLang="zh-CN" sz="1050" kern="10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66750">
              <a:lnSpc>
                <a:spcPct val="150000"/>
              </a:lnSpc>
              <a:spcAft>
                <a:spcPct val="0"/>
              </a:spcAft>
            </a:pP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人们在关注自己是否衰老时常常忽略了自己的感官，不妨自己诊断一下：</a:t>
            </a:r>
            <a:r>
              <a:rPr lang="zh-CN" altLang="zh-CN" sz="2600" u="sng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你的鼻子能否嗅得出四季的不同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_____________________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600" kern="100" smtClean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________________</a:t>
            </a:r>
            <a:endParaRPr lang="en-US" altLang="zh-CN" sz="2600" kern="100" smtClean="0">
              <a:latin typeface="Times New Roman" panose="02020603050405020304" pitchFamily="18" charset="0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___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600" u="sng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你的皮肤能否感觉出海滩上沙粒的粗细和清风的徐疾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？如果这些你都可以，那就不能以为自己衰老了。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8990" y="3765737"/>
            <a:ext cx="11634338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答案　</a:t>
            </a:r>
            <a:r>
              <a:rPr lang="en-US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cs typeface="Courier New" panose="02070309020205020404" pitchFamily="49" charset="0"/>
              </a:rPr>
              <a:t>(</a:t>
            </a:r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示例</a:t>
            </a:r>
            <a:r>
              <a:rPr lang="en-US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cs typeface="Courier New" panose="02070309020205020404" pitchFamily="49" charset="0"/>
              </a:rPr>
              <a:t>)</a:t>
            </a:r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你的耳朵能否分得出音乐的悲欢　你的眼睛能否辨得出天空中彩虹的浓淡和云霞的明暗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78990" y="480567"/>
            <a:ext cx="11634338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4</a:t>
            </a:r>
            <a:r>
              <a:rPr lang="zh-CN" altLang="zh-CN" sz="2600" kern="1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下面是某同学在教师节给老师写的感谢信的开头，请替该同学续写两句话，表达对老师的感谢之意。要求：使用比喻、反问的修辞手法，</a:t>
            </a:r>
            <a:r>
              <a:rPr lang="en-US" altLang="zh-CN" sz="2600" kern="100">
                <a:latin typeface="Times New Roman" panose="02020603050405020304" pitchFamily="18" charset="0"/>
                <a:ea typeface="微软雅黑"/>
                <a:cs typeface="Courier New" panose="02070309020205020404" pitchFamily="49" charset="0"/>
              </a:rPr>
              <a:t>50</a:t>
            </a:r>
            <a:r>
              <a:rPr lang="zh-CN" altLang="zh-CN" sz="2600" kern="1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个字左右。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66750">
              <a:lnSpc>
                <a:spcPct val="150000"/>
              </a:lnSpc>
              <a:spcAft>
                <a:spcPct val="0"/>
              </a:spcAft>
            </a:pP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老师，在这属于您的节日里，让我怎么感谢您？</a:t>
            </a:r>
            <a:r>
              <a:rPr lang="en-US" altLang="zh-CN" sz="2600" kern="100" smtClean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_______________________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__________________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600" kern="100" smtClean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_____________________________________?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8990" y="3765737"/>
            <a:ext cx="11634338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答案　</a:t>
            </a:r>
            <a:r>
              <a:rPr lang="en-US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cs typeface="Courier New" panose="02070309020205020404" pitchFamily="49" charset="0"/>
              </a:rPr>
              <a:t>(</a:t>
            </a:r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示例</a:t>
            </a:r>
            <a:r>
              <a:rPr lang="en-US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cs typeface="Courier New" panose="02070309020205020404" pitchFamily="49" charset="0"/>
              </a:rPr>
              <a:t>)</a:t>
            </a:r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老师，您是海，我是舟，没有您的承载，我怎能扬帆远航　老师，您是山，我是泉，没有您的孕育，我怎能涓涓流淌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747500" y="12649200"/>
            <a:ext cx="342900" cy="254000"/>
          </a:xfrm>
          <a:prstGeom prst="cube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391900" y="11950700"/>
            <a:ext cx="355600" cy="266700"/>
          </a:xfrm>
          <a:prstGeom prst="cube">
            <a:avLst/>
          </a:prstGeom>
        </p:spPr>
      </p:pic>
      <p:pic>
        <p:nvPicPr>
          <p:cNvPr id="9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985500" y="11188700"/>
            <a:ext cx="3556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5890" name="矩形 165889"/>
          <p:cNvSpPr/>
          <p:nvPr/>
        </p:nvSpPr>
        <p:spPr>
          <a:xfrm>
            <a:off x="205740" y="354648"/>
            <a:ext cx="11780520" cy="3538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342900" lvl="0" indent="-342900"/>
            <a:r>
              <a:rPr kumimoji="0"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设问句：</a:t>
            </a:r>
            <a:r>
              <a:rPr kumimoji="0"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就是为了引起别人注意，故意先提出问题，自己提问自己回答。</a:t>
            </a:r>
            <a:endParaRPr kumimoji="0" lang="zh-CN" altLang="en-US" sz="28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342900" lvl="0" indent="-342900"/>
            <a:r>
              <a:rPr kumimoji="0"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例如：</a:t>
            </a:r>
            <a:br>
              <a:rPr kumimoji="0"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kumimoji="0"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kumimoji="0"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kumimoji="0"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、甚么叫自律？自律就是自己管束自己的行为。</a:t>
            </a:r>
            <a:endParaRPr kumimoji="0"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342900" lvl="0" indent="-342900"/>
            <a:r>
              <a:rPr kumimoji="0"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kumimoji="0"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kumimoji="0"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、这人是谁？不是别人，原来是大明。 </a:t>
            </a:r>
            <a:br>
              <a:rPr kumimoji="0"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kumimoji="0"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kumimoji="0"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3</a:t>
            </a:r>
            <a:r>
              <a:rPr kumimoji="0"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、数学真的很难吗？我看不是。</a:t>
            </a:r>
            <a:br>
              <a:rPr kumimoji="0"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kumimoji="0"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kumimoji="0" lang="en-US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4</a:t>
            </a:r>
            <a:r>
              <a:rPr kumimoji="0"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、难道这件事很难办到吗？不，是你自己心不在焉！</a:t>
            </a:r>
            <a:br>
              <a:rPr kumimoji="0"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</a:br>
            <a:endParaRPr kumimoji="0"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342900" lvl="0" indent="-342900"/>
            <a:r>
              <a:rPr kumimoji="0" lang="zh-CN" altLang="en-US" sz="2800" b="1">
                <a:solidFill>
                  <a:schemeClr val="hlin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endParaRPr kumimoji="0"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6914" name="矩形 166913"/>
          <p:cNvSpPr/>
          <p:nvPr/>
        </p:nvSpPr>
        <p:spPr>
          <a:xfrm>
            <a:off x="205740" y="3176270"/>
            <a:ext cx="11527790" cy="1383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en-US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marL="342900" lvl="0" indent="-342900"/>
            <a:r>
              <a:rPr kumimoji="0"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反问句：</a:t>
            </a:r>
            <a:r>
              <a:rPr kumimoji="0"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是</a:t>
            </a:r>
            <a:r>
              <a:rPr kumimoji="0"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3"/>
              </a:rPr>
              <a:t>句式</a:t>
            </a:r>
            <a:r>
              <a:rPr kumimoji="0"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中的一种。表面上看，是</a:t>
            </a:r>
            <a:r>
              <a:rPr kumimoji="0"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4"/>
              </a:rPr>
              <a:t>疑问句</a:t>
            </a:r>
            <a:r>
              <a:rPr kumimoji="0"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；实际上说话者是在强调某种</a:t>
            </a:r>
            <a:r>
              <a:rPr kumimoji="0"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5"/>
              </a:rPr>
              <a:t>肯定</a:t>
            </a:r>
            <a:r>
              <a:rPr kumimoji="0"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或</a:t>
            </a:r>
            <a:r>
              <a:rPr kumimoji="0"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6"/>
              </a:rPr>
              <a:t>否定</a:t>
            </a:r>
            <a:r>
              <a:rPr kumimoji="0"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的答案。这类句式常和“难道”等词联接。通常答案就在句子当中。</a:t>
            </a:r>
            <a:endParaRPr kumimoji="0" lang="zh-CN" altLang="en-US" sz="28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2275" name="文本占位符 182274"/>
          <p:cNvSpPr/>
          <p:nvPr/>
        </p:nvSpPr>
        <p:spPr>
          <a:xfrm>
            <a:off x="410210" y="4471670"/>
            <a:ext cx="11371580" cy="2138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kumimoji="0" lang="en-US" altLang="en-US" sz="3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kumimoji="0" lang="en-US" altLang="en-US" sz="2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kumimoji="0" lang="en-US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kumimoji="0" lang="en-US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en-US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buNone/>
            </a:pP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比如： </a:t>
            </a: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、难道我会不知道？</a:t>
            </a: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----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说话者是在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7"/>
              </a:rPr>
              <a:t>强调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自己是知道的。</a:t>
            </a:r>
            <a:b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7"/>
              </a:rPr>
            </a:b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</a:t>
            </a: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、（难道）我有这么笨吗？</a:t>
            </a: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----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说话者在强调自己并不笨。这里“难道”一词也可以省略。 </a:t>
            </a:r>
            <a:b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</a:t>
            </a: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、数学真的这么难么？</a:t>
            </a: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----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说话者在强调数学不难。</a:t>
            </a:r>
            <a:endParaRPr lang="zh-CN" altLang="en-US" sz="28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/>
            <a:endParaRPr lang="zh-CN" altLang="en-US" sz="40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/>
            <a:endParaRPr lang="zh-CN" altLang="en-US" sz="400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94970" y="1146810"/>
            <a:ext cx="1151382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①竺可桢走进北海公园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单是为了观赏景物吗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不是。他是来观察物候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作科学研究的。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(《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卓越的科学家竺可桢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》)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这是为了引起人们思考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向读者故意提出问题。根据内容的需要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设问可以采取连用的形式。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: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②人的正确思想是从哪里来的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是从天上掉下来的吗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不是。是自己头脑里固有的吗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不是。人的正确思想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只能从社会实践中来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只能从社会的生产斗争、阶级斗争和科学实验这三项实践中来。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毛泽东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人的正确思想是从哪里来的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?》)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这是连续设问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首先提出问题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人的正确思想是从哪里来的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发人深思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接着连用两个设问句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否定了唯心主义的观点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进而用唯物主义认识论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正确而全面地回答了“正确思想”的来源问题。文意起伏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耐人寻味。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4970" y="328930"/>
            <a:ext cx="171450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设问句</a:t>
            </a:r>
            <a:endParaRPr lang="zh-CN" altLang="en-US" sz="40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08610" y="1112520"/>
            <a:ext cx="11524615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①是的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当年用自己的血汗保卫过第一个红色政权的战士们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谁不记得井冈山上的青青翠竹呢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大家用它搭过帐篷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用它做过梭镖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用它当罐盛过水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当碗蒸过饭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用它做过扁担和吹火筒。在黄洋界和八面山上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还用它摆过三十里竹钉阵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使多少白匪魂飞魄散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鬼哭狼嚎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如今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早就不再用竹钉当武器了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然而</a:t>
            </a:r>
            <a:r>
              <a:rPr lang="zh-CN" altLang="en-US" sz="24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谁又能把它忘怀呢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?(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袁鹰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井冈翠竹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》)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例①中的“谁不记得井冈山上的青青翠竹呢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”这是用否定句反问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表达肯定的意思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叫人们记得井冈山上的翠竹。“谁又能把它忘怀呢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”这是用肯定句反问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表达否定的意思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叫人们不忘怀翠竹。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从上面例子可以看出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虽是反问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可意思是确定的。同平铺直叙的表达比较起来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反问这种修辞语气强烈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加重了语言的力量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能激发读者的感情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给读者造成深刻的印象。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反问有连用的形式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表达的思想内容更深刻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语气更强烈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例如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: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②在旧社会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多少从事科学文化事业的人们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向往着国家昌盛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民族复兴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科学文化繁荣。但是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在那黑暗的岁月里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哪里有科学的地位</a:t>
            </a:r>
            <a:r>
              <a:rPr lang="en-US" altLang="zh-CN" sz="24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又哪里有科学家的出路</a:t>
            </a:r>
            <a:r>
              <a:rPr lang="en-US" altLang="zh-CN" sz="24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!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郭沫若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科学的春天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》)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394970" y="328930"/>
            <a:ext cx="171450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反问句</a:t>
            </a:r>
            <a:endParaRPr lang="zh-CN" altLang="en-US" sz="40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49910" y="628333"/>
            <a:ext cx="11092180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/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对点练习</a:t>
            </a:r>
            <a:endParaRPr lang="zh-CN" altLang="en-US" sz="2400" b="1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/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近年来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国家食品监管部指出近年来相继发生“毒奶粉” “瘦肉精”“地沟油”“彩色馒头”等事件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这些恶性的食品安全事件足以表明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诚信的缺失、道德的滑坡已经到了何等严重的地步。对此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请你在微博中用简明、准确的话表达自己的观点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使用对比或反问手法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;50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字以内。</a:t>
            </a:r>
            <a:endParaRPr lang="zh-CN" altLang="en-US" sz="2400" b="1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62635" y="3286125"/>
            <a:ext cx="10297795" cy="230695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/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)(1)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与物质利益的吸引力相比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道德的魅力微弱得多。治理一个小小的馒头其实需要重重的拳头。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国外是高昂严厉的违法处罚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国内是宽松低价的违规成本。监管不严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处罚过轻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很难催生企业道德的血液。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作为公民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若有政治权利问责监管者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直至要求其下台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则监管者何敢无所作为乃至反向作为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?(4)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作为消费者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若有司法渠道要求造假商家巨额惩罚性赔偿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厂商又怎会敢付出关门歇业的巨大代价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2400" b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681990" y="1549718"/>
            <a:ext cx="1082802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/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由下面一段文字进行联想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用反问句的形式、抒情的笔调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扩写一句结束语。</a:t>
            </a:r>
            <a:endParaRPr lang="zh-CN" altLang="en-US" sz="2400" b="1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/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太阳露出笑脸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树梢上一抹朝霞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田野里绿茵茵的秧苗又悄悄地抽出一片片嫩叶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新叶上挂着晶亮的小水珠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水珠在朝阳的映照下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一闪一闪的。我无限深情地凝视着眼前的景色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再看看身边这群少先队员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不禁想到 </a:t>
            </a:r>
            <a:endParaRPr lang="zh-CN" altLang="en-US" sz="2400" b="1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77265" y="3765550"/>
            <a:ext cx="10639425" cy="4603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/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这些新时代的幼苗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不也正在阳光雨露的照耀滋润下茁壮成长吗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2400" b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800735" y="734060"/>
            <a:ext cx="10725785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/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仿照下面的示例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自选话题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另写一组句子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要求所写句子与示例使用的修辞手法相同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句式基本一致。</a:t>
            </a:r>
            <a:endParaRPr lang="zh-CN" altLang="en-US" sz="2400" b="1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/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什么是最真挚的友谊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是华美盛宴的觥筹交错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是形影不离的朝夕相守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是依依难舍的缠绵缱绻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还是困境中搀扶你一把的那双温暖的手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2400" b="1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57555" y="3184525"/>
            <a:ext cx="10676255" cy="15684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/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首先要把握句式特点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仿写时要与示例句一致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原句是一个疑问句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一组选择问句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而且最后一个句子升华句意。要保证语句通顺且合乎逻辑。</a:t>
            </a:r>
            <a:endParaRPr lang="zh-CN" altLang="en-US" sz="2400" b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/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示例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什么是最美丽的风景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是画家笔下的云霞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是缥缈的海市蜃楼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是雨后天晴的彩虹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还是故乡那平淡的山水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2400" b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772012" y="733793"/>
            <a:ext cx="8643998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/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完成后面的题目。</a:t>
            </a:r>
            <a:endParaRPr lang="zh-CN" altLang="en-US" sz="2400" b="1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/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手机正影响着人们的生活。有这么一群人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他们无论是吃饭、上班、聚会、坐车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甚至是上厕所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都是手机不离手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不愿抬起头。他们已成为典型的“手机低头族”。他们的行为不仅有损健康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更严重的是造成心理依赖、社交障碍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甚至于情感冷漠、疏远亲人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2400" b="1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/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请给“手机低头族”写一段规劝性的文字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运用反问和对偶的修辞手法。不超过</a:t>
            </a:r>
            <a:r>
              <a:rPr lang="en-US" altLang="zh-CN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en-US" sz="2400" b="1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72482" y="4149566"/>
            <a:ext cx="8643998" cy="19380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457200"/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注意反映语段的内容是关于手机的问题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要有规劝的内容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注意指出低头玩手机的弊端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然后运用对偶和反问的修辞手法。</a:t>
            </a:r>
            <a:endParaRPr lang="zh-CN" altLang="en-US" sz="2400" b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/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世界如此美好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你却低头忽视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亲情如此珍贵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你却拒绝沟通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如果你连手机都控制不了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何以控制自己的人生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2400" b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505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4046200" y="104521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36585" y="579962"/>
            <a:ext cx="11519147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kern="10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设问：自问自答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3070" y="1418776"/>
            <a:ext cx="9026177" cy="36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空白设计模板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64</Paragraphs>
  <Slides>16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9">
      <vt:lpstr>Arial</vt:lpstr>
      <vt:lpstr>微软雅黑</vt:lpstr>
      <vt:lpstr>宋体</vt:lpstr>
      <vt:lpstr>Wingdings</vt:lpstr>
      <vt:lpstr>Calibri Light</vt:lpstr>
      <vt:lpstr>Calibri</vt:lpstr>
      <vt:lpstr>华文行楷</vt:lpstr>
      <vt:lpstr>Arial Black</vt:lpstr>
      <vt:lpstr>楷体_GB2312</vt:lpstr>
      <vt:lpstr>Times New Roman</vt:lpstr>
      <vt:lpstr>黑体</vt:lpstr>
      <vt:lpstr>Courier New</vt:lpstr>
      <vt:lpstr>1_空白设计模板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2021-11-14T18:50:12.309</cp:lastPrinted>
  <dcterms:created xsi:type="dcterms:W3CDTF">2021-11-14T18:50:12Z</dcterms:created>
  <dcterms:modified xsi:type="dcterms:W3CDTF">2021-11-14T10:50:12Z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