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37"/>
  </p:notesMasterIdLst>
  <p:sldIdLst>
    <p:sldId id="270" r:id="rId3"/>
    <p:sldId id="374" r:id="rId4"/>
    <p:sldId id="375" r:id="rId5"/>
    <p:sldId id="271" r:id="rId6"/>
    <p:sldId id="272"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 id="297" r:id="rId32"/>
    <p:sldId id="298" r:id="rId33"/>
    <p:sldId id="299" r:id="rId34"/>
    <p:sldId id="300" r:id="rId35"/>
    <p:sldId id="301" r:id="rId36"/>
    <p:sldId id="302" r:id="rId38"/>
    <p:sldId id="303" r:id="rId39"/>
    <p:sldId id="304" r:id="rId40"/>
    <p:sldId id="305" r:id="rId41"/>
    <p:sldId id="306" r:id="rId42"/>
    <p:sldId id="307" r:id="rId43"/>
    <p:sldId id="308" r:id="rId44"/>
    <p:sldId id="309" r:id="rId45"/>
    <p:sldId id="310" r:id="rId46"/>
    <p:sldId id="311" r:id="rId47"/>
    <p:sldId id="312" r:id="rId48"/>
    <p:sldId id="313" r:id="rId49"/>
    <p:sldId id="314" r:id="rId50"/>
    <p:sldId id="315" r:id="rId51"/>
    <p:sldId id="316" r:id="rId52"/>
    <p:sldId id="317" r:id="rId53"/>
    <p:sldId id="318" r:id="rId54"/>
    <p:sldId id="319" r:id="rId55"/>
    <p:sldId id="320" r:id="rId56"/>
    <p:sldId id="321" r:id="rId57"/>
    <p:sldId id="322" r:id="rId58"/>
    <p:sldId id="323" r:id="rId59"/>
    <p:sldId id="324" r:id="rId60"/>
    <p:sldId id="325" r:id="rId61"/>
    <p:sldId id="326" r:id="rId62"/>
    <p:sldId id="327" r:id="rId63"/>
    <p:sldId id="328" r:id="rId64"/>
    <p:sldId id="329" r:id="rId65"/>
    <p:sldId id="330" r:id="rId66"/>
    <p:sldId id="331" r:id="rId67"/>
    <p:sldId id="332" r:id="rId68"/>
    <p:sldId id="333" r:id="rId69"/>
    <p:sldId id="334" r:id="rId70"/>
    <p:sldId id="335" r:id="rId71"/>
    <p:sldId id="336" r:id="rId72"/>
    <p:sldId id="337" r:id="rId73"/>
    <p:sldId id="338" r:id="rId74"/>
    <p:sldId id="339" r:id="rId75"/>
    <p:sldId id="340" r:id="rId76"/>
    <p:sldId id="341" r:id="rId77"/>
    <p:sldId id="342" r:id="rId78"/>
    <p:sldId id="343" r:id="rId79"/>
    <p:sldId id="344" r:id="rId80"/>
    <p:sldId id="345" r:id="rId81"/>
    <p:sldId id="346" r:id="rId82"/>
    <p:sldId id="347" r:id="rId83"/>
    <p:sldId id="348" r:id="rId84"/>
    <p:sldId id="349" r:id="rId85"/>
    <p:sldId id="350" r:id="rId86"/>
    <p:sldId id="351" r:id="rId87"/>
    <p:sldId id="352" r:id="rId88"/>
    <p:sldId id="353" r:id="rId89"/>
    <p:sldId id="354" r:id="rId90"/>
    <p:sldId id="355" r:id="rId91"/>
    <p:sldId id="356" r:id="rId92"/>
    <p:sldId id="357" r:id="rId93"/>
    <p:sldId id="358" r:id="rId94"/>
    <p:sldId id="359" r:id="rId95"/>
    <p:sldId id="360" r:id="rId96"/>
    <p:sldId id="361" r:id="rId97"/>
    <p:sldId id="362" r:id="rId98"/>
    <p:sldId id="363" r:id="rId99"/>
    <p:sldId id="364" r:id="rId100"/>
    <p:sldId id="365" r:id="rId101"/>
    <p:sldId id="366" r:id="rId102"/>
    <p:sldId id="367" r:id="rId103"/>
    <p:sldId id="368" r:id="rId104"/>
    <p:sldId id="369" r:id="rId105"/>
    <p:sldId id="370" r:id="rId106"/>
    <p:sldId id="371" r:id="rId107"/>
    <p:sldId id="372" r:id="rId108"/>
    <p:sldId id="373" r:id="rId10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E96"/>
    <a:srgbClr val="FFFFFF"/>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725"/>
    <p:restoredTop sz="94674"/>
  </p:normalViewPr>
  <p:slideViewPr>
    <p:cSldViewPr>
      <p:cViewPr varScale="1">
        <p:scale>
          <a:sx n="78" d="100"/>
          <a:sy n="78" d="100"/>
        </p:scale>
        <p:origin x="-96" y="-21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notesMaster" Target="notesMasters/notesMaster1.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2" Type="http://schemas.openxmlformats.org/officeDocument/2006/relationships/tableStyles" Target="tableStyles.xml"/><Relationship Id="rId111" Type="http://schemas.openxmlformats.org/officeDocument/2006/relationships/viewProps" Target="viewProps.xml"/><Relationship Id="rId110" Type="http://schemas.openxmlformats.org/officeDocument/2006/relationships/presProps" Target="presProps.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3B1F30-A2C1-478C-9FA2-073D4DC48B7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9AEFF8-A9D6-4BDA-A24A-832BDB70C22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09AEFF8-A9D6-4BDA-A24A-832BDB70C22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sz="quarter"/>
          </p:nvPr>
        </p:nvSpPr>
        <p:spPr>
          <a:xfrm>
            <a:off x="914400" y="2822575"/>
            <a:ext cx="10363200" cy="1470025"/>
          </a:xfrm>
          <a:prstGeom prst="rect">
            <a:avLst/>
          </a:prstGeom>
          <a:noFill/>
          <a:ln w="9525">
            <a:noFill/>
            <a:miter/>
          </a:ln>
        </p:spPr>
        <p:txBody>
          <a:bodyPr lIns="92075" tIns="46038" rIns="92075" bIns="46038" anchor="ctr"/>
          <a:lstStyle>
            <a:lvl1pPr lvl="0">
              <a:defRPr sz="4800" b="1" kern="1200">
                <a:effectLst>
                  <a:outerShdw blurRad="38100" dist="38100" dir="2700000">
                    <a:srgbClr val="000000"/>
                  </a:outerShdw>
                </a:effectLst>
              </a:defRPr>
            </a:lvl1pPr>
          </a:lstStyle>
          <a:p>
            <a:pPr lvl="0"/>
            <a:r>
              <a:rPr lang="zh-CN" altLang="en-US"/>
              <a:t>单击此处编辑母版标题样式</a:t>
            </a:r>
            <a:endParaRPr lang="zh-CN" altLang="en-US"/>
          </a:p>
        </p:txBody>
      </p:sp>
      <p:sp>
        <p:nvSpPr>
          <p:cNvPr id="2051" name="副标题 2050"/>
          <p:cNvSpPr/>
          <p:nvPr>
            <p:ph type="subTitle" sz="quarter" idx="1"/>
          </p:nvPr>
        </p:nvSpPr>
        <p:spPr>
          <a:xfrm>
            <a:off x="1871133" y="4365625"/>
            <a:ext cx="8534400" cy="1223963"/>
          </a:xfrm>
          <a:prstGeom prst="rect">
            <a:avLst/>
          </a:prstGeom>
          <a:noFill/>
          <a:ln w="9525">
            <a:noFill/>
            <a:miter/>
          </a:ln>
        </p:spPr>
        <p:txBody>
          <a:bodyPr lIns="92075" tIns="46038" rIns="92075" bIns="46038"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quarter" idx="2"/>
          </p:nvPr>
        </p:nvSpPr>
        <p:spPr>
          <a:xfrm>
            <a:off x="609600" y="6245225"/>
            <a:ext cx="2844800" cy="476250"/>
          </a:xfrm>
          <a:prstGeom prst="rect">
            <a:avLst/>
          </a:prstGeom>
          <a:noFill/>
          <a:ln w="9525">
            <a:noFill/>
            <a:miter/>
          </a:ln>
        </p:spPr>
        <p:txBody>
          <a:bodyPr lIns="92075" tIns="46038" rIns="92075" bIns="46038" anchor="t"/>
          <a:p>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lIns="92075" tIns="46038" rIns="92075" bIns="46038" anchor="t"/>
          <a:p>
            <a:endParaRPr lang="zh-CN"/>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lIns="92075" tIns="46038" rIns="92075" bIns="46038" anchor="t"/>
          <a:p>
            <a:fld id="{9A0DB2DC-4C9A-4742-B13C-FB6460FD3503}" type="slidenum">
              <a:rPr lang="zh-CN"/>
            </a:fld>
            <a:endParaRPr 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14338"/>
            <a:ext cx="2743200" cy="58229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14338"/>
            <a:ext cx="8070573" cy="58229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页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00" y="6356351"/>
            <a:ext cx="2844800" cy="365125"/>
          </a:xfrm>
          <a:prstGeom prst="rect">
            <a:avLst/>
          </a:prstGeom>
        </p:spPr>
        <p:txBody>
          <a:bodyPr/>
          <a:lstStyle/>
          <a:p>
            <a:fld id="{53A34AF9-1664-4634-98DD-8A193B72BA2B}" type="datetime1">
              <a:rPr lang="zh-CN" altLang="en-US" smtClean="0"/>
            </a:fld>
            <a:endParaRPr lang="zh-CN" altLang="en-US"/>
          </a:p>
        </p:txBody>
      </p:sp>
      <p:sp>
        <p:nvSpPr>
          <p:cNvPr id="4" name="页脚占位符 3"/>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7600" y="6356351"/>
            <a:ext cx="2844800" cy="365125"/>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0A4BEA9-ABDD-644B-A677-B8B118CD6514}"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5E7AF3DD-7A79-2540-BF26-FC51D5B7A114}" type="slidenum">
              <a:rPr kumimoji="1" lang="zh-CN" altLang="en-US" smtClean="0"/>
            </a:fld>
            <a:endParaRPr kumimoji="1" lang="zh-CN" altLang="en-US"/>
          </a:p>
        </p:txBody>
      </p:sp>
    </p:spTree>
  </p:cSld>
  <p:clrMapOvr>
    <a:masterClrMapping/>
  </p:clrMapOvr>
  <p:transition spd="med">
    <p:random/>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0A4BEA9-ABDD-644B-A677-B8B118CD6514}"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5E7AF3DD-7A79-2540-BF26-FC51D5B7A114}" type="slidenum">
              <a:rPr kumimoji="1" lang="zh-CN" altLang="en-US" smtClean="0"/>
            </a:fld>
            <a:endParaRPr kumimoji="1" lang="zh-CN" altLang="en-US"/>
          </a:p>
        </p:txBody>
      </p:sp>
    </p:spTree>
  </p:cSld>
  <p:clrMapOvr>
    <a:masterClrMapping/>
  </p:clrMapOvr>
  <p:transition spd="med">
    <p:random/>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 1025"/>
          <p:cNvSpPr/>
          <p:nvPr>
            <p:ph type="title"/>
          </p:nvPr>
        </p:nvSpPr>
        <p:spPr>
          <a:xfrm>
            <a:off x="609600" y="414338"/>
            <a:ext cx="10972800" cy="1143000"/>
          </a:xfrm>
          <a:prstGeom prst="rect">
            <a:avLst/>
          </a:prstGeom>
          <a:noFill/>
          <a:ln w="9525">
            <a:noFill/>
            <a:miter/>
          </a:ln>
        </p:spPr>
        <p:txBody>
          <a:bodyPr lIns="92075" tIns="46038" rIns="92075" bIns="46038" anchor="ctr"/>
          <a:p>
            <a:pPr lvl="0"/>
            <a:r>
              <a:rPr lang="zh-CN" altLang="en-US"/>
              <a:t>单击此处编辑母版标题样式</a:t>
            </a:r>
            <a:endParaRPr lang="zh-CN" altLang="en-US"/>
          </a:p>
        </p:txBody>
      </p:sp>
      <p:sp>
        <p:nvSpPr>
          <p:cNvPr id="1027" name="文本占位符 1026"/>
          <p:cNvSpPr/>
          <p:nvPr>
            <p:ph type="body" idx="1"/>
          </p:nvPr>
        </p:nvSpPr>
        <p:spPr>
          <a:xfrm>
            <a:off x="609600" y="1711325"/>
            <a:ext cx="10972800" cy="4525963"/>
          </a:xfrm>
          <a:prstGeom prst="rect">
            <a:avLst/>
          </a:prstGeom>
          <a:noFill/>
          <a:ln w="9525">
            <a:noFill/>
            <a:miter/>
          </a:ln>
        </p:spPr>
        <p:txBody>
          <a:bodyPr lIns="92075" tIns="46038" rIns="92075" bIns="46038"/>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265863"/>
            <a:ext cx="2844800" cy="476250"/>
          </a:xfrm>
          <a:prstGeom prst="rect">
            <a:avLst/>
          </a:prstGeom>
          <a:noFill/>
          <a:ln w="9525">
            <a:noFill/>
            <a:miter/>
          </a:ln>
        </p:spPr>
        <p:txBody>
          <a:bodyPr lIns="92075" tIns="46038" rIns="92075" bIns="46038"/>
          <a:lstStyle>
            <a:lvl1pPr>
              <a:defRPr sz="1400"/>
            </a:lvl1pPr>
          </a:lstStyle>
          <a:p>
            <a:pPr lvl="0"/>
            <a:endParaRPr lang="zh-CN" altLang="en-US"/>
          </a:p>
        </p:txBody>
      </p:sp>
      <p:sp>
        <p:nvSpPr>
          <p:cNvPr id="1029" name="页脚占位符 1028"/>
          <p:cNvSpPr/>
          <p:nvPr>
            <p:ph type="ftr" sz="quarter" idx="3"/>
          </p:nvPr>
        </p:nvSpPr>
        <p:spPr>
          <a:xfrm>
            <a:off x="4165600" y="6265863"/>
            <a:ext cx="3860800" cy="476250"/>
          </a:xfrm>
          <a:prstGeom prst="rect">
            <a:avLst/>
          </a:prstGeom>
          <a:noFill/>
          <a:ln w="9525">
            <a:noFill/>
            <a:miter/>
          </a:ln>
        </p:spPr>
        <p:txBody>
          <a:bodyPr lIns="92075" tIns="46038" rIns="92075" bIns="46038"/>
          <a:lstStyle>
            <a:lvl1pPr algn="ctr">
              <a:defRPr sz="1400"/>
            </a:lvl1pPr>
          </a:lstStyle>
          <a:p>
            <a:pPr lvl="0"/>
            <a:endParaRPr lang="zh-CN"/>
          </a:p>
        </p:txBody>
      </p:sp>
      <p:sp>
        <p:nvSpPr>
          <p:cNvPr id="1030" name="灯片编号占位符 1029"/>
          <p:cNvSpPr/>
          <p:nvPr>
            <p:ph type="sldNum" sz="quarter" idx="4"/>
          </p:nvPr>
        </p:nvSpPr>
        <p:spPr>
          <a:xfrm>
            <a:off x="8737600" y="6265863"/>
            <a:ext cx="2844800" cy="476250"/>
          </a:xfrm>
          <a:prstGeom prst="rect">
            <a:avLst/>
          </a:prstGeom>
          <a:noFill/>
          <a:ln w="9525">
            <a:noFill/>
            <a:miter/>
          </a:ln>
        </p:spPr>
        <p:txBody>
          <a:bodyPr lIns="92075" tIns="46038" rIns="92075" bIns="46038"/>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bg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bg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bg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 Target="slide63.xml"/><Relationship Id="rId7" Type="http://schemas.openxmlformats.org/officeDocument/2006/relationships/slide" Target="slide55.xml"/><Relationship Id="rId6" Type="http://schemas.openxmlformats.org/officeDocument/2006/relationships/slide" Target="slide48.xml"/><Relationship Id="rId5" Type="http://schemas.openxmlformats.org/officeDocument/2006/relationships/slide" Target="slide36.xml"/><Relationship Id="rId4" Type="http://schemas.openxmlformats.org/officeDocument/2006/relationships/slide" Target="slide7.xml"/><Relationship Id="rId3" Type="http://schemas.openxmlformats.org/officeDocument/2006/relationships/slide" Target="slide21.xml"/><Relationship Id="rId2" Type="http://schemas.openxmlformats.org/officeDocument/2006/relationships/slide" Target="slide6.xml"/><Relationship Id="rId1" Type="http://schemas.openxmlformats.org/officeDocument/2006/relationships/slide" Target="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1.xml"/><Relationship Id="rId1" Type="http://schemas.openxmlformats.org/officeDocument/2006/relationships/slide" Target="slide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slide" Target="slide99.xml"/><Relationship Id="rId3" Type="http://schemas.openxmlformats.org/officeDocument/2006/relationships/slide" Target="slide73.xml"/><Relationship Id="rId2" Type="http://schemas.openxmlformats.org/officeDocument/2006/relationships/slide" Target="slide21.xml"/><Relationship Id="rId1" Type="http://schemas.openxmlformats.org/officeDocument/2006/relationships/slide" Target="slide7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1.xml"/><Relationship Id="rId1" Type="http://schemas.openxmlformats.org/officeDocument/2006/relationships/slide" Target="slide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slide" Target="slide21.xml"/><Relationship Id="rId1" Type="http://schemas.openxmlformats.org/officeDocument/2006/relationships/slide" Target="sl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slide" Target="slide21.xml"/><Relationship Id="rId1" Type="http://schemas.openxmlformats.org/officeDocument/2006/relationships/slide" Target="slide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slide" Target="slide2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slide" Target="slide21.xml"/><Relationship Id="rId1" Type="http://schemas.openxmlformats.org/officeDocument/2006/relationships/slide" Target="slide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slide" Target="slide21.xml"/><Relationship Id="rId1" Type="http://schemas.openxmlformats.org/officeDocument/2006/relationships/slide" Target="slide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slide" Target="slide21.xml"/><Relationship Id="rId1" Type="http://schemas.openxmlformats.org/officeDocument/2006/relationships/slide" Target="slide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slide" Target="slide21.xml"/><Relationship Id="rId1" Type="http://schemas.openxmlformats.org/officeDocument/2006/relationships/slide" Target="slide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slide" Target="slide21.xml"/><Relationship Id="rId1" Type="http://schemas.openxmlformats.org/officeDocument/2006/relationships/slide" Target="slide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p:nvSpPr>
        <p:spPr>
          <a:xfrm>
            <a:off x="3726497" y="1628800"/>
            <a:ext cx="4739005" cy="922020"/>
          </a:xfrm>
          <a:prstGeom prst="rect">
            <a:avLst/>
          </a:prstGeom>
          <a:noFill/>
        </p:spPr>
        <p:txBody>
          <a:bodyPr wrap="square" rtlCol="0">
            <a:spAutoFit/>
          </a:bodyPr>
          <a:lstStyle/>
          <a:p>
            <a:pPr algn="ctr" fontAlgn="base">
              <a:spcBef>
                <a:spcPct val="0"/>
              </a:spcBef>
              <a:spcAft>
                <a:spcPct val="0"/>
              </a:spcAft>
            </a:pPr>
            <a:r>
              <a:rPr lang="zh-CN" altLang="en-US" sz="5400" b="1" dirty="0">
                <a:solidFill>
                  <a:schemeClr val="bg1"/>
                </a:solidFill>
                <a:latin typeface="+mn-ea"/>
                <a:cs typeface="Heiti SC Light"/>
              </a:rPr>
              <a:t>语言文字应用</a:t>
            </a:r>
          </a:p>
        </p:txBody>
      </p:sp>
      <p:sp>
        <p:nvSpPr>
          <p:cNvPr id="5" name="TextBox 7"/>
          <p:cNvSpPr txBox="1"/>
          <p:nvPr/>
        </p:nvSpPr>
        <p:spPr>
          <a:xfrm>
            <a:off x="2783632" y="2924944"/>
            <a:ext cx="6899910" cy="768350"/>
          </a:xfrm>
          <a:prstGeom prst="rect">
            <a:avLst/>
          </a:prstGeom>
          <a:noFill/>
        </p:spPr>
        <p:txBody>
          <a:bodyPr wrap="square" rtlCol="0">
            <a:spAutoFit/>
          </a:bodyPr>
          <a:lstStyle/>
          <a:p>
            <a:pPr marL="571500" indent="-571500" algn="ctr">
              <a:buFont typeface="Wingdings" pitchFamily="2" charset="2"/>
              <a:buChar char="u"/>
            </a:pPr>
            <a:r>
              <a:rPr lang="zh-CN" altLang="en-US" sz="4400" dirty="0">
                <a:solidFill>
                  <a:schemeClr val="bg1"/>
                </a:solidFill>
                <a:latin typeface="黑体" pitchFamily="49" charset="-122"/>
                <a:ea typeface="黑体" pitchFamily="49" charset="-122"/>
                <a:cs typeface="Heiti SC Light"/>
              </a:rPr>
              <a:t>专题</a:t>
            </a:r>
            <a:r>
              <a:rPr lang="en-US" altLang="zh-CN" sz="4400" dirty="0">
                <a:solidFill>
                  <a:schemeClr val="bg1"/>
                </a:solidFill>
                <a:latin typeface="黑体" pitchFamily="49" charset="-122"/>
                <a:ea typeface="黑体" pitchFamily="49" charset="-122"/>
                <a:cs typeface="Heiti SC Light"/>
              </a:rPr>
              <a:t>2  </a:t>
            </a:r>
            <a:r>
              <a:rPr lang="zh-CN" altLang="en-US" sz="4400" dirty="0">
                <a:solidFill>
                  <a:schemeClr val="bg1"/>
                </a:solidFill>
                <a:latin typeface="黑体" pitchFamily="49" charset="-122"/>
                <a:ea typeface="黑体" pitchFamily="49" charset="-122"/>
                <a:cs typeface="Heiti SC Light"/>
              </a:rPr>
              <a:t>辨析并修改病句</a:t>
            </a:r>
          </a:p>
        </p:txBody>
      </p:sp>
      <p:pic>
        <p:nvPicPr>
          <p:cNvPr id="1028" name="Picture 4" descr="E:\support\desk\bf3e0de510797d106a6ed745b2d47ce7af22adcb36225-MSsGbL_fw658.jpg"/>
          <p:cNvPicPr>
            <a:picLocks noChangeAspect="1" noChangeArrowheads="1"/>
          </p:cNvPicPr>
          <p:nvPr/>
        </p:nvPicPr>
        <p:blipFill>
          <a:blip r:embed="rId1" cstate="print"/>
          <a:srcRect/>
          <a:stretch>
            <a:fillRect/>
          </a:stretch>
        </p:blipFill>
        <p:spPr bwMode="auto">
          <a:xfrm>
            <a:off x="9480376" y="4077072"/>
            <a:ext cx="1929384" cy="2282827"/>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2"/>
          <p:cNvGrpSpPr/>
          <p:nvPr/>
        </p:nvGrpSpPr>
        <p:grpSpPr>
          <a:xfrm>
            <a:off x="1659178" y="1126720"/>
            <a:ext cx="8581390" cy="3260090"/>
            <a:chOff x="4806420" y="1457378"/>
            <a:chExt cx="8100231" cy="3260090"/>
          </a:xfrm>
        </p:grpSpPr>
        <p:sp>
          <p:nvSpPr>
            <p:cNvPr id="12" name="TextBox 5"/>
            <p:cNvSpPr txBox="1"/>
            <p:nvPr/>
          </p:nvSpPr>
          <p:spPr>
            <a:xfrm>
              <a:off x="4806420" y="2164133"/>
              <a:ext cx="8100231" cy="2553335"/>
            </a:xfrm>
            <a:prstGeom prst="rect">
              <a:avLst/>
            </a:prstGeom>
            <a:noFill/>
          </p:spPr>
          <p:txBody>
            <a:bodyPr wrap="square" rtlCol="0">
              <a:spAutoFit/>
            </a:bodyPr>
            <a:lstStyle/>
            <a:p>
              <a:pPr fontAlgn="auto"/>
              <a:r>
                <a:rPr lang="zh-CN" altLang="en-US" sz="3200" dirty="0">
                  <a:latin typeface="仿宋" panose="02010609060101010101" pitchFamily="49" charset="-122"/>
                  <a:ea typeface="仿宋" panose="02010609060101010101" pitchFamily="49" charset="-122"/>
                </a:rPr>
                <a:t>两个分句的主语都是“电子商务”，“不仅”应放在“电子商务”之后。此外，“不仅</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也</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表示递进关系，“在一定程度上改变了人类的生活方式”和“冲击了历史悠久的传统商业模式”应对调。</a:t>
              </a:r>
            </a:p>
          </p:txBody>
        </p:sp>
        <p:sp>
          <p:nvSpPr>
            <p:cNvPr id="14" name="文本框 19"/>
            <p:cNvSpPr txBox="1"/>
            <p:nvPr/>
          </p:nvSpPr>
          <p:spPr>
            <a:xfrm>
              <a:off x="4908916" y="1457378"/>
              <a:ext cx="968623"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pic>
        <p:nvPicPr>
          <p:cNvPr id="1028" name="Picture 4" descr="E:\support\desk\bf3e0de510797d106a6ed745b2d47ce7af22adcb36225-MSsGbL_fw658.jpg"/>
          <p:cNvPicPr>
            <a:picLocks noChangeAspect="1" noChangeArrowheads="1"/>
          </p:cNvPicPr>
          <p:nvPr/>
        </p:nvPicPr>
        <p:blipFill>
          <a:blip r:embed="rId1" cstate="print"/>
          <a:srcRect/>
          <a:stretch>
            <a:fillRect/>
          </a:stretch>
        </p:blipFill>
        <p:spPr bwMode="auto">
          <a:xfrm>
            <a:off x="9480376" y="4077072"/>
            <a:ext cx="1929384" cy="2282827"/>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1790700" y="3780155"/>
            <a:ext cx="8609965" cy="1870075"/>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宋体" pitchFamily="2" charset="-122"/>
                <a:ea typeface="宋体" pitchFamily="2" charset="-122"/>
              </a:rPr>
              <a:t>4.</a:t>
            </a:r>
            <a:r>
              <a:rPr lang="zh-CN" altLang="en-US" sz="3200" dirty="0">
                <a:solidFill>
                  <a:schemeClr val="bg1"/>
                </a:solidFill>
                <a:latin typeface="宋体" pitchFamily="2" charset="-122"/>
                <a:ea typeface="宋体" pitchFamily="2" charset="-122"/>
              </a:rPr>
              <a:t>瞻前顾后的原则</a:t>
            </a:r>
            <a:endParaRPr lang="zh-CN" altLang="en-US" sz="3200" dirty="0">
              <a:solidFill>
                <a:schemeClr val="bg1"/>
              </a:solidFill>
              <a:latin typeface="宋体" pitchFamily="2" charset="-122"/>
              <a:ea typeface="宋体" pitchFamily="2" charset="-122"/>
            </a:endParaRPr>
          </a:p>
          <a:p>
            <a:r>
              <a:rPr lang="zh-CN" altLang="en-US" sz="3200" dirty="0">
                <a:solidFill>
                  <a:schemeClr val="tx1"/>
                </a:solidFill>
                <a:latin typeface="楷体" panose="02010609060101010101" pitchFamily="49" charset="-122"/>
                <a:ea typeface="楷体" panose="02010609060101010101" pitchFamily="49" charset="-122"/>
              </a:rPr>
              <a:t>特别是修改一段文字中的语病，必须瞻前顾后，统揽全局，否则就可能不合要求。</a:t>
            </a:r>
          </a:p>
        </p:txBody>
      </p:sp>
      <p:sp>
        <p:nvSpPr>
          <p:cNvPr id="22" name="圆角矩形 21"/>
          <p:cNvSpPr/>
          <p:nvPr/>
        </p:nvSpPr>
        <p:spPr>
          <a:xfrm>
            <a:off x="1790700" y="1282065"/>
            <a:ext cx="8609965" cy="2265680"/>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宋体" pitchFamily="2" charset="-122"/>
                <a:ea typeface="宋体" pitchFamily="2" charset="-122"/>
              </a:rPr>
              <a:t>3.</a:t>
            </a:r>
            <a:r>
              <a:rPr lang="zh-CN" altLang="en-US" sz="3200" dirty="0">
                <a:solidFill>
                  <a:schemeClr val="bg1"/>
                </a:solidFill>
                <a:latin typeface="宋体" pitchFamily="2" charset="-122"/>
                <a:ea typeface="宋体" pitchFamily="2" charset="-122"/>
              </a:rPr>
              <a:t>经济性原则</a:t>
            </a:r>
            <a:endParaRPr lang="zh-CN" altLang="en-US" sz="3200" dirty="0">
              <a:solidFill>
                <a:schemeClr val="bg1"/>
              </a:solidFill>
              <a:latin typeface="宋体" pitchFamily="2" charset="-122"/>
              <a:ea typeface="宋体" pitchFamily="2" charset="-122"/>
            </a:endParaRPr>
          </a:p>
          <a:p>
            <a:r>
              <a:rPr lang="zh-CN" altLang="en-US" sz="3200" dirty="0">
                <a:solidFill>
                  <a:schemeClr val="tx1"/>
                </a:solidFill>
                <a:latin typeface="楷体" panose="02010609060101010101" pitchFamily="49" charset="-122"/>
                <a:ea typeface="楷体" panose="02010609060101010101" pitchFamily="49" charset="-122"/>
              </a:rPr>
              <a:t>所谓经济性原则就是要“多就少改”，如能调整语序的就尽量不增删，可以改一处的就不要改两处等。</a:t>
            </a:r>
          </a:p>
        </p:txBody>
      </p:sp>
    </p:spTree>
  </p:cSld>
  <p:clrMapOvr>
    <a:masterClrMapping/>
  </p:clrMapOvr>
  <p:transition spd="med">
    <p:random/>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12620" y="1412240"/>
            <a:ext cx="559054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 （二）修改病句的步骤</a:t>
            </a:r>
          </a:p>
        </p:txBody>
      </p:sp>
      <p:sp>
        <p:nvSpPr>
          <p:cNvPr id="16" name="TextBox 15"/>
          <p:cNvSpPr txBox="1"/>
          <p:nvPr/>
        </p:nvSpPr>
        <p:spPr>
          <a:xfrm>
            <a:off x="1911861" y="1734816"/>
            <a:ext cx="6822016" cy="645160"/>
          </a:xfrm>
          <a:prstGeom prst="rect">
            <a:avLst/>
          </a:prstGeom>
          <a:noFill/>
        </p:spPr>
        <p:txBody>
          <a:bodyPr wrap="square" rtlCol="0">
            <a:spAutoFit/>
          </a:bodyPr>
          <a:lstStyle/>
          <a:p>
            <a:endParaRPr lang="zh-CN" altLang="en-US" dirty="0"/>
          </a:p>
          <a:p>
            <a:endParaRPr lang="zh-CN" altLang="en-US" dirty="0"/>
          </a:p>
        </p:txBody>
      </p:sp>
      <p:sp>
        <p:nvSpPr>
          <p:cNvPr id="12" name="文本框 17"/>
          <p:cNvSpPr txBox="1"/>
          <p:nvPr/>
        </p:nvSpPr>
        <p:spPr>
          <a:xfrm>
            <a:off x="1911985" y="749300"/>
            <a:ext cx="7883524"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修改病句的解题方法</a:t>
            </a:r>
          </a:p>
        </p:txBody>
      </p:sp>
      <p:grpSp>
        <p:nvGrpSpPr>
          <p:cNvPr id="14" name="组合 16"/>
          <p:cNvGrpSpPr/>
          <p:nvPr/>
        </p:nvGrpSpPr>
        <p:grpSpPr>
          <a:xfrm>
            <a:off x="1980771" y="2103140"/>
            <a:ext cx="7920355" cy="3966210"/>
            <a:chOff x="714348" y="3313560"/>
            <a:chExt cx="7531913" cy="1765780"/>
          </a:xfrm>
        </p:grpSpPr>
        <p:sp>
          <p:nvSpPr>
            <p:cNvPr id="15" name="圆角矩形 14"/>
            <p:cNvSpPr/>
            <p:nvPr/>
          </p:nvSpPr>
          <p:spPr>
            <a:xfrm>
              <a:off x="714348" y="3313560"/>
              <a:ext cx="7496889" cy="725140"/>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宋体" pitchFamily="2" charset="-122"/>
                  <a:ea typeface="宋体" pitchFamily="2" charset="-122"/>
                </a:rPr>
                <a:t>1.</a:t>
              </a:r>
              <a:r>
                <a:rPr lang="zh-CN" altLang="en-US" sz="3200" dirty="0">
                  <a:solidFill>
                    <a:schemeClr val="bg1"/>
                  </a:solidFill>
                  <a:latin typeface="宋体" pitchFamily="2" charset="-122"/>
                  <a:ea typeface="宋体" pitchFamily="2" charset="-122"/>
                </a:rPr>
                <a:t>审明要求</a:t>
              </a:r>
              <a:endParaRPr lang="zh-CN" altLang="en-US" sz="3200" dirty="0">
                <a:solidFill>
                  <a:schemeClr val="bg1"/>
                </a:solidFill>
                <a:latin typeface="宋体" pitchFamily="2" charset="-122"/>
                <a:ea typeface="宋体" pitchFamily="2" charset="-122"/>
              </a:endParaRPr>
            </a:p>
            <a:p>
              <a:r>
                <a:rPr lang="zh-CN" altLang="en-US" sz="3200" dirty="0">
                  <a:solidFill>
                    <a:schemeClr val="tx1"/>
                  </a:solidFill>
                  <a:latin typeface="楷体" panose="02010609060101010101" pitchFamily="49" charset="-122"/>
                  <a:ea typeface="楷体" panose="02010609060101010101" pitchFamily="49" charset="-122"/>
                </a:rPr>
                <a:t>在明确要求的基础上，联系上下句，找出“病点”进行修改。</a:t>
              </a:r>
            </a:p>
          </p:txBody>
        </p:sp>
        <p:sp>
          <p:nvSpPr>
            <p:cNvPr id="17" name="圆角矩形 16"/>
            <p:cNvSpPr/>
            <p:nvPr/>
          </p:nvSpPr>
          <p:spPr>
            <a:xfrm>
              <a:off x="714952" y="4153196"/>
              <a:ext cx="7531309" cy="926144"/>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宋体" pitchFamily="2" charset="-122"/>
                  <a:ea typeface="宋体" pitchFamily="2" charset="-122"/>
                </a:rPr>
                <a:t>2.</a:t>
              </a:r>
              <a:r>
                <a:rPr lang="zh-CN" altLang="en-US" sz="3200" dirty="0">
                  <a:solidFill>
                    <a:schemeClr val="bg1"/>
                  </a:solidFill>
                  <a:latin typeface="宋体" pitchFamily="2" charset="-122"/>
                  <a:ea typeface="宋体" pitchFamily="2" charset="-122"/>
                </a:rPr>
                <a:t>辨清类型</a:t>
              </a:r>
              <a:endParaRPr lang="zh-CN" altLang="en-US" sz="3200" dirty="0">
                <a:solidFill>
                  <a:schemeClr val="bg1"/>
                </a:solidFill>
                <a:latin typeface="宋体" pitchFamily="2" charset="-122"/>
                <a:ea typeface="宋体" pitchFamily="2" charset="-122"/>
              </a:endParaRPr>
            </a:p>
            <a:p>
              <a:r>
                <a:rPr lang="zh-CN" altLang="en-US" sz="3200" dirty="0">
                  <a:solidFill>
                    <a:schemeClr val="tx1"/>
                  </a:solidFill>
                  <a:latin typeface="楷体" panose="02010609060101010101" pitchFamily="49" charset="-122"/>
                  <a:ea typeface="楷体" panose="02010609060101010101" pitchFamily="49" charset="-122"/>
                </a:rPr>
                <a:t>运用辨析病句的方法，对语句进行细致阅读，分清语病类型，确定病因，再做相应的修改。</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2000" fill="hold"/>
                                        <p:tgtEl>
                                          <p:spTgt spid="14"/>
                                        </p:tgtEl>
                                        <p:attrNameLst>
                                          <p:attrName>ppt_x</p:attrName>
                                        </p:attrNameLst>
                                      </p:cBhvr>
                                      <p:tavLst>
                                        <p:tav tm="0">
                                          <p:val>
                                            <p:strVal val="#ppt_x"/>
                                          </p:val>
                                        </p:tav>
                                        <p:tav tm="100000">
                                          <p:val>
                                            <p:strVal val="#ppt_x"/>
                                          </p:val>
                                        </p:tav>
                                      </p:tavLst>
                                    </p:anim>
                                    <p:anim calcmode="lin" valueType="num">
                                      <p:cBhvr additive="base">
                                        <p:cTn id="13" dur="2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1706880" y="764704"/>
            <a:ext cx="8778240" cy="5532120"/>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宋体" pitchFamily="2" charset="-122"/>
                <a:ea typeface="宋体" pitchFamily="2" charset="-122"/>
              </a:rPr>
              <a:t>3.</a:t>
            </a:r>
            <a:r>
              <a:rPr lang="zh-CN" altLang="en-US" sz="3200" dirty="0">
                <a:solidFill>
                  <a:schemeClr val="bg1"/>
                </a:solidFill>
                <a:latin typeface="宋体" pitchFamily="2" charset="-122"/>
                <a:ea typeface="宋体" pitchFamily="2" charset="-122"/>
              </a:rPr>
              <a:t>方法对症</a:t>
            </a:r>
            <a:endParaRPr lang="zh-CN" altLang="en-US" sz="3200" dirty="0">
              <a:solidFill>
                <a:schemeClr val="bg1"/>
              </a:solidFill>
              <a:latin typeface="宋体" pitchFamily="2" charset="-122"/>
              <a:ea typeface="宋体" pitchFamily="2" charset="-122"/>
            </a:endParaRPr>
          </a:p>
          <a:p>
            <a:r>
              <a:rPr lang="zh-CN" altLang="en-US" sz="3200" dirty="0">
                <a:solidFill>
                  <a:srgbClr val="000000"/>
                </a:solidFill>
                <a:latin typeface="楷体" panose="02010609060101010101" pitchFamily="49" charset="-122"/>
                <a:ea typeface="楷体" panose="02010609060101010101" pitchFamily="49" charset="-122"/>
              </a:rPr>
              <a:t>（</a:t>
            </a:r>
            <a:r>
              <a:rPr lang="en-US" altLang="zh-CN" sz="3200" dirty="0">
                <a:solidFill>
                  <a:srgbClr val="000000"/>
                </a:solidFill>
                <a:latin typeface="楷体" panose="02010609060101010101" pitchFamily="49" charset="-122"/>
                <a:ea typeface="楷体" panose="02010609060101010101" pitchFamily="49" charset="-122"/>
              </a:rPr>
              <a:t>1</a:t>
            </a:r>
            <a:r>
              <a:rPr lang="zh-CN" altLang="en-US" sz="3200"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删：</a:t>
            </a:r>
            <a:r>
              <a:rPr lang="zh-CN" altLang="en-US" sz="3200" dirty="0">
                <a:solidFill>
                  <a:schemeClr val="tx1"/>
                </a:solidFill>
                <a:latin typeface="楷体" panose="02010609060101010101" pitchFamily="49" charset="-122"/>
                <a:ea typeface="楷体" panose="02010609060101010101" pitchFamily="49" charset="-122"/>
              </a:rPr>
              <a:t>删去多余的内容，主要用于成分赘余、句式杂糅、自相矛盾等类型的病句。</a:t>
            </a:r>
            <a:endParaRPr lang="zh-CN" altLang="en-US" sz="3200" dirty="0">
              <a:solidFill>
                <a:schemeClr val="tx1"/>
              </a:solidFill>
              <a:latin typeface="楷体" panose="02010609060101010101" pitchFamily="49" charset="-122"/>
              <a:ea typeface="楷体" panose="02010609060101010101" pitchFamily="49" charset="-122"/>
            </a:endParaRPr>
          </a:p>
          <a:p>
            <a:r>
              <a:rPr lang="zh-CN" altLang="en-US" sz="3200" dirty="0">
                <a:solidFill>
                  <a:srgbClr val="000000"/>
                </a:solidFill>
                <a:latin typeface="楷体" panose="02010609060101010101" pitchFamily="49" charset="-122"/>
                <a:ea typeface="楷体" panose="02010609060101010101" pitchFamily="49" charset="-122"/>
              </a:rPr>
              <a:t>（</a:t>
            </a:r>
            <a:r>
              <a:rPr lang="en-US" altLang="zh-CN" sz="3200" dirty="0">
                <a:solidFill>
                  <a:srgbClr val="000000"/>
                </a:solidFill>
                <a:latin typeface="楷体" panose="02010609060101010101" pitchFamily="49" charset="-122"/>
                <a:ea typeface="楷体" panose="02010609060101010101" pitchFamily="49" charset="-122"/>
              </a:rPr>
              <a:t>2</a:t>
            </a:r>
            <a:r>
              <a:rPr lang="zh-CN" altLang="en-US" sz="3200"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增：</a:t>
            </a:r>
            <a:r>
              <a:rPr lang="zh-CN" altLang="en-US" sz="3200" dirty="0">
                <a:solidFill>
                  <a:schemeClr val="tx1"/>
                </a:solidFill>
                <a:latin typeface="楷体" panose="02010609060101010101" pitchFamily="49" charset="-122"/>
                <a:ea typeface="楷体" panose="02010609060101010101" pitchFamily="49" charset="-122"/>
              </a:rPr>
              <a:t>增补缺少的内容，主要用于成分残缺、搭配不当等类型的病句。</a:t>
            </a:r>
            <a:endParaRPr lang="zh-CN" altLang="en-US" sz="3200" dirty="0">
              <a:solidFill>
                <a:schemeClr val="tx1"/>
              </a:solidFill>
              <a:latin typeface="楷体" panose="02010609060101010101" pitchFamily="49" charset="-122"/>
              <a:ea typeface="楷体" panose="02010609060101010101" pitchFamily="49" charset="-122"/>
            </a:endParaRPr>
          </a:p>
          <a:p>
            <a:r>
              <a:rPr lang="zh-CN" altLang="en-US" sz="3200" dirty="0">
                <a:solidFill>
                  <a:srgbClr val="000000"/>
                </a:solidFill>
                <a:latin typeface="楷体" panose="02010609060101010101" pitchFamily="49" charset="-122"/>
                <a:ea typeface="楷体" panose="02010609060101010101" pitchFamily="49" charset="-122"/>
              </a:rPr>
              <a:t>（</a:t>
            </a:r>
            <a:r>
              <a:rPr lang="en-US" altLang="zh-CN" sz="3200" dirty="0">
                <a:solidFill>
                  <a:srgbClr val="000000"/>
                </a:solidFill>
                <a:latin typeface="楷体" panose="02010609060101010101" pitchFamily="49" charset="-122"/>
                <a:ea typeface="楷体" panose="02010609060101010101" pitchFamily="49" charset="-122"/>
              </a:rPr>
              <a:t>3</a:t>
            </a:r>
            <a:r>
              <a:rPr lang="zh-CN" altLang="en-US" sz="3200"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换：</a:t>
            </a:r>
            <a:r>
              <a:rPr lang="zh-CN" altLang="en-US" sz="3200" dirty="0">
                <a:solidFill>
                  <a:schemeClr val="tx1"/>
                </a:solidFill>
                <a:latin typeface="楷体" panose="02010609060101010101" pitchFamily="49" charset="-122"/>
                <a:ea typeface="楷体" panose="02010609060101010101" pitchFamily="49" charset="-122"/>
              </a:rPr>
              <a:t>将不妥的内容更换为恰当的内容，主要用于搭配不当、用词不当、指代不明等类型的病句。</a:t>
            </a:r>
            <a:endParaRPr lang="zh-CN" altLang="en-US" sz="3200" dirty="0">
              <a:solidFill>
                <a:schemeClr val="tx1"/>
              </a:solidFill>
              <a:latin typeface="楷体" panose="02010609060101010101" pitchFamily="49" charset="-122"/>
              <a:ea typeface="楷体" panose="02010609060101010101" pitchFamily="49" charset="-122"/>
            </a:endParaRPr>
          </a:p>
          <a:p>
            <a:r>
              <a:rPr lang="zh-CN" altLang="en-US" sz="3200" dirty="0">
                <a:solidFill>
                  <a:srgbClr val="000000"/>
                </a:solidFill>
                <a:latin typeface="楷体" panose="02010609060101010101" pitchFamily="49" charset="-122"/>
                <a:ea typeface="楷体" panose="02010609060101010101" pitchFamily="49" charset="-122"/>
              </a:rPr>
              <a:t>（</a:t>
            </a:r>
            <a:r>
              <a:rPr lang="en-US" altLang="zh-CN" sz="3200" dirty="0">
                <a:solidFill>
                  <a:srgbClr val="000000"/>
                </a:solidFill>
                <a:latin typeface="楷体" panose="02010609060101010101" pitchFamily="49" charset="-122"/>
                <a:ea typeface="楷体" panose="02010609060101010101" pitchFamily="49" charset="-122"/>
              </a:rPr>
              <a:t>4</a:t>
            </a:r>
            <a:r>
              <a:rPr lang="zh-CN" altLang="en-US" sz="3200" dirty="0">
                <a:solidFill>
                  <a:srgbClr val="000000"/>
                </a:solidFill>
                <a:latin typeface="楷体" panose="02010609060101010101" pitchFamily="49" charset="-122"/>
                <a:ea typeface="楷体" panose="02010609060101010101" pitchFamily="49" charset="-122"/>
              </a:rPr>
              <a:t>）</a:t>
            </a:r>
            <a:r>
              <a:rPr lang="zh-CN" altLang="en-US" sz="3200" b="1" dirty="0">
                <a:solidFill>
                  <a:srgbClr val="000000"/>
                </a:solidFill>
                <a:latin typeface="楷体" panose="02010609060101010101" pitchFamily="49" charset="-122"/>
                <a:ea typeface="楷体" panose="02010609060101010101" pitchFamily="49" charset="-122"/>
              </a:rPr>
              <a:t>调：</a:t>
            </a:r>
            <a:r>
              <a:rPr lang="zh-CN" altLang="en-US" sz="3200" dirty="0">
                <a:solidFill>
                  <a:schemeClr val="tx1"/>
                </a:solidFill>
                <a:latin typeface="楷体" panose="02010609060101010101" pitchFamily="49" charset="-122"/>
                <a:ea typeface="楷体" panose="02010609060101010101" pitchFamily="49" charset="-122"/>
              </a:rPr>
              <a:t>调动语句的顺序，使语句前后照应或合乎情理，主要用于语序不当等类型的病句。</a:t>
            </a:r>
          </a:p>
        </p:txBody>
      </p:sp>
    </p:spTree>
  </p:cSld>
  <p:clrMapOvr>
    <a:masterClrMapping/>
  </p:clrMapOvr>
  <p:transition spd="med">
    <p:random/>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20"/>
          <p:cNvGrpSpPr/>
          <p:nvPr/>
        </p:nvGrpSpPr>
        <p:grpSpPr>
          <a:xfrm>
            <a:off x="1671196" y="1071144"/>
            <a:ext cx="8707755" cy="5106670"/>
            <a:chOff x="198583" y="1396330"/>
            <a:chExt cx="7780059" cy="3999444"/>
          </a:xfrm>
        </p:grpSpPr>
        <p:sp>
          <p:nvSpPr>
            <p:cNvPr id="8" name="TextBox 2"/>
            <p:cNvSpPr txBox="1"/>
            <p:nvPr/>
          </p:nvSpPr>
          <p:spPr>
            <a:xfrm>
              <a:off x="198583" y="1853367"/>
              <a:ext cx="7780059" cy="3542407"/>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［重庆</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2014·19</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下边一段话中有三个句子，其中一个句子有语病，请指出并针对语病进行修改。修改后的句子需保持原意。</a:t>
              </a:r>
              <a:endParaRPr lang="zh-CN" altLang="en-US" sz="3200" dirty="0">
                <a:solidFill>
                  <a:schemeClr val="tx1">
                    <a:lumMod val="75000"/>
                    <a:lumOff val="25000"/>
                  </a:schemeClr>
                </a:solidFill>
                <a:latin typeface="宋体" pitchFamily="2" charset="-122"/>
                <a:ea typeface="宋体" pitchFamily="2" charset="-122"/>
                <a:cs typeface="Heiti SC Light"/>
              </a:endParaRPr>
            </a:p>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    </a:t>
              </a:r>
              <a:r>
                <a:rPr lang="zh-CN" altLang="en-US" sz="3200" spc="-50" dirty="0">
                  <a:solidFill>
                    <a:schemeClr val="bg1"/>
                  </a:solidFill>
                  <a:latin typeface="楷体" panose="02010609060101010101" pitchFamily="49" charset="-122"/>
                  <a:ea typeface="楷体" panose="02010609060101010101" pitchFamily="49" charset="-122"/>
                </a:rPr>
                <a:t>①现在的重庆夜景，随着光彩工程的实施，现代科技的运用，更加璀璨夺目，已进入世界四大夜景城市之一。②每当夜幕降临，华灯初放，点点灯火流光溢彩，宛若天上繁星散落，把山城打扮得如梦似幻，仿佛人间仙境。③有人将夜晚的山城形容为灯山，这是因为山城轮廓分明，层</a:t>
              </a:r>
              <a:endParaRPr lang="zh-CN" altLang="en-US" sz="3200" u="sng" spc="-50" dirty="0">
                <a:solidFill>
                  <a:schemeClr val="bg1"/>
                </a:solidFill>
                <a:latin typeface="楷体" panose="02010609060101010101" pitchFamily="49" charset="-122"/>
                <a:ea typeface="楷体" panose="02010609060101010101" pitchFamily="49" charset="-122"/>
                <a:cs typeface="Heiti SC Light"/>
              </a:endParaRPr>
            </a:p>
          </p:txBody>
        </p:sp>
        <p:sp>
          <p:nvSpPr>
            <p:cNvPr id="10" name="文本框 15"/>
            <p:cNvSpPr txBox="1"/>
            <p:nvPr/>
          </p:nvSpPr>
          <p:spPr>
            <a:xfrm>
              <a:off x="198583" y="1396330"/>
              <a:ext cx="1291854" cy="457037"/>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21</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0070" y="1482725"/>
            <a:ext cx="8532495" cy="2554545"/>
          </a:xfrm>
          <a:prstGeom prst="rect">
            <a:avLst/>
          </a:prstGeom>
          <a:noFill/>
        </p:spPr>
        <p:txBody>
          <a:bodyPr wrap="square" rtlCol="0" anchor="t">
            <a:spAutoFit/>
          </a:bodyPr>
          <a:lstStyle/>
          <a:p>
            <a:pPr algn="l"/>
            <a:r>
              <a:rPr lang="zh-CN" altLang="en-US" sz="3200" spc="-50" dirty="0">
                <a:solidFill>
                  <a:schemeClr val="bg1"/>
                </a:solidFill>
                <a:latin typeface="楷体" panose="02010609060101010101" pitchFamily="49" charset="-122"/>
                <a:ea typeface="楷体" panose="02010609060101010101" pitchFamily="49" charset="-122"/>
                <a:sym typeface="+mn-ea"/>
              </a:rPr>
              <a:t>次清晰；又有人将绕城的两江比喻为灯河，这是因为江中碧波倒映出满城灯火。</a:t>
            </a:r>
            <a:endParaRPr lang="zh-CN" altLang="en-US" sz="3200" spc="-50" dirty="0">
              <a:solidFill>
                <a:schemeClr val="bg1"/>
              </a:solidFill>
              <a:latin typeface="楷体" panose="02010609060101010101" pitchFamily="49" charset="-122"/>
              <a:ea typeface="楷体" panose="02010609060101010101" pitchFamily="49" charset="-122"/>
              <a:sym typeface="+mn-ea"/>
            </a:endParaRPr>
          </a:p>
          <a:p>
            <a:pPr algn="l"/>
            <a:endParaRPr lang="en-US" altLang="zh-CN" sz="3200" dirty="0">
              <a:solidFill>
                <a:schemeClr val="tx1">
                  <a:lumMod val="75000"/>
                  <a:lumOff val="25000"/>
                </a:schemeClr>
              </a:solidFill>
              <a:latin typeface="宋体" pitchFamily="2" charset="-122"/>
              <a:ea typeface="宋体" pitchFamily="2" charset="-122"/>
              <a:cs typeface="Heiti SC Light"/>
              <a:sym typeface="+mn-ea"/>
            </a:endParaRPr>
          </a:p>
          <a:p>
            <a:pPr algn="l"/>
            <a:r>
              <a:rPr lang="zh-CN" altLang="en-US" sz="3200" dirty="0">
                <a:solidFill>
                  <a:schemeClr val="tx1">
                    <a:lumMod val="75000"/>
                    <a:lumOff val="25000"/>
                  </a:schemeClr>
                </a:solidFill>
                <a:latin typeface="宋体" pitchFamily="2" charset="-122"/>
                <a:ea typeface="宋体" pitchFamily="2" charset="-122"/>
                <a:cs typeface="Heiti SC Light"/>
                <a:sym typeface="+mn-ea"/>
              </a:rPr>
              <a:t>有语病的句子是：</a:t>
            </a:r>
            <a:r>
              <a:rPr lang="en-US" altLang="zh-CN" sz="3200" dirty="0">
                <a:solidFill>
                  <a:schemeClr val="tx1">
                    <a:lumMod val="75000"/>
                    <a:lumOff val="25000"/>
                  </a:schemeClr>
                </a:solidFill>
                <a:latin typeface="宋体" pitchFamily="2" charset="-122"/>
                <a:ea typeface="宋体" pitchFamily="2" charset="-122"/>
                <a:cs typeface="Heiti SC Light"/>
                <a:sym typeface="+mn-ea"/>
              </a:rPr>
              <a:t>______</a:t>
            </a:r>
            <a:r>
              <a:rPr lang="zh-CN" altLang="en-US" sz="3200" dirty="0">
                <a:solidFill>
                  <a:schemeClr val="tx1">
                    <a:lumMod val="75000"/>
                    <a:lumOff val="25000"/>
                  </a:schemeClr>
                </a:solidFill>
                <a:latin typeface="宋体" pitchFamily="2" charset="-122"/>
                <a:ea typeface="宋体" pitchFamily="2" charset="-122"/>
                <a:cs typeface="Heiti SC Light"/>
                <a:sym typeface="+mn-ea"/>
              </a:rPr>
              <a:t>（只填序号）</a:t>
            </a:r>
            <a:endParaRPr lang="zh-CN" altLang="en-US" sz="3200" dirty="0">
              <a:solidFill>
                <a:schemeClr val="tx1">
                  <a:lumMod val="75000"/>
                  <a:lumOff val="25000"/>
                </a:schemeClr>
              </a:solidFill>
              <a:latin typeface="宋体" pitchFamily="2" charset="-122"/>
              <a:ea typeface="宋体" pitchFamily="2" charset="-122"/>
              <a:cs typeface="Heiti SC Light"/>
            </a:endParaRPr>
          </a:p>
          <a:p>
            <a:pPr algn="l"/>
            <a:r>
              <a:rPr lang="zh-CN" altLang="en-US" sz="3200" dirty="0">
                <a:solidFill>
                  <a:schemeClr val="tx1">
                    <a:lumMod val="75000"/>
                    <a:lumOff val="25000"/>
                  </a:schemeClr>
                </a:solidFill>
                <a:latin typeface="宋体" pitchFamily="2" charset="-122"/>
                <a:ea typeface="宋体" pitchFamily="2" charset="-122"/>
                <a:cs typeface="Heiti SC Light"/>
                <a:sym typeface="+mn-ea"/>
              </a:rPr>
              <a:t>针对语病的修改：</a:t>
            </a:r>
            <a:r>
              <a:rPr lang="en-US" altLang="zh-CN" sz="3200" b="1" dirty="0">
                <a:solidFill>
                  <a:schemeClr val="tx1">
                    <a:lumMod val="75000"/>
                    <a:lumOff val="25000"/>
                  </a:schemeClr>
                </a:solidFill>
                <a:latin typeface="宋体" pitchFamily="2" charset="-122"/>
                <a:ea typeface="宋体" pitchFamily="2" charset="-122"/>
                <a:cs typeface="Heiti SC Light"/>
                <a:sym typeface="+mn-ea"/>
              </a:rPr>
              <a:t>_______________________</a:t>
            </a:r>
            <a:r>
              <a:rPr lang="zh-CN" altLang="en-US" sz="3200" u="sng" dirty="0">
                <a:solidFill>
                  <a:schemeClr val="tx1">
                    <a:lumMod val="75000"/>
                    <a:lumOff val="25000"/>
                  </a:schemeClr>
                </a:solidFill>
                <a:uFillTx/>
                <a:latin typeface="宋体" pitchFamily="2" charset="-122"/>
                <a:ea typeface="宋体" pitchFamily="2" charset="-122"/>
                <a:cs typeface="Heiti SC Light"/>
                <a:sym typeface="+mn-ea"/>
              </a:rPr>
              <a:t> </a:t>
            </a:r>
            <a:r>
              <a:rPr lang="zh-CN" altLang="en-US" sz="3200" u="sng" dirty="0">
                <a:solidFill>
                  <a:schemeClr val="tx1">
                    <a:lumMod val="75000"/>
                    <a:lumOff val="25000"/>
                  </a:schemeClr>
                </a:solidFill>
                <a:latin typeface="宋体" pitchFamily="2" charset="-122"/>
                <a:ea typeface="宋体" pitchFamily="2" charset="-122"/>
                <a:cs typeface="Heiti SC Light"/>
                <a:sym typeface="+mn-ea"/>
              </a:rPr>
              <a:t>      </a:t>
            </a:r>
            <a:r>
              <a:rPr lang="zh-CN" altLang="en-US" sz="3200" dirty="0">
                <a:solidFill>
                  <a:schemeClr val="tx1">
                    <a:lumMod val="75000"/>
                    <a:lumOff val="25000"/>
                  </a:schemeClr>
                </a:solidFill>
                <a:uFillTx/>
                <a:latin typeface="宋体" pitchFamily="2" charset="-122"/>
                <a:ea typeface="宋体" pitchFamily="2" charset="-122"/>
                <a:cs typeface="Heiti SC Light"/>
                <a:sym typeface="+mn-ea"/>
              </a:rPr>
              <a:t>      </a:t>
            </a:r>
            <a:r>
              <a:rPr lang="zh-CN" altLang="en-US" sz="3200" dirty="0">
                <a:solidFill>
                  <a:schemeClr val="tx1">
                    <a:lumMod val="75000"/>
                    <a:lumOff val="25000"/>
                  </a:schemeClr>
                </a:solidFill>
                <a:latin typeface="宋体" pitchFamily="2" charset="-122"/>
                <a:ea typeface="宋体" pitchFamily="2" charset="-122"/>
                <a:cs typeface="Heiti SC Light"/>
                <a:sym typeface="+mn-ea"/>
              </a:rPr>
              <a:t>                             </a:t>
            </a:r>
            <a:endParaRPr lang="zh-CN" altLang="en-US" dirty="0"/>
          </a:p>
        </p:txBody>
      </p:sp>
    </p:spTree>
  </p:cSld>
  <p:clrMapOvr>
    <a:masterClrMapping/>
  </p:clrMapOvr>
  <p:transition spd="med">
    <p:random/>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 22"/>
          <p:cNvGrpSpPr/>
          <p:nvPr/>
        </p:nvGrpSpPr>
        <p:grpSpPr>
          <a:xfrm>
            <a:off x="1853565" y="1317625"/>
            <a:ext cx="8542020" cy="1704456"/>
            <a:chOff x="4833992" y="1534848"/>
            <a:chExt cx="8542020" cy="1345737"/>
          </a:xfrm>
        </p:grpSpPr>
        <p:sp>
          <p:nvSpPr>
            <p:cNvPr id="19" name="TextBox 5"/>
            <p:cNvSpPr txBox="1"/>
            <p:nvPr/>
          </p:nvSpPr>
          <p:spPr>
            <a:xfrm>
              <a:off x="4833992" y="2030783"/>
              <a:ext cx="8542020" cy="849802"/>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①</a:t>
              </a:r>
              <a:r>
                <a:rPr lang="en-US" altLang="zh-CN" sz="3200" dirty="0">
                  <a:latin typeface="宋体" pitchFamily="2" charset="-122"/>
                  <a:ea typeface="宋体" pitchFamily="2" charset="-122"/>
                </a:rPr>
                <a:t>   </a:t>
              </a:r>
              <a:r>
                <a:rPr lang="zh-CN" altLang="en-US" sz="3200" dirty="0">
                  <a:latin typeface="宋体" pitchFamily="2" charset="-122"/>
                  <a:ea typeface="宋体" pitchFamily="2" charset="-122"/>
                </a:rPr>
                <a:t>将“进入”改为“成为”，将“四大夜景城市”改为“四大城市夜景”。</a:t>
              </a:r>
            </a:p>
          </p:txBody>
        </p:sp>
        <p:sp>
          <p:nvSpPr>
            <p:cNvPr id="21" name="文本框 19"/>
            <p:cNvSpPr txBox="1"/>
            <p:nvPr/>
          </p:nvSpPr>
          <p:spPr>
            <a:xfrm>
              <a:off x="4844152" y="1534848"/>
              <a:ext cx="1087120" cy="460748"/>
            </a:xfrm>
            <a:prstGeom prst="rect">
              <a:avLst/>
            </a:prstGeom>
            <a:solidFill>
              <a:schemeClr val="accent2"/>
            </a:solidFill>
          </p:spPr>
          <p:txBody>
            <a:bodyPr wrap="square" rtlCol="0">
              <a:spAutoFit/>
            </a:bodyPr>
            <a:lstStyle/>
            <a:p>
              <a:pPr algn="ctr"/>
              <a:r>
                <a:rPr lang="zh-CN" altLang="en-US" sz="3200" dirty="0">
                  <a:solidFill>
                    <a:schemeClr val="tx1">
                      <a:lumMod val="75000"/>
                      <a:lumOff val="25000"/>
                    </a:schemeClr>
                  </a:solidFill>
                  <a:latin typeface="黑体" pitchFamily="49" charset="-122"/>
                  <a:ea typeface="黑体" pitchFamily="49" charset="-122"/>
                </a:rPr>
                <a:t>答案</a:t>
              </a:r>
            </a:p>
          </p:txBody>
        </p:sp>
      </p:grpSp>
      <p:grpSp>
        <p:nvGrpSpPr>
          <p:cNvPr id="3" name="组 22"/>
          <p:cNvGrpSpPr/>
          <p:nvPr/>
        </p:nvGrpSpPr>
        <p:grpSpPr>
          <a:xfrm>
            <a:off x="1824848" y="3551903"/>
            <a:ext cx="8542020" cy="2152015"/>
            <a:chOff x="4150010" y="870003"/>
            <a:chExt cx="8542020" cy="2152015"/>
          </a:xfrm>
        </p:grpSpPr>
        <p:sp>
          <p:nvSpPr>
            <p:cNvPr id="12" name="TextBox 5"/>
            <p:cNvSpPr txBox="1"/>
            <p:nvPr/>
          </p:nvSpPr>
          <p:spPr>
            <a:xfrm>
              <a:off x="4160170" y="1453568"/>
              <a:ext cx="8531860" cy="156845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①搭配不当。主语是“重庆夜景”，“四大夜景城市之一”与之主宾搭配不当；同时，“进入”和“四大夜景城市之一”动宾搭配不当。</a:t>
              </a:r>
            </a:p>
          </p:txBody>
        </p:sp>
        <p:sp>
          <p:nvSpPr>
            <p:cNvPr id="4" name="文本框 19"/>
            <p:cNvSpPr txBox="1"/>
            <p:nvPr/>
          </p:nvSpPr>
          <p:spPr>
            <a:xfrm>
              <a:off x="4150010" y="870003"/>
              <a:ext cx="1087320" cy="583565"/>
            </a:xfrm>
            <a:prstGeom prst="rect">
              <a:avLst/>
            </a:prstGeom>
            <a:solidFill>
              <a:schemeClr val="accent2"/>
            </a:solidFill>
          </p:spPr>
          <p:txBody>
            <a:bodyPr wrap="square" rtlCol="0">
              <a:spAutoFit/>
            </a:bodyPr>
            <a:lstStyle/>
            <a:p>
              <a:pPr algn="ctr"/>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to="" calcmode="lin" valueType="num">
                                      <p:cBhvr>
                                        <p:cTn id="7" dur="1" fill="hold"/>
                                        <p:tgtEl>
                                          <p:spTgt spid="17"/>
                                        </p:tgtEl>
                                      </p:cBhvr>
                                    </p:anim>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57855" y="2967990"/>
            <a:ext cx="5875655" cy="922020"/>
          </a:xfrm>
          <a:prstGeom prst="rect">
            <a:avLst/>
          </a:prstGeom>
        </p:spPr>
        <p:txBody>
          <a:bodyPr wrap="square">
            <a:spAutoFit/>
          </a:bodyPr>
          <a:lstStyle/>
          <a:p>
            <a:pPr algn="ctr"/>
            <a:r>
              <a:rPr kumimoji="1" lang="zh-CN" altLang="en-US" sz="5400" b="1" dirty="0">
                <a:solidFill>
                  <a:schemeClr val="bg1"/>
                </a:solidFill>
                <a:latin typeface="黑体" pitchFamily="49" charset="-122"/>
                <a:ea typeface="黑体" pitchFamily="49" charset="-122"/>
                <a:cs typeface="Heiti SC Medium"/>
              </a:rPr>
              <a:t>敬请期待下一专题！</a:t>
            </a:r>
          </a:p>
        </p:txBody>
      </p:sp>
      <p:pic>
        <p:nvPicPr>
          <p:cNvPr id="5" name="Picture 4" descr="E:\support\desk\bf3e0de510797d106a6ed745b2d47ce7af22adcb36225-MSsGbL_fw658.jpg"/>
          <p:cNvPicPr>
            <a:picLocks noChangeAspect="1" noChangeArrowheads="1"/>
          </p:cNvPicPr>
          <p:nvPr/>
        </p:nvPicPr>
        <p:blipFill>
          <a:blip r:embed="rId1" cstate="print"/>
          <a:srcRect/>
          <a:stretch>
            <a:fillRect/>
          </a:stretch>
        </p:blipFill>
        <p:spPr bwMode="auto">
          <a:xfrm>
            <a:off x="8738616" y="4350068"/>
            <a:ext cx="1929384" cy="2282827"/>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 20"/>
          <p:cNvGrpSpPr/>
          <p:nvPr/>
        </p:nvGrpSpPr>
        <p:grpSpPr>
          <a:xfrm>
            <a:off x="1633623" y="1103318"/>
            <a:ext cx="8730615" cy="2761615"/>
            <a:chOff x="225852" y="1437131"/>
            <a:chExt cx="8867863" cy="2635049"/>
          </a:xfrm>
        </p:grpSpPr>
        <p:sp>
          <p:nvSpPr>
            <p:cNvPr id="17" name="TextBox 2"/>
            <p:cNvSpPr txBox="1"/>
            <p:nvPr/>
          </p:nvSpPr>
          <p:spPr>
            <a:xfrm>
              <a:off x="238107" y="2105436"/>
              <a:ext cx="8855608" cy="1966744"/>
            </a:xfrm>
            <a:prstGeom prst="rect">
              <a:avLst/>
            </a:prstGeom>
            <a:noFill/>
          </p:spPr>
          <p:txBody>
            <a:bodyPr wrap="square" rtlCol="0">
              <a:spAutoFit/>
            </a:bodyPr>
            <a:lstStyle/>
            <a:p>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［湖北</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2014·4D</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随着国家信用体系的建设，公民不</a:t>
              </a:r>
              <a:r>
                <a:rPr lang="en-US" altLang="zh-CN" sz="3200" dirty="0">
                  <a:solidFill>
                    <a:schemeClr val="tx1">
                      <a:lumMod val="75000"/>
                      <a:lumOff val="25000"/>
                    </a:schemeClr>
                  </a:solidFill>
                  <a:latin typeface="宋体" pitchFamily="2" charset="-122"/>
                  <a:ea typeface="宋体" pitchFamily="2" charset="-122"/>
                  <a:cs typeface="Heiti SC Light"/>
                </a:rPr>
                <a:t>2</a:t>
              </a:r>
              <a:r>
                <a:rPr lang="zh-CN" altLang="en-US" sz="3200" dirty="0">
                  <a:solidFill>
                    <a:schemeClr val="tx1">
                      <a:lumMod val="75000"/>
                      <a:lumOff val="25000"/>
                    </a:schemeClr>
                  </a:solidFill>
                  <a:latin typeface="宋体" pitchFamily="2" charset="-122"/>
                  <a:ea typeface="宋体" pitchFamily="2" charset="-122"/>
                  <a:cs typeface="Heiti SC Light"/>
                </a:rPr>
                <a:t>仅将拥有统一的社会信用代码，到</a:t>
              </a:r>
              <a:r>
                <a:rPr lang="en-US" altLang="zh-CN" sz="3200" dirty="0">
                  <a:solidFill>
                    <a:schemeClr val="tx1">
                      <a:lumMod val="75000"/>
                      <a:lumOff val="25000"/>
                    </a:schemeClr>
                  </a:solidFill>
                  <a:latin typeface="宋体" pitchFamily="2" charset="-122"/>
                  <a:ea typeface="宋体" pitchFamily="2" charset="-122"/>
                  <a:cs typeface="Heiti SC Light"/>
                </a:rPr>
                <a:t>2017</a:t>
              </a:r>
              <a:r>
                <a:rPr lang="zh-CN" altLang="en-US" sz="3200" dirty="0">
                  <a:solidFill>
                    <a:schemeClr val="tx1">
                      <a:lumMod val="75000"/>
                      <a:lumOff val="25000"/>
                    </a:schemeClr>
                  </a:solidFill>
                  <a:latin typeface="宋体" pitchFamily="2" charset="-122"/>
                  <a:ea typeface="宋体" pitchFamily="2" charset="-122"/>
                  <a:cs typeface="Heiti SC Light"/>
                </a:rPr>
                <a:t>年，还会有一个集合金融、工商登记、税收缴纳、交通违章等的统一平台建成，实现信息资源共享。</a:t>
              </a:r>
            </a:p>
          </p:txBody>
        </p:sp>
        <p:sp>
          <p:nvSpPr>
            <p:cNvPr id="20" name="文本框 15"/>
            <p:cNvSpPr txBox="1"/>
            <p:nvPr/>
          </p:nvSpPr>
          <p:spPr>
            <a:xfrm>
              <a:off x="225852" y="1437131"/>
              <a:ext cx="1293835" cy="556820"/>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2</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grpSp>
        <p:nvGrpSpPr>
          <p:cNvPr id="21" name="组 22"/>
          <p:cNvGrpSpPr/>
          <p:nvPr/>
        </p:nvGrpSpPr>
        <p:grpSpPr>
          <a:xfrm>
            <a:off x="1645688" y="4149080"/>
            <a:ext cx="8660130" cy="1766570"/>
            <a:chOff x="4833992" y="1248717"/>
            <a:chExt cx="6641604" cy="1766570"/>
          </a:xfrm>
        </p:grpSpPr>
        <p:sp>
          <p:nvSpPr>
            <p:cNvPr id="22" name="TextBox 5"/>
            <p:cNvSpPr txBox="1"/>
            <p:nvPr/>
          </p:nvSpPr>
          <p:spPr>
            <a:xfrm>
              <a:off x="4833992" y="1938962"/>
              <a:ext cx="6641604" cy="107632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“公民”并不是后面两个分句的主语，故“不仅”应放在“公民”之前。</a:t>
              </a:r>
            </a:p>
          </p:txBody>
        </p:sp>
        <p:sp>
          <p:nvSpPr>
            <p:cNvPr id="24" name="文本框 19"/>
            <p:cNvSpPr txBox="1"/>
            <p:nvPr/>
          </p:nvSpPr>
          <p:spPr>
            <a:xfrm>
              <a:off x="4833992" y="1248717"/>
              <a:ext cx="792337"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68475" y="1461775"/>
            <a:ext cx="516001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3  </a:t>
            </a:r>
            <a:r>
              <a:rPr lang="zh-CN" altLang="en-US" sz="3200" dirty="0">
                <a:solidFill>
                  <a:schemeClr val="bg1"/>
                </a:solidFill>
                <a:latin typeface="+mn-ea"/>
                <a:cs typeface="Heiti SC Light"/>
              </a:rPr>
              <a:t>虚词位置不当</a:t>
            </a:r>
          </a:p>
        </p:txBody>
      </p:sp>
      <p:sp>
        <p:nvSpPr>
          <p:cNvPr id="5" name="TextBox 2"/>
          <p:cNvSpPr txBox="1"/>
          <p:nvPr/>
        </p:nvSpPr>
        <p:spPr>
          <a:xfrm>
            <a:off x="1768278" y="1898446"/>
            <a:ext cx="7557247" cy="641714"/>
          </a:xfrm>
          <a:prstGeom prst="rect">
            <a:avLst/>
          </a:prstGeom>
          <a:noFill/>
        </p:spPr>
        <p:txBody>
          <a:bodyPr wrap="square" rtlCol="0">
            <a:spAutoFit/>
          </a:bodyPr>
          <a:lstStyle/>
          <a:p>
            <a:pPr>
              <a:lnSpc>
                <a:spcPct val="130000"/>
              </a:lnSpc>
            </a:pPr>
            <a:r>
              <a:rPr lang="en-US" altLang="zh-CN" sz="3200" dirty="0">
                <a:latin typeface="宋体" pitchFamily="2" charset="-122"/>
                <a:ea typeface="宋体" pitchFamily="2" charset="-122"/>
              </a:rPr>
              <a:t>2.</a:t>
            </a:r>
            <a:r>
              <a:rPr lang="zh-CN" altLang="en-US" sz="3200" dirty="0">
                <a:latin typeface="宋体" pitchFamily="2" charset="-122"/>
                <a:ea typeface="宋体" pitchFamily="2" charset="-122"/>
              </a:rPr>
              <a:t>其他虚词位置不当</a:t>
            </a:r>
          </a:p>
        </p:txBody>
      </p:sp>
      <p:grpSp>
        <p:nvGrpSpPr>
          <p:cNvPr id="2" name="组 20"/>
          <p:cNvGrpSpPr/>
          <p:nvPr/>
        </p:nvGrpSpPr>
        <p:grpSpPr>
          <a:xfrm>
            <a:off x="1875949" y="2685376"/>
            <a:ext cx="8694420" cy="2268855"/>
            <a:chOff x="630902" y="1486691"/>
            <a:chExt cx="8694420" cy="1890652"/>
          </a:xfrm>
        </p:grpSpPr>
        <p:sp>
          <p:nvSpPr>
            <p:cNvPr id="8" name="TextBox 2"/>
            <p:cNvSpPr txBox="1"/>
            <p:nvPr/>
          </p:nvSpPr>
          <p:spPr>
            <a:xfrm>
              <a:off x="630902" y="2070343"/>
              <a:ext cx="8694420"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［课标全国</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Ⅱ2014·14D </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如果我们能够看准时机，把握机会，那么今天所投资百万元带来的效益，恐怕是五年后投资千万元也比不上的。</a:t>
              </a:r>
            </a:p>
          </p:txBody>
        </p:sp>
        <p:sp>
          <p:nvSpPr>
            <p:cNvPr id="10" name="文本框 15"/>
            <p:cNvSpPr txBox="1"/>
            <p:nvPr/>
          </p:nvSpPr>
          <p:spPr>
            <a:xfrm>
              <a:off x="630902" y="1486691"/>
              <a:ext cx="102616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688327" y="5181452"/>
            <a:ext cx="8631555" cy="1294130"/>
            <a:chOff x="4833992" y="1477063"/>
            <a:chExt cx="8631555" cy="1294130"/>
          </a:xfrm>
        </p:grpSpPr>
        <p:sp>
          <p:nvSpPr>
            <p:cNvPr id="12" name="TextBox 5"/>
            <p:cNvSpPr txBox="1"/>
            <p:nvPr/>
          </p:nvSpPr>
          <p:spPr>
            <a:xfrm>
              <a:off x="4833992" y="2089203"/>
              <a:ext cx="8631555" cy="681990"/>
            </a:xfrm>
            <a:prstGeom prst="rect">
              <a:avLst/>
            </a:prstGeom>
            <a:noFill/>
          </p:spPr>
          <p:txBody>
            <a:bodyPr wrap="square" rtlCol="0">
              <a:spAutoFit/>
            </a:bodyPr>
            <a:lstStyle/>
            <a:p>
              <a:pPr>
                <a:lnSpc>
                  <a:spcPct val="120000"/>
                </a:lnSpc>
              </a:pPr>
              <a:r>
                <a:rPr lang="zh-CN" altLang="en-US" sz="3200" dirty="0">
                  <a:latin typeface="仿宋" panose="02010609060101010101" pitchFamily="49" charset="-122"/>
                  <a:ea typeface="仿宋" panose="02010609060101010101" pitchFamily="49" charset="-122"/>
                </a:rPr>
                <a:t>“所”应放在“带来”之前。</a:t>
              </a:r>
            </a:p>
          </p:txBody>
        </p:sp>
        <p:sp>
          <p:nvSpPr>
            <p:cNvPr id="14" name="文本框 19"/>
            <p:cNvSpPr txBox="1"/>
            <p:nvPr/>
          </p:nvSpPr>
          <p:spPr>
            <a:xfrm>
              <a:off x="5038462" y="1477063"/>
              <a:ext cx="102870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5118735" y="786869"/>
            <a:ext cx="361950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语序不当</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82775" y="1402715"/>
            <a:ext cx="503364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4  </a:t>
            </a:r>
            <a:r>
              <a:rPr lang="zh-CN" altLang="en-US" sz="3200" dirty="0">
                <a:solidFill>
                  <a:schemeClr val="bg1"/>
                </a:solidFill>
                <a:latin typeface="+mn-ea"/>
                <a:cs typeface="Heiti SC Light"/>
              </a:rPr>
              <a:t>定语位置不当</a:t>
            </a:r>
          </a:p>
        </p:txBody>
      </p:sp>
      <p:sp>
        <p:nvSpPr>
          <p:cNvPr id="5" name="TextBox 2"/>
          <p:cNvSpPr txBox="1"/>
          <p:nvPr/>
        </p:nvSpPr>
        <p:spPr>
          <a:xfrm>
            <a:off x="1841024" y="1838960"/>
            <a:ext cx="7557247" cy="641714"/>
          </a:xfrm>
          <a:prstGeom prst="rect">
            <a:avLst/>
          </a:prstGeom>
          <a:noFill/>
        </p:spPr>
        <p:txBody>
          <a:bodyPr wrap="square" rtlCol="0">
            <a:spAutoFit/>
          </a:bodyPr>
          <a:lstStyle/>
          <a:p>
            <a:pPr>
              <a:lnSpc>
                <a:spcPct val="130000"/>
              </a:lnSpc>
            </a:pPr>
            <a:r>
              <a:rPr lang="en-US" altLang="zh-CN" sz="3200" dirty="0">
                <a:latin typeface="宋体" pitchFamily="2" charset="-122"/>
                <a:ea typeface="宋体" pitchFamily="2" charset="-122"/>
              </a:rPr>
              <a:t>1.</a:t>
            </a:r>
            <a:r>
              <a:rPr lang="zh-CN" altLang="en-US" sz="3200" dirty="0">
                <a:latin typeface="宋体" pitchFamily="2" charset="-122"/>
                <a:ea typeface="宋体" pitchFamily="2" charset="-122"/>
              </a:rPr>
              <a:t>多项定语顺序不当（</a:t>
            </a:r>
            <a:r>
              <a:rPr lang="zh-CN" altLang="en-US" sz="3200" i="1" dirty="0">
                <a:latin typeface="宋体" pitchFamily="2" charset="-122"/>
                <a:ea typeface="宋体" pitchFamily="2" charset="-122"/>
              </a:rPr>
              <a:t>重点</a:t>
            </a:r>
            <a:r>
              <a:rPr lang="zh-CN" altLang="en-US" sz="3200" dirty="0">
                <a:latin typeface="宋体" pitchFamily="2" charset="-122"/>
                <a:ea typeface="宋体" pitchFamily="2" charset="-122"/>
              </a:rPr>
              <a:t>）</a:t>
            </a:r>
          </a:p>
        </p:txBody>
      </p:sp>
      <p:grpSp>
        <p:nvGrpSpPr>
          <p:cNvPr id="2" name="组 20"/>
          <p:cNvGrpSpPr/>
          <p:nvPr/>
        </p:nvGrpSpPr>
        <p:grpSpPr>
          <a:xfrm>
            <a:off x="1841024" y="2597941"/>
            <a:ext cx="8509635" cy="2167830"/>
            <a:chOff x="630902" y="1571884"/>
            <a:chExt cx="8509635" cy="1806467"/>
          </a:xfrm>
        </p:grpSpPr>
        <p:sp>
          <p:nvSpPr>
            <p:cNvPr id="8" name="TextBox 2"/>
            <p:cNvSpPr txBox="1"/>
            <p:nvPr/>
          </p:nvSpPr>
          <p:spPr>
            <a:xfrm>
              <a:off x="630902" y="2070343"/>
              <a:ext cx="8509635" cy="1308008"/>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［天津</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rPr>
                <a:t>2018·3D</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a:t>
              </a:r>
              <a:r>
                <a:rPr lang="zh-CN" altLang="en-US" sz="3200" dirty="0">
                  <a:solidFill>
                    <a:schemeClr val="tx1">
                      <a:lumMod val="75000"/>
                      <a:lumOff val="25000"/>
                    </a:schemeClr>
                  </a:solidFill>
                  <a:latin typeface="宋体" pitchFamily="2" charset="-122"/>
                  <a:ea typeface="宋体" pitchFamily="2" charset="-122"/>
                  <a:cs typeface="Heiti SC Light"/>
                </a:rPr>
                <a:t>无论是在天津，还是在比赛现场，都有支持热爱天津女排的一批球迷与这支队伍同呼吸共命运。</a:t>
              </a:r>
            </a:p>
          </p:txBody>
        </p:sp>
        <p:sp>
          <p:nvSpPr>
            <p:cNvPr id="10" name="文本框 15"/>
            <p:cNvSpPr txBox="1"/>
            <p:nvPr/>
          </p:nvSpPr>
          <p:spPr>
            <a:xfrm>
              <a:off x="702657" y="1571884"/>
              <a:ext cx="105473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
        <p:nvSpPr>
          <p:cNvPr id="14" name="文本框 19"/>
          <p:cNvSpPr txBox="1"/>
          <p:nvPr/>
        </p:nvSpPr>
        <p:spPr>
          <a:xfrm>
            <a:off x="1912779" y="4780375"/>
            <a:ext cx="108732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sp>
        <p:nvSpPr>
          <p:cNvPr id="15" name="文本框 17"/>
          <p:cNvSpPr txBox="1"/>
          <p:nvPr/>
        </p:nvSpPr>
        <p:spPr>
          <a:xfrm>
            <a:off x="4611731" y="819150"/>
            <a:ext cx="3182620" cy="646331"/>
          </a:xfrm>
          <a:prstGeom prst="rect">
            <a:avLst/>
          </a:prstGeom>
          <a:noFill/>
          <a:ln>
            <a:noFill/>
          </a:ln>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语序不当</a:t>
            </a:r>
            <a:endParaRPr kumimoji="1" lang="zh-CN" altLang="en-US" sz="3600" b="1" dirty="0">
              <a:solidFill>
                <a:schemeClr val="bg1"/>
              </a:solidFill>
              <a:latin typeface="黑体" pitchFamily="49" charset="-122"/>
              <a:ea typeface="黑体" pitchFamily="49" charset="-122"/>
              <a:cs typeface="Heiti SC Light"/>
            </a:endParaRPr>
          </a:p>
        </p:txBody>
      </p:sp>
      <p:sp>
        <p:nvSpPr>
          <p:cNvPr id="6" name="矩形 5"/>
          <p:cNvSpPr/>
          <p:nvPr/>
        </p:nvSpPr>
        <p:spPr>
          <a:xfrm>
            <a:off x="1882775" y="5363940"/>
            <a:ext cx="8821737" cy="1077218"/>
          </a:xfrm>
          <a:prstGeom prst="rect">
            <a:avLst/>
          </a:prstGeom>
        </p:spPr>
        <p:txBody>
          <a:bodyPr wrap="square">
            <a:spAutoFit/>
          </a:bodyPr>
          <a:lstStyle/>
          <a:p>
            <a:r>
              <a:rPr lang="zh-CN" altLang="en-US" sz="3200" dirty="0">
                <a:latin typeface="仿宋" panose="02010609060101010101" pitchFamily="49" charset="-122"/>
                <a:ea typeface="仿宋" panose="02010609060101010101" pitchFamily="49" charset="-122"/>
              </a:rPr>
              <a:t>定语语序不当，应将表数量的“一批”放在动词性短语“支持热爱天津女排”的前面。</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blinds(horizontal)">
                                      <p:cBhvr>
                                        <p:cTn id="26" dur="500"/>
                                        <p:tgtEl>
                                          <p:spTgt spid="2"/>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blinds(horizontal)">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4"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22"/>
          <p:cNvGrpSpPr/>
          <p:nvPr/>
        </p:nvGrpSpPr>
        <p:grpSpPr>
          <a:xfrm>
            <a:off x="1753235" y="980728"/>
            <a:ext cx="8049636" cy="1509062"/>
            <a:chOff x="256030" y="2791423"/>
            <a:chExt cx="8049636" cy="1291564"/>
          </a:xfrm>
        </p:grpSpPr>
        <p:sp>
          <p:nvSpPr>
            <p:cNvPr id="27" name="流程图: 过程 5"/>
            <p:cNvSpPr/>
            <p:nvPr/>
          </p:nvSpPr>
          <p:spPr>
            <a:xfrm>
              <a:off x="748419" y="3582921"/>
              <a:ext cx="7557247" cy="500066"/>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zh-CN" altLang="en-US" sz="1500" dirty="0">
                <a:solidFill>
                  <a:srgbClr val="404040"/>
                </a:solidFill>
                <a:latin typeface="华文宋体" panose="02010600040101010101" pitchFamily="2" charset="-122"/>
                <a:ea typeface="华文宋体" panose="02010600040101010101" pitchFamily="2" charset="-122"/>
              </a:endParaRPr>
            </a:p>
          </p:txBody>
        </p:sp>
        <p:sp>
          <p:nvSpPr>
            <p:cNvPr id="32" name="文本框 19"/>
            <p:cNvSpPr txBox="1"/>
            <p:nvPr/>
          </p:nvSpPr>
          <p:spPr>
            <a:xfrm>
              <a:off x="256030" y="2791423"/>
              <a:ext cx="1873250" cy="499457"/>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关键拓展</a:t>
              </a:r>
            </a:p>
          </p:txBody>
        </p:sp>
      </p:grpSp>
      <p:sp>
        <p:nvSpPr>
          <p:cNvPr id="33" name="矩形 32"/>
          <p:cNvSpPr/>
          <p:nvPr/>
        </p:nvSpPr>
        <p:spPr>
          <a:xfrm>
            <a:off x="1753235" y="1675765"/>
            <a:ext cx="8644890" cy="4523105"/>
          </a:xfrm>
          <a:prstGeom prst="rect">
            <a:avLst/>
          </a:prstGeom>
        </p:spPr>
        <p:txBody>
          <a:bodyPr wrap="square">
            <a:spAutoFit/>
          </a:bodyPr>
          <a:lstStyle/>
          <a:p>
            <a:r>
              <a:rPr lang="zh-CN" altLang="en-US" sz="3200" dirty="0">
                <a:latin typeface="楷体" panose="02010609060101010101" pitchFamily="49" charset="-122"/>
                <a:ea typeface="楷体" panose="02010609060101010101" pitchFamily="49" charset="-122"/>
              </a:rPr>
              <a:t>    多项定语的排列顺序，一般是：①表领属或表时间、处所的词或短语；②表指称或数量的词或短语；③动词或动词性短语；④形容词或形容词性短语；⑤名词或名词性短语。另外，带“的”的定语放在不带“的”的定语之前。</a:t>
            </a:r>
            <a:endParaRPr lang="en-US" altLang="zh-CN" sz="3200" dirty="0">
              <a:latin typeface="楷体" panose="02010609060101010101" pitchFamily="49" charset="-122"/>
              <a:ea typeface="楷体" panose="02010609060101010101" pitchFamily="49" charset="-122"/>
            </a:endParaRPr>
          </a:p>
          <a:p>
            <a:r>
              <a:rPr lang="en-US" altLang="zh-CN" sz="3200" dirty="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如</a:t>
            </a:r>
            <a:r>
              <a:rPr lang="en-US" altLang="zh-CN" sz="3200" dirty="0">
                <a:latin typeface="楷体" panose="02010609060101010101" pitchFamily="49" charset="-122"/>
                <a:ea typeface="楷体" panose="02010609060101010101" pitchFamily="49" charset="-122"/>
              </a:rPr>
              <a:t>:</a:t>
            </a:r>
            <a:r>
              <a:rPr lang="zh-CN" altLang="en-US" sz="3200" dirty="0">
                <a:latin typeface="楷体" panose="02010609060101010101" pitchFamily="49" charset="-122"/>
                <a:ea typeface="楷体" panose="02010609060101010101" pitchFamily="49" charset="-122"/>
              </a:rPr>
              <a:t>他是国家队的（表领属）一位（数量短语）有</a:t>
            </a:r>
            <a:r>
              <a:rPr lang="en-US" altLang="zh-CN" sz="3200" dirty="0">
                <a:latin typeface="楷体" panose="02010609060101010101" pitchFamily="49" charset="-122"/>
                <a:ea typeface="楷体" panose="02010609060101010101" pitchFamily="49" charset="-122"/>
              </a:rPr>
              <a:t>20</a:t>
            </a:r>
            <a:r>
              <a:rPr lang="zh-CN" altLang="en-US" sz="3200" dirty="0">
                <a:latin typeface="楷体" panose="02010609060101010101" pitchFamily="49" charset="-122"/>
                <a:ea typeface="楷体" panose="02010609060101010101" pitchFamily="49" charset="-122"/>
              </a:rPr>
              <a:t>多年教学经验的（动词性短语）优秀的（形容词）拳击（名词）教练。</a:t>
            </a:r>
            <a:endParaRPr lang="zh-CN" altLang="en-US" sz="3200" dirty="0">
              <a:latin typeface="楷体" panose="02010609060101010101" pitchFamily="49" charset="-122"/>
              <a:ea typeface="楷体" panose="02010609060101010101" pitchFamily="49" charset="-122"/>
            </a:endParaRPr>
          </a:p>
          <a:p>
            <a:endParaRPr lang="zh-CN" altLang="en-US" sz="3200" dirty="0">
              <a:latin typeface="楷体" panose="02010609060101010101" pitchFamily="49" charset="-122"/>
              <a:ea typeface="楷体" panose="02010609060101010101"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3">
                                            <p:txEl>
                                              <p:pRg st="0" end="0"/>
                                            </p:txEl>
                                          </p:spTgt>
                                        </p:tgtEl>
                                        <p:attrNameLst>
                                          <p:attrName>style.visibility</p:attrName>
                                        </p:attrNameLst>
                                      </p:cBhvr>
                                      <p:to>
                                        <p:strVal val="visible"/>
                                      </p:to>
                                    </p:set>
                                    <p:animEffect transition="in" filter="fade">
                                      <p:cBhvr>
                                        <p:cTn id="15" dur="2000"/>
                                        <p:tgtEl>
                                          <p:spTgt spid="3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3">
                                            <p:txEl>
                                              <p:pRg st="1" end="1"/>
                                            </p:txEl>
                                          </p:spTgt>
                                        </p:tgtEl>
                                        <p:attrNameLst>
                                          <p:attrName>style.visibility</p:attrName>
                                        </p:attrNameLst>
                                      </p:cBhvr>
                                      <p:to>
                                        <p:strVal val="visible"/>
                                      </p:to>
                                    </p:set>
                                    <p:animEffect transition="in" filter="fade">
                                      <p:cBhvr>
                                        <p:cTn id="20" dur="20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597189" y="1275933"/>
            <a:ext cx="497522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4  </a:t>
            </a:r>
            <a:r>
              <a:rPr lang="zh-CN" altLang="en-US" sz="3200" dirty="0">
                <a:solidFill>
                  <a:schemeClr val="bg1"/>
                </a:solidFill>
                <a:latin typeface="+mn-ea"/>
                <a:cs typeface="Heiti SC Light"/>
              </a:rPr>
              <a:t>定语位置不当</a:t>
            </a:r>
          </a:p>
        </p:txBody>
      </p:sp>
      <p:sp>
        <p:nvSpPr>
          <p:cNvPr id="5" name="TextBox 2"/>
          <p:cNvSpPr txBox="1"/>
          <p:nvPr/>
        </p:nvSpPr>
        <p:spPr>
          <a:xfrm>
            <a:off x="1597304" y="1624663"/>
            <a:ext cx="7557247" cy="641714"/>
          </a:xfrm>
          <a:prstGeom prst="rect">
            <a:avLst/>
          </a:prstGeom>
          <a:noFill/>
        </p:spPr>
        <p:txBody>
          <a:bodyPr wrap="square" rtlCol="0">
            <a:spAutoFit/>
          </a:bodyPr>
          <a:lstStyle/>
          <a:p>
            <a:pPr>
              <a:lnSpc>
                <a:spcPct val="130000"/>
              </a:lnSpc>
            </a:pPr>
            <a:r>
              <a:rPr lang="en-US" altLang="zh-CN" sz="3200" dirty="0">
                <a:latin typeface="宋体" pitchFamily="2" charset="-122"/>
                <a:ea typeface="宋体" pitchFamily="2" charset="-122"/>
              </a:rPr>
              <a:t>2.</a:t>
            </a:r>
            <a:r>
              <a:rPr lang="zh-CN" altLang="en-US" sz="3200" dirty="0">
                <a:latin typeface="宋体" pitchFamily="2" charset="-122"/>
                <a:ea typeface="宋体" pitchFamily="2" charset="-122"/>
              </a:rPr>
              <a:t>定语和中心语位置颠倒</a:t>
            </a:r>
          </a:p>
        </p:txBody>
      </p:sp>
      <p:grpSp>
        <p:nvGrpSpPr>
          <p:cNvPr id="2" name="组 20"/>
          <p:cNvGrpSpPr/>
          <p:nvPr/>
        </p:nvGrpSpPr>
        <p:grpSpPr>
          <a:xfrm>
            <a:off x="1597189" y="2267995"/>
            <a:ext cx="8875395" cy="2152015"/>
            <a:chOff x="403572" y="1422664"/>
            <a:chExt cx="8875395" cy="1793289"/>
          </a:xfrm>
        </p:grpSpPr>
        <p:sp>
          <p:nvSpPr>
            <p:cNvPr id="8" name="TextBox 2"/>
            <p:cNvSpPr txBox="1"/>
            <p:nvPr/>
          </p:nvSpPr>
          <p:spPr>
            <a:xfrm>
              <a:off x="526762" y="1908953"/>
              <a:ext cx="8752205"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宋体" pitchFamily="2" charset="-122"/>
                  <a:ea typeface="宋体" pitchFamily="2" charset="-122"/>
                  <a:cs typeface="Heiti SC Light"/>
                </a:rPr>
                <a:t>没有一种健康向上的文化氛围，没有优秀文化的与时俱进，没有正确对待历史和现实关系的观念方法，都会影响年轻人的文化观念的形成。</a:t>
              </a:r>
            </a:p>
          </p:txBody>
        </p:sp>
        <p:sp>
          <p:nvSpPr>
            <p:cNvPr id="10" name="文本框 15"/>
            <p:cNvSpPr txBox="1"/>
            <p:nvPr/>
          </p:nvSpPr>
          <p:spPr>
            <a:xfrm>
              <a:off x="403572" y="1422664"/>
              <a:ext cx="106489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619698" y="4357866"/>
            <a:ext cx="8933180" cy="2152015"/>
            <a:chOff x="4629522" y="1369748"/>
            <a:chExt cx="8933180" cy="2152015"/>
          </a:xfrm>
        </p:grpSpPr>
        <p:sp>
          <p:nvSpPr>
            <p:cNvPr id="12" name="TextBox 5"/>
            <p:cNvSpPr txBox="1"/>
            <p:nvPr/>
          </p:nvSpPr>
          <p:spPr>
            <a:xfrm>
              <a:off x="4751442" y="1953313"/>
              <a:ext cx="8811260" cy="156845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“没有”后面的偏正短语的中心语都应是名词性短语，即“优秀文化的与时俱进”中，定语和中心语位置不当，应改为“与时俱进的优秀文化”。</a:t>
              </a:r>
            </a:p>
          </p:txBody>
        </p:sp>
        <p:sp>
          <p:nvSpPr>
            <p:cNvPr id="14" name="文本框 19"/>
            <p:cNvSpPr txBox="1"/>
            <p:nvPr/>
          </p:nvSpPr>
          <p:spPr>
            <a:xfrm>
              <a:off x="4629522" y="1369748"/>
              <a:ext cx="1019175"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5190490" y="720725"/>
            <a:ext cx="3137758"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语序不当</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696720" y="1296035"/>
            <a:ext cx="485330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4  </a:t>
            </a:r>
            <a:r>
              <a:rPr lang="zh-CN" altLang="en-US" sz="3200" dirty="0">
                <a:solidFill>
                  <a:schemeClr val="bg1"/>
                </a:solidFill>
                <a:latin typeface="+mn-ea"/>
                <a:cs typeface="Heiti SC Light"/>
              </a:rPr>
              <a:t>定语位置不当</a:t>
            </a:r>
          </a:p>
        </p:txBody>
      </p:sp>
      <p:sp>
        <p:nvSpPr>
          <p:cNvPr id="5" name="TextBox 2"/>
          <p:cNvSpPr txBox="1"/>
          <p:nvPr/>
        </p:nvSpPr>
        <p:spPr>
          <a:xfrm>
            <a:off x="1680878" y="1645872"/>
            <a:ext cx="7557247" cy="641714"/>
          </a:xfrm>
          <a:prstGeom prst="rect">
            <a:avLst/>
          </a:prstGeom>
          <a:noFill/>
        </p:spPr>
        <p:txBody>
          <a:bodyPr wrap="square" rtlCol="0">
            <a:spAutoFit/>
          </a:bodyPr>
          <a:lstStyle/>
          <a:p>
            <a:pPr>
              <a:lnSpc>
                <a:spcPct val="130000"/>
              </a:lnSpc>
            </a:pPr>
            <a:r>
              <a:rPr lang="en-US" altLang="zh-CN" sz="3200" dirty="0">
                <a:latin typeface="宋体" pitchFamily="2" charset="-122"/>
                <a:ea typeface="宋体" pitchFamily="2" charset="-122"/>
              </a:rPr>
              <a:t>3.</a:t>
            </a:r>
            <a:r>
              <a:rPr lang="zh-CN" altLang="en-US" sz="3200" dirty="0">
                <a:latin typeface="宋体" pitchFamily="2" charset="-122"/>
                <a:ea typeface="宋体" pitchFamily="2" charset="-122"/>
              </a:rPr>
              <a:t>定语误放在状语的位置</a:t>
            </a:r>
          </a:p>
        </p:txBody>
      </p:sp>
      <p:grpSp>
        <p:nvGrpSpPr>
          <p:cNvPr id="2" name="组 20"/>
          <p:cNvGrpSpPr/>
          <p:nvPr/>
        </p:nvGrpSpPr>
        <p:grpSpPr>
          <a:xfrm>
            <a:off x="1681003" y="2308629"/>
            <a:ext cx="8763000" cy="2152015"/>
            <a:chOff x="-309533" y="975532"/>
            <a:chExt cx="8763000" cy="1793289"/>
          </a:xfrm>
        </p:grpSpPr>
        <p:sp>
          <p:nvSpPr>
            <p:cNvPr id="8" name="TextBox 2"/>
            <p:cNvSpPr txBox="1"/>
            <p:nvPr/>
          </p:nvSpPr>
          <p:spPr>
            <a:xfrm>
              <a:off x="-309533" y="1461821"/>
              <a:ext cx="8763000"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［湖北百校大联盟</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2016</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联考</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·14D </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“天河二号”广泛在基因分析与测序、智慧城市等领域获得应用，成为科技创新和经济社会发展的强劲引擎。</a:t>
              </a:r>
            </a:p>
          </p:txBody>
        </p:sp>
        <p:sp>
          <p:nvSpPr>
            <p:cNvPr id="10" name="文本框 15"/>
            <p:cNvSpPr txBox="1"/>
            <p:nvPr/>
          </p:nvSpPr>
          <p:spPr>
            <a:xfrm>
              <a:off x="-309533" y="975532"/>
              <a:ext cx="101600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751965" y="4460875"/>
            <a:ext cx="8763000" cy="2152015"/>
            <a:chOff x="4818752" y="1166548"/>
            <a:chExt cx="8549005" cy="2152015"/>
          </a:xfrm>
        </p:grpSpPr>
        <p:sp>
          <p:nvSpPr>
            <p:cNvPr id="12" name="TextBox 5"/>
            <p:cNvSpPr txBox="1"/>
            <p:nvPr/>
          </p:nvSpPr>
          <p:spPr>
            <a:xfrm>
              <a:off x="4818752" y="1750113"/>
              <a:ext cx="8549005" cy="156845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句中本应作“应用”定语的“广泛”却作了“获得”的状语，应改为“在</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等领域获得广泛的应用”。</a:t>
              </a:r>
            </a:p>
          </p:txBody>
        </p:sp>
        <p:sp>
          <p:nvSpPr>
            <p:cNvPr id="14" name="文本框 19"/>
            <p:cNvSpPr txBox="1"/>
            <p:nvPr/>
          </p:nvSpPr>
          <p:spPr>
            <a:xfrm>
              <a:off x="4833992" y="1166548"/>
              <a:ext cx="100076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5094922" y="707643"/>
            <a:ext cx="291020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语序不当</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12620" y="1325245"/>
            <a:ext cx="525780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5  </a:t>
            </a:r>
            <a:r>
              <a:rPr lang="zh-CN" altLang="en-US" sz="3200" dirty="0">
                <a:solidFill>
                  <a:schemeClr val="bg1"/>
                </a:solidFill>
                <a:latin typeface="+mn-ea"/>
                <a:cs typeface="Heiti SC Light"/>
              </a:rPr>
              <a:t>状语位置不当</a:t>
            </a:r>
          </a:p>
        </p:txBody>
      </p:sp>
      <p:sp>
        <p:nvSpPr>
          <p:cNvPr id="5" name="TextBox 2"/>
          <p:cNvSpPr txBox="1"/>
          <p:nvPr/>
        </p:nvSpPr>
        <p:spPr>
          <a:xfrm>
            <a:off x="1912612" y="1742392"/>
            <a:ext cx="7557247" cy="641714"/>
          </a:xfrm>
          <a:prstGeom prst="rect">
            <a:avLst/>
          </a:prstGeom>
          <a:noFill/>
        </p:spPr>
        <p:txBody>
          <a:bodyPr wrap="square" rtlCol="0">
            <a:spAutoFit/>
          </a:bodyPr>
          <a:lstStyle/>
          <a:p>
            <a:pPr>
              <a:lnSpc>
                <a:spcPct val="130000"/>
              </a:lnSpc>
            </a:pPr>
            <a:r>
              <a:rPr lang="en-US" altLang="zh-CN" sz="3200" dirty="0">
                <a:latin typeface="宋体" pitchFamily="2" charset="-122"/>
                <a:ea typeface="宋体" pitchFamily="2" charset="-122"/>
              </a:rPr>
              <a:t>1.</a:t>
            </a:r>
            <a:r>
              <a:rPr lang="zh-CN" altLang="en-US" sz="3200" dirty="0">
                <a:latin typeface="宋体" pitchFamily="2" charset="-122"/>
                <a:ea typeface="宋体" pitchFamily="2" charset="-122"/>
              </a:rPr>
              <a:t>多项状语顺序不当</a:t>
            </a:r>
          </a:p>
        </p:txBody>
      </p:sp>
      <p:grpSp>
        <p:nvGrpSpPr>
          <p:cNvPr id="2" name="组 20"/>
          <p:cNvGrpSpPr/>
          <p:nvPr/>
        </p:nvGrpSpPr>
        <p:grpSpPr>
          <a:xfrm>
            <a:off x="1912612" y="2473608"/>
            <a:ext cx="8402955" cy="2166620"/>
            <a:chOff x="630902" y="1571884"/>
            <a:chExt cx="8402955" cy="1805459"/>
          </a:xfrm>
        </p:grpSpPr>
        <p:sp>
          <p:nvSpPr>
            <p:cNvPr id="8" name="TextBox 2"/>
            <p:cNvSpPr txBox="1"/>
            <p:nvPr/>
          </p:nvSpPr>
          <p:spPr>
            <a:xfrm>
              <a:off x="630902" y="2070343"/>
              <a:ext cx="8402955"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宋体" pitchFamily="2" charset="-122"/>
                  <a:ea typeface="宋体" pitchFamily="2" charset="-122"/>
                  <a:cs typeface="Heiti SC Light"/>
                </a:rPr>
                <a:t>昔日开阔的湖面大部分已被填平，变成了宅基地，剩下的小部分也在以</a:t>
              </a:r>
              <a:r>
                <a:rPr lang="en-US" altLang="zh-CN" sz="3200" dirty="0">
                  <a:solidFill>
                    <a:schemeClr val="tx1">
                      <a:lumMod val="75000"/>
                      <a:lumOff val="25000"/>
                    </a:schemeClr>
                  </a:solidFill>
                  <a:latin typeface="宋体" pitchFamily="2" charset="-122"/>
                  <a:ea typeface="宋体" pitchFamily="2" charset="-122"/>
                  <a:cs typeface="Heiti SC Light"/>
                </a:rPr>
                <a:t>10%</a:t>
              </a:r>
              <a:r>
                <a:rPr lang="zh-CN" altLang="en-US" sz="3200" dirty="0">
                  <a:solidFill>
                    <a:schemeClr val="tx1">
                      <a:lumMod val="75000"/>
                      <a:lumOff val="25000"/>
                    </a:schemeClr>
                  </a:solidFill>
                  <a:latin typeface="宋体" pitchFamily="2" charset="-122"/>
                  <a:ea typeface="宋体" pitchFamily="2" charset="-122"/>
                  <a:cs typeface="Heiti SC Light"/>
                </a:rPr>
                <a:t>的速度每年缩减着，令人痛心。</a:t>
              </a:r>
            </a:p>
          </p:txBody>
        </p:sp>
        <p:sp>
          <p:nvSpPr>
            <p:cNvPr id="10" name="文本框 15"/>
            <p:cNvSpPr txBox="1"/>
            <p:nvPr/>
          </p:nvSpPr>
          <p:spPr>
            <a:xfrm>
              <a:off x="702657" y="1571884"/>
              <a:ext cx="106426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894018" y="4761599"/>
            <a:ext cx="8403590" cy="1659890"/>
            <a:chOff x="4833992" y="1534848"/>
            <a:chExt cx="8403590" cy="1659890"/>
          </a:xfrm>
        </p:grpSpPr>
        <p:sp>
          <p:nvSpPr>
            <p:cNvPr id="12" name="TextBox 5"/>
            <p:cNvSpPr txBox="1"/>
            <p:nvPr/>
          </p:nvSpPr>
          <p:spPr>
            <a:xfrm>
              <a:off x="4833992" y="2118413"/>
              <a:ext cx="8403590" cy="107632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a:t>
              </a:r>
              <a:r>
                <a:rPr lang="en-US" altLang="zh-CN" sz="3200" dirty="0">
                  <a:latin typeface="仿宋" panose="02010609060101010101" pitchFamily="49" charset="-122"/>
                  <a:ea typeface="仿宋" panose="02010609060101010101" pitchFamily="49" charset="-122"/>
                </a:rPr>
                <a:t>10%</a:t>
              </a:r>
              <a:r>
                <a:rPr lang="zh-CN" altLang="en-US" sz="3200" dirty="0">
                  <a:latin typeface="仿宋" panose="02010609060101010101" pitchFamily="49" charset="-122"/>
                  <a:ea typeface="仿宋" panose="02010609060101010101" pitchFamily="49" charset="-122"/>
                </a:rPr>
                <a:t>的速度”表频率，“每年”表时间，表时间的词语应放在表频率的词语之前。</a:t>
              </a:r>
            </a:p>
          </p:txBody>
        </p:sp>
        <p:sp>
          <p:nvSpPr>
            <p:cNvPr id="14" name="文本框 19"/>
            <p:cNvSpPr txBox="1"/>
            <p:nvPr/>
          </p:nvSpPr>
          <p:spPr>
            <a:xfrm>
              <a:off x="4905747" y="1534848"/>
              <a:ext cx="100965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5159896" y="745673"/>
            <a:ext cx="3312368"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语序不当</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9"/>
          <p:cNvSpPr txBox="1"/>
          <p:nvPr/>
        </p:nvSpPr>
        <p:spPr>
          <a:xfrm>
            <a:off x="1737360" y="1041400"/>
            <a:ext cx="1896745"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关键拓展</a:t>
            </a:r>
          </a:p>
        </p:txBody>
      </p:sp>
      <p:sp>
        <p:nvSpPr>
          <p:cNvPr id="33" name="矩形 32"/>
          <p:cNvSpPr/>
          <p:nvPr/>
        </p:nvSpPr>
        <p:spPr>
          <a:xfrm>
            <a:off x="1737360" y="1753870"/>
            <a:ext cx="8644890" cy="4030980"/>
          </a:xfrm>
          <a:prstGeom prst="rect">
            <a:avLst/>
          </a:prstGeom>
        </p:spPr>
        <p:txBody>
          <a:bodyPr wrap="square">
            <a:spAutoFit/>
          </a:bodyPr>
          <a:lstStyle/>
          <a:p>
            <a:r>
              <a:rPr lang="zh-CN" altLang="en-US" sz="3200" dirty="0">
                <a:latin typeface="楷体" panose="02010609060101010101" pitchFamily="49" charset="-122"/>
                <a:ea typeface="楷体" panose="02010609060101010101" pitchFamily="49" charset="-122"/>
              </a:rPr>
              <a:t>    多项状语的排列顺序，一般是：①表目的或原因的介宾短语；②表时间的名词或介宾短语；③表处所的名词或介宾短语；④表范围或频率的副词；⑤表情态的形容词或动词；⑥表对象的介宾短语。</a:t>
            </a:r>
            <a:endParaRPr lang="en-US" altLang="zh-CN" sz="3200" dirty="0">
              <a:latin typeface="楷体" panose="02010609060101010101" pitchFamily="49" charset="-122"/>
              <a:ea typeface="楷体" panose="02010609060101010101" pitchFamily="49" charset="-122"/>
            </a:endParaRPr>
          </a:p>
          <a:p>
            <a:r>
              <a:rPr lang="en-US" altLang="zh-CN" sz="3200" dirty="0">
                <a:latin typeface="楷体" panose="02010609060101010101" pitchFamily="49" charset="-122"/>
                <a:ea typeface="楷体" panose="02010609060101010101" pitchFamily="49" charset="-122"/>
              </a:rPr>
              <a:t>    </a:t>
            </a:r>
            <a:r>
              <a:rPr lang="zh-CN" altLang="en-US" sz="3200" dirty="0">
                <a:latin typeface="楷体" panose="02010609060101010101" pitchFamily="49" charset="-122"/>
                <a:ea typeface="楷体" panose="02010609060101010101" pitchFamily="49" charset="-122"/>
              </a:rPr>
              <a:t>如：许多教师昨天（表时间）在休息室里（表处所）都（表范围）热情地（表情态）同他（表对象）交谈。</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animEffect transition="in" filter="fade">
                                      <p:cBhvr>
                                        <p:cTn id="7" dur="2000"/>
                                        <p:tgtEl>
                                          <p:spTgt spid="3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
                                            <p:txEl>
                                              <p:pRg st="1" end="1"/>
                                            </p:txEl>
                                          </p:spTgt>
                                        </p:tgtEl>
                                        <p:attrNameLst>
                                          <p:attrName>style.visibility</p:attrName>
                                        </p:attrNameLst>
                                      </p:cBhvr>
                                      <p:to>
                                        <p:strVal val="visible"/>
                                      </p:to>
                                    </p:set>
                                    <p:animEffect transition="in" filter="fade">
                                      <p:cBhvr>
                                        <p:cTn id="12" dur="20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7"/>
          <p:cNvSpPr txBox="1"/>
          <p:nvPr/>
        </p:nvSpPr>
        <p:spPr>
          <a:xfrm>
            <a:off x="5087888" y="740712"/>
            <a:ext cx="294894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语序不当</a:t>
            </a:r>
            <a:endParaRPr kumimoji="1" lang="zh-CN" altLang="en-US" sz="3600" b="1" dirty="0">
              <a:solidFill>
                <a:schemeClr val="bg1"/>
              </a:solidFill>
              <a:latin typeface="黑体" pitchFamily="49" charset="-122"/>
              <a:ea typeface="黑体" pitchFamily="49" charset="-122"/>
              <a:cs typeface="Heiti SC Light"/>
            </a:endParaRPr>
          </a:p>
        </p:txBody>
      </p:sp>
      <p:sp>
        <p:nvSpPr>
          <p:cNvPr id="4" name="TextBox 1"/>
          <p:cNvSpPr txBox="1"/>
          <p:nvPr/>
        </p:nvSpPr>
        <p:spPr>
          <a:xfrm>
            <a:off x="1822450" y="1325245"/>
            <a:ext cx="572389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5  </a:t>
            </a:r>
            <a:r>
              <a:rPr lang="zh-CN" altLang="en-US" sz="3200" dirty="0">
                <a:solidFill>
                  <a:schemeClr val="bg1"/>
                </a:solidFill>
                <a:latin typeface="+mn-ea"/>
                <a:cs typeface="Heiti SC Light"/>
              </a:rPr>
              <a:t>状语位置不当</a:t>
            </a:r>
          </a:p>
        </p:txBody>
      </p:sp>
      <p:sp>
        <p:nvSpPr>
          <p:cNvPr id="5" name="TextBox 2"/>
          <p:cNvSpPr txBox="1"/>
          <p:nvPr/>
        </p:nvSpPr>
        <p:spPr>
          <a:xfrm>
            <a:off x="1822224" y="1762458"/>
            <a:ext cx="7557247" cy="641714"/>
          </a:xfrm>
          <a:prstGeom prst="rect">
            <a:avLst/>
          </a:prstGeom>
          <a:noFill/>
        </p:spPr>
        <p:txBody>
          <a:bodyPr wrap="square" rtlCol="0">
            <a:spAutoFit/>
          </a:bodyPr>
          <a:lstStyle/>
          <a:p>
            <a:pPr>
              <a:lnSpc>
                <a:spcPct val="130000"/>
              </a:lnSpc>
            </a:pPr>
            <a:r>
              <a:rPr lang="en-US" altLang="zh-CN" sz="3200" dirty="0">
                <a:latin typeface="宋体" pitchFamily="2" charset="-122"/>
                <a:ea typeface="宋体" pitchFamily="2" charset="-122"/>
              </a:rPr>
              <a:t>2.</a:t>
            </a:r>
            <a:r>
              <a:rPr lang="zh-CN" altLang="en-US" sz="3200" dirty="0">
                <a:latin typeface="宋体" pitchFamily="2" charset="-122"/>
                <a:ea typeface="宋体" pitchFamily="2" charset="-122"/>
              </a:rPr>
              <a:t>状语未放在其修饰的中心语之前</a:t>
            </a:r>
          </a:p>
        </p:txBody>
      </p:sp>
      <p:grpSp>
        <p:nvGrpSpPr>
          <p:cNvPr id="2" name="组 20"/>
          <p:cNvGrpSpPr/>
          <p:nvPr/>
        </p:nvGrpSpPr>
        <p:grpSpPr>
          <a:xfrm>
            <a:off x="1822223" y="2515139"/>
            <a:ext cx="8479790" cy="2060892"/>
            <a:chOff x="-33943" y="1185605"/>
            <a:chExt cx="8479790" cy="1717355"/>
          </a:xfrm>
        </p:grpSpPr>
        <p:sp>
          <p:nvSpPr>
            <p:cNvPr id="8" name="TextBox 2"/>
            <p:cNvSpPr txBox="1"/>
            <p:nvPr/>
          </p:nvSpPr>
          <p:spPr>
            <a:xfrm>
              <a:off x="-33943" y="1671893"/>
              <a:ext cx="8479790" cy="1231067"/>
            </a:xfrm>
            <a:prstGeom prst="rect">
              <a:avLst/>
            </a:prstGeom>
            <a:noFill/>
          </p:spPr>
          <p:txBody>
            <a:bodyPr wrap="square" rtlCol="0">
              <a:spAutoFit/>
            </a:bodyPr>
            <a:lstStyle/>
            <a:p>
              <a:pPr fontAlgn="auto">
                <a:lnSpc>
                  <a:spcPct val="100000"/>
                </a:lnSpc>
              </a:pPr>
              <a:r>
                <a:rPr lang="zh-CN" altLang="en-US" sz="3000" dirty="0">
                  <a:solidFill>
                    <a:schemeClr val="tx1">
                      <a:lumMod val="75000"/>
                      <a:lumOff val="25000"/>
                    </a:schemeClr>
                  </a:solidFill>
                  <a:latin typeface="仿宋" panose="02010609060101010101" pitchFamily="49" charset="-122"/>
                  <a:ea typeface="仿宋" panose="02010609060101010101" pitchFamily="49" charset="-122"/>
                  <a:cs typeface="Heiti SC Light"/>
                </a:rPr>
                <a:t>［课标全国Ⅰ2017·18B］</a:t>
              </a:r>
              <a:r>
                <a:rPr lang="zh-CN" altLang="en-US" sz="3000" dirty="0">
                  <a:solidFill>
                    <a:schemeClr val="tx1">
                      <a:lumMod val="75000"/>
                      <a:lumOff val="25000"/>
                    </a:schemeClr>
                  </a:solidFill>
                  <a:latin typeface="宋体" pitchFamily="2" charset="-122"/>
                  <a:ea typeface="宋体" pitchFamily="2" charset="-122"/>
                  <a:cs typeface="Heiti SC Light"/>
                </a:rPr>
                <a:t>为了培养学生关心他人的美德，我们学校决定组织开展义工服务活动，三个月内要求每名学生完成20个小时的义工服务。</a:t>
              </a:r>
            </a:p>
          </p:txBody>
        </p:sp>
        <p:sp>
          <p:nvSpPr>
            <p:cNvPr id="10" name="文本框 15"/>
            <p:cNvSpPr txBox="1"/>
            <p:nvPr/>
          </p:nvSpPr>
          <p:spPr>
            <a:xfrm>
              <a:off x="-33943" y="1185605"/>
              <a:ext cx="104648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821588" y="4715192"/>
            <a:ext cx="8480425" cy="1574463"/>
            <a:chOff x="4833992" y="1477063"/>
            <a:chExt cx="8480425" cy="1574463"/>
          </a:xfrm>
        </p:grpSpPr>
        <p:sp>
          <p:nvSpPr>
            <p:cNvPr id="12" name="TextBox 5"/>
            <p:cNvSpPr txBox="1"/>
            <p:nvPr/>
          </p:nvSpPr>
          <p:spPr>
            <a:xfrm>
              <a:off x="4833992" y="2035863"/>
              <a:ext cx="8480425" cy="1015663"/>
            </a:xfrm>
            <a:prstGeom prst="rect">
              <a:avLst/>
            </a:prstGeom>
            <a:noFill/>
          </p:spPr>
          <p:txBody>
            <a:bodyPr wrap="square" rtlCol="0">
              <a:spAutoFit/>
            </a:bodyPr>
            <a:lstStyle/>
            <a:p>
              <a:pPr fontAlgn="auto">
                <a:lnSpc>
                  <a:spcPct val="100000"/>
                </a:lnSpc>
              </a:pPr>
              <a:r>
                <a:rPr lang="zh-CN" altLang="en-US" sz="3000" dirty="0">
                  <a:latin typeface="仿宋" panose="02010609060101010101" pitchFamily="49" charset="-122"/>
                  <a:ea typeface="仿宋" panose="02010609060101010101" pitchFamily="49" charset="-122"/>
                </a:rPr>
                <a:t>“三个月内”是时间状语，其修饰的对象是“完成”，应将其移至“完成”之前。</a:t>
              </a:r>
            </a:p>
          </p:txBody>
        </p:sp>
        <p:sp>
          <p:nvSpPr>
            <p:cNvPr id="14" name="文本框 19"/>
            <p:cNvSpPr txBox="1"/>
            <p:nvPr/>
          </p:nvSpPr>
          <p:spPr>
            <a:xfrm>
              <a:off x="4833992" y="1477063"/>
              <a:ext cx="1028065"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sp>
        <p:nvSpPr>
          <p:cNvPr id="3" name="文本框 2"/>
          <p:cNvSpPr txBox="1"/>
          <p:nvPr/>
        </p:nvSpPr>
        <p:spPr>
          <a:xfrm>
            <a:off x="1703512" y="764704"/>
            <a:ext cx="2585045" cy="646331"/>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lang="zh-CN" altLang="en-US" sz="3600" noProof="1">
                <a:solidFill>
                  <a:schemeClr val="tx1">
                    <a:lumMod val="50000"/>
                    <a:lumOff val="50000"/>
                  </a:schemeClr>
                </a:solidFill>
                <a:latin typeface="黑体" pitchFamily="49" charset="-122"/>
                <a:ea typeface="黑体" pitchFamily="49" charset="-122"/>
              </a:rPr>
              <a:t>专题</a:t>
            </a:r>
            <a:r>
              <a:rPr lang="en-US" altLang="zh-CN" sz="3600" noProof="1">
                <a:solidFill>
                  <a:schemeClr val="tx1">
                    <a:lumMod val="50000"/>
                    <a:lumOff val="50000"/>
                  </a:schemeClr>
                </a:solidFill>
                <a:latin typeface="黑体" pitchFamily="49" charset="-122"/>
                <a:ea typeface="黑体" pitchFamily="49" charset="-122"/>
              </a:rPr>
              <a:t>2 </a:t>
            </a:r>
            <a:r>
              <a:rPr lang="zh-CN" altLang="en-US" sz="3600" noProof="1">
                <a:solidFill>
                  <a:schemeClr val="tx1">
                    <a:lumMod val="50000"/>
                    <a:lumOff val="50000"/>
                  </a:schemeClr>
                </a:solidFill>
                <a:latin typeface="黑体" pitchFamily="49" charset="-122"/>
                <a:ea typeface="黑体" pitchFamily="49" charset="-122"/>
              </a:rPr>
              <a:t>链接</a:t>
            </a:r>
            <a:endParaRPr kumimoji="0" lang="zh-CN" altLang="en-US" sz="3600" b="0" i="0" u="none" strike="noStrike" kern="1200" cap="none" spc="0" normalizeH="0" baseline="0" noProof="1">
              <a:ln>
                <a:noFill/>
              </a:ln>
              <a:solidFill>
                <a:schemeClr val="tx1">
                  <a:lumMod val="50000"/>
                  <a:lumOff val="50000"/>
                </a:schemeClr>
              </a:solidFill>
              <a:effectLst/>
              <a:uLnTx/>
              <a:uFillTx/>
              <a:latin typeface="黑体" pitchFamily="49" charset="-122"/>
              <a:ea typeface="黑体" pitchFamily="49" charset="-122"/>
            </a:endParaRPr>
          </a:p>
        </p:txBody>
      </p:sp>
      <p:grpSp>
        <p:nvGrpSpPr>
          <p:cNvPr id="4" name="组 26"/>
          <p:cNvGrpSpPr/>
          <p:nvPr/>
        </p:nvGrpSpPr>
        <p:grpSpPr>
          <a:xfrm>
            <a:off x="1703512" y="1556792"/>
            <a:ext cx="5353685" cy="4447577"/>
            <a:chOff x="615019" y="2533480"/>
            <a:chExt cx="3526063" cy="4011610"/>
          </a:xfrm>
        </p:grpSpPr>
        <p:sp>
          <p:nvSpPr>
            <p:cNvPr id="5" name="副标题 2">
              <a:hlinkClick r:id="rId1" action="ppaction://hlinksldjump"/>
            </p:cNvPr>
            <p:cNvSpPr txBox="1"/>
            <p:nvPr/>
          </p:nvSpPr>
          <p:spPr>
            <a:xfrm>
              <a:off x="615019" y="2533480"/>
              <a:ext cx="3526063" cy="500066"/>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200" dirty="0">
                  <a:solidFill>
                    <a:schemeClr val="bg1"/>
                  </a:solidFill>
                  <a:latin typeface="+mn-ea"/>
                  <a:cs typeface="Heiti SC Light"/>
                  <a:hlinkClick r:id="rId2" action="ppaction://hlinksldjump"/>
                </a:rPr>
                <a:t>600</a:t>
              </a:r>
              <a:r>
                <a:rPr lang="zh-CN" altLang="en-US" sz="3200" dirty="0">
                  <a:solidFill>
                    <a:schemeClr val="bg1"/>
                  </a:solidFill>
                  <a:latin typeface="+mn-ea"/>
                  <a:cs typeface="Heiti SC Light"/>
                  <a:hlinkClick r:id="rId2" action="ppaction://hlinksldjump"/>
                </a:rPr>
                <a:t>分基础  考点</a:t>
              </a:r>
              <a:r>
                <a:rPr lang="en-US" altLang="zh-CN" sz="3200" dirty="0">
                  <a:solidFill>
                    <a:schemeClr val="bg1"/>
                  </a:solidFill>
                  <a:latin typeface="+mn-ea"/>
                  <a:cs typeface="Heiti SC Light"/>
                  <a:hlinkClick r:id="rId2" action="ppaction://hlinksldjump"/>
                </a:rPr>
                <a:t>&amp;</a:t>
              </a:r>
              <a:r>
                <a:rPr lang="zh-CN" altLang="en-US" sz="3200" dirty="0">
                  <a:solidFill>
                    <a:schemeClr val="bg1"/>
                  </a:solidFill>
                  <a:latin typeface="+mn-ea"/>
                  <a:cs typeface="Heiti SC Light"/>
                  <a:hlinkClick r:id="rId2" action="ppaction://hlinksldjump"/>
                </a:rPr>
                <a:t>考法</a:t>
              </a:r>
              <a:endParaRPr lang="zh-CN" altLang="en-US" sz="3200" dirty="0">
                <a:solidFill>
                  <a:schemeClr val="bg1"/>
                </a:solidFill>
                <a:latin typeface="+mn-ea"/>
                <a:cs typeface="Heiti SC Light"/>
              </a:endParaRPr>
            </a:p>
          </p:txBody>
        </p:sp>
        <p:sp>
          <p:nvSpPr>
            <p:cNvPr id="6" name="副标题 2">
              <a:hlinkClick r:id="rId3" action="ppaction://hlinksldjump"/>
            </p:cNvPr>
            <p:cNvSpPr txBox="1"/>
            <p:nvPr/>
          </p:nvSpPr>
          <p:spPr>
            <a:xfrm>
              <a:off x="851853" y="3016346"/>
              <a:ext cx="2529849" cy="3528744"/>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000" dirty="0">
                  <a:solidFill>
                    <a:schemeClr val="bg1"/>
                  </a:solidFill>
                  <a:latin typeface="宋体" pitchFamily="2" charset="-122"/>
                  <a:ea typeface="宋体" pitchFamily="2" charset="-122"/>
                  <a:cs typeface="Heiti SC Light"/>
                  <a:hlinkClick r:id="rId4" action="ppaction://hlinksldjump"/>
                </a:rPr>
                <a:t>语序不当</a:t>
              </a:r>
              <a:endParaRPr lang="zh-CN" altLang="en-US" sz="3000" dirty="0">
                <a:solidFill>
                  <a:schemeClr val="bg1"/>
                </a:solidFill>
                <a:latin typeface="宋体" pitchFamily="2" charset="-122"/>
                <a:ea typeface="宋体" pitchFamily="2" charset="-122"/>
                <a:cs typeface="Heiti SC Light"/>
              </a:endParaRPr>
            </a:p>
            <a:p>
              <a:pPr marL="457200" indent="-457200">
                <a:lnSpc>
                  <a:spcPct val="130000"/>
                </a:lnSpc>
                <a:buFont typeface="Wingdings" pitchFamily="2" charset="2"/>
                <a:buChar char="p"/>
              </a:pPr>
              <a:r>
                <a:rPr lang="zh-CN" altLang="en-US" sz="3000" dirty="0">
                  <a:solidFill>
                    <a:schemeClr val="bg1"/>
                  </a:solidFill>
                  <a:latin typeface="宋体" pitchFamily="2" charset="-122"/>
                  <a:ea typeface="宋体" pitchFamily="2" charset="-122"/>
                  <a:cs typeface="Heiti SC Light"/>
                  <a:hlinkClick r:id="rId3" action="ppaction://hlinksldjump"/>
                </a:rPr>
                <a:t>搭配不当</a:t>
              </a:r>
              <a:endParaRPr lang="zh-CN" altLang="en-US" sz="3000" dirty="0">
                <a:solidFill>
                  <a:schemeClr val="bg1"/>
                </a:solidFill>
                <a:latin typeface="宋体" pitchFamily="2" charset="-122"/>
                <a:ea typeface="宋体" pitchFamily="2" charset="-122"/>
                <a:cs typeface="Heiti SC Light"/>
              </a:endParaRPr>
            </a:p>
            <a:p>
              <a:pPr marL="457200" indent="-457200">
                <a:lnSpc>
                  <a:spcPct val="130000"/>
                </a:lnSpc>
                <a:buFont typeface="Wingdings" pitchFamily="2" charset="2"/>
                <a:buChar char="p"/>
              </a:pPr>
              <a:r>
                <a:rPr lang="zh-CN" altLang="en-US" sz="3000" dirty="0">
                  <a:solidFill>
                    <a:schemeClr val="bg1"/>
                  </a:solidFill>
                  <a:latin typeface="宋体" pitchFamily="2" charset="-122"/>
                  <a:ea typeface="宋体" pitchFamily="2" charset="-122"/>
                  <a:cs typeface="Heiti SC Light"/>
                  <a:hlinkClick r:id="rId5" action="ppaction://hlinksldjump"/>
                </a:rPr>
                <a:t>成分残缺或赘余</a:t>
              </a:r>
              <a:endParaRPr lang="zh-CN" altLang="en-US" sz="3000" dirty="0">
                <a:solidFill>
                  <a:schemeClr val="bg1"/>
                </a:solidFill>
                <a:latin typeface="宋体" pitchFamily="2" charset="-122"/>
                <a:ea typeface="宋体" pitchFamily="2" charset="-122"/>
                <a:cs typeface="Heiti SC Light"/>
              </a:endParaRPr>
            </a:p>
            <a:p>
              <a:pPr marL="457200" indent="-457200">
                <a:lnSpc>
                  <a:spcPct val="130000"/>
                </a:lnSpc>
                <a:buFont typeface="Wingdings" pitchFamily="2" charset="2"/>
                <a:buChar char="p"/>
              </a:pPr>
              <a:r>
                <a:rPr lang="zh-CN" altLang="en-US" sz="3000" dirty="0">
                  <a:solidFill>
                    <a:schemeClr val="bg1"/>
                  </a:solidFill>
                  <a:latin typeface="宋体" pitchFamily="2" charset="-122"/>
                  <a:ea typeface="宋体" pitchFamily="2" charset="-122"/>
                  <a:cs typeface="Heiti SC Light"/>
                  <a:hlinkClick r:id="rId6" action="ppaction://hlinksldjump"/>
                </a:rPr>
                <a:t>结构混乱</a:t>
              </a:r>
              <a:endParaRPr lang="zh-CN" altLang="en-US" sz="3000" dirty="0">
                <a:solidFill>
                  <a:schemeClr val="bg1"/>
                </a:solidFill>
                <a:latin typeface="宋体" pitchFamily="2" charset="-122"/>
                <a:ea typeface="宋体" pitchFamily="2" charset="-122"/>
                <a:cs typeface="Heiti SC Light"/>
              </a:endParaRPr>
            </a:p>
            <a:p>
              <a:pPr marL="457200" indent="-457200">
                <a:lnSpc>
                  <a:spcPct val="130000"/>
                </a:lnSpc>
                <a:buFont typeface="Wingdings" pitchFamily="2" charset="2"/>
                <a:buChar char="p"/>
              </a:pPr>
              <a:r>
                <a:rPr lang="zh-CN" altLang="en-US" sz="3000" dirty="0">
                  <a:solidFill>
                    <a:schemeClr val="bg1"/>
                  </a:solidFill>
                  <a:latin typeface="宋体" pitchFamily="2" charset="-122"/>
                  <a:ea typeface="宋体" pitchFamily="2" charset="-122"/>
                  <a:cs typeface="Heiti SC Light"/>
                  <a:hlinkClick r:id="rId7" action="ppaction://hlinksldjump"/>
                </a:rPr>
                <a:t>表意不明</a:t>
              </a:r>
              <a:endParaRPr lang="zh-CN" altLang="en-US" sz="3000" dirty="0">
                <a:solidFill>
                  <a:schemeClr val="bg1"/>
                </a:solidFill>
                <a:latin typeface="宋体" pitchFamily="2" charset="-122"/>
                <a:ea typeface="宋体" pitchFamily="2" charset="-122"/>
                <a:cs typeface="Heiti SC Light"/>
              </a:endParaRPr>
            </a:p>
            <a:p>
              <a:pPr marL="457200" indent="-457200">
                <a:lnSpc>
                  <a:spcPct val="130000"/>
                </a:lnSpc>
                <a:buFont typeface="Wingdings" pitchFamily="2" charset="2"/>
                <a:buChar char="p"/>
              </a:pPr>
              <a:r>
                <a:rPr lang="zh-CN" altLang="en-US" sz="3000" dirty="0">
                  <a:solidFill>
                    <a:schemeClr val="bg1"/>
                  </a:solidFill>
                  <a:latin typeface="宋体" pitchFamily="2" charset="-122"/>
                  <a:ea typeface="宋体" pitchFamily="2" charset="-122"/>
                  <a:cs typeface="Heiti SC Light"/>
                  <a:hlinkClick r:id="rId8" action="ppaction://hlinksldjump"/>
                </a:rPr>
                <a:t>不合逻辑</a:t>
              </a:r>
              <a:endParaRPr lang="zh-CN" altLang="en-US" sz="3000" dirty="0">
                <a:solidFill>
                  <a:schemeClr val="bg1"/>
                </a:solidFill>
                <a:latin typeface="宋体" pitchFamily="2" charset="-122"/>
                <a:ea typeface="宋体" pitchFamily="2" charset="-122"/>
                <a:cs typeface="Heiti SC Ligh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22450" y="1325245"/>
            <a:ext cx="572389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5  </a:t>
            </a:r>
            <a:r>
              <a:rPr lang="zh-CN" altLang="en-US" sz="3200" dirty="0">
                <a:solidFill>
                  <a:schemeClr val="bg1"/>
                </a:solidFill>
                <a:latin typeface="+mn-ea"/>
                <a:cs typeface="Heiti SC Light"/>
              </a:rPr>
              <a:t>状语位置不当</a:t>
            </a:r>
          </a:p>
        </p:txBody>
      </p:sp>
      <p:sp>
        <p:nvSpPr>
          <p:cNvPr id="5" name="TextBox 2"/>
          <p:cNvSpPr txBox="1"/>
          <p:nvPr/>
        </p:nvSpPr>
        <p:spPr>
          <a:xfrm>
            <a:off x="1822224" y="1762458"/>
            <a:ext cx="7557247" cy="641714"/>
          </a:xfrm>
          <a:prstGeom prst="rect">
            <a:avLst/>
          </a:prstGeom>
          <a:noFill/>
        </p:spPr>
        <p:txBody>
          <a:bodyPr wrap="square" rtlCol="0">
            <a:spAutoFit/>
          </a:bodyPr>
          <a:lstStyle/>
          <a:p>
            <a:pPr>
              <a:lnSpc>
                <a:spcPct val="130000"/>
              </a:lnSpc>
            </a:pPr>
            <a:r>
              <a:rPr lang="en-US" altLang="zh-CN" sz="3200" dirty="0">
                <a:latin typeface="宋体" pitchFamily="2" charset="-122"/>
                <a:ea typeface="宋体" pitchFamily="2" charset="-122"/>
              </a:rPr>
              <a:t>3.</a:t>
            </a:r>
            <a:r>
              <a:rPr lang="zh-CN" altLang="en-US" sz="3200" dirty="0">
                <a:latin typeface="宋体" pitchFamily="2" charset="-122"/>
                <a:ea typeface="宋体" pitchFamily="2" charset="-122"/>
              </a:rPr>
              <a:t>状语误放在定语的位置</a:t>
            </a:r>
          </a:p>
        </p:txBody>
      </p:sp>
      <p:grpSp>
        <p:nvGrpSpPr>
          <p:cNvPr id="2" name="组 20"/>
          <p:cNvGrpSpPr/>
          <p:nvPr/>
        </p:nvGrpSpPr>
        <p:grpSpPr>
          <a:xfrm>
            <a:off x="1822223" y="2515139"/>
            <a:ext cx="8479790" cy="1714225"/>
            <a:chOff x="-33943" y="1185605"/>
            <a:chExt cx="8479790" cy="1428475"/>
          </a:xfrm>
        </p:grpSpPr>
        <p:sp>
          <p:nvSpPr>
            <p:cNvPr id="8" name="TextBox 2"/>
            <p:cNvSpPr txBox="1"/>
            <p:nvPr/>
          </p:nvSpPr>
          <p:spPr>
            <a:xfrm>
              <a:off x="-33943" y="1717171"/>
              <a:ext cx="8479790" cy="896909"/>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宋体" pitchFamily="2" charset="-122"/>
                  <a:ea typeface="宋体" pitchFamily="2" charset="-122"/>
                  <a:cs typeface="Heiti SC Light"/>
                </a:rPr>
                <a:t>在职工代表大会上，我们向厂方提出了关于工资制度改革的明确意见。</a:t>
              </a:r>
            </a:p>
          </p:txBody>
        </p:sp>
        <p:sp>
          <p:nvSpPr>
            <p:cNvPr id="10" name="文本框 15"/>
            <p:cNvSpPr txBox="1"/>
            <p:nvPr/>
          </p:nvSpPr>
          <p:spPr>
            <a:xfrm>
              <a:off x="-33943" y="1185605"/>
              <a:ext cx="104648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822542" y="4283700"/>
            <a:ext cx="8480425" cy="2152015"/>
            <a:chOff x="4833992" y="1477063"/>
            <a:chExt cx="8480425" cy="2152015"/>
          </a:xfrm>
        </p:grpSpPr>
        <p:sp>
          <p:nvSpPr>
            <p:cNvPr id="12" name="TextBox 5"/>
            <p:cNvSpPr txBox="1"/>
            <p:nvPr/>
          </p:nvSpPr>
          <p:spPr>
            <a:xfrm>
              <a:off x="4833992" y="2060628"/>
              <a:ext cx="8480425" cy="156845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“明确”应作状语，修饰“提出”，而不是作定语，修饰“意见”。因此，“明确”应放在“提出”之前。</a:t>
              </a:r>
            </a:p>
          </p:txBody>
        </p:sp>
        <p:sp>
          <p:nvSpPr>
            <p:cNvPr id="14" name="文本框 19"/>
            <p:cNvSpPr txBox="1"/>
            <p:nvPr/>
          </p:nvSpPr>
          <p:spPr>
            <a:xfrm>
              <a:off x="4833992" y="1477063"/>
              <a:ext cx="1028065"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5087888" y="759154"/>
            <a:ext cx="294894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语序不当</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2">
            <a:hlinkClick r:id="rId1" action="ppaction://hlinksldjump"/>
          </p:cNvPr>
          <p:cNvSpPr txBox="1"/>
          <p:nvPr/>
        </p:nvSpPr>
        <p:spPr>
          <a:xfrm>
            <a:off x="1993265" y="923290"/>
            <a:ext cx="5678805" cy="645795"/>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200" b="1" dirty="0">
                <a:solidFill>
                  <a:schemeClr val="bg1"/>
                </a:solidFill>
                <a:latin typeface="黑体" pitchFamily="49" charset="-122"/>
                <a:ea typeface="黑体" pitchFamily="49" charset="-122"/>
                <a:cs typeface="Heiti SC Light"/>
              </a:rPr>
              <a:t>600</a:t>
            </a:r>
            <a:r>
              <a:rPr lang="zh-CN" altLang="en-US" sz="3200" b="1" dirty="0">
                <a:solidFill>
                  <a:schemeClr val="bg1"/>
                </a:solidFill>
                <a:latin typeface="黑体" pitchFamily="49" charset="-122"/>
                <a:ea typeface="黑体" pitchFamily="49" charset="-122"/>
                <a:cs typeface="Heiti SC Light"/>
              </a:rPr>
              <a:t>分基础  考点</a:t>
            </a:r>
            <a:r>
              <a:rPr lang="en-US" altLang="zh-CN" sz="3200" b="1" dirty="0">
                <a:solidFill>
                  <a:schemeClr val="bg1"/>
                </a:solidFill>
                <a:latin typeface="黑体" pitchFamily="49" charset="-122"/>
                <a:ea typeface="黑体" pitchFamily="49" charset="-122"/>
                <a:cs typeface="Heiti SC Light"/>
              </a:rPr>
              <a:t>&amp;</a:t>
            </a:r>
            <a:r>
              <a:rPr lang="zh-CN" altLang="en-US" sz="3200" b="1" dirty="0">
                <a:solidFill>
                  <a:schemeClr val="bg1"/>
                </a:solidFill>
                <a:latin typeface="黑体" pitchFamily="49" charset="-122"/>
                <a:ea typeface="黑体" pitchFamily="49" charset="-122"/>
                <a:cs typeface="Heiti SC Light"/>
              </a:rPr>
              <a:t>考法</a:t>
            </a:r>
          </a:p>
        </p:txBody>
      </p:sp>
      <p:grpSp>
        <p:nvGrpSpPr>
          <p:cNvPr id="12" name="组 11"/>
          <p:cNvGrpSpPr/>
          <p:nvPr/>
        </p:nvGrpSpPr>
        <p:grpSpPr>
          <a:xfrm>
            <a:off x="1993265" y="1501140"/>
            <a:ext cx="7706042" cy="6616660"/>
            <a:chOff x="924712" y="2050883"/>
            <a:chExt cx="4496281" cy="6616852"/>
          </a:xfrm>
        </p:grpSpPr>
        <p:sp>
          <p:nvSpPr>
            <p:cNvPr id="6" name="副标题 2">
              <a:hlinkClick r:id="rId2" action="ppaction://hlinksldjump"/>
            </p:cNvPr>
            <p:cNvSpPr txBox="1"/>
            <p:nvPr/>
          </p:nvSpPr>
          <p:spPr>
            <a:xfrm>
              <a:off x="924712" y="2050883"/>
              <a:ext cx="2161029"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搭配不当</a:t>
              </a:r>
            </a:p>
          </p:txBody>
        </p:sp>
        <p:sp>
          <p:nvSpPr>
            <p:cNvPr id="7" name="TextBox 4">
              <a:hlinkClick r:id="rId2" action="ppaction://hlinksldjump"/>
            </p:cNvPr>
            <p:cNvSpPr txBox="1"/>
            <p:nvPr/>
          </p:nvSpPr>
          <p:spPr>
            <a:xfrm>
              <a:off x="1216115" y="2696697"/>
              <a:ext cx="4204878" cy="5971038"/>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000" dirty="0">
                  <a:solidFill>
                    <a:schemeClr val="bg1"/>
                  </a:solidFill>
                  <a:latin typeface="宋体" pitchFamily="2" charset="-122"/>
                  <a:ea typeface="宋体" pitchFamily="2" charset="-122"/>
                  <a:cs typeface="Heiti SC Light"/>
                </a:rPr>
                <a:t>考法</a:t>
              </a:r>
              <a:r>
                <a:rPr lang="en-US" altLang="zh-CN" sz="3000" dirty="0">
                  <a:solidFill>
                    <a:schemeClr val="bg1"/>
                  </a:solidFill>
                  <a:latin typeface="宋体" pitchFamily="2" charset="-122"/>
                  <a:ea typeface="宋体" pitchFamily="2" charset="-122"/>
                  <a:cs typeface="Heiti SC Light"/>
                </a:rPr>
                <a:t>1   </a:t>
              </a:r>
              <a:r>
                <a:rPr lang="zh-CN" altLang="en-US" sz="3000" dirty="0">
                  <a:solidFill>
                    <a:schemeClr val="bg1"/>
                  </a:solidFill>
                  <a:latin typeface="宋体" pitchFamily="2" charset="-122"/>
                  <a:ea typeface="宋体" pitchFamily="2" charset="-122"/>
                  <a:cs typeface="Heiti SC Light"/>
                </a:rPr>
                <a:t>动宾搭配不当（</a:t>
              </a:r>
              <a:r>
                <a:rPr lang="zh-CN" altLang="en-US" sz="3000" i="1" dirty="0">
                  <a:solidFill>
                    <a:schemeClr val="bg1"/>
                  </a:solidFill>
                  <a:latin typeface="宋体" pitchFamily="2" charset="-122"/>
                  <a:ea typeface="宋体" pitchFamily="2" charset="-122"/>
                  <a:cs typeface="Heiti SC Light"/>
                </a:rPr>
                <a:t>重点）</a:t>
              </a:r>
              <a:endParaRPr lang="zh-CN" altLang="en-US" sz="3000" i="1"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000" dirty="0">
                  <a:solidFill>
                    <a:schemeClr val="bg1"/>
                  </a:solidFill>
                  <a:latin typeface="宋体" pitchFamily="2" charset="-122"/>
                  <a:ea typeface="宋体" pitchFamily="2" charset="-122"/>
                  <a:cs typeface="Heiti SC Light"/>
                </a:rPr>
                <a:t>考法</a:t>
              </a:r>
              <a:r>
                <a:rPr lang="en-US" altLang="zh-CN" sz="3000" dirty="0">
                  <a:solidFill>
                    <a:schemeClr val="bg1"/>
                  </a:solidFill>
                  <a:latin typeface="宋体" pitchFamily="2" charset="-122"/>
                  <a:ea typeface="宋体" pitchFamily="2" charset="-122"/>
                  <a:cs typeface="Heiti SC Light"/>
                </a:rPr>
                <a:t>2   </a:t>
              </a:r>
              <a:r>
                <a:rPr lang="zh-CN" altLang="en-US" sz="3000" dirty="0">
                  <a:solidFill>
                    <a:schemeClr val="bg1"/>
                  </a:solidFill>
                  <a:latin typeface="宋体" pitchFamily="2" charset="-122"/>
                  <a:ea typeface="宋体" pitchFamily="2" charset="-122"/>
                  <a:cs typeface="Heiti SC Light"/>
                </a:rPr>
                <a:t>一面与两面搭配不当（</a:t>
              </a:r>
              <a:r>
                <a:rPr lang="zh-CN" altLang="en-US" sz="3000" i="1" dirty="0">
                  <a:solidFill>
                    <a:schemeClr val="bg1"/>
                  </a:solidFill>
                  <a:latin typeface="宋体" pitchFamily="2" charset="-122"/>
                  <a:ea typeface="宋体" pitchFamily="2" charset="-122"/>
                  <a:cs typeface="Heiti SC Light"/>
                </a:rPr>
                <a:t>重点</a:t>
              </a:r>
              <a:r>
                <a:rPr lang="zh-CN" altLang="en-US" sz="3000" dirty="0">
                  <a:solidFill>
                    <a:schemeClr val="bg1"/>
                  </a:solidFill>
                  <a:latin typeface="宋体" pitchFamily="2" charset="-122"/>
                  <a:ea typeface="宋体" pitchFamily="2" charset="-122"/>
                  <a:cs typeface="Heiti SC Light"/>
                </a:rPr>
                <a:t>）</a:t>
              </a:r>
              <a:endParaRPr lang="zh-CN" altLang="en-US" sz="30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000" dirty="0">
                  <a:solidFill>
                    <a:schemeClr val="bg1"/>
                  </a:solidFill>
                  <a:latin typeface="宋体" pitchFamily="2" charset="-122"/>
                  <a:ea typeface="宋体" pitchFamily="2" charset="-122"/>
                  <a:cs typeface="Heiti SC Light"/>
                </a:rPr>
                <a:t>考法</a:t>
              </a:r>
              <a:r>
                <a:rPr lang="en-US" altLang="zh-CN" sz="3000" dirty="0">
                  <a:solidFill>
                    <a:schemeClr val="bg1"/>
                  </a:solidFill>
                  <a:latin typeface="宋体" pitchFamily="2" charset="-122"/>
                  <a:ea typeface="宋体" pitchFamily="2" charset="-122"/>
                  <a:cs typeface="Heiti SC Light"/>
                </a:rPr>
                <a:t>3   </a:t>
              </a:r>
              <a:r>
                <a:rPr lang="zh-CN" altLang="en-US" sz="3000" dirty="0">
                  <a:solidFill>
                    <a:schemeClr val="bg1"/>
                  </a:solidFill>
                  <a:latin typeface="宋体" pitchFamily="2" charset="-122"/>
                  <a:ea typeface="宋体" pitchFamily="2" charset="-122"/>
                  <a:cs typeface="Heiti SC Light"/>
                </a:rPr>
                <a:t>主谓搭配不当</a:t>
              </a:r>
              <a:endParaRPr lang="zh-CN" altLang="en-US" sz="30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000" dirty="0">
                  <a:solidFill>
                    <a:schemeClr val="bg1"/>
                  </a:solidFill>
                  <a:latin typeface="宋体" pitchFamily="2" charset="-122"/>
                  <a:ea typeface="宋体" pitchFamily="2" charset="-122"/>
                  <a:cs typeface="Heiti SC Light"/>
                </a:rPr>
                <a:t>考法</a:t>
              </a:r>
              <a:r>
                <a:rPr lang="en-US" altLang="zh-CN" sz="3000" dirty="0">
                  <a:solidFill>
                    <a:schemeClr val="bg1"/>
                  </a:solidFill>
                  <a:latin typeface="宋体" pitchFamily="2" charset="-122"/>
                  <a:ea typeface="宋体" pitchFamily="2" charset="-122"/>
                  <a:cs typeface="Heiti SC Light"/>
                </a:rPr>
                <a:t>4   </a:t>
              </a:r>
              <a:r>
                <a:rPr lang="zh-CN" altLang="en-US" sz="3000" dirty="0">
                  <a:solidFill>
                    <a:schemeClr val="bg1"/>
                  </a:solidFill>
                  <a:latin typeface="宋体" pitchFamily="2" charset="-122"/>
                  <a:ea typeface="宋体" pitchFamily="2" charset="-122"/>
                  <a:cs typeface="Heiti SC Light"/>
                </a:rPr>
                <a:t>主宾搭配不当</a:t>
              </a:r>
              <a:endParaRPr lang="zh-CN" altLang="en-US" sz="30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000" dirty="0">
                  <a:solidFill>
                    <a:schemeClr val="bg1"/>
                  </a:solidFill>
                  <a:latin typeface="宋体" pitchFamily="2" charset="-122"/>
                  <a:ea typeface="宋体" pitchFamily="2" charset="-122"/>
                  <a:cs typeface="Heiti SC Light"/>
                </a:rPr>
                <a:t>考法</a:t>
              </a:r>
              <a:r>
                <a:rPr lang="en-US" altLang="zh-CN" sz="3000" dirty="0">
                  <a:solidFill>
                    <a:schemeClr val="bg1"/>
                  </a:solidFill>
                  <a:latin typeface="宋体" pitchFamily="2" charset="-122"/>
                  <a:ea typeface="宋体" pitchFamily="2" charset="-122"/>
                  <a:cs typeface="Heiti SC Light"/>
                </a:rPr>
                <a:t>5   </a:t>
              </a:r>
              <a:r>
                <a:rPr lang="zh-CN" altLang="en-US" sz="3000" dirty="0">
                  <a:solidFill>
                    <a:schemeClr val="bg1"/>
                  </a:solidFill>
                  <a:latin typeface="宋体" pitchFamily="2" charset="-122"/>
                  <a:ea typeface="宋体" pitchFamily="2" charset="-122"/>
                  <a:cs typeface="Heiti SC Light"/>
                </a:rPr>
                <a:t>修饰语和中心语搭配不当</a:t>
              </a:r>
              <a:endParaRPr lang="zh-CN" altLang="en-US" sz="30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000" dirty="0">
                  <a:solidFill>
                    <a:schemeClr val="bg1"/>
                  </a:solidFill>
                  <a:latin typeface="宋体" pitchFamily="2" charset="-122"/>
                  <a:ea typeface="宋体" pitchFamily="2" charset="-122"/>
                  <a:cs typeface="Heiti SC Light"/>
                </a:rPr>
                <a:t>考法</a:t>
              </a:r>
              <a:r>
                <a:rPr lang="en-US" altLang="zh-CN" sz="3000" dirty="0">
                  <a:solidFill>
                    <a:schemeClr val="bg1"/>
                  </a:solidFill>
                  <a:latin typeface="宋体" pitchFamily="2" charset="-122"/>
                  <a:ea typeface="宋体" pitchFamily="2" charset="-122"/>
                  <a:cs typeface="Heiti SC Light"/>
                </a:rPr>
                <a:t>6   </a:t>
              </a:r>
              <a:r>
                <a:rPr lang="zh-CN" altLang="en-US" sz="3000" dirty="0">
                  <a:solidFill>
                    <a:schemeClr val="bg1"/>
                  </a:solidFill>
                  <a:latin typeface="宋体" pitchFamily="2" charset="-122"/>
                  <a:ea typeface="宋体" pitchFamily="2" charset="-122"/>
                  <a:cs typeface="Heiti SC Light"/>
                </a:rPr>
                <a:t>关联词语搭配不当</a:t>
              </a:r>
              <a:endParaRPr lang="zh-CN" altLang="en-US" sz="30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endParaRPr lang="zh-CN" altLang="en-US" sz="3200" dirty="0">
                <a:solidFill>
                  <a:schemeClr val="tx2"/>
                </a:solidFill>
                <a:latin typeface="Heiti SC Light"/>
                <a:ea typeface="Heiti SC Light"/>
                <a:cs typeface="Heiti SC Light"/>
              </a:endParaRPr>
            </a:p>
            <a:p>
              <a:endParaRPr lang="zh-CN" altLang="en-US" sz="3200" dirty="0">
                <a:solidFill>
                  <a:schemeClr val="tx2"/>
                </a:solidFill>
                <a:latin typeface="Heiti SC Light"/>
                <a:ea typeface="Heiti SC Light"/>
                <a:cs typeface="Heiti SC Light"/>
              </a:endParaRPr>
            </a:p>
            <a:p>
              <a:endParaRPr lang="zh-CN" altLang="en-US" sz="3200" dirty="0">
                <a:latin typeface="方正苏新诗柳楷简体" panose="02000000000000000000" pitchFamily="2" charset="-122"/>
                <a:ea typeface="方正苏新诗柳楷简体" panose="02000000000000000000" pitchFamily="2"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05305" y="1393190"/>
            <a:ext cx="629158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动宾搭配不当（</a:t>
            </a:r>
            <a:r>
              <a:rPr lang="zh-CN" altLang="en-US" sz="3200" i="1" dirty="0">
                <a:solidFill>
                  <a:schemeClr val="bg1"/>
                </a:solidFill>
                <a:latin typeface="+mn-ea"/>
                <a:cs typeface="Heiti SC Light"/>
              </a:rPr>
              <a:t>重点）</a:t>
            </a:r>
          </a:p>
        </p:txBody>
      </p:sp>
      <p:sp>
        <p:nvSpPr>
          <p:cNvPr id="5" name="TextBox 2"/>
          <p:cNvSpPr txBox="1"/>
          <p:nvPr/>
        </p:nvSpPr>
        <p:spPr>
          <a:xfrm>
            <a:off x="1805305" y="1976755"/>
            <a:ext cx="8399145" cy="1076325"/>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一是当宾语中心语前加了修饰限定成分时，宾语中心语往往会和前面的谓语动词不搭配。</a:t>
            </a:r>
          </a:p>
        </p:txBody>
      </p:sp>
      <p:sp>
        <p:nvSpPr>
          <p:cNvPr id="18" name="文本框 17"/>
          <p:cNvSpPr txBox="1"/>
          <p:nvPr/>
        </p:nvSpPr>
        <p:spPr>
          <a:xfrm>
            <a:off x="4382708" y="705901"/>
            <a:ext cx="3426583"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搭配不当</a:t>
            </a:r>
          </a:p>
        </p:txBody>
      </p:sp>
      <p:grpSp>
        <p:nvGrpSpPr>
          <p:cNvPr id="2" name="组 20"/>
          <p:cNvGrpSpPr/>
          <p:nvPr/>
        </p:nvGrpSpPr>
        <p:grpSpPr>
          <a:xfrm>
            <a:off x="1805576" y="3225720"/>
            <a:ext cx="8399145" cy="2726690"/>
            <a:chOff x="630902" y="1564558"/>
            <a:chExt cx="8399145" cy="2272169"/>
          </a:xfrm>
        </p:grpSpPr>
        <p:sp>
          <p:nvSpPr>
            <p:cNvPr id="8" name="TextBox 2"/>
            <p:cNvSpPr txBox="1"/>
            <p:nvPr/>
          </p:nvSpPr>
          <p:spPr>
            <a:xfrm>
              <a:off x="630902" y="2119107"/>
              <a:ext cx="8399145" cy="1717620"/>
            </a:xfrm>
            <a:prstGeom prst="rect">
              <a:avLst/>
            </a:prstGeom>
            <a:noFill/>
          </p:spPr>
          <p:txBody>
            <a:bodyPr wrap="square" rtlCol="0">
              <a:spAutoFit/>
            </a:bodyPr>
            <a:lstStyle/>
            <a:p>
              <a:r>
                <a:rPr sz="3200" dirty="0">
                  <a:solidFill>
                    <a:schemeClr val="tx1">
                      <a:lumMod val="75000"/>
                      <a:lumOff val="25000"/>
                    </a:schemeClr>
                  </a:solidFill>
                  <a:latin typeface="仿宋" panose="02010609060101010101" pitchFamily="49" charset="-122"/>
                  <a:ea typeface="仿宋" panose="02010609060101010101" pitchFamily="49" charset="-122"/>
                </a:rPr>
                <a:t>［课标全国Ⅱ2017·18D］</a:t>
              </a:r>
              <a:r>
                <a:rPr sz="3200" dirty="0">
                  <a:solidFill>
                    <a:schemeClr val="tx1">
                      <a:lumMod val="75000"/>
                      <a:lumOff val="25000"/>
                    </a:schemeClr>
                  </a:solidFill>
                  <a:latin typeface="宋体" pitchFamily="2" charset="-122"/>
                  <a:ea typeface="宋体" pitchFamily="2" charset="-122"/>
                </a:rPr>
                <a:t>这家公司虽然待遇一般，发展前景却非常好，很多同学都投了简历，但最后公司只录取了我们学校推荐的两个名额。</a:t>
              </a:r>
            </a:p>
          </p:txBody>
        </p:sp>
        <p:sp>
          <p:nvSpPr>
            <p:cNvPr id="10" name="文本框 15"/>
            <p:cNvSpPr txBox="1"/>
            <p:nvPr/>
          </p:nvSpPr>
          <p:spPr>
            <a:xfrm>
              <a:off x="702657" y="1564558"/>
              <a:ext cx="105473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2"/>
          <p:cNvGrpSpPr/>
          <p:nvPr/>
        </p:nvGrpSpPr>
        <p:grpSpPr>
          <a:xfrm>
            <a:off x="1806993" y="1014101"/>
            <a:ext cx="8315325" cy="1856105"/>
            <a:chOff x="4496826" y="1477161"/>
            <a:chExt cx="7375112" cy="1856105"/>
          </a:xfrm>
        </p:grpSpPr>
        <p:sp>
          <p:nvSpPr>
            <p:cNvPr id="12" name="TextBox 5"/>
            <p:cNvSpPr txBox="1"/>
            <p:nvPr/>
          </p:nvSpPr>
          <p:spPr>
            <a:xfrm>
              <a:off x="4496826" y="2060726"/>
              <a:ext cx="7375112" cy="1272540"/>
            </a:xfrm>
            <a:prstGeom prst="rect">
              <a:avLst/>
            </a:prstGeom>
            <a:noFill/>
          </p:spPr>
          <p:txBody>
            <a:bodyPr wrap="square" rtlCol="0">
              <a:spAutoFit/>
            </a:bodyPr>
            <a:lstStyle/>
            <a:p>
              <a:pPr>
                <a:lnSpc>
                  <a:spcPct val="120000"/>
                </a:lnSpc>
              </a:pPr>
              <a:r>
                <a:rPr lang="zh-CN" altLang="en-US" sz="3200" dirty="0">
                  <a:latin typeface="仿宋" panose="02010609060101010101" pitchFamily="49" charset="-122"/>
                  <a:ea typeface="仿宋" panose="02010609060101010101" pitchFamily="49" charset="-122"/>
                </a:rPr>
                <a:t>谓语动词“录取”与宾语中心语“名额”不搭配，可将“两个名额”改为“两名学生”。</a:t>
              </a:r>
            </a:p>
          </p:txBody>
        </p:sp>
        <p:sp>
          <p:nvSpPr>
            <p:cNvPr id="14" name="文本框 19"/>
            <p:cNvSpPr txBox="1"/>
            <p:nvPr/>
          </p:nvSpPr>
          <p:spPr>
            <a:xfrm>
              <a:off x="4496826" y="1477161"/>
              <a:ext cx="923649"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pic>
        <p:nvPicPr>
          <p:cNvPr id="1028" name="Picture 4" descr="E:\support\desk\bf3e0de510797d106a6ed745b2d47ce7af22adcb36225-MSsGbL_fw658.jpg"/>
          <p:cNvPicPr>
            <a:picLocks noChangeAspect="1" noChangeArrowheads="1"/>
          </p:cNvPicPr>
          <p:nvPr/>
        </p:nvPicPr>
        <p:blipFill>
          <a:blip r:embed="rId1" cstate="print"/>
          <a:srcRect/>
          <a:stretch>
            <a:fillRect/>
          </a:stretch>
        </p:blipFill>
        <p:spPr bwMode="auto">
          <a:xfrm>
            <a:off x="8544272" y="2996952"/>
            <a:ext cx="2824480" cy="3342640"/>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75460" y="1371600"/>
            <a:ext cx="676846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动宾搭配不当（</a:t>
            </a:r>
            <a:r>
              <a:rPr lang="zh-CN" altLang="en-US" sz="3200" i="1" dirty="0">
                <a:solidFill>
                  <a:schemeClr val="bg1"/>
                </a:solidFill>
                <a:latin typeface="+mn-ea"/>
                <a:cs typeface="Heiti SC Light"/>
              </a:rPr>
              <a:t>重点）</a:t>
            </a:r>
          </a:p>
        </p:txBody>
      </p:sp>
      <p:sp>
        <p:nvSpPr>
          <p:cNvPr id="5" name="TextBox 2"/>
          <p:cNvSpPr txBox="1"/>
          <p:nvPr/>
        </p:nvSpPr>
        <p:spPr>
          <a:xfrm>
            <a:off x="1863090" y="1874520"/>
            <a:ext cx="8506460" cy="1938992"/>
          </a:xfrm>
          <a:prstGeom prst="rect">
            <a:avLst/>
          </a:prstGeom>
          <a:noFill/>
        </p:spPr>
        <p:txBody>
          <a:bodyPr wrap="square" rtlCol="0">
            <a:spAutoFit/>
          </a:bodyPr>
          <a:lstStyle/>
          <a:p>
            <a:pPr fontAlgn="auto">
              <a:lnSpc>
                <a:spcPct val="100000"/>
              </a:lnSpc>
            </a:pPr>
            <a:r>
              <a:rPr lang="zh-CN" altLang="en-US" sz="3000" dirty="0">
                <a:latin typeface="宋体" pitchFamily="2" charset="-122"/>
                <a:ea typeface="宋体" pitchFamily="2" charset="-122"/>
              </a:rPr>
              <a:t>二是当一个谓语动词后面带有两个或两个以上的宾语时，其中的一个宾语常会和谓语动词不搭配。或者当两个并列关系的谓语动词共带一个宾语时，其中的一个动词常会与宾语不搭配。</a:t>
            </a:r>
          </a:p>
        </p:txBody>
      </p:sp>
      <p:grpSp>
        <p:nvGrpSpPr>
          <p:cNvPr id="2" name="组 20"/>
          <p:cNvGrpSpPr/>
          <p:nvPr/>
        </p:nvGrpSpPr>
        <p:grpSpPr>
          <a:xfrm>
            <a:off x="1823085" y="3813512"/>
            <a:ext cx="8505825" cy="2553336"/>
            <a:chOff x="543272" y="1513760"/>
            <a:chExt cx="8505825" cy="2127712"/>
          </a:xfrm>
        </p:grpSpPr>
        <p:sp>
          <p:nvSpPr>
            <p:cNvPr id="8" name="TextBox 2"/>
            <p:cNvSpPr txBox="1"/>
            <p:nvPr/>
          </p:nvSpPr>
          <p:spPr>
            <a:xfrm>
              <a:off x="543272" y="2000049"/>
              <a:ext cx="8505825" cy="1641423"/>
            </a:xfrm>
            <a:prstGeom prst="rect">
              <a:avLst/>
            </a:prstGeom>
            <a:noFill/>
          </p:spPr>
          <p:txBody>
            <a:bodyPr wrap="square" rtlCol="0">
              <a:spAutoFit/>
            </a:bodyPr>
            <a:lstStyle/>
            <a:p>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［广东</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2015·3D</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000" dirty="0">
                  <a:solidFill>
                    <a:schemeClr val="tx1">
                      <a:lumMod val="75000"/>
                      <a:lumOff val="25000"/>
                    </a:schemeClr>
                  </a:solidFill>
                  <a:latin typeface="宋体" pitchFamily="2" charset="-122"/>
                  <a:ea typeface="宋体" pitchFamily="2" charset="-122"/>
                  <a:cs typeface="Heiti SC Light"/>
                </a:rPr>
                <a:t>打车软件为乘客和司机搭建起沟通平台，方便了市民打车，但出租车无论是否使用打车软件，均应遵守运营规则，这样才能维护相关各方的合法权益和合理要求。</a:t>
              </a:r>
            </a:p>
          </p:txBody>
        </p:sp>
        <p:sp>
          <p:nvSpPr>
            <p:cNvPr id="10" name="文本框 15"/>
            <p:cNvSpPr txBox="1"/>
            <p:nvPr/>
          </p:nvSpPr>
          <p:spPr>
            <a:xfrm>
              <a:off x="543272" y="1513760"/>
              <a:ext cx="106489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
        <p:nvSpPr>
          <p:cNvPr id="15" name="文本框 17"/>
          <p:cNvSpPr txBox="1"/>
          <p:nvPr/>
        </p:nvSpPr>
        <p:spPr>
          <a:xfrm>
            <a:off x="4741772" y="788035"/>
            <a:ext cx="3442459"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搭配不当</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2"/>
          <p:cNvGrpSpPr/>
          <p:nvPr/>
        </p:nvGrpSpPr>
        <p:grpSpPr>
          <a:xfrm>
            <a:off x="1921845" y="1051057"/>
            <a:ext cx="8347074" cy="2563495"/>
            <a:chOff x="4659028" y="1360321"/>
            <a:chExt cx="7403271" cy="2563495"/>
          </a:xfrm>
        </p:grpSpPr>
        <p:sp>
          <p:nvSpPr>
            <p:cNvPr id="12" name="TextBox 5"/>
            <p:cNvSpPr txBox="1"/>
            <p:nvPr/>
          </p:nvSpPr>
          <p:spPr>
            <a:xfrm>
              <a:off x="4659591" y="2060726"/>
              <a:ext cx="7402708" cy="1863090"/>
            </a:xfrm>
            <a:prstGeom prst="rect">
              <a:avLst/>
            </a:prstGeom>
            <a:noFill/>
          </p:spPr>
          <p:txBody>
            <a:bodyPr wrap="square" rtlCol="0">
              <a:spAutoFit/>
            </a:bodyPr>
            <a:lstStyle/>
            <a:p>
              <a:pPr>
                <a:lnSpc>
                  <a:spcPct val="120000"/>
                </a:lnSpc>
              </a:pPr>
              <a:r>
                <a:rPr lang="zh-CN" altLang="en-US" sz="3200" dirty="0">
                  <a:latin typeface="仿宋" panose="02010609060101010101" pitchFamily="49" charset="-122"/>
                  <a:ea typeface="仿宋" panose="02010609060101010101" pitchFamily="49" charset="-122"/>
                </a:rPr>
                <a:t>“维护”与“合法权益”搭配，但与“合理要求”不搭配，应删去“和合理要求”，或在“合理要求”前加“满足相关各方的”。</a:t>
              </a:r>
            </a:p>
          </p:txBody>
        </p:sp>
        <p:sp>
          <p:nvSpPr>
            <p:cNvPr id="14" name="文本框 19"/>
            <p:cNvSpPr txBox="1"/>
            <p:nvPr/>
          </p:nvSpPr>
          <p:spPr>
            <a:xfrm>
              <a:off x="4659028" y="1360321"/>
              <a:ext cx="93266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pic>
        <p:nvPicPr>
          <p:cNvPr id="1028" name="Picture 4" descr="E:\support\desk\bf3e0de510797d106a6ed745b2d47ce7af22adcb36225-MSsGbL_fw658.jpg"/>
          <p:cNvPicPr>
            <a:picLocks noChangeAspect="1" noChangeArrowheads="1"/>
          </p:cNvPicPr>
          <p:nvPr/>
        </p:nvPicPr>
        <p:blipFill>
          <a:blip r:embed="rId1" cstate="print"/>
          <a:srcRect/>
          <a:stretch>
            <a:fillRect/>
          </a:stretch>
        </p:blipFill>
        <p:spPr bwMode="auto">
          <a:xfrm>
            <a:off x="9480376" y="4077072"/>
            <a:ext cx="1929384" cy="2282827"/>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59915" y="1393190"/>
            <a:ext cx="711327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2  </a:t>
            </a:r>
            <a:r>
              <a:rPr lang="zh-CN" altLang="en-US" sz="3200" dirty="0">
                <a:solidFill>
                  <a:schemeClr val="bg1"/>
                </a:solidFill>
                <a:latin typeface="+mn-ea"/>
                <a:cs typeface="Heiti SC Light"/>
              </a:rPr>
              <a:t>一面与两面搭配不当（</a:t>
            </a:r>
            <a:r>
              <a:rPr lang="zh-CN" altLang="en-US" sz="3200" i="1" dirty="0">
                <a:solidFill>
                  <a:schemeClr val="bg1"/>
                </a:solidFill>
                <a:latin typeface="+mn-ea"/>
                <a:cs typeface="Heiti SC Light"/>
              </a:rPr>
              <a:t>重点）</a:t>
            </a:r>
          </a:p>
        </p:txBody>
      </p:sp>
      <p:grpSp>
        <p:nvGrpSpPr>
          <p:cNvPr id="2" name="组 20"/>
          <p:cNvGrpSpPr/>
          <p:nvPr/>
        </p:nvGrpSpPr>
        <p:grpSpPr>
          <a:xfrm>
            <a:off x="1955800" y="3645024"/>
            <a:ext cx="8412480" cy="2576830"/>
            <a:chOff x="630902" y="1564558"/>
            <a:chExt cx="8412480" cy="2147290"/>
          </a:xfrm>
        </p:grpSpPr>
        <p:sp>
          <p:nvSpPr>
            <p:cNvPr id="8" name="TextBox 2"/>
            <p:cNvSpPr txBox="1"/>
            <p:nvPr/>
          </p:nvSpPr>
          <p:spPr>
            <a:xfrm>
              <a:off x="630902" y="2070425"/>
              <a:ext cx="8412480" cy="1641423"/>
            </a:xfrm>
            <a:prstGeom prst="rect">
              <a:avLst/>
            </a:prstGeom>
            <a:noFill/>
          </p:spPr>
          <p:txBody>
            <a:bodyPr wrap="square" rtlCol="0">
              <a:spAutoFit/>
            </a:bodyPr>
            <a:lstStyle/>
            <a:p>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［课标全国</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Ⅱ2016·14D</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000" dirty="0">
                  <a:solidFill>
                    <a:schemeClr val="tx1">
                      <a:lumMod val="75000"/>
                      <a:lumOff val="25000"/>
                    </a:schemeClr>
                  </a:solidFill>
                  <a:latin typeface="宋体" pitchFamily="2" charset="-122"/>
                  <a:ea typeface="宋体" pitchFamily="2" charset="-122"/>
                  <a:cs typeface="Heiti SC Light"/>
                </a:rPr>
                <a:t>面对突然发生的灾难，一个地方抗灾能力的强弱既取决于当地经济实力的雄厚，更取决于政府的应急机制和领导人的智慧。</a:t>
              </a:r>
            </a:p>
          </p:txBody>
        </p:sp>
        <p:sp>
          <p:nvSpPr>
            <p:cNvPr id="10" name="文本框 15"/>
            <p:cNvSpPr txBox="1"/>
            <p:nvPr/>
          </p:nvSpPr>
          <p:spPr>
            <a:xfrm>
              <a:off x="702657" y="1564558"/>
              <a:ext cx="106870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
        <p:nvSpPr>
          <p:cNvPr id="16" name="TextBox 2"/>
          <p:cNvSpPr txBox="1"/>
          <p:nvPr/>
        </p:nvSpPr>
        <p:spPr>
          <a:xfrm>
            <a:off x="1955800" y="1923415"/>
            <a:ext cx="8553450" cy="1477328"/>
          </a:xfrm>
          <a:prstGeom prst="rect">
            <a:avLst/>
          </a:prstGeom>
          <a:noFill/>
        </p:spPr>
        <p:txBody>
          <a:bodyPr wrap="square" rtlCol="0">
            <a:spAutoFit/>
          </a:bodyPr>
          <a:lstStyle/>
          <a:p>
            <a:pPr fontAlgn="auto">
              <a:lnSpc>
                <a:spcPct val="100000"/>
              </a:lnSpc>
            </a:pPr>
            <a:r>
              <a:rPr lang="zh-CN" altLang="en-US" sz="3000" dirty="0">
                <a:latin typeface="宋体" pitchFamily="2" charset="-122"/>
                <a:ea typeface="宋体" pitchFamily="2" charset="-122"/>
              </a:rPr>
              <a:t>常见的情况是：句子的一半提到“能否”“是否”“好坏”“强弱”等包含正反两方面意思的词语，而句子的另一半却只包含一个方面。</a:t>
            </a:r>
          </a:p>
        </p:txBody>
      </p:sp>
      <p:sp>
        <p:nvSpPr>
          <p:cNvPr id="15" name="文本框 17"/>
          <p:cNvSpPr txBox="1"/>
          <p:nvPr/>
        </p:nvSpPr>
        <p:spPr>
          <a:xfrm>
            <a:off x="4857978" y="809625"/>
            <a:ext cx="3326254"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搭配不当</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2"/>
          <p:cNvGrpSpPr/>
          <p:nvPr/>
        </p:nvGrpSpPr>
        <p:grpSpPr>
          <a:xfrm>
            <a:off x="1876244" y="965619"/>
            <a:ext cx="8405495" cy="2559050"/>
            <a:chOff x="4762466" y="1364437"/>
            <a:chExt cx="7455086" cy="2559050"/>
          </a:xfrm>
        </p:grpSpPr>
        <p:sp>
          <p:nvSpPr>
            <p:cNvPr id="12" name="TextBox 5"/>
            <p:cNvSpPr txBox="1"/>
            <p:nvPr/>
          </p:nvSpPr>
          <p:spPr>
            <a:xfrm>
              <a:off x="4833992" y="2060397"/>
              <a:ext cx="7383560" cy="1863090"/>
            </a:xfrm>
            <a:prstGeom prst="rect">
              <a:avLst/>
            </a:prstGeom>
            <a:noFill/>
          </p:spPr>
          <p:txBody>
            <a:bodyPr wrap="square" rtlCol="0">
              <a:spAutoFit/>
            </a:bodyPr>
            <a:lstStyle/>
            <a:p>
              <a:pPr>
                <a:lnSpc>
                  <a:spcPct val="120000"/>
                </a:lnSpc>
              </a:pPr>
              <a:r>
                <a:rPr lang="zh-CN" altLang="en-US" sz="3200" dirty="0">
                  <a:latin typeface="仿宋" panose="02010609060101010101" pitchFamily="49" charset="-122"/>
                  <a:ea typeface="仿宋" panose="02010609060101010101" pitchFamily="49" charset="-122"/>
                </a:rPr>
                <a:t>前面的“强弱”说的是两方面，而后面的“经济实力的雄厚”说的是一方面，故应删去“的雄厚”。</a:t>
              </a:r>
            </a:p>
          </p:txBody>
        </p:sp>
        <p:sp>
          <p:nvSpPr>
            <p:cNvPr id="14" name="文本框 19"/>
            <p:cNvSpPr txBox="1"/>
            <p:nvPr/>
          </p:nvSpPr>
          <p:spPr>
            <a:xfrm>
              <a:off x="4762466" y="1364437"/>
              <a:ext cx="915201"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pic>
        <p:nvPicPr>
          <p:cNvPr id="1028" name="Picture 4" descr="E:\support\desk\bf3e0de510797d106a6ed745b2d47ce7af22adcb36225-MSsGbL_fw658.jpg"/>
          <p:cNvPicPr>
            <a:picLocks noChangeAspect="1" noChangeArrowheads="1"/>
          </p:cNvPicPr>
          <p:nvPr/>
        </p:nvPicPr>
        <p:blipFill>
          <a:blip r:embed="rId1" cstate="print"/>
          <a:srcRect/>
          <a:stretch>
            <a:fillRect/>
          </a:stretch>
        </p:blipFill>
        <p:spPr bwMode="auto">
          <a:xfrm>
            <a:off x="9480376" y="4055007"/>
            <a:ext cx="1929384" cy="2282827"/>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693268" y="1295971"/>
            <a:ext cx="441980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3  </a:t>
            </a:r>
            <a:r>
              <a:rPr lang="zh-CN" altLang="en-US" sz="3200" dirty="0">
                <a:solidFill>
                  <a:schemeClr val="bg1"/>
                </a:solidFill>
                <a:latin typeface="+mn-ea"/>
                <a:cs typeface="Heiti SC Light"/>
              </a:rPr>
              <a:t>主谓搭配不当</a:t>
            </a:r>
            <a:endParaRPr lang="zh-CN" altLang="en-US" sz="3200" i="1" dirty="0">
              <a:solidFill>
                <a:schemeClr val="bg1"/>
              </a:solidFill>
              <a:latin typeface="+mn-ea"/>
              <a:cs typeface="Heiti SC Light"/>
            </a:endParaRPr>
          </a:p>
        </p:txBody>
      </p:sp>
      <p:grpSp>
        <p:nvGrpSpPr>
          <p:cNvPr id="2" name="组 20"/>
          <p:cNvGrpSpPr/>
          <p:nvPr/>
        </p:nvGrpSpPr>
        <p:grpSpPr>
          <a:xfrm>
            <a:off x="1693778" y="1879628"/>
            <a:ext cx="8826500" cy="2036445"/>
            <a:chOff x="453102" y="1319034"/>
            <a:chExt cx="8826500" cy="1696984"/>
          </a:xfrm>
        </p:grpSpPr>
        <p:sp>
          <p:nvSpPr>
            <p:cNvPr id="8" name="TextBox 2"/>
            <p:cNvSpPr txBox="1"/>
            <p:nvPr/>
          </p:nvSpPr>
          <p:spPr>
            <a:xfrm>
              <a:off x="453102" y="1805323"/>
              <a:ext cx="8826500" cy="1210695"/>
            </a:xfrm>
            <a:prstGeom prst="rect">
              <a:avLst/>
            </a:prstGeom>
            <a:noFill/>
          </p:spPr>
          <p:txBody>
            <a:bodyPr wrap="square" rtlCol="0">
              <a:spAutoFit/>
            </a:bodyPr>
            <a:lstStyle/>
            <a:p>
              <a:pPr fontAlgn="auto">
                <a:lnSpc>
                  <a:spcPts val="3540"/>
                </a:lnSpc>
              </a:pPr>
              <a:r>
                <a:rPr sz="3200" dirty="0">
                  <a:solidFill>
                    <a:schemeClr val="tx1">
                      <a:lumMod val="75000"/>
                      <a:lumOff val="25000"/>
                    </a:schemeClr>
                  </a:solidFill>
                  <a:latin typeface="仿宋" panose="02010609060101010101" pitchFamily="49" charset="-122"/>
                  <a:ea typeface="仿宋" panose="02010609060101010101" pitchFamily="49" charset="-122"/>
                </a:rPr>
                <a:t>［课标全国Ⅲ2017·18B］</a:t>
              </a:r>
              <a:r>
                <a:rPr sz="3200" dirty="0">
                  <a:solidFill>
                    <a:schemeClr val="tx1">
                      <a:lumMod val="75000"/>
                      <a:lumOff val="25000"/>
                    </a:schemeClr>
                  </a:solidFill>
                  <a:latin typeface="宋体" pitchFamily="2" charset="-122"/>
                  <a:ea typeface="宋体" pitchFamily="2" charset="-122"/>
                </a:rPr>
                <a:t>传统文化中的餐桌礼仪是很受重视的，老人常说，看一个人的吃相，往往会暴露他的性格特点和教养情况。</a:t>
              </a:r>
            </a:p>
          </p:txBody>
        </p:sp>
        <p:sp>
          <p:nvSpPr>
            <p:cNvPr id="10" name="文本框 15"/>
            <p:cNvSpPr txBox="1"/>
            <p:nvPr/>
          </p:nvSpPr>
          <p:spPr>
            <a:xfrm>
              <a:off x="453102" y="1319034"/>
              <a:ext cx="1259205" cy="454011"/>
            </a:xfrm>
            <a:prstGeom prst="rect">
              <a:avLst/>
            </a:prstGeom>
            <a:solidFill>
              <a:schemeClr val="accent2"/>
            </a:solidFill>
          </p:spPr>
          <p:txBody>
            <a:bodyPr wrap="square" rtlCol="0">
              <a:spAutoFit/>
            </a:bodyPr>
            <a:lstStyle/>
            <a:p>
              <a:pPr fontAlgn="auto">
                <a:lnSpc>
                  <a:spcPts val="3540"/>
                </a:lnSpc>
              </a:pPr>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grpSp>
        <p:nvGrpSpPr>
          <p:cNvPr id="3" name="组 22"/>
          <p:cNvGrpSpPr/>
          <p:nvPr/>
        </p:nvGrpSpPr>
        <p:grpSpPr>
          <a:xfrm>
            <a:off x="1693326" y="3983467"/>
            <a:ext cx="8826500" cy="2558415"/>
            <a:chOff x="4750638" y="1110131"/>
            <a:chExt cx="7828488" cy="2558415"/>
          </a:xfrm>
        </p:grpSpPr>
        <p:sp>
          <p:nvSpPr>
            <p:cNvPr id="12" name="TextBox 5"/>
            <p:cNvSpPr txBox="1"/>
            <p:nvPr/>
          </p:nvSpPr>
          <p:spPr>
            <a:xfrm>
              <a:off x="4750638" y="1761641"/>
              <a:ext cx="7828488" cy="1906905"/>
            </a:xfrm>
            <a:prstGeom prst="rect">
              <a:avLst/>
            </a:prstGeom>
            <a:noFill/>
          </p:spPr>
          <p:txBody>
            <a:bodyPr wrap="square" rtlCol="0">
              <a:spAutoFit/>
            </a:bodyPr>
            <a:lstStyle/>
            <a:p>
              <a:pPr fontAlgn="auto">
                <a:lnSpc>
                  <a:spcPts val="3540"/>
                </a:lnSpc>
              </a:pPr>
              <a:r>
                <a:rPr lang="zh-CN" altLang="en-US" sz="3200" dirty="0">
                  <a:latin typeface="仿宋" panose="02010609060101010101" pitchFamily="49" charset="-122"/>
                  <a:ea typeface="仿宋" panose="02010609060101010101" pitchFamily="49" charset="-122"/>
                </a:rPr>
                <a:t>“看一个人的吃相”是动宾短语，在句中作主语，从逻辑上看，它跟后面谓语部分不搭配，可将“看”删去，让偏正短语“一个人的吃相”作主语。</a:t>
              </a:r>
            </a:p>
          </p:txBody>
        </p:sp>
        <p:sp>
          <p:nvSpPr>
            <p:cNvPr id="14" name="文本框 19"/>
            <p:cNvSpPr txBox="1"/>
            <p:nvPr/>
          </p:nvSpPr>
          <p:spPr>
            <a:xfrm>
              <a:off x="4750638" y="1110131"/>
              <a:ext cx="959131"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25" name="文本框 17"/>
          <p:cNvSpPr txBox="1"/>
          <p:nvPr/>
        </p:nvSpPr>
        <p:spPr>
          <a:xfrm>
            <a:off x="4235884" y="712314"/>
            <a:ext cx="3754367"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搭配不当</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 22"/>
          <p:cNvGrpSpPr/>
          <p:nvPr/>
        </p:nvGrpSpPr>
        <p:grpSpPr>
          <a:xfrm>
            <a:off x="1787306" y="3590032"/>
            <a:ext cx="8588375" cy="2523192"/>
            <a:chOff x="4833992" y="1476526"/>
            <a:chExt cx="7617288" cy="2523192"/>
          </a:xfrm>
        </p:grpSpPr>
        <p:sp>
          <p:nvSpPr>
            <p:cNvPr id="22" name="TextBox 5"/>
            <p:cNvSpPr txBox="1"/>
            <p:nvPr/>
          </p:nvSpPr>
          <p:spPr>
            <a:xfrm>
              <a:off x="4833992" y="2060726"/>
              <a:ext cx="7617288" cy="1938992"/>
            </a:xfrm>
            <a:prstGeom prst="rect">
              <a:avLst/>
            </a:prstGeom>
            <a:noFill/>
          </p:spPr>
          <p:txBody>
            <a:bodyPr wrap="square" rtlCol="0">
              <a:spAutoFit/>
            </a:bodyPr>
            <a:lstStyle/>
            <a:p>
              <a:pPr fontAlgn="auto">
                <a:lnSpc>
                  <a:spcPct val="100000"/>
                </a:lnSpc>
              </a:pPr>
              <a:r>
                <a:rPr lang="zh-CN" altLang="en-US" sz="3000" dirty="0">
                  <a:latin typeface="仿宋" panose="02010609060101010101" pitchFamily="49" charset="-122"/>
                  <a:ea typeface="仿宋" panose="02010609060101010101" pitchFamily="49" charset="-122"/>
                </a:rPr>
                <a:t>主语中的“青年创新创业大赛”可以和“启动”搭配，但“西红门创业大街”不能和“启动”搭配，可将前一个分句改为“近日刚刚建成的西红门创业大街启用，青年创新创业大赛也同步启动”。</a:t>
              </a:r>
            </a:p>
          </p:txBody>
        </p:sp>
        <p:sp>
          <p:nvSpPr>
            <p:cNvPr id="24" name="文本框 19"/>
            <p:cNvSpPr txBox="1"/>
            <p:nvPr/>
          </p:nvSpPr>
          <p:spPr>
            <a:xfrm>
              <a:off x="4833992" y="1476526"/>
              <a:ext cx="916327"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16" name="组 20"/>
          <p:cNvGrpSpPr/>
          <p:nvPr/>
        </p:nvGrpSpPr>
        <p:grpSpPr>
          <a:xfrm>
            <a:off x="1787757" y="1003921"/>
            <a:ext cx="8587740" cy="2644775"/>
            <a:chOff x="546447" y="1389410"/>
            <a:chExt cx="8587740" cy="2203909"/>
          </a:xfrm>
        </p:grpSpPr>
        <p:sp>
          <p:nvSpPr>
            <p:cNvPr id="17" name="TextBox 2"/>
            <p:cNvSpPr txBox="1"/>
            <p:nvPr/>
          </p:nvSpPr>
          <p:spPr>
            <a:xfrm>
              <a:off x="546447" y="1875699"/>
              <a:ext cx="8587740" cy="1717620"/>
            </a:xfrm>
            <a:prstGeom prst="rect">
              <a:avLst/>
            </a:prstGeom>
            <a:noFill/>
          </p:spPr>
          <p:txBody>
            <a:bodyPr wrap="square" rtlCol="0">
              <a:spAutoFit/>
            </a:bodyPr>
            <a:lstStyle/>
            <a:p>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［课标全国</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Ⅰ2016·14A</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近日刚刚建成的西红门创业大街和青年创新创业大赛同步启动，绿色设计和“互联网＋农业”设计是本次赛事的两大主题。</a:t>
              </a:r>
            </a:p>
          </p:txBody>
        </p:sp>
        <p:sp>
          <p:nvSpPr>
            <p:cNvPr id="20" name="文本框 15"/>
            <p:cNvSpPr txBox="1"/>
            <p:nvPr/>
          </p:nvSpPr>
          <p:spPr>
            <a:xfrm>
              <a:off x="546447" y="1389410"/>
              <a:ext cx="130810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2</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ox(in)">
                                      <p:cBhvr>
                                        <p:cTn id="13"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fld>
            <a:endParaRPr lang="zh-CN" altLang="en-US"/>
          </a:p>
        </p:txBody>
      </p:sp>
      <p:grpSp>
        <p:nvGrpSpPr>
          <p:cNvPr id="3" name="组 27"/>
          <p:cNvGrpSpPr/>
          <p:nvPr/>
        </p:nvGrpSpPr>
        <p:grpSpPr>
          <a:xfrm>
            <a:off x="1775520" y="1556792"/>
            <a:ext cx="7754650" cy="2432823"/>
            <a:chOff x="4487919" y="2533480"/>
            <a:chExt cx="5537760" cy="2211112"/>
          </a:xfrm>
        </p:grpSpPr>
        <p:sp>
          <p:nvSpPr>
            <p:cNvPr id="4" name="副标题 2"/>
            <p:cNvSpPr txBox="1"/>
            <p:nvPr/>
          </p:nvSpPr>
          <p:spPr>
            <a:xfrm>
              <a:off x="4487919" y="2533480"/>
              <a:ext cx="3496726" cy="446218"/>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hlinkClick r:id="rId1" action="ppaction://hlinksldjump"/>
                </a:rPr>
                <a:t>700</a:t>
              </a:r>
              <a:r>
                <a:rPr lang="zh-CN" altLang="en-US" sz="3600" b="1" dirty="0">
                  <a:solidFill>
                    <a:schemeClr val="bg1"/>
                  </a:solidFill>
                  <a:latin typeface="黑体" pitchFamily="49" charset="-122"/>
                  <a:ea typeface="黑体" pitchFamily="49" charset="-122"/>
                  <a:cs typeface="Heiti SC Light"/>
                  <a:hlinkClick r:id="rId1" action="ppaction://hlinksldjump"/>
                </a:rPr>
                <a:t>分综合  考法解析</a:t>
              </a:r>
              <a:endParaRPr lang="zh-CN" altLang="en-US" sz="3600" b="1" dirty="0">
                <a:solidFill>
                  <a:schemeClr val="bg1"/>
                </a:solidFill>
                <a:latin typeface="黑体" pitchFamily="49" charset="-122"/>
                <a:ea typeface="黑体" pitchFamily="49" charset="-122"/>
                <a:cs typeface="Heiti SC Light"/>
              </a:endParaRPr>
            </a:p>
          </p:txBody>
        </p:sp>
        <p:sp>
          <p:nvSpPr>
            <p:cNvPr id="5" name="副标题 2">
              <a:hlinkClick r:id="rId2" action="ppaction://hlinksldjump"/>
            </p:cNvPr>
            <p:cNvSpPr txBox="1"/>
            <p:nvPr/>
          </p:nvSpPr>
          <p:spPr>
            <a:xfrm>
              <a:off x="4745031" y="3253383"/>
              <a:ext cx="5280648" cy="1491209"/>
            </a:xfrm>
            <a:prstGeom prst="rect">
              <a:avLst/>
            </a:prstGeom>
          </p:spPr>
          <p:txBody>
            <a:bodyPr vert="horz" lIns="91440" tIns="45720" rIns="91440" bIns="45720" rtlCol="0">
              <a:noAutofit/>
            </a:bodyPr>
            <a:lstStyle/>
            <a:p>
              <a:pPr marL="285750" indent="-285750">
                <a:lnSpc>
                  <a:spcPct val="130000"/>
                </a:lnSpc>
                <a:buFont typeface="Wingdings" pitchFamily="2" charset="2"/>
                <a:buChar char="p"/>
              </a:pPr>
              <a:r>
                <a:rPr lang="zh-CN" altLang="en-US" sz="3200" dirty="0">
                  <a:solidFill>
                    <a:schemeClr val="bg1"/>
                  </a:solidFill>
                  <a:latin typeface="+mn-ea"/>
                  <a:cs typeface="Heiti SC Light"/>
                  <a:hlinkClick r:id="rId3" action="ppaction://hlinksldjump"/>
                </a:rPr>
                <a:t>   综合考法</a:t>
              </a:r>
              <a:r>
                <a:rPr lang="en-US" altLang="zh-CN" sz="3200" dirty="0">
                  <a:solidFill>
                    <a:schemeClr val="bg1"/>
                  </a:solidFill>
                  <a:latin typeface="+mn-ea"/>
                  <a:cs typeface="Heiti SC Light"/>
                  <a:hlinkClick r:id="rId3" action="ppaction://hlinksldjump"/>
                </a:rPr>
                <a:t>1   </a:t>
              </a:r>
              <a:r>
                <a:rPr lang="zh-CN" altLang="en-US" sz="3200" dirty="0">
                  <a:solidFill>
                    <a:schemeClr val="bg1"/>
                  </a:solidFill>
                  <a:latin typeface="+mn-ea"/>
                  <a:cs typeface="Heiti SC Light"/>
                </a:rPr>
                <a:t>辨析病句的解题方法</a:t>
              </a:r>
              <a:endParaRPr lang="zh-CN" altLang="en-US" sz="3200" dirty="0">
                <a:solidFill>
                  <a:schemeClr val="bg1"/>
                </a:solidFill>
                <a:latin typeface="+mn-ea"/>
                <a:cs typeface="Heiti SC Light"/>
              </a:endParaRPr>
            </a:p>
            <a:p>
              <a:pPr marL="285750" indent="-285750">
                <a:lnSpc>
                  <a:spcPct val="130000"/>
                </a:lnSpc>
                <a:buFont typeface="Wingdings" pitchFamily="2" charset="2"/>
                <a:buChar char="p"/>
              </a:pPr>
              <a:r>
                <a:rPr lang="zh-CN" altLang="en-US" sz="3200" dirty="0">
                  <a:solidFill>
                    <a:schemeClr val="bg1"/>
                  </a:solidFill>
                  <a:latin typeface="+mn-ea"/>
                  <a:cs typeface="Heiti SC Light"/>
                </a:rPr>
                <a:t>   </a:t>
              </a:r>
              <a:r>
                <a:rPr lang="zh-CN" altLang="en-US" sz="3200" dirty="0">
                  <a:solidFill>
                    <a:schemeClr val="bg1"/>
                  </a:solidFill>
                  <a:latin typeface="+mn-ea"/>
                  <a:cs typeface="Heiti SC Light"/>
                  <a:hlinkClick r:id="rId4" action="ppaction://hlinksldjump"/>
                </a:rPr>
                <a:t>综合考法</a:t>
              </a:r>
              <a:r>
                <a:rPr lang="en-US" altLang="zh-CN" sz="3200" dirty="0">
                  <a:solidFill>
                    <a:schemeClr val="bg1"/>
                  </a:solidFill>
                  <a:latin typeface="+mn-ea"/>
                  <a:cs typeface="Heiti SC Light"/>
                  <a:hlinkClick r:id="rId4" action="ppaction://hlinksldjump"/>
                </a:rPr>
                <a:t>2   </a:t>
              </a:r>
              <a:r>
                <a:rPr lang="zh-CN" altLang="en-US" sz="3200" dirty="0">
                  <a:solidFill>
                    <a:schemeClr val="bg1"/>
                  </a:solidFill>
                  <a:latin typeface="+mn-ea"/>
                  <a:cs typeface="Heiti SC Light"/>
                </a:rPr>
                <a:t>修改病句的解题方法</a:t>
              </a:r>
              <a:endParaRPr lang="zh-CN" altLang="en-US" sz="3200" dirty="0">
                <a:solidFill>
                  <a:schemeClr val="bg1"/>
                </a:solidFill>
                <a:latin typeface="+mn-ea"/>
                <a:cs typeface="Heiti SC Light"/>
              </a:endParaRPr>
            </a:p>
            <a:p>
              <a:pPr marL="285750" indent="-285750">
                <a:lnSpc>
                  <a:spcPct val="130000"/>
                </a:lnSpc>
                <a:buFont typeface="Wingdings" pitchFamily="2" charset="2"/>
                <a:buChar char="p"/>
              </a:pPr>
              <a:endParaRPr lang="zh-CN" altLang="en-US" sz="3200" dirty="0">
                <a:solidFill>
                  <a:schemeClr val="bg1"/>
                </a:solidFill>
                <a:latin typeface="+mn-ea"/>
                <a:cs typeface="Heiti SC Light"/>
              </a:endParaRPr>
            </a:p>
            <a:p>
              <a:pPr marL="285750" indent="-285750">
                <a:lnSpc>
                  <a:spcPct val="130000"/>
                </a:lnSpc>
                <a:buFont typeface="Wingdings" pitchFamily="2" charset="2"/>
                <a:buChar char="p"/>
              </a:pPr>
              <a:endParaRPr lang="zh-CN" altLang="en-US" sz="3200" dirty="0">
                <a:solidFill>
                  <a:srgbClr val="008000"/>
                </a:solidFill>
                <a:latin typeface="Heiti SC Light"/>
                <a:ea typeface="Heiti SC Light"/>
                <a:cs typeface="Heiti SC Ligh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45005" y="1325245"/>
            <a:ext cx="542607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4  </a:t>
            </a:r>
            <a:r>
              <a:rPr lang="zh-CN" altLang="en-US" sz="3200" dirty="0">
                <a:solidFill>
                  <a:schemeClr val="bg1"/>
                </a:solidFill>
                <a:latin typeface="+mn-ea"/>
                <a:cs typeface="Heiti SC Light"/>
              </a:rPr>
              <a:t>主宾搭配不当</a:t>
            </a:r>
            <a:endParaRPr lang="zh-CN" altLang="en-US" sz="3200" i="1" dirty="0">
              <a:solidFill>
                <a:schemeClr val="bg1"/>
              </a:solidFill>
              <a:latin typeface="+mn-ea"/>
              <a:cs typeface="Heiti SC Light"/>
            </a:endParaRPr>
          </a:p>
        </p:txBody>
      </p:sp>
      <p:grpSp>
        <p:nvGrpSpPr>
          <p:cNvPr id="2" name="组 20"/>
          <p:cNvGrpSpPr/>
          <p:nvPr/>
        </p:nvGrpSpPr>
        <p:grpSpPr>
          <a:xfrm>
            <a:off x="1873425" y="3580693"/>
            <a:ext cx="8497570" cy="2729230"/>
            <a:chOff x="630903" y="1478307"/>
            <a:chExt cx="8497570" cy="2274286"/>
          </a:xfrm>
        </p:grpSpPr>
        <p:sp>
          <p:nvSpPr>
            <p:cNvPr id="8" name="TextBox 2"/>
            <p:cNvSpPr txBox="1"/>
            <p:nvPr/>
          </p:nvSpPr>
          <p:spPr>
            <a:xfrm>
              <a:off x="630903" y="2034973"/>
              <a:ext cx="8497570" cy="1717620"/>
            </a:xfrm>
            <a:prstGeom prst="rect">
              <a:avLst/>
            </a:prstGeom>
            <a:noFill/>
          </p:spPr>
          <p:txBody>
            <a:bodyPr wrap="square" rtlCol="0">
              <a:spAutoFit/>
            </a:bodyPr>
            <a:lstStyle/>
            <a:p>
              <a:r>
                <a:rPr sz="3200" dirty="0">
                  <a:solidFill>
                    <a:schemeClr val="tx1">
                      <a:lumMod val="75000"/>
                      <a:lumOff val="25000"/>
                    </a:schemeClr>
                  </a:solidFill>
                  <a:latin typeface="仿宋" panose="02010609060101010101" pitchFamily="49" charset="-122"/>
                  <a:ea typeface="仿宋" panose="02010609060101010101" pitchFamily="49" charset="-122"/>
                </a:rPr>
                <a:t>［浙江2017·4A］</a:t>
              </a:r>
              <a:r>
                <a:rPr sz="3200" dirty="0">
                  <a:solidFill>
                    <a:schemeClr val="tx1">
                      <a:lumMod val="75000"/>
                      <a:lumOff val="25000"/>
                    </a:schemeClr>
                  </a:solidFill>
                  <a:latin typeface="宋体" pitchFamily="2" charset="-122"/>
                  <a:ea typeface="宋体" pitchFamily="2" charset="-122"/>
                </a:rPr>
                <a:t>国产大飞机C919首飞成功后，各参研参试单位纷纷表示，要发奋努力把大型客机打造成建设创新型国家和制造强国的标志性工程。</a:t>
              </a:r>
            </a:p>
          </p:txBody>
        </p:sp>
        <p:sp>
          <p:nvSpPr>
            <p:cNvPr id="10" name="文本框 15"/>
            <p:cNvSpPr txBox="1"/>
            <p:nvPr/>
          </p:nvSpPr>
          <p:spPr>
            <a:xfrm>
              <a:off x="630903" y="1478307"/>
              <a:ext cx="107505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
        <p:nvSpPr>
          <p:cNvPr id="16" name="TextBox 2"/>
          <p:cNvSpPr txBox="1"/>
          <p:nvPr/>
        </p:nvSpPr>
        <p:spPr>
          <a:xfrm>
            <a:off x="1813560" y="1908810"/>
            <a:ext cx="8310880" cy="1568450"/>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当句中出现“是”“变成”或“高于”“低于”等词语时，主语与宾语一般应同属一个范畴，否则，主语与宾语不搭配。</a:t>
            </a:r>
          </a:p>
        </p:txBody>
      </p:sp>
      <p:sp>
        <p:nvSpPr>
          <p:cNvPr id="15" name="文本框 17"/>
          <p:cNvSpPr txBox="1"/>
          <p:nvPr/>
        </p:nvSpPr>
        <p:spPr>
          <a:xfrm>
            <a:off x="4753431" y="741680"/>
            <a:ext cx="2749094"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effectLst/>
                <a:latin typeface="+mn-ea"/>
                <a:cs typeface="Heiti SC Light"/>
              </a:rPr>
              <a:t>  搭配不当</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2"/>
          <p:cNvGrpSpPr/>
          <p:nvPr/>
        </p:nvGrpSpPr>
        <p:grpSpPr>
          <a:xfrm>
            <a:off x="1692282" y="954418"/>
            <a:ext cx="8655050" cy="1856105"/>
            <a:chOff x="4833992" y="1477161"/>
            <a:chExt cx="7676424" cy="1856105"/>
          </a:xfrm>
        </p:grpSpPr>
        <p:sp>
          <p:nvSpPr>
            <p:cNvPr id="12" name="TextBox 5"/>
            <p:cNvSpPr txBox="1"/>
            <p:nvPr/>
          </p:nvSpPr>
          <p:spPr>
            <a:xfrm>
              <a:off x="4833992" y="2060726"/>
              <a:ext cx="7676424" cy="1272540"/>
            </a:xfrm>
            <a:prstGeom prst="rect">
              <a:avLst/>
            </a:prstGeom>
            <a:noFill/>
          </p:spPr>
          <p:txBody>
            <a:bodyPr wrap="square" rtlCol="0">
              <a:spAutoFit/>
            </a:bodyPr>
            <a:lstStyle/>
            <a:p>
              <a:pPr>
                <a:lnSpc>
                  <a:spcPct val="120000"/>
                </a:lnSpc>
              </a:pPr>
              <a:r>
                <a:rPr sz="3200" dirty="0">
                  <a:latin typeface="仿宋" panose="02010609060101010101" pitchFamily="49" charset="-122"/>
                  <a:ea typeface="仿宋" panose="02010609060101010101" pitchFamily="49" charset="-122"/>
                </a:rPr>
                <a:t>“大型客机”与宾语中心语“工程”不搭配，可在“大型客机”后加“项目”。</a:t>
              </a:r>
            </a:p>
          </p:txBody>
        </p:sp>
        <p:sp>
          <p:nvSpPr>
            <p:cNvPr id="14" name="文本框 19"/>
            <p:cNvSpPr txBox="1"/>
            <p:nvPr/>
          </p:nvSpPr>
          <p:spPr>
            <a:xfrm>
              <a:off x="4833992" y="1477161"/>
              <a:ext cx="950119"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pic>
        <p:nvPicPr>
          <p:cNvPr id="1028" name="Picture 4" descr="E:\support\desk\bf3e0de510797d106a6ed745b2d47ce7af22adcb36225-MSsGbL_fw658.jpg"/>
          <p:cNvPicPr>
            <a:picLocks noChangeAspect="1" noChangeArrowheads="1"/>
          </p:cNvPicPr>
          <p:nvPr/>
        </p:nvPicPr>
        <p:blipFill>
          <a:blip r:embed="rId1" cstate="print"/>
          <a:srcRect/>
          <a:stretch>
            <a:fillRect/>
          </a:stretch>
        </p:blipFill>
        <p:spPr bwMode="auto">
          <a:xfrm>
            <a:off x="9120336" y="4047478"/>
            <a:ext cx="1929384" cy="2282827"/>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14830" y="1303020"/>
            <a:ext cx="723519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5  </a:t>
            </a:r>
            <a:r>
              <a:rPr lang="zh-CN" altLang="en-US" sz="3200" dirty="0">
                <a:solidFill>
                  <a:schemeClr val="bg1"/>
                </a:solidFill>
                <a:latin typeface="+mn-ea"/>
                <a:cs typeface="Heiti SC Light"/>
              </a:rPr>
              <a:t>修饰语和中心语搭配不当</a:t>
            </a:r>
            <a:endParaRPr lang="zh-CN" altLang="en-US" sz="3200" i="1" dirty="0">
              <a:solidFill>
                <a:schemeClr val="bg1"/>
              </a:solidFill>
              <a:latin typeface="+mn-ea"/>
              <a:cs typeface="Heiti SC Light"/>
            </a:endParaRPr>
          </a:p>
        </p:txBody>
      </p:sp>
      <p:sp>
        <p:nvSpPr>
          <p:cNvPr id="5" name="TextBox 2"/>
          <p:cNvSpPr txBox="1"/>
          <p:nvPr/>
        </p:nvSpPr>
        <p:spPr>
          <a:xfrm>
            <a:off x="1790403" y="1664421"/>
            <a:ext cx="7259429" cy="641714"/>
          </a:xfrm>
          <a:prstGeom prst="rect">
            <a:avLst/>
          </a:prstGeom>
          <a:noFill/>
        </p:spPr>
        <p:txBody>
          <a:bodyPr wrap="square" rtlCol="0">
            <a:spAutoFit/>
          </a:bodyPr>
          <a:lstStyle/>
          <a:p>
            <a:pPr>
              <a:lnSpc>
                <a:spcPct val="130000"/>
              </a:lnSpc>
            </a:pPr>
            <a:r>
              <a:rPr lang="en-US" altLang="zh-CN" sz="3200" dirty="0">
                <a:latin typeface="宋体" pitchFamily="2" charset="-122"/>
                <a:ea typeface="宋体" pitchFamily="2" charset="-122"/>
              </a:rPr>
              <a:t>1.</a:t>
            </a:r>
            <a:r>
              <a:rPr lang="zh-CN" altLang="en-US" sz="3200" dirty="0">
                <a:latin typeface="宋体" pitchFamily="2" charset="-122"/>
                <a:ea typeface="宋体" pitchFamily="2" charset="-122"/>
              </a:rPr>
              <a:t>定语和中心语搭配不当</a:t>
            </a:r>
          </a:p>
        </p:txBody>
      </p:sp>
      <p:grpSp>
        <p:nvGrpSpPr>
          <p:cNvPr id="2" name="组 20"/>
          <p:cNvGrpSpPr/>
          <p:nvPr/>
        </p:nvGrpSpPr>
        <p:grpSpPr>
          <a:xfrm>
            <a:off x="1790401" y="2394962"/>
            <a:ext cx="8353425" cy="1968561"/>
            <a:chOff x="517237" y="1657159"/>
            <a:chExt cx="8353425" cy="1640415"/>
          </a:xfrm>
        </p:grpSpPr>
        <p:sp>
          <p:nvSpPr>
            <p:cNvPr id="8" name="TextBox 2"/>
            <p:cNvSpPr txBox="1"/>
            <p:nvPr/>
          </p:nvSpPr>
          <p:spPr>
            <a:xfrm>
              <a:off x="517237" y="2143448"/>
              <a:ext cx="8353425" cy="1154126"/>
            </a:xfrm>
            <a:prstGeom prst="rect">
              <a:avLst/>
            </a:prstGeom>
            <a:noFill/>
          </p:spPr>
          <p:txBody>
            <a:bodyPr wrap="square" rtlCol="0">
              <a:spAutoFit/>
            </a:bodyPr>
            <a:lstStyle/>
            <a:p>
              <a:pPr fontAlgn="auto">
                <a:lnSpc>
                  <a:spcPct val="100000"/>
                </a:lnSpc>
              </a:pPr>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［浙江</a:t>
              </a:r>
              <a:r>
                <a:rPr lang="en-US" altLang="zh-CN" sz="2800" dirty="0">
                  <a:solidFill>
                    <a:schemeClr val="tx1">
                      <a:lumMod val="75000"/>
                      <a:lumOff val="25000"/>
                    </a:schemeClr>
                  </a:solidFill>
                  <a:latin typeface="仿宋" panose="02010609060101010101" pitchFamily="49" charset="-122"/>
                  <a:ea typeface="仿宋" panose="02010609060101010101" pitchFamily="49" charset="-122"/>
                </a:rPr>
                <a:t>2014·4B</a:t>
              </a:r>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2800" dirty="0">
                  <a:solidFill>
                    <a:schemeClr val="tx1">
                      <a:lumMod val="75000"/>
                      <a:lumOff val="25000"/>
                    </a:schemeClr>
                  </a:solidFill>
                  <a:latin typeface="宋体" pitchFamily="2" charset="-122"/>
                  <a:ea typeface="宋体" pitchFamily="2" charset="-122"/>
                  <a:cs typeface="Heiti SC Light"/>
                </a:rPr>
                <a:t>我国的改革在不断深化，那种什么事情都由政府包揽的现象正在改变，各种社会组织纷纷成立，这有利于社会矛盾和社会责任的分担。</a:t>
              </a:r>
            </a:p>
          </p:txBody>
        </p:sp>
        <p:sp>
          <p:nvSpPr>
            <p:cNvPr id="10" name="文本框 15"/>
            <p:cNvSpPr txBox="1"/>
            <p:nvPr/>
          </p:nvSpPr>
          <p:spPr>
            <a:xfrm>
              <a:off x="517237" y="1657159"/>
              <a:ext cx="125920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grpSp>
        <p:nvGrpSpPr>
          <p:cNvPr id="3" name="组 22"/>
          <p:cNvGrpSpPr/>
          <p:nvPr/>
        </p:nvGrpSpPr>
        <p:grpSpPr>
          <a:xfrm>
            <a:off x="1569085" y="4363523"/>
            <a:ext cx="9053830" cy="2522557"/>
            <a:chOff x="4489313" y="1477161"/>
            <a:chExt cx="8030114" cy="2522557"/>
          </a:xfrm>
        </p:grpSpPr>
        <p:sp>
          <p:nvSpPr>
            <p:cNvPr id="12" name="TextBox 5"/>
            <p:cNvSpPr txBox="1"/>
            <p:nvPr/>
          </p:nvSpPr>
          <p:spPr>
            <a:xfrm>
              <a:off x="4489313" y="2060726"/>
              <a:ext cx="8030114" cy="1938992"/>
            </a:xfrm>
            <a:prstGeom prst="rect">
              <a:avLst/>
            </a:prstGeom>
            <a:noFill/>
          </p:spPr>
          <p:txBody>
            <a:bodyPr wrap="square" rtlCol="0">
              <a:spAutoFit/>
            </a:bodyPr>
            <a:lstStyle/>
            <a:p>
              <a:pPr fontAlgn="auto">
                <a:lnSpc>
                  <a:spcPts val="3640"/>
                </a:lnSpc>
              </a:pPr>
              <a:r>
                <a:rPr lang="zh-CN" altLang="en-US" sz="2800" dirty="0">
                  <a:latin typeface="仿宋" panose="02010609060101010101" pitchFamily="49" charset="-122"/>
                  <a:ea typeface="仿宋" panose="02010609060101010101" pitchFamily="49" charset="-122"/>
                </a:rPr>
                <a:t>“社会矛盾和社会责任的分担”中，</a:t>
              </a:r>
              <a:r>
                <a:rPr lang="zh-CN" altLang="en-US" sz="2800" dirty="0">
                  <a:latin typeface="仿宋" panose="02010609060101010101" pitchFamily="49" charset="-122"/>
                  <a:ea typeface="仿宋" panose="02010609060101010101" pitchFamily="49" charset="-122"/>
                  <a:sym typeface="+mn-ea"/>
                </a:rPr>
                <a:t>“矛盾”不能和“分担”搭配，应改为“社会矛盾的解决和社会责任的分担”。</a:t>
              </a:r>
              <a:endParaRPr lang="zh-CN" altLang="en-US" sz="2800" dirty="0">
                <a:latin typeface="仿宋" panose="02010609060101010101" pitchFamily="49" charset="-122"/>
                <a:ea typeface="仿宋" panose="02010609060101010101" pitchFamily="49" charset="-122"/>
                <a:sym typeface="+mn-ea"/>
              </a:endParaRPr>
            </a:p>
            <a:p>
              <a:pPr fontAlgn="auto">
                <a:lnSpc>
                  <a:spcPts val="3640"/>
                </a:lnSpc>
              </a:pPr>
              <a:endParaRPr lang="zh-CN" altLang="en-US" sz="3200" dirty="0">
                <a:latin typeface="仿宋" panose="02010609060101010101" pitchFamily="49" charset="-122"/>
                <a:ea typeface="仿宋" panose="02010609060101010101" pitchFamily="49" charset="-122"/>
              </a:endParaRPr>
            </a:p>
          </p:txBody>
        </p:sp>
        <p:sp>
          <p:nvSpPr>
            <p:cNvPr id="14" name="文本框 19"/>
            <p:cNvSpPr txBox="1"/>
            <p:nvPr/>
          </p:nvSpPr>
          <p:spPr>
            <a:xfrm>
              <a:off x="4696008" y="1477161"/>
              <a:ext cx="93266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26" name="文本框 17"/>
          <p:cNvSpPr txBox="1"/>
          <p:nvPr/>
        </p:nvSpPr>
        <p:spPr>
          <a:xfrm>
            <a:off x="4871864" y="704519"/>
            <a:ext cx="3442929"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搭配不当</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 22"/>
          <p:cNvGrpSpPr/>
          <p:nvPr/>
        </p:nvGrpSpPr>
        <p:grpSpPr>
          <a:xfrm>
            <a:off x="1654804" y="3933056"/>
            <a:ext cx="8756015" cy="1756410"/>
            <a:chOff x="4833992" y="1380641"/>
            <a:chExt cx="7765973" cy="1756410"/>
          </a:xfrm>
        </p:grpSpPr>
        <p:sp>
          <p:nvSpPr>
            <p:cNvPr id="22" name="TextBox 5"/>
            <p:cNvSpPr txBox="1"/>
            <p:nvPr/>
          </p:nvSpPr>
          <p:spPr>
            <a:xfrm>
              <a:off x="4833992" y="2060726"/>
              <a:ext cx="7765973" cy="107632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句中的“广泛而热烈”可以修饰“讨论”，但不能修饰“思考”。</a:t>
              </a:r>
            </a:p>
          </p:txBody>
        </p:sp>
        <p:sp>
          <p:nvSpPr>
            <p:cNvPr id="24" name="文本框 19"/>
            <p:cNvSpPr txBox="1"/>
            <p:nvPr/>
          </p:nvSpPr>
          <p:spPr>
            <a:xfrm>
              <a:off x="4833992" y="1380641"/>
              <a:ext cx="93266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16" name="组 20"/>
          <p:cNvGrpSpPr/>
          <p:nvPr/>
        </p:nvGrpSpPr>
        <p:grpSpPr>
          <a:xfrm>
            <a:off x="1559496" y="1432407"/>
            <a:ext cx="8723630" cy="2152015"/>
            <a:chOff x="630902" y="1464020"/>
            <a:chExt cx="8723630" cy="1793289"/>
          </a:xfrm>
        </p:grpSpPr>
        <p:sp>
          <p:nvSpPr>
            <p:cNvPr id="17" name="TextBox 2"/>
            <p:cNvSpPr txBox="1"/>
            <p:nvPr/>
          </p:nvSpPr>
          <p:spPr>
            <a:xfrm>
              <a:off x="630902" y="1950309"/>
              <a:ext cx="8723630"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［山东</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2016·5D</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央视</a:t>
              </a:r>
              <a:r>
                <a:rPr lang="en-US" altLang="zh-CN" sz="3200" dirty="0">
                  <a:solidFill>
                    <a:schemeClr val="tx1">
                      <a:lumMod val="75000"/>
                      <a:lumOff val="25000"/>
                    </a:schemeClr>
                  </a:solidFill>
                  <a:latin typeface="宋体" pitchFamily="2" charset="-122"/>
                  <a:ea typeface="宋体" pitchFamily="2" charset="-122"/>
                  <a:cs typeface="Heiti SC Light"/>
                </a:rPr>
                <a:t>《</a:t>
              </a:r>
              <a:r>
                <a:rPr lang="zh-CN" altLang="en-US" sz="3200" dirty="0">
                  <a:solidFill>
                    <a:schemeClr val="tx1">
                      <a:lumMod val="75000"/>
                      <a:lumOff val="25000"/>
                    </a:schemeClr>
                  </a:solidFill>
                  <a:latin typeface="宋体" pitchFamily="2" charset="-122"/>
                  <a:ea typeface="宋体" pitchFamily="2" charset="-122"/>
                  <a:cs typeface="Heiti SC Light"/>
                </a:rPr>
                <a:t>大国工匠</a:t>
              </a:r>
              <a:r>
                <a:rPr lang="en-US" altLang="zh-CN" sz="3200" dirty="0">
                  <a:solidFill>
                    <a:schemeClr val="tx1">
                      <a:lumMod val="75000"/>
                      <a:lumOff val="25000"/>
                    </a:schemeClr>
                  </a:solidFill>
                  <a:latin typeface="宋体" pitchFamily="2" charset="-122"/>
                  <a:ea typeface="宋体" pitchFamily="2" charset="-122"/>
                  <a:cs typeface="Heiti SC Light"/>
                </a:rPr>
                <a:t>》</a:t>
              </a:r>
              <a:r>
                <a:rPr lang="zh-CN" altLang="en-US" sz="3200" dirty="0">
                  <a:solidFill>
                    <a:schemeClr val="tx1">
                      <a:lumMod val="75000"/>
                      <a:lumOff val="25000"/>
                    </a:schemeClr>
                  </a:solidFill>
                  <a:latin typeface="宋体" pitchFamily="2" charset="-122"/>
                  <a:ea typeface="宋体" pitchFamily="2" charset="-122"/>
                  <a:cs typeface="Heiti SC Light"/>
                </a:rPr>
                <a:t>系列节目反响巨大，工匠们精益求精、无私奉献的精神引发了人们广泛而热烈的讨论和思考。</a:t>
              </a:r>
            </a:p>
          </p:txBody>
        </p:sp>
        <p:sp>
          <p:nvSpPr>
            <p:cNvPr id="20" name="文本框 15"/>
            <p:cNvSpPr txBox="1"/>
            <p:nvPr/>
          </p:nvSpPr>
          <p:spPr>
            <a:xfrm>
              <a:off x="702657" y="1464020"/>
              <a:ext cx="122047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2</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amond(in)">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p:tgtEl>
                                          <p:spTgt spid="21"/>
                                        </p:tgtEl>
                                        <p:attrNameLst>
                                          <p:attrName>ppt_y</p:attrName>
                                        </p:attrNameLst>
                                      </p:cBhvr>
                                      <p:tavLst>
                                        <p:tav tm="0">
                                          <p:val>
                                            <p:strVal val="#ppt_y+#ppt_h*1.125000"/>
                                          </p:val>
                                        </p:tav>
                                        <p:tav tm="100000">
                                          <p:val>
                                            <p:strVal val="#ppt_y"/>
                                          </p:val>
                                        </p:tav>
                                      </p:tavLst>
                                    </p:anim>
                                    <p:animEffect transition="in" filter="wipe(up)">
                                      <p:cBhvr>
                                        <p:cTn id="1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616075" y="1291590"/>
            <a:ext cx="748982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5  </a:t>
            </a:r>
            <a:r>
              <a:rPr lang="zh-CN" altLang="en-US" sz="3200" dirty="0">
                <a:solidFill>
                  <a:schemeClr val="bg1"/>
                </a:solidFill>
                <a:latin typeface="+mn-ea"/>
                <a:cs typeface="Heiti SC Light"/>
              </a:rPr>
              <a:t>修饰语和中心语搭配不当</a:t>
            </a:r>
            <a:endParaRPr lang="zh-CN" altLang="en-US" sz="3200" i="1" dirty="0">
              <a:solidFill>
                <a:schemeClr val="bg1"/>
              </a:solidFill>
              <a:latin typeface="+mn-ea"/>
              <a:cs typeface="Heiti SC Light"/>
            </a:endParaRPr>
          </a:p>
        </p:txBody>
      </p:sp>
      <p:sp>
        <p:nvSpPr>
          <p:cNvPr id="5" name="TextBox 2"/>
          <p:cNvSpPr txBox="1"/>
          <p:nvPr/>
        </p:nvSpPr>
        <p:spPr>
          <a:xfrm>
            <a:off x="1616340" y="1703665"/>
            <a:ext cx="7368639" cy="641714"/>
          </a:xfrm>
          <a:prstGeom prst="rect">
            <a:avLst/>
          </a:prstGeom>
          <a:noFill/>
        </p:spPr>
        <p:txBody>
          <a:bodyPr wrap="square" rtlCol="0">
            <a:spAutoFit/>
          </a:bodyPr>
          <a:lstStyle/>
          <a:p>
            <a:pPr>
              <a:lnSpc>
                <a:spcPct val="130000"/>
              </a:lnSpc>
            </a:pPr>
            <a:r>
              <a:rPr lang="en-US" altLang="zh-CN" sz="3200" dirty="0">
                <a:solidFill>
                  <a:schemeClr val="bg1"/>
                </a:solidFill>
                <a:latin typeface="宋体" pitchFamily="2" charset="-122"/>
                <a:ea typeface="宋体" pitchFamily="2" charset="-122"/>
              </a:rPr>
              <a:t>2.</a:t>
            </a:r>
            <a:r>
              <a:rPr lang="zh-CN" altLang="en-US" sz="3200" dirty="0">
                <a:solidFill>
                  <a:schemeClr val="bg1"/>
                </a:solidFill>
                <a:latin typeface="宋体" pitchFamily="2" charset="-122"/>
                <a:ea typeface="宋体" pitchFamily="2" charset="-122"/>
              </a:rPr>
              <a:t>状语和中心语搭配不当</a:t>
            </a:r>
          </a:p>
        </p:txBody>
      </p:sp>
      <p:grpSp>
        <p:nvGrpSpPr>
          <p:cNvPr id="2" name="组 20"/>
          <p:cNvGrpSpPr/>
          <p:nvPr/>
        </p:nvGrpSpPr>
        <p:grpSpPr>
          <a:xfrm>
            <a:off x="1642881" y="2372239"/>
            <a:ext cx="8829040" cy="2522558"/>
            <a:chOff x="702657" y="1564558"/>
            <a:chExt cx="8829040" cy="2102064"/>
          </a:xfrm>
        </p:grpSpPr>
        <p:sp>
          <p:nvSpPr>
            <p:cNvPr id="8" name="TextBox 2"/>
            <p:cNvSpPr txBox="1"/>
            <p:nvPr/>
          </p:nvSpPr>
          <p:spPr>
            <a:xfrm>
              <a:off x="702657" y="2050847"/>
              <a:ext cx="8829040" cy="1615775"/>
            </a:xfrm>
            <a:prstGeom prst="rect">
              <a:avLst/>
            </a:prstGeom>
            <a:noFill/>
          </p:spPr>
          <p:txBody>
            <a:bodyPr wrap="square" rtlCol="0">
              <a:spAutoFit/>
            </a:bodyPr>
            <a:lstStyle/>
            <a:p>
              <a:pPr fontAlgn="auto">
                <a:lnSpc>
                  <a:spcPct val="100000"/>
                </a:lnSpc>
              </a:pPr>
              <a:r>
                <a:rPr lang="zh-CN" altLang="en-US" sz="3000" dirty="0">
                  <a:solidFill>
                    <a:schemeClr val="tx1">
                      <a:lumMod val="75000"/>
                      <a:lumOff val="25000"/>
                    </a:schemeClr>
                  </a:solidFill>
                  <a:latin typeface="仿宋" panose="02010609060101010101" pitchFamily="49" charset="-122"/>
                  <a:ea typeface="仿宋" panose="02010609060101010101" pitchFamily="49" charset="-122"/>
                </a:rPr>
                <a:t>［安徽六校教育研究会</a:t>
              </a:r>
              <a:r>
                <a:rPr lang="en-US" altLang="zh-CN" sz="3000" dirty="0">
                  <a:solidFill>
                    <a:schemeClr val="tx1">
                      <a:lumMod val="75000"/>
                      <a:lumOff val="25000"/>
                    </a:schemeClr>
                  </a:solidFill>
                  <a:latin typeface="仿宋" panose="02010609060101010101" pitchFamily="49" charset="-122"/>
                  <a:ea typeface="仿宋" panose="02010609060101010101" pitchFamily="49" charset="-122"/>
                </a:rPr>
                <a:t>2015</a:t>
              </a:r>
              <a:r>
                <a:rPr lang="zh-CN" altLang="en-US" sz="3000" dirty="0">
                  <a:solidFill>
                    <a:schemeClr val="tx1">
                      <a:lumMod val="75000"/>
                      <a:lumOff val="25000"/>
                    </a:schemeClr>
                  </a:solidFill>
                  <a:latin typeface="仿宋" panose="02010609060101010101" pitchFamily="49" charset="-122"/>
                  <a:ea typeface="仿宋" panose="02010609060101010101" pitchFamily="49" charset="-122"/>
                </a:rPr>
                <a:t>第一次联考</a:t>
              </a:r>
              <a:r>
                <a:rPr lang="en-US" altLang="zh-CN" sz="3000" dirty="0">
                  <a:solidFill>
                    <a:schemeClr val="tx1">
                      <a:lumMod val="75000"/>
                      <a:lumOff val="25000"/>
                    </a:schemeClr>
                  </a:solidFill>
                  <a:latin typeface="仿宋" panose="02010609060101010101" pitchFamily="49" charset="-122"/>
                  <a:ea typeface="仿宋" panose="02010609060101010101" pitchFamily="49" charset="-122"/>
                </a:rPr>
                <a:t>·17B</a:t>
              </a:r>
              <a:r>
                <a:rPr lang="zh-CN" altLang="en-US" sz="3000" dirty="0">
                  <a:solidFill>
                    <a:schemeClr val="tx1">
                      <a:lumMod val="75000"/>
                      <a:lumOff val="25000"/>
                    </a:schemeClr>
                  </a:solidFill>
                  <a:latin typeface="仿宋" panose="02010609060101010101" pitchFamily="49" charset="-122"/>
                  <a:ea typeface="仿宋" panose="02010609060101010101" pitchFamily="49" charset="-122"/>
                </a:rPr>
                <a:t>］</a:t>
              </a:r>
              <a:endParaRPr lang="en-US" altLang="zh-CN" sz="3000" dirty="0">
                <a:solidFill>
                  <a:schemeClr val="tx1">
                    <a:lumMod val="75000"/>
                    <a:lumOff val="25000"/>
                  </a:schemeClr>
                </a:solidFill>
                <a:latin typeface="仿宋" panose="02010609060101010101" pitchFamily="49" charset="-122"/>
                <a:ea typeface="仿宋" panose="02010609060101010101" pitchFamily="49" charset="-122"/>
              </a:endParaRPr>
            </a:p>
            <a:p>
              <a:pPr fontAlgn="auto">
                <a:lnSpc>
                  <a:spcPct val="100000"/>
                </a:lnSpc>
              </a:pPr>
              <a:r>
                <a:rPr lang="zh-CN" altLang="en-US" sz="3000" dirty="0">
                  <a:solidFill>
                    <a:schemeClr val="tx1">
                      <a:lumMod val="75000"/>
                      <a:lumOff val="25000"/>
                    </a:schemeClr>
                  </a:solidFill>
                  <a:latin typeface="宋体" pitchFamily="2" charset="-122"/>
                  <a:ea typeface="宋体" pitchFamily="2" charset="-122"/>
                  <a:cs typeface="Heiti SC Light"/>
                </a:rPr>
                <a:t>日本政府解禁集体自卫权，一意孤行突破战后体制，是对本国和平力量正义呼声的肆意藐视，也是对战后国际秩序的公然冲击。</a:t>
              </a:r>
            </a:p>
          </p:txBody>
        </p:sp>
        <p:sp>
          <p:nvSpPr>
            <p:cNvPr id="10" name="文本框 15"/>
            <p:cNvSpPr txBox="1"/>
            <p:nvPr/>
          </p:nvSpPr>
          <p:spPr>
            <a:xfrm>
              <a:off x="702657" y="1564558"/>
              <a:ext cx="102616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681480" y="4868802"/>
            <a:ext cx="8829040" cy="1599228"/>
            <a:chOff x="4614344" y="1350796"/>
            <a:chExt cx="7830741" cy="1599228"/>
          </a:xfrm>
        </p:grpSpPr>
        <p:sp>
          <p:nvSpPr>
            <p:cNvPr id="12" name="TextBox 5"/>
            <p:cNvSpPr txBox="1"/>
            <p:nvPr/>
          </p:nvSpPr>
          <p:spPr>
            <a:xfrm>
              <a:off x="4614344" y="1934361"/>
              <a:ext cx="7830741" cy="1015663"/>
            </a:xfrm>
            <a:prstGeom prst="rect">
              <a:avLst/>
            </a:prstGeom>
            <a:noFill/>
          </p:spPr>
          <p:txBody>
            <a:bodyPr wrap="square" rtlCol="0">
              <a:spAutoFit/>
            </a:bodyPr>
            <a:lstStyle/>
            <a:p>
              <a:pPr fontAlgn="auto">
                <a:lnSpc>
                  <a:spcPct val="100000"/>
                </a:lnSpc>
              </a:pPr>
              <a:r>
                <a:rPr lang="zh-CN" altLang="en-US" sz="3000" dirty="0">
                  <a:latin typeface="仿宋" panose="02010609060101010101" pitchFamily="49" charset="-122"/>
                  <a:ea typeface="仿宋" panose="02010609060101010101" pitchFamily="49" charset="-122"/>
                </a:rPr>
                <a:t>“肆意”不能修饰“藐视”，“公然”不能修饰“冲击”，“肆意”和“公然”应对调位置。</a:t>
              </a:r>
            </a:p>
          </p:txBody>
        </p:sp>
        <p:sp>
          <p:nvSpPr>
            <p:cNvPr id="14" name="文本框 19"/>
            <p:cNvSpPr txBox="1"/>
            <p:nvPr/>
          </p:nvSpPr>
          <p:spPr>
            <a:xfrm>
              <a:off x="4614344" y="1350796"/>
              <a:ext cx="889294"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4721452" y="732195"/>
            <a:ext cx="3462779"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搭配不当</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65935" y="1457325"/>
            <a:ext cx="552386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6  </a:t>
            </a:r>
            <a:r>
              <a:rPr lang="zh-CN" altLang="en-US" sz="3200" dirty="0">
                <a:solidFill>
                  <a:schemeClr val="bg1"/>
                </a:solidFill>
                <a:latin typeface="+mn-ea"/>
                <a:cs typeface="Heiti SC Light"/>
              </a:rPr>
              <a:t>关联词语搭配不当</a:t>
            </a:r>
            <a:endParaRPr lang="zh-CN" altLang="en-US" sz="3200" i="1" dirty="0">
              <a:solidFill>
                <a:schemeClr val="bg1"/>
              </a:solidFill>
              <a:latin typeface="+mn-ea"/>
              <a:cs typeface="Heiti SC Light"/>
            </a:endParaRPr>
          </a:p>
        </p:txBody>
      </p:sp>
      <p:grpSp>
        <p:nvGrpSpPr>
          <p:cNvPr id="2" name="组 20"/>
          <p:cNvGrpSpPr/>
          <p:nvPr/>
        </p:nvGrpSpPr>
        <p:grpSpPr>
          <a:xfrm>
            <a:off x="1766110" y="2105846"/>
            <a:ext cx="8422005" cy="2733039"/>
            <a:chOff x="630902" y="1510585"/>
            <a:chExt cx="8422005" cy="2277460"/>
          </a:xfrm>
        </p:grpSpPr>
        <p:sp>
          <p:nvSpPr>
            <p:cNvPr id="8" name="TextBox 2"/>
            <p:cNvSpPr txBox="1"/>
            <p:nvPr/>
          </p:nvSpPr>
          <p:spPr>
            <a:xfrm>
              <a:off x="630902" y="2070425"/>
              <a:ext cx="8422005" cy="171762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［黑龙江双鸭山一中</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2017</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期中</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·14A</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“地图书”之所以重要，最关键的是它能给读者一个全景概貌。一本合格的“地图书”不仅只讲一个小角落，而是告诉你这个领域的边界范围。</a:t>
              </a:r>
            </a:p>
          </p:txBody>
        </p:sp>
        <p:sp>
          <p:nvSpPr>
            <p:cNvPr id="10" name="文本框 15"/>
            <p:cNvSpPr txBox="1"/>
            <p:nvPr/>
          </p:nvSpPr>
          <p:spPr>
            <a:xfrm>
              <a:off x="630902" y="1510585"/>
              <a:ext cx="1055370" cy="486289"/>
            </a:xfrm>
            <a:prstGeom prst="rect">
              <a:avLst/>
            </a:prstGeom>
            <a:solidFill>
              <a:schemeClr val="accent2"/>
            </a:solidFill>
          </p:spPr>
          <p:txBody>
            <a:bodyPr wrap="square" rtlCol="0">
              <a:spAutoFit/>
            </a:bodyPr>
            <a:lstStyle/>
            <a:p>
              <a:r>
                <a:rPr kumimoji="1" lang="zh-CN" altLang="en-US" sz="3200" dirty="0">
                  <a:solidFill>
                    <a:schemeClr val="bg1"/>
                  </a:solidFill>
                  <a:latin typeface="黑体" pitchFamily="49" charset="-122"/>
                  <a:ea typeface="黑体" pitchFamily="49" charset="-122"/>
                  <a:cs typeface="Heiti SC Light"/>
                </a:rPr>
                <a:t>例题</a:t>
              </a:r>
            </a:p>
          </p:txBody>
        </p:sp>
      </p:grpSp>
      <p:grpSp>
        <p:nvGrpSpPr>
          <p:cNvPr id="3" name="组 22"/>
          <p:cNvGrpSpPr/>
          <p:nvPr/>
        </p:nvGrpSpPr>
        <p:grpSpPr>
          <a:xfrm>
            <a:off x="1909445" y="4838885"/>
            <a:ext cx="8373110" cy="1659890"/>
            <a:chOff x="4704456" y="1477161"/>
            <a:chExt cx="7426363" cy="1659890"/>
          </a:xfrm>
        </p:grpSpPr>
        <p:sp>
          <p:nvSpPr>
            <p:cNvPr id="12" name="TextBox 5"/>
            <p:cNvSpPr txBox="1"/>
            <p:nvPr/>
          </p:nvSpPr>
          <p:spPr>
            <a:xfrm>
              <a:off x="4704456" y="2060726"/>
              <a:ext cx="7426363" cy="107632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关联词“不仅”与“而是”搭配不当，应将“不仅”改为“不是”。</a:t>
              </a:r>
            </a:p>
          </p:txBody>
        </p:sp>
        <p:sp>
          <p:nvSpPr>
            <p:cNvPr id="14" name="文本框 19"/>
            <p:cNvSpPr txBox="1"/>
            <p:nvPr/>
          </p:nvSpPr>
          <p:spPr>
            <a:xfrm>
              <a:off x="4704456" y="1477161"/>
              <a:ext cx="897742"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4721452" y="873761"/>
            <a:ext cx="3102739"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搭配不当</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2">
            <a:hlinkClick r:id="rId1" action="ppaction://hlinksldjump"/>
          </p:cNvPr>
          <p:cNvSpPr txBox="1"/>
          <p:nvPr/>
        </p:nvSpPr>
        <p:spPr>
          <a:xfrm>
            <a:off x="3521659" y="688715"/>
            <a:ext cx="5927725" cy="655955"/>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grpSp>
        <p:nvGrpSpPr>
          <p:cNvPr id="2" name="组 11"/>
          <p:cNvGrpSpPr/>
          <p:nvPr/>
        </p:nvGrpSpPr>
        <p:grpSpPr>
          <a:xfrm>
            <a:off x="1905635" y="1322070"/>
            <a:ext cx="8425180" cy="6887845"/>
            <a:chOff x="817371" y="1662263"/>
            <a:chExt cx="5684944" cy="6887952"/>
          </a:xfrm>
        </p:grpSpPr>
        <p:sp>
          <p:nvSpPr>
            <p:cNvPr id="6" name="副标题 2">
              <a:hlinkClick r:id="rId2" action="ppaction://hlinksldjump"/>
            </p:cNvPr>
            <p:cNvSpPr txBox="1"/>
            <p:nvPr/>
          </p:nvSpPr>
          <p:spPr>
            <a:xfrm>
              <a:off x="817371" y="1662263"/>
              <a:ext cx="3090308" cy="51117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成分残缺或赘余</a:t>
              </a:r>
            </a:p>
          </p:txBody>
        </p:sp>
        <p:sp>
          <p:nvSpPr>
            <p:cNvPr id="7" name="TextBox 4"/>
            <p:cNvSpPr txBox="1"/>
            <p:nvPr/>
          </p:nvSpPr>
          <p:spPr>
            <a:xfrm>
              <a:off x="999471" y="2302988"/>
              <a:ext cx="5502844" cy="6247227"/>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1   </a:t>
              </a:r>
              <a:r>
                <a:rPr lang="zh-CN" altLang="en-US" sz="3200" dirty="0">
                  <a:solidFill>
                    <a:schemeClr val="bg1"/>
                  </a:solidFill>
                  <a:latin typeface="宋体" pitchFamily="2" charset="-122"/>
                  <a:ea typeface="宋体" pitchFamily="2" charset="-122"/>
                  <a:cs typeface="Heiti SC Light"/>
                </a:rPr>
                <a:t>主语残缺（</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2   </a:t>
              </a:r>
              <a:r>
                <a:rPr lang="zh-CN" altLang="en-US" sz="3200" dirty="0">
                  <a:solidFill>
                    <a:schemeClr val="bg1"/>
                  </a:solidFill>
                  <a:latin typeface="宋体" pitchFamily="2" charset="-122"/>
                  <a:ea typeface="宋体" pitchFamily="2" charset="-122"/>
                  <a:cs typeface="Heiti SC Light"/>
                </a:rPr>
                <a:t>宾语残缺（</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3   </a:t>
              </a:r>
              <a:r>
                <a:rPr lang="zh-CN" altLang="en-US" sz="3200" dirty="0">
                  <a:solidFill>
                    <a:schemeClr val="bg1"/>
                  </a:solidFill>
                  <a:latin typeface="宋体" pitchFamily="2" charset="-122"/>
                  <a:ea typeface="宋体" pitchFamily="2" charset="-122"/>
                  <a:cs typeface="Heiti SC Light"/>
                </a:rPr>
                <a:t>谓语残缺</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4   </a:t>
              </a:r>
              <a:r>
                <a:rPr lang="zh-CN" altLang="en-US" sz="3200" dirty="0">
                  <a:solidFill>
                    <a:schemeClr val="bg1"/>
                  </a:solidFill>
                  <a:latin typeface="宋体" pitchFamily="2" charset="-122"/>
                  <a:ea typeface="宋体" pitchFamily="2" charset="-122"/>
                  <a:cs typeface="Heiti SC Light"/>
                </a:rPr>
                <a:t>介词或附加成分残缺</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5   </a:t>
              </a:r>
              <a:r>
                <a:rPr lang="zh-CN" altLang="en-US" sz="3200" dirty="0">
                  <a:solidFill>
                    <a:schemeClr val="bg1"/>
                  </a:solidFill>
                  <a:latin typeface="宋体" pitchFamily="2" charset="-122"/>
                  <a:ea typeface="宋体" pitchFamily="2" charset="-122"/>
                  <a:cs typeface="Heiti SC Light"/>
                </a:rPr>
                <a:t>语义重复造成的成分赘余（</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6   </a:t>
              </a:r>
              <a:r>
                <a:rPr lang="zh-CN" altLang="en-US" sz="3200" dirty="0">
                  <a:solidFill>
                    <a:schemeClr val="bg1"/>
                  </a:solidFill>
                  <a:latin typeface="宋体" pitchFamily="2" charset="-122"/>
                  <a:ea typeface="宋体" pitchFamily="2" charset="-122"/>
                  <a:cs typeface="Heiti SC Light"/>
                </a:rPr>
                <a:t>虚词赘余</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endParaRPr lang="zh-CN" altLang="en-US" sz="3200" dirty="0">
                <a:solidFill>
                  <a:schemeClr val="tx2"/>
                </a:solidFill>
                <a:latin typeface="Heiti SC Light"/>
                <a:ea typeface="Heiti SC Light"/>
                <a:cs typeface="Heiti SC Light"/>
              </a:endParaRPr>
            </a:p>
            <a:p>
              <a:endParaRPr lang="zh-CN" altLang="en-US" sz="3200" dirty="0">
                <a:solidFill>
                  <a:schemeClr val="tx2"/>
                </a:solidFill>
                <a:latin typeface="Heiti SC Light"/>
                <a:ea typeface="Heiti SC Light"/>
                <a:cs typeface="Heiti SC Light"/>
              </a:endParaRPr>
            </a:p>
            <a:p>
              <a:endParaRPr lang="zh-CN" altLang="en-US" sz="3200" dirty="0">
                <a:latin typeface="方正苏新诗柳楷简体" panose="02000000000000000000" pitchFamily="2" charset="-122"/>
                <a:ea typeface="方正苏新诗柳楷简体" panose="02000000000000000000" pitchFamily="2"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633220" y="1286510"/>
            <a:ext cx="597154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主语残缺（</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endParaRPr lang="zh-CN" altLang="en-US" sz="3200" i="1" dirty="0">
              <a:solidFill>
                <a:schemeClr val="bg1"/>
              </a:solidFill>
              <a:latin typeface="+mn-ea"/>
              <a:cs typeface="Heiti SC Light"/>
            </a:endParaRPr>
          </a:p>
        </p:txBody>
      </p:sp>
      <p:sp>
        <p:nvSpPr>
          <p:cNvPr id="18" name="文本框 17"/>
          <p:cNvSpPr txBox="1"/>
          <p:nvPr/>
        </p:nvSpPr>
        <p:spPr>
          <a:xfrm>
            <a:off x="4439816" y="721996"/>
            <a:ext cx="460248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成分残缺或赘余</a:t>
            </a:r>
          </a:p>
        </p:txBody>
      </p:sp>
      <p:grpSp>
        <p:nvGrpSpPr>
          <p:cNvPr id="2" name="组 20"/>
          <p:cNvGrpSpPr/>
          <p:nvPr/>
        </p:nvGrpSpPr>
        <p:grpSpPr>
          <a:xfrm>
            <a:off x="1633165" y="2345621"/>
            <a:ext cx="8882380" cy="2152016"/>
            <a:chOff x="510252" y="1564558"/>
            <a:chExt cx="8882380" cy="1793289"/>
          </a:xfrm>
        </p:grpSpPr>
        <p:sp>
          <p:nvSpPr>
            <p:cNvPr id="8" name="TextBox 2"/>
            <p:cNvSpPr txBox="1"/>
            <p:nvPr/>
          </p:nvSpPr>
          <p:spPr>
            <a:xfrm>
              <a:off x="510252" y="2050847"/>
              <a:ext cx="8882380" cy="1307000"/>
            </a:xfrm>
            <a:prstGeom prst="rect">
              <a:avLst/>
            </a:prstGeom>
            <a:noFill/>
          </p:spPr>
          <p:txBody>
            <a:bodyPr wrap="square" rtlCol="0">
              <a:spAutoFit/>
            </a:bodyPr>
            <a:lstStyle/>
            <a:p>
              <a:pPr fontAlgn="auto">
                <a:lnSpc>
                  <a:spcPct val="100000"/>
                </a:lnSpc>
              </a:pPr>
              <a:r>
                <a:rPr sz="3200" dirty="0">
                  <a:solidFill>
                    <a:schemeClr val="tx1">
                      <a:lumMod val="75000"/>
                      <a:lumOff val="25000"/>
                    </a:schemeClr>
                  </a:solidFill>
                  <a:latin typeface="仿宋" panose="02010609060101010101" pitchFamily="49" charset="-122"/>
                  <a:ea typeface="仿宋" panose="02010609060101010101" pitchFamily="49" charset="-122"/>
                </a:rPr>
                <a:t>［山东2017·5D］</a:t>
              </a:r>
              <a:r>
                <a:rPr sz="3200" dirty="0">
                  <a:solidFill>
                    <a:schemeClr val="tx1">
                      <a:lumMod val="75000"/>
                      <a:lumOff val="25000"/>
                    </a:schemeClr>
                  </a:solidFill>
                  <a:latin typeface="宋体" pitchFamily="2" charset="-122"/>
                  <a:ea typeface="宋体" pitchFamily="2" charset="-122"/>
                </a:rPr>
                <a:t>骑自行车健身时，因为在周期性的有氧运动中使锻炼者能够消耗较多的热量，所以减肥、塑身效果都比较明显。</a:t>
              </a:r>
            </a:p>
          </p:txBody>
        </p:sp>
        <p:sp>
          <p:nvSpPr>
            <p:cNvPr id="10" name="文本框 15"/>
            <p:cNvSpPr txBox="1"/>
            <p:nvPr/>
          </p:nvSpPr>
          <p:spPr>
            <a:xfrm>
              <a:off x="510252" y="1564558"/>
              <a:ext cx="102616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625802" y="4521217"/>
            <a:ext cx="8890635" cy="2152015"/>
            <a:chOff x="4754581" y="1380006"/>
            <a:chExt cx="7885371" cy="2152015"/>
          </a:xfrm>
        </p:grpSpPr>
        <p:sp>
          <p:nvSpPr>
            <p:cNvPr id="12" name="TextBox 5"/>
            <p:cNvSpPr txBox="1"/>
            <p:nvPr/>
          </p:nvSpPr>
          <p:spPr>
            <a:xfrm>
              <a:off x="4754581" y="1963571"/>
              <a:ext cx="7885371" cy="156845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“在……中”是介词短语，在句中作状语，它与后面“使……”连用，导致主语残缺，可将“使”删去。</a:t>
              </a:r>
            </a:p>
          </p:txBody>
        </p:sp>
        <p:sp>
          <p:nvSpPr>
            <p:cNvPr id="14" name="文本框 19"/>
            <p:cNvSpPr txBox="1"/>
            <p:nvPr/>
          </p:nvSpPr>
          <p:spPr>
            <a:xfrm>
              <a:off x="4754581" y="1380006"/>
              <a:ext cx="923649"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6" name="TextBox 15"/>
          <p:cNvSpPr txBox="1"/>
          <p:nvPr/>
        </p:nvSpPr>
        <p:spPr>
          <a:xfrm>
            <a:off x="1633159" y="1762117"/>
            <a:ext cx="7868313" cy="583565"/>
          </a:xfrm>
          <a:prstGeom prst="rect">
            <a:avLst/>
          </a:prstGeom>
          <a:noFill/>
        </p:spPr>
        <p:txBody>
          <a:bodyPr wrap="square" rtlCol="0">
            <a:spAutoFit/>
          </a:bodyPr>
          <a:lstStyle/>
          <a:p>
            <a:r>
              <a:rPr lang="en-US" altLang="zh-CN" sz="3200" dirty="0">
                <a:latin typeface="宋体" pitchFamily="2" charset="-122"/>
                <a:ea typeface="宋体" pitchFamily="2" charset="-122"/>
              </a:rPr>
              <a:t>1.</a:t>
            </a:r>
            <a:r>
              <a:rPr lang="zh-CN" altLang="en-US" sz="3200" dirty="0">
                <a:latin typeface="宋体" pitchFamily="2" charset="-122"/>
                <a:ea typeface="宋体" pitchFamily="2" charset="-122"/>
              </a:rPr>
              <a:t>滥用介词造成主语残缺</a:t>
            </a:r>
            <a:endParaRPr lang="en-US" altLang="zh-CN" sz="3200" dirty="0">
              <a:latin typeface="宋体" pitchFamily="2" charset="-122"/>
              <a:ea typeface="宋体"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fade">
                                      <p:cBhvr>
                                        <p:cTn id="12" dur="2000"/>
                                        <p:tgtEl>
                                          <p:spTgt spid="1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2000"/>
                                        <p:tgtEl>
                                          <p:spTgt spid="2"/>
                                        </p:tgtEl>
                                      </p:cBhvr>
                                    </p:animEffect>
                                    <p:anim calcmode="lin" valueType="num">
                                      <p:cBhvr>
                                        <p:cTn id="18" dur="2000" fill="hold"/>
                                        <p:tgtEl>
                                          <p:spTgt spid="2"/>
                                        </p:tgtEl>
                                        <p:attrNameLst>
                                          <p:attrName>ppt_x</p:attrName>
                                        </p:attrNameLst>
                                      </p:cBhvr>
                                      <p:tavLst>
                                        <p:tav tm="0">
                                          <p:val>
                                            <p:strVal val="#ppt_x"/>
                                          </p:val>
                                        </p:tav>
                                        <p:tav tm="100000">
                                          <p:val>
                                            <p:strVal val="#ppt_x"/>
                                          </p:val>
                                        </p:tav>
                                      </p:tavLst>
                                    </p:anim>
                                    <p:anim calcmode="lin" valueType="num">
                                      <p:cBhvr>
                                        <p:cTn id="19" dur="2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16" grpId="0" build="allAtOnce"/>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687830" y="1335405"/>
            <a:ext cx="683704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主语残缺（</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endParaRPr lang="zh-CN" altLang="en-US" sz="3200" i="1" dirty="0">
              <a:solidFill>
                <a:schemeClr val="bg1"/>
              </a:solidFill>
              <a:latin typeface="+mn-ea"/>
              <a:cs typeface="Heiti SC Light"/>
            </a:endParaRPr>
          </a:p>
        </p:txBody>
      </p:sp>
      <p:sp>
        <p:nvSpPr>
          <p:cNvPr id="5" name="TextBox 2"/>
          <p:cNvSpPr txBox="1"/>
          <p:nvPr/>
        </p:nvSpPr>
        <p:spPr>
          <a:xfrm>
            <a:off x="1687586" y="1715349"/>
            <a:ext cx="7368639" cy="641714"/>
          </a:xfrm>
          <a:prstGeom prst="rect">
            <a:avLst/>
          </a:prstGeom>
          <a:noFill/>
        </p:spPr>
        <p:txBody>
          <a:bodyPr wrap="square" rtlCol="0">
            <a:spAutoFit/>
          </a:bodyPr>
          <a:lstStyle/>
          <a:p>
            <a:pPr>
              <a:lnSpc>
                <a:spcPct val="130000"/>
              </a:lnSpc>
            </a:pPr>
            <a:r>
              <a:rPr lang="en-US" altLang="zh-CN" sz="3200" dirty="0">
                <a:latin typeface="宋体" pitchFamily="2" charset="-122"/>
                <a:ea typeface="宋体" pitchFamily="2" charset="-122"/>
              </a:rPr>
              <a:t>2.</a:t>
            </a:r>
            <a:r>
              <a:rPr lang="zh-CN" altLang="en-US" sz="3200" dirty="0">
                <a:latin typeface="宋体" pitchFamily="2" charset="-122"/>
                <a:ea typeface="宋体" pitchFamily="2" charset="-122"/>
              </a:rPr>
              <a:t>暗换主语造成主语残缺</a:t>
            </a:r>
          </a:p>
        </p:txBody>
      </p:sp>
      <p:grpSp>
        <p:nvGrpSpPr>
          <p:cNvPr id="2" name="组 20"/>
          <p:cNvGrpSpPr/>
          <p:nvPr/>
        </p:nvGrpSpPr>
        <p:grpSpPr>
          <a:xfrm>
            <a:off x="1687944" y="2446076"/>
            <a:ext cx="9023985" cy="1168339"/>
            <a:chOff x="523587" y="1564558"/>
            <a:chExt cx="9023985" cy="973585"/>
          </a:xfrm>
        </p:grpSpPr>
        <p:sp>
          <p:nvSpPr>
            <p:cNvPr id="8" name="TextBox 2"/>
            <p:cNvSpPr txBox="1"/>
            <p:nvPr/>
          </p:nvSpPr>
          <p:spPr>
            <a:xfrm>
              <a:off x="523587" y="2050846"/>
              <a:ext cx="9023985" cy="487297"/>
            </a:xfrm>
            <a:prstGeom prst="rect">
              <a:avLst/>
            </a:prstGeom>
            <a:noFill/>
          </p:spPr>
          <p:txBody>
            <a:bodyPr wrap="square" rtlCol="0">
              <a:spAutoFit/>
            </a:bodyPr>
            <a:lstStyle/>
            <a:p>
              <a:pPr fontAlgn="auto">
                <a:lnSpc>
                  <a:spcPct val="100000"/>
                </a:lnSpc>
              </a:pPr>
              <a:endParaRPr lang="zh-CN" altLang="en-US" sz="3200" dirty="0">
                <a:solidFill>
                  <a:schemeClr val="tx1">
                    <a:lumMod val="75000"/>
                    <a:lumOff val="25000"/>
                  </a:schemeClr>
                </a:solidFill>
                <a:latin typeface="宋体" pitchFamily="2" charset="-122"/>
                <a:ea typeface="宋体" pitchFamily="2" charset="-122"/>
                <a:cs typeface="Heiti SC Light"/>
              </a:endParaRPr>
            </a:p>
          </p:txBody>
        </p:sp>
        <p:sp>
          <p:nvSpPr>
            <p:cNvPr id="10" name="文本框 15"/>
            <p:cNvSpPr txBox="1"/>
            <p:nvPr/>
          </p:nvSpPr>
          <p:spPr>
            <a:xfrm>
              <a:off x="523587" y="1564558"/>
              <a:ext cx="106489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687585" y="4515778"/>
            <a:ext cx="8908415" cy="1168340"/>
            <a:chOff x="4833621" y="1535581"/>
            <a:chExt cx="7901141" cy="1168340"/>
          </a:xfrm>
        </p:grpSpPr>
        <p:sp>
          <p:nvSpPr>
            <p:cNvPr id="12" name="TextBox 5"/>
            <p:cNvSpPr txBox="1"/>
            <p:nvPr/>
          </p:nvSpPr>
          <p:spPr>
            <a:xfrm>
              <a:off x="4833621" y="2119146"/>
              <a:ext cx="7901141" cy="584775"/>
            </a:xfrm>
            <a:prstGeom prst="rect">
              <a:avLst/>
            </a:prstGeom>
            <a:noFill/>
          </p:spPr>
          <p:txBody>
            <a:bodyPr wrap="square" rtlCol="0">
              <a:spAutoFit/>
            </a:bodyPr>
            <a:lstStyle/>
            <a:p>
              <a:pPr fontAlgn="auto">
                <a:lnSpc>
                  <a:spcPct val="100000"/>
                </a:lnSpc>
              </a:pPr>
              <a:endParaRPr lang="zh-CN" altLang="en-US" sz="3200" dirty="0">
                <a:latin typeface="仿宋" panose="02010609060101010101" pitchFamily="49" charset="-122"/>
                <a:ea typeface="仿宋" panose="02010609060101010101" pitchFamily="49" charset="-122"/>
              </a:endParaRPr>
            </a:p>
          </p:txBody>
        </p:sp>
        <p:sp>
          <p:nvSpPr>
            <p:cNvPr id="14" name="文本框 19"/>
            <p:cNvSpPr txBox="1"/>
            <p:nvPr/>
          </p:nvSpPr>
          <p:spPr>
            <a:xfrm>
              <a:off x="4833621" y="1535581"/>
              <a:ext cx="944487"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4416023" y="764927"/>
            <a:ext cx="466407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成分残缺或赘余</a:t>
            </a:r>
          </a:p>
        </p:txBody>
      </p:sp>
      <p:sp>
        <p:nvSpPr>
          <p:cNvPr id="6" name="矩形 5"/>
          <p:cNvSpPr/>
          <p:nvPr/>
        </p:nvSpPr>
        <p:spPr>
          <a:xfrm>
            <a:off x="1687586" y="3075687"/>
            <a:ext cx="9160942" cy="1425251"/>
          </a:xfrm>
          <a:prstGeom prst="rect">
            <a:avLst/>
          </a:prstGeom>
        </p:spPr>
        <p:txBody>
          <a:bodyPr wrap="square">
            <a:spAutoFit/>
          </a:bodyPr>
          <a:lstStyle/>
          <a:p>
            <a:r>
              <a:rPr lang="zh-CN" altLang="en-US" sz="2800" dirty="0">
                <a:latin typeface="仿宋" panose="02010609060101010101" pitchFamily="49" charset="-122"/>
                <a:ea typeface="仿宋" panose="02010609060101010101" pitchFamily="49" charset="-122"/>
              </a:rPr>
              <a:t>［浙江</a:t>
            </a:r>
            <a:r>
              <a:rPr lang="en-US" altLang="zh-CN" sz="2800" dirty="0">
                <a:latin typeface="仿宋" panose="02010609060101010101" pitchFamily="49" charset="-122"/>
                <a:ea typeface="仿宋" panose="02010609060101010101" pitchFamily="49" charset="-122"/>
              </a:rPr>
              <a:t>2018·4C</a:t>
            </a:r>
            <a:r>
              <a:rPr lang="zh-CN" altLang="en-US" sz="2800" dirty="0">
                <a:latin typeface="仿宋" panose="02010609060101010101" pitchFamily="49" charset="-122"/>
                <a:ea typeface="仿宋" panose="02010609060101010101" pitchFamily="49" charset="-122"/>
              </a:rPr>
              <a:t>］</a:t>
            </a:r>
            <a:r>
              <a:rPr lang="zh-CN" altLang="en-US" sz="2800" dirty="0">
                <a:latin typeface="宋体" pitchFamily="2" charset="-122"/>
                <a:ea typeface="宋体" pitchFamily="2" charset="-122"/>
              </a:rPr>
              <a:t>观众跟随着这档浸润理想情怀的节目，回顾科学技术的研发过程，感知科学家的创造力，把握时代的脉搏，激发前进的动力，受到各界一致好评。</a:t>
            </a:r>
            <a:endParaRPr lang="zh-CN" altLang="en-US" dirty="0">
              <a:latin typeface="宋体" pitchFamily="2" charset="-122"/>
              <a:ea typeface="宋体" pitchFamily="2" charset="-122"/>
            </a:endParaRPr>
          </a:p>
        </p:txBody>
      </p:sp>
      <p:sp>
        <p:nvSpPr>
          <p:cNvPr id="7" name="矩形 6"/>
          <p:cNvSpPr/>
          <p:nvPr/>
        </p:nvSpPr>
        <p:spPr>
          <a:xfrm>
            <a:off x="1687585" y="5207065"/>
            <a:ext cx="9160941" cy="954107"/>
          </a:xfrm>
          <a:prstGeom prst="rect">
            <a:avLst/>
          </a:prstGeom>
        </p:spPr>
        <p:txBody>
          <a:bodyPr wrap="square">
            <a:spAutoFit/>
          </a:bodyPr>
          <a:lstStyle/>
          <a:p>
            <a:r>
              <a:rPr lang="zh-CN" altLang="en-US" sz="2800" dirty="0">
                <a:latin typeface="仿宋" panose="02010609060101010101" pitchFamily="49" charset="-122"/>
                <a:ea typeface="仿宋" panose="02010609060101010101" pitchFamily="49" charset="-122"/>
              </a:rPr>
              <a:t>最后一个分句的主语已被暗换，不再是承前“观众”，应在“受到”前加上主语“这档节目”。</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blinds(horizontal)">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91030" y="1393190"/>
            <a:ext cx="629856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2  </a:t>
            </a:r>
            <a:r>
              <a:rPr lang="zh-CN" altLang="en-US" sz="3200" dirty="0">
                <a:solidFill>
                  <a:schemeClr val="bg1"/>
                </a:solidFill>
                <a:latin typeface="+mn-ea"/>
                <a:cs typeface="Heiti SC Light"/>
              </a:rPr>
              <a:t>宾语残缺（</a:t>
            </a:r>
            <a:r>
              <a:rPr lang="zh-CN" altLang="en-US" sz="3200" i="1" dirty="0">
                <a:solidFill>
                  <a:schemeClr val="bg1"/>
                </a:solidFill>
                <a:latin typeface="+mn-ea"/>
                <a:cs typeface="Heiti SC Light"/>
              </a:rPr>
              <a:t>重点</a:t>
            </a:r>
            <a:r>
              <a:rPr lang="zh-CN" altLang="en-US" sz="3200" dirty="0">
                <a:solidFill>
                  <a:schemeClr val="tx2"/>
                </a:solidFill>
                <a:latin typeface="Heiti SC Light"/>
                <a:ea typeface="Heiti SC Light"/>
                <a:cs typeface="Heiti SC Light"/>
              </a:rPr>
              <a:t>）</a:t>
            </a:r>
            <a:endParaRPr lang="zh-CN" altLang="en-US" sz="3200" i="1" dirty="0">
              <a:solidFill>
                <a:schemeClr val="tx2"/>
              </a:solidFill>
              <a:latin typeface="Heiti SC Light"/>
              <a:ea typeface="Heiti SC Light"/>
              <a:cs typeface="Heiti SC Light"/>
            </a:endParaRPr>
          </a:p>
        </p:txBody>
      </p:sp>
      <p:grpSp>
        <p:nvGrpSpPr>
          <p:cNvPr id="2" name="组 20"/>
          <p:cNvGrpSpPr/>
          <p:nvPr/>
        </p:nvGrpSpPr>
        <p:grpSpPr>
          <a:xfrm>
            <a:off x="1825739" y="1992054"/>
            <a:ext cx="8534400" cy="2701925"/>
            <a:chOff x="637252" y="1516935"/>
            <a:chExt cx="8534400" cy="2251532"/>
          </a:xfrm>
        </p:grpSpPr>
        <p:sp>
          <p:nvSpPr>
            <p:cNvPr id="8" name="TextBox 2"/>
            <p:cNvSpPr txBox="1"/>
            <p:nvPr/>
          </p:nvSpPr>
          <p:spPr>
            <a:xfrm>
              <a:off x="637252" y="2050847"/>
              <a:ext cx="8534400" cy="1717620"/>
            </a:xfrm>
            <a:prstGeom prst="rect">
              <a:avLst/>
            </a:prstGeom>
            <a:noFill/>
          </p:spPr>
          <p:txBody>
            <a:bodyPr wrap="square" rtlCol="0">
              <a:spAutoFit/>
            </a:bodyPr>
            <a:lstStyle/>
            <a:p>
              <a:pPr fontAlgn="auto">
                <a:lnSpc>
                  <a:spcPct val="100000"/>
                </a:lnSpc>
              </a:pPr>
              <a:r>
                <a:rPr sz="3200" dirty="0">
                  <a:solidFill>
                    <a:schemeClr val="tx1">
                      <a:lumMod val="75000"/>
                      <a:lumOff val="25000"/>
                    </a:schemeClr>
                  </a:solidFill>
                  <a:latin typeface="仿宋" panose="02010609060101010101" pitchFamily="49" charset="-122"/>
                  <a:ea typeface="仿宋" panose="02010609060101010101" pitchFamily="49" charset="-122"/>
                </a:rPr>
                <a:t>［浙江2017·4D］</a:t>
              </a:r>
              <a:r>
                <a:rPr sz="3200" dirty="0">
                  <a:solidFill>
                    <a:schemeClr val="tx1">
                      <a:lumMod val="75000"/>
                      <a:lumOff val="25000"/>
                    </a:schemeClr>
                  </a:solidFill>
                  <a:latin typeface="宋体" pitchFamily="2" charset="-122"/>
                  <a:ea typeface="宋体" pitchFamily="2" charset="-122"/>
                </a:rPr>
                <a:t>桃花乡走可持续发展之路，按照建成生态环境和谐优美、资源集约节约利用、经济社会协调发展的生态乡，制订了五年发展建设规划。</a:t>
              </a:r>
            </a:p>
          </p:txBody>
        </p:sp>
        <p:sp>
          <p:nvSpPr>
            <p:cNvPr id="10" name="文本框 15"/>
            <p:cNvSpPr txBox="1"/>
            <p:nvPr/>
          </p:nvSpPr>
          <p:spPr>
            <a:xfrm>
              <a:off x="723612" y="1516935"/>
              <a:ext cx="106489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825322" y="4795907"/>
            <a:ext cx="8469631" cy="1659890"/>
            <a:chOff x="4775982" y="1477161"/>
            <a:chExt cx="7511970" cy="1659890"/>
          </a:xfrm>
        </p:grpSpPr>
        <p:sp>
          <p:nvSpPr>
            <p:cNvPr id="12" name="TextBox 5"/>
            <p:cNvSpPr txBox="1"/>
            <p:nvPr/>
          </p:nvSpPr>
          <p:spPr>
            <a:xfrm>
              <a:off x="4833992" y="2060726"/>
              <a:ext cx="7453960" cy="107632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“按照”缺少宾语中心词，可在“生态乡”后加“的构想”。</a:t>
              </a:r>
            </a:p>
          </p:txBody>
        </p:sp>
        <p:sp>
          <p:nvSpPr>
            <p:cNvPr id="14" name="文本框 19"/>
            <p:cNvSpPr txBox="1"/>
            <p:nvPr/>
          </p:nvSpPr>
          <p:spPr>
            <a:xfrm>
              <a:off x="4775982" y="1477161"/>
              <a:ext cx="965889"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4151784" y="778242"/>
            <a:ext cx="466471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成分残缺或赘余</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p:cNvSpPr txBox="1"/>
          <p:nvPr/>
        </p:nvSpPr>
        <p:spPr>
          <a:xfrm>
            <a:off x="3081402" y="704949"/>
            <a:ext cx="6443215" cy="646331"/>
          </a:xfrm>
          <a:prstGeom prst="rect">
            <a:avLst/>
          </a:prstGeom>
          <a:noFill/>
        </p:spPr>
        <p:txBody>
          <a:bodyPr wrap="square" rtlCol="0">
            <a:spAutoFit/>
          </a:bodyPr>
          <a:lstStyle/>
          <a:p>
            <a:pPr marL="571500" indent="-571500">
              <a:buFont typeface="Wingdings" pitchFamily="2" charset="2"/>
              <a:buChar char="u"/>
            </a:pPr>
            <a:r>
              <a:rPr lang="zh-CN" altLang="en-US" sz="3600" dirty="0">
                <a:solidFill>
                  <a:schemeClr val="bg1"/>
                </a:solidFill>
                <a:latin typeface="黑体" pitchFamily="49" charset="-122"/>
                <a:ea typeface="黑体" pitchFamily="49" charset="-122"/>
                <a:cs typeface="Heiti SC Light"/>
              </a:rPr>
              <a:t>专题</a:t>
            </a:r>
            <a:r>
              <a:rPr lang="en-US" altLang="zh-CN" sz="3600" dirty="0">
                <a:solidFill>
                  <a:schemeClr val="bg1"/>
                </a:solidFill>
                <a:latin typeface="黑体" pitchFamily="49" charset="-122"/>
                <a:ea typeface="黑体" pitchFamily="49" charset="-122"/>
                <a:cs typeface="Heiti SC Light"/>
              </a:rPr>
              <a:t>2  </a:t>
            </a:r>
            <a:r>
              <a:rPr lang="zh-CN" altLang="en-US" sz="3600" dirty="0">
                <a:solidFill>
                  <a:schemeClr val="bg1"/>
                </a:solidFill>
                <a:latin typeface="黑体" pitchFamily="49" charset="-122"/>
                <a:ea typeface="黑体" pitchFamily="49" charset="-122"/>
                <a:cs typeface="Heiti SC Light"/>
              </a:rPr>
              <a:t>辨析并修改病句</a:t>
            </a:r>
          </a:p>
        </p:txBody>
      </p:sp>
      <p:grpSp>
        <p:nvGrpSpPr>
          <p:cNvPr id="27" name="组 26"/>
          <p:cNvGrpSpPr/>
          <p:nvPr/>
        </p:nvGrpSpPr>
        <p:grpSpPr>
          <a:xfrm>
            <a:off x="1991995" y="1568450"/>
            <a:ext cx="5353685" cy="4447577"/>
            <a:chOff x="615019" y="2533480"/>
            <a:chExt cx="3526063" cy="4011610"/>
          </a:xfrm>
        </p:grpSpPr>
        <p:sp>
          <p:nvSpPr>
            <p:cNvPr id="6" name="副标题 2">
              <a:hlinkClick r:id="rId1" action="ppaction://hlinksldjump"/>
            </p:cNvPr>
            <p:cNvSpPr txBox="1"/>
            <p:nvPr/>
          </p:nvSpPr>
          <p:spPr>
            <a:xfrm>
              <a:off x="615019" y="2533480"/>
              <a:ext cx="3526063" cy="500066"/>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200" dirty="0">
                  <a:solidFill>
                    <a:schemeClr val="bg1"/>
                  </a:solidFill>
                  <a:latin typeface="+mn-ea"/>
                  <a:cs typeface="Heiti SC Light"/>
                </a:rPr>
                <a:t>600</a:t>
              </a:r>
              <a:r>
                <a:rPr lang="zh-CN" altLang="en-US" sz="3200" dirty="0">
                  <a:solidFill>
                    <a:schemeClr val="bg1"/>
                  </a:solidFill>
                  <a:latin typeface="+mn-ea"/>
                  <a:cs typeface="Heiti SC Light"/>
                </a:rPr>
                <a:t>分基础  考点</a:t>
              </a:r>
              <a:r>
                <a:rPr lang="en-US" altLang="zh-CN" sz="3200" dirty="0">
                  <a:solidFill>
                    <a:schemeClr val="bg1"/>
                  </a:solidFill>
                  <a:latin typeface="+mn-ea"/>
                  <a:cs typeface="Heiti SC Light"/>
                </a:rPr>
                <a:t>&amp;</a:t>
              </a:r>
              <a:r>
                <a:rPr lang="zh-CN" altLang="en-US" sz="3200" dirty="0">
                  <a:solidFill>
                    <a:schemeClr val="bg1"/>
                  </a:solidFill>
                  <a:latin typeface="+mn-ea"/>
                  <a:cs typeface="Heiti SC Light"/>
                </a:rPr>
                <a:t>考法</a:t>
              </a:r>
            </a:p>
          </p:txBody>
        </p:sp>
        <p:sp>
          <p:nvSpPr>
            <p:cNvPr id="8" name="副标题 2">
              <a:hlinkClick r:id="rId2" action="ppaction://hlinksldjump"/>
            </p:cNvPr>
            <p:cNvSpPr txBox="1"/>
            <p:nvPr/>
          </p:nvSpPr>
          <p:spPr>
            <a:xfrm>
              <a:off x="851853" y="3016346"/>
              <a:ext cx="2529849" cy="3528744"/>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000" dirty="0">
                  <a:solidFill>
                    <a:schemeClr val="bg1"/>
                  </a:solidFill>
                  <a:latin typeface="宋体" pitchFamily="2" charset="-122"/>
                  <a:ea typeface="宋体" pitchFamily="2" charset="-122"/>
                  <a:cs typeface="Heiti SC Light"/>
                </a:rPr>
                <a:t>语序不当</a:t>
              </a:r>
              <a:endParaRPr lang="zh-CN" altLang="en-US" sz="3000" dirty="0">
                <a:solidFill>
                  <a:schemeClr val="bg1"/>
                </a:solidFill>
                <a:latin typeface="宋体" pitchFamily="2" charset="-122"/>
                <a:ea typeface="宋体" pitchFamily="2" charset="-122"/>
                <a:cs typeface="Heiti SC Light"/>
              </a:endParaRPr>
            </a:p>
            <a:p>
              <a:pPr marL="457200" indent="-457200">
                <a:lnSpc>
                  <a:spcPct val="130000"/>
                </a:lnSpc>
                <a:buFont typeface="Wingdings" pitchFamily="2" charset="2"/>
                <a:buChar char="p"/>
              </a:pPr>
              <a:r>
                <a:rPr lang="zh-CN" altLang="en-US" sz="3000" dirty="0">
                  <a:solidFill>
                    <a:schemeClr val="bg1"/>
                  </a:solidFill>
                  <a:latin typeface="宋体" pitchFamily="2" charset="-122"/>
                  <a:ea typeface="宋体" pitchFamily="2" charset="-122"/>
                  <a:cs typeface="Heiti SC Light"/>
                </a:rPr>
                <a:t>搭配不当</a:t>
              </a:r>
              <a:endParaRPr lang="zh-CN" altLang="en-US" sz="3000" dirty="0">
                <a:solidFill>
                  <a:schemeClr val="bg1"/>
                </a:solidFill>
                <a:latin typeface="宋体" pitchFamily="2" charset="-122"/>
                <a:ea typeface="宋体" pitchFamily="2" charset="-122"/>
                <a:cs typeface="Heiti SC Light"/>
              </a:endParaRPr>
            </a:p>
            <a:p>
              <a:pPr marL="457200" indent="-457200">
                <a:lnSpc>
                  <a:spcPct val="130000"/>
                </a:lnSpc>
                <a:buFont typeface="Wingdings" pitchFamily="2" charset="2"/>
                <a:buChar char="p"/>
              </a:pPr>
              <a:r>
                <a:rPr lang="zh-CN" altLang="en-US" sz="3000" dirty="0">
                  <a:solidFill>
                    <a:schemeClr val="bg1"/>
                  </a:solidFill>
                  <a:latin typeface="宋体" pitchFamily="2" charset="-122"/>
                  <a:ea typeface="宋体" pitchFamily="2" charset="-122"/>
                  <a:cs typeface="Heiti SC Light"/>
                </a:rPr>
                <a:t>成分残缺或赘余</a:t>
              </a:r>
              <a:endParaRPr lang="zh-CN" altLang="en-US" sz="3000" dirty="0">
                <a:solidFill>
                  <a:schemeClr val="bg1"/>
                </a:solidFill>
                <a:latin typeface="宋体" pitchFamily="2" charset="-122"/>
                <a:ea typeface="宋体" pitchFamily="2" charset="-122"/>
                <a:cs typeface="Heiti SC Light"/>
              </a:endParaRPr>
            </a:p>
            <a:p>
              <a:pPr marL="457200" indent="-457200">
                <a:lnSpc>
                  <a:spcPct val="130000"/>
                </a:lnSpc>
                <a:buFont typeface="Wingdings" pitchFamily="2" charset="2"/>
                <a:buChar char="p"/>
              </a:pPr>
              <a:r>
                <a:rPr lang="zh-CN" altLang="en-US" sz="3000" dirty="0">
                  <a:solidFill>
                    <a:schemeClr val="bg1"/>
                  </a:solidFill>
                  <a:latin typeface="宋体" pitchFamily="2" charset="-122"/>
                  <a:ea typeface="宋体" pitchFamily="2" charset="-122"/>
                  <a:cs typeface="Heiti SC Light"/>
                </a:rPr>
                <a:t>结构混乱</a:t>
              </a:r>
              <a:endParaRPr lang="zh-CN" altLang="en-US" sz="3000" dirty="0">
                <a:solidFill>
                  <a:schemeClr val="bg1"/>
                </a:solidFill>
                <a:latin typeface="宋体" pitchFamily="2" charset="-122"/>
                <a:ea typeface="宋体" pitchFamily="2" charset="-122"/>
                <a:cs typeface="Heiti SC Light"/>
              </a:endParaRPr>
            </a:p>
            <a:p>
              <a:pPr marL="457200" indent="-457200">
                <a:lnSpc>
                  <a:spcPct val="130000"/>
                </a:lnSpc>
                <a:buFont typeface="Wingdings" pitchFamily="2" charset="2"/>
                <a:buChar char="p"/>
              </a:pPr>
              <a:r>
                <a:rPr lang="zh-CN" altLang="en-US" sz="3000" dirty="0">
                  <a:solidFill>
                    <a:schemeClr val="bg1"/>
                  </a:solidFill>
                  <a:latin typeface="宋体" pitchFamily="2" charset="-122"/>
                  <a:ea typeface="宋体" pitchFamily="2" charset="-122"/>
                  <a:cs typeface="Heiti SC Light"/>
                </a:rPr>
                <a:t>表意不明</a:t>
              </a:r>
              <a:endParaRPr lang="zh-CN" altLang="en-US" sz="3000" dirty="0">
                <a:solidFill>
                  <a:schemeClr val="bg1"/>
                </a:solidFill>
                <a:latin typeface="宋体" pitchFamily="2" charset="-122"/>
                <a:ea typeface="宋体" pitchFamily="2" charset="-122"/>
                <a:cs typeface="Heiti SC Light"/>
              </a:endParaRPr>
            </a:p>
            <a:p>
              <a:pPr marL="457200" indent="-457200">
                <a:lnSpc>
                  <a:spcPct val="130000"/>
                </a:lnSpc>
                <a:buFont typeface="Wingdings" pitchFamily="2" charset="2"/>
                <a:buChar char="p"/>
              </a:pPr>
              <a:r>
                <a:rPr lang="zh-CN" altLang="en-US" sz="3000" dirty="0">
                  <a:solidFill>
                    <a:schemeClr val="bg1"/>
                  </a:solidFill>
                  <a:latin typeface="宋体" pitchFamily="2" charset="-122"/>
                  <a:ea typeface="宋体" pitchFamily="2" charset="-122"/>
                  <a:cs typeface="Heiti SC Light"/>
                </a:rPr>
                <a:t>不合逻辑</a:t>
              </a:r>
            </a:p>
          </p:txBody>
        </p:sp>
      </p:grpSp>
      <p:pic>
        <p:nvPicPr>
          <p:cNvPr id="11" name="Picture 4" descr="E:\support\desk\bf3e0de510797d106a6ed745b2d47ce7af22adcb36225-MSsGbL_fw658.jpg"/>
          <p:cNvPicPr>
            <a:picLocks noChangeAspect="1" noChangeArrowheads="1"/>
          </p:cNvPicPr>
          <p:nvPr/>
        </p:nvPicPr>
        <p:blipFill>
          <a:blip r:embed="rId3" cstate="print"/>
          <a:srcRect/>
          <a:stretch>
            <a:fillRect/>
          </a:stretch>
        </p:blipFill>
        <p:spPr bwMode="auto">
          <a:xfrm>
            <a:off x="9264352" y="4059909"/>
            <a:ext cx="1929384" cy="2282827"/>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linds(horizontal)">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12734" y="1343353"/>
            <a:ext cx="4151949"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3  </a:t>
            </a:r>
            <a:r>
              <a:rPr lang="zh-CN" altLang="en-US" sz="3200" dirty="0">
                <a:solidFill>
                  <a:schemeClr val="bg1"/>
                </a:solidFill>
                <a:latin typeface="+mn-ea"/>
                <a:cs typeface="Heiti SC Light"/>
              </a:rPr>
              <a:t>谓语残缺</a:t>
            </a:r>
            <a:endParaRPr lang="zh-CN" altLang="en-US" sz="3200" i="1" dirty="0">
              <a:solidFill>
                <a:schemeClr val="bg1"/>
              </a:solidFill>
              <a:latin typeface="+mn-ea"/>
              <a:cs typeface="Heiti SC Light"/>
            </a:endParaRPr>
          </a:p>
        </p:txBody>
      </p:sp>
      <p:grpSp>
        <p:nvGrpSpPr>
          <p:cNvPr id="2" name="组 20"/>
          <p:cNvGrpSpPr/>
          <p:nvPr/>
        </p:nvGrpSpPr>
        <p:grpSpPr>
          <a:xfrm>
            <a:off x="1912734" y="1898581"/>
            <a:ext cx="8568690" cy="2720975"/>
            <a:chOff x="630902" y="1168754"/>
            <a:chExt cx="8568690" cy="2267407"/>
          </a:xfrm>
        </p:grpSpPr>
        <p:sp>
          <p:nvSpPr>
            <p:cNvPr id="8" name="TextBox 2"/>
            <p:cNvSpPr txBox="1"/>
            <p:nvPr/>
          </p:nvSpPr>
          <p:spPr>
            <a:xfrm>
              <a:off x="630902" y="1718541"/>
              <a:ext cx="8568690" cy="171762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［大纲</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2014·3C</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新“旅游法”的颁布实施，让很多旅行社必须面对新规定带来的各种新问题，不少旅行社正从过去拼价格向未来拼服务转型的阵痛。</a:t>
              </a:r>
            </a:p>
          </p:txBody>
        </p:sp>
        <p:sp>
          <p:nvSpPr>
            <p:cNvPr id="10" name="文本框 15"/>
            <p:cNvSpPr txBox="1"/>
            <p:nvPr/>
          </p:nvSpPr>
          <p:spPr>
            <a:xfrm>
              <a:off x="630902" y="1168754"/>
              <a:ext cx="104584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912822" y="4697112"/>
            <a:ext cx="8569325" cy="1737360"/>
            <a:chOff x="4833992" y="1515896"/>
            <a:chExt cx="7600392" cy="1737360"/>
          </a:xfrm>
        </p:grpSpPr>
        <p:sp>
          <p:nvSpPr>
            <p:cNvPr id="12" name="TextBox 5"/>
            <p:cNvSpPr txBox="1"/>
            <p:nvPr/>
          </p:nvSpPr>
          <p:spPr>
            <a:xfrm>
              <a:off x="4833992" y="2176931"/>
              <a:ext cx="7600392" cy="107632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“不少旅行社”与“阵痛”之间缺少谓语动词，应在“从过去”前加“经历”。</a:t>
              </a:r>
            </a:p>
          </p:txBody>
        </p:sp>
        <p:sp>
          <p:nvSpPr>
            <p:cNvPr id="14" name="文本框 19"/>
            <p:cNvSpPr txBox="1"/>
            <p:nvPr/>
          </p:nvSpPr>
          <p:spPr>
            <a:xfrm>
              <a:off x="4833992" y="1515896"/>
              <a:ext cx="923649"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4151784" y="692510"/>
            <a:ext cx="446087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成分残缺或赘余</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02460" y="1363980"/>
            <a:ext cx="757618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4  </a:t>
            </a:r>
            <a:r>
              <a:rPr lang="zh-CN" altLang="en-US" sz="3200" dirty="0">
                <a:solidFill>
                  <a:schemeClr val="bg1"/>
                </a:solidFill>
                <a:latin typeface="+mn-ea"/>
                <a:cs typeface="Heiti SC Light"/>
              </a:rPr>
              <a:t>介词或附加成分残缺</a:t>
            </a:r>
            <a:endParaRPr lang="zh-CN" altLang="en-US" sz="3200" i="1" dirty="0">
              <a:solidFill>
                <a:schemeClr val="bg1"/>
              </a:solidFill>
              <a:latin typeface="+mn-ea"/>
              <a:cs typeface="Heiti SC Light"/>
            </a:endParaRPr>
          </a:p>
        </p:txBody>
      </p:sp>
      <p:grpSp>
        <p:nvGrpSpPr>
          <p:cNvPr id="2" name="组 20"/>
          <p:cNvGrpSpPr/>
          <p:nvPr/>
        </p:nvGrpSpPr>
        <p:grpSpPr>
          <a:xfrm>
            <a:off x="1902574" y="2006021"/>
            <a:ext cx="8490585" cy="2175510"/>
            <a:chOff x="630902" y="1564558"/>
            <a:chExt cx="8490585" cy="1812867"/>
          </a:xfrm>
        </p:grpSpPr>
        <p:sp>
          <p:nvSpPr>
            <p:cNvPr id="8" name="TextBox 2"/>
            <p:cNvSpPr txBox="1"/>
            <p:nvPr/>
          </p:nvSpPr>
          <p:spPr>
            <a:xfrm>
              <a:off x="630902" y="2070425"/>
              <a:ext cx="8490585"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［广东</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2014·3A</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贝母是一种多年生草本植物，因其鳞茎具有止咳化痰、清热散结的神奇功效，常常采集起来，加工成药材。</a:t>
              </a:r>
            </a:p>
          </p:txBody>
        </p:sp>
        <p:sp>
          <p:nvSpPr>
            <p:cNvPr id="10" name="文本框 15"/>
            <p:cNvSpPr txBox="1"/>
            <p:nvPr/>
          </p:nvSpPr>
          <p:spPr>
            <a:xfrm>
              <a:off x="702657" y="1564558"/>
              <a:ext cx="99695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902662" y="4181617"/>
            <a:ext cx="8490585" cy="2152015"/>
            <a:chOff x="4833992" y="1477161"/>
            <a:chExt cx="7530555" cy="2152015"/>
          </a:xfrm>
        </p:grpSpPr>
        <p:sp>
          <p:nvSpPr>
            <p:cNvPr id="12" name="TextBox 5"/>
            <p:cNvSpPr txBox="1"/>
            <p:nvPr/>
          </p:nvSpPr>
          <p:spPr>
            <a:xfrm>
              <a:off x="4833992" y="2060726"/>
              <a:ext cx="7530555" cy="1568450"/>
            </a:xfrm>
            <a:prstGeom prst="rect">
              <a:avLst/>
            </a:prstGeom>
            <a:noFill/>
          </p:spPr>
          <p:txBody>
            <a:bodyPr wrap="square" rtlCol="0">
              <a:spAutoFit/>
            </a:bodyPr>
            <a:lstStyle/>
            <a:p>
              <a:pPr fontAlgn="auto">
                <a:lnSpc>
                  <a:spcPct val="100000"/>
                </a:lnSpc>
              </a:pPr>
              <a:r>
                <a:rPr lang="zh-CN" altLang="en-US" sz="3200" dirty="0">
                  <a:solidFill>
                    <a:schemeClr val="tx1"/>
                  </a:solidFill>
                  <a:latin typeface="仿宋" panose="02010609060101010101" pitchFamily="49" charset="-122"/>
                  <a:ea typeface="仿宋" panose="02010609060101010101" pitchFamily="49" charset="-122"/>
                </a:rPr>
                <a:t>“采集”的主语应是人，而句子的主语是“贝母”，故缺少表示被动的介词，应在“常常”后加“被”。</a:t>
              </a:r>
            </a:p>
          </p:txBody>
        </p:sp>
        <p:sp>
          <p:nvSpPr>
            <p:cNvPr id="14" name="文本框 19"/>
            <p:cNvSpPr txBox="1"/>
            <p:nvPr/>
          </p:nvSpPr>
          <p:spPr>
            <a:xfrm>
              <a:off x="4897634" y="1477161"/>
              <a:ext cx="889294" cy="583565"/>
            </a:xfrm>
            <a:prstGeom prst="rect">
              <a:avLst/>
            </a:prstGeom>
            <a:solidFill>
              <a:schemeClr val="accent2"/>
            </a:solidFill>
          </p:spPr>
          <p:txBody>
            <a:bodyPr wrap="square" rtlCol="0">
              <a:spAutoFit/>
            </a:bodyPr>
            <a:lstStyle/>
            <a:p>
              <a:r>
                <a:rPr lang="zh-CN" altLang="en-US" sz="3200" dirty="0">
                  <a:solidFill>
                    <a:schemeClr val="tx1"/>
                  </a:solidFill>
                  <a:latin typeface="黑体" pitchFamily="49" charset="-122"/>
                  <a:ea typeface="黑体" pitchFamily="49" charset="-122"/>
                </a:rPr>
                <a:t>解析</a:t>
              </a:r>
            </a:p>
          </p:txBody>
        </p:sp>
      </p:grpSp>
      <p:sp>
        <p:nvSpPr>
          <p:cNvPr id="15" name="文本框 17"/>
          <p:cNvSpPr txBox="1"/>
          <p:nvPr/>
        </p:nvSpPr>
        <p:spPr>
          <a:xfrm>
            <a:off x="3811383" y="768667"/>
            <a:ext cx="467296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成分残缺或赘余</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633220" y="1334770"/>
            <a:ext cx="786828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5  </a:t>
            </a:r>
            <a:r>
              <a:rPr lang="zh-CN" altLang="en-US" sz="3200" dirty="0">
                <a:solidFill>
                  <a:schemeClr val="bg1"/>
                </a:solidFill>
                <a:latin typeface="+mn-ea"/>
                <a:cs typeface="Heiti SC Light"/>
              </a:rPr>
              <a:t>语义重复造成的成分赘余（</a:t>
            </a:r>
            <a:r>
              <a:rPr lang="zh-CN" altLang="en-US" sz="3200" i="1" dirty="0">
                <a:solidFill>
                  <a:schemeClr val="bg1"/>
                </a:solidFill>
                <a:latin typeface="+mn-ea"/>
                <a:cs typeface="Heiti SC Light"/>
              </a:rPr>
              <a:t>重点）</a:t>
            </a:r>
          </a:p>
        </p:txBody>
      </p:sp>
      <p:sp>
        <p:nvSpPr>
          <p:cNvPr id="5" name="TextBox 2"/>
          <p:cNvSpPr txBox="1"/>
          <p:nvPr/>
        </p:nvSpPr>
        <p:spPr>
          <a:xfrm>
            <a:off x="1633220" y="1792605"/>
            <a:ext cx="8811260" cy="1076325"/>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一是一些文言词汇含义丰富，作者因担心语义不明而又用现代汉语加以表达，造成重复。</a:t>
            </a:r>
          </a:p>
        </p:txBody>
      </p:sp>
      <p:grpSp>
        <p:nvGrpSpPr>
          <p:cNvPr id="2" name="组 20"/>
          <p:cNvGrpSpPr/>
          <p:nvPr/>
        </p:nvGrpSpPr>
        <p:grpSpPr>
          <a:xfrm>
            <a:off x="1633334" y="2791137"/>
            <a:ext cx="8821420" cy="2152015"/>
            <a:chOff x="361662" y="992018"/>
            <a:chExt cx="8821420" cy="1793289"/>
          </a:xfrm>
        </p:grpSpPr>
        <p:sp>
          <p:nvSpPr>
            <p:cNvPr id="8" name="TextBox 2"/>
            <p:cNvSpPr txBox="1"/>
            <p:nvPr/>
          </p:nvSpPr>
          <p:spPr>
            <a:xfrm>
              <a:off x="361662" y="1478307"/>
              <a:ext cx="8821420"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［浙江</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2015·4B</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据说当年徽州男人大多出外经商，家中皆是妇孺及孩童，为了安全，徽州的古村落老宅子大多为高墙深院、重门窄窗的建筑。</a:t>
              </a:r>
            </a:p>
          </p:txBody>
        </p:sp>
        <p:sp>
          <p:nvSpPr>
            <p:cNvPr id="10" name="文本框 15"/>
            <p:cNvSpPr txBox="1"/>
            <p:nvPr/>
          </p:nvSpPr>
          <p:spPr>
            <a:xfrm>
              <a:off x="361662" y="992018"/>
              <a:ext cx="106489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633421" y="4942846"/>
            <a:ext cx="8822055" cy="1659890"/>
            <a:chOff x="4531553" y="917091"/>
            <a:chExt cx="7824546" cy="1659890"/>
          </a:xfrm>
        </p:grpSpPr>
        <p:sp>
          <p:nvSpPr>
            <p:cNvPr id="12" name="TextBox 5"/>
            <p:cNvSpPr txBox="1"/>
            <p:nvPr/>
          </p:nvSpPr>
          <p:spPr>
            <a:xfrm>
              <a:off x="4531553" y="1500656"/>
              <a:ext cx="7824546" cy="107632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“孺”指小孩子，“孩童”与之重复，应删去“及孩童”。</a:t>
              </a:r>
            </a:p>
          </p:txBody>
        </p:sp>
        <p:sp>
          <p:nvSpPr>
            <p:cNvPr id="14" name="文本框 19"/>
            <p:cNvSpPr txBox="1"/>
            <p:nvPr/>
          </p:nvSpPr>
          <p:spPr>
            <a:xfrm>
              <a:off x="4531553" y="917091"/>
              <a:ext cx="915764"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4223792" y="751358"/>
            <a:ext cx="4810760" cy="646331"/>
          </a:xfrm>
          <a:prstGeom prst="rect">
            <a:avLst/>
          </a:prstGeom>
          <a:noFill/>
        </p:spPr>
        <p:txBody>
          <a:bodyPr wrap="square" rtlCol="0">
            <a:spAutoFit/>
          </a:bodyPr>
          <a:lstStyle/>
          <a:p>
            <a:pPr marL="285750" indent="-285750">
              <a:buFont typeface="Wingdings" pitchFamily="2" charset="2"/>
              <a:buChar char="p"/>
            </a:pPr>
            <a:r>
              <a:rPr lang="zh-CN" altLang="en-US" sz="3200" b="1" dirty="0">
                <a:solidFill>
                  <a:schemeClr val="bg1"/>
                </a:solidFill>
                <a:latin typeface="黑体" pitchFamily="49" charset="-122"/>
                <a:ea typeface="黑体" pitchFamily="49" charset="-122"/>
                <a:cs typeface="Heiti SC Light"/>
              </a:rPr>
              <a:t>  </a:t>
            </a:r>
            <a:r>
              <a:rPr lang="zh-CN" altLang="en-US" sz="3600" b="1" dirty="0">
                <a:solidFill>
                  <a:schemeClr val="bg1"/>
                </a:solidFill>
                <a:latin typeface="黑体" pitchFamily="49" charset="-122"/>
                <a:ea typeface="黑体" pitchFamily="49" charset="-122"/>
                <a:cs typeface="Heiti SC Light"/>
              </a:rPr>
              <a:t>成分残缺或赘余</a:t>
            </a:r>
            <a:endParaRPr lang="zh-CN" altLang="en-US" sz="32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24355" y="1296035"/>
            <a:ext cx="823849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5  </a:t>
            </a:r>
            <a:r>
              <a:rPr lang="zh-CN" altLang="en-US" sz="3200" dirty="0">
                <a:solidFill>
                  <a:schemeClr val="bg1"/>
                </a:solidFill>
                <a:latin typeface="+mn-ea"/>
                <a:cs typeface="Heiti SC Light"/>
              </a:rPr>
              <a:t>语义重复造成的成分赘余（</a:t>
            </a:r>
            <a:r>
              <a:rPr lang="zh-CN" altLang="en-US" sz="3200" i="1" dirty="0">
                <a:solidFill>
                  <a:schemeClr val="bg1"/>
                </a:solidFill>
                <a:latin typeface="+mn-ea"/>
                <a:cs typeface="Heiti SC Light"/>
              </a:rPr>
              <a:t>重点）</a:t>
            </a:r>
          </a:p>
        </p:txBody>
      </p:sp>
      <p:sp>
        <p:nvSpPr>
          <p:cNvPr id="5" name="TextBox 2"/>
          <p:cNvSpPr txBox="1"/>
          <p:nvPr/>
        </p:nvSpPr>
        <p:spPr>
          <a:xfrm>
            <a:off x="1824355" y="1801495"/>
            <a:ext cx="8482330" cy="583565"/>
          </a:xfrm>
          <a:prstGeom prst="rect">
            <a:avLst/>
          </a:prstGeom>
          <a:noFill/>
        </p:spPr>
        <p:txBody>
          <a:bodyPr wrap="square" rtlCol="0">
            <a:spAutoFit/>
          </a:bodyPr>
          <a:lstStyle/>
          <a:p>
            <a:pPr fontAlgn="auto">
              <a:lnSpc>
                <a:spcPct val="100000"/>
              </a:lnSpc>
            </a:pPr>
            <a:r>
              <a:rPr lang="zh-CN" altLang="en-US" sz="3200" dirty="0">
                <a:latin typeface="黑体" pitchFamily="49" charset="-122"/>
                <a:ea typeface="黑体" pitchFamily="49" charset="-122"/>
              </a:rPr>
              <a:t>二是表约数、概数的词语并列，造成重复。</a:t>
            </a:r>
          </a:p>
        </p:txBody>
      </p:sp>
      <p:grpSp>
        <p:nvGrpSpPr>
          <p:cNvPr id="2" name="组 20"/>
          <p:cNvGrpSpPr/>
          <p:nvPr/>
        </p:nvGrpSpPr>
        <p:grpSpPr>
          <a:xfrm>
            <a:off x="1824320" y="2460556"/>
            <a:ext cx="8575040" cy="2152014"/>
            <a:chOff x="38447" y="1300512"/>
            <a:chExt cx="8575040" cy="1793288"/>
          </a:xfrm>
        </p:grpSpPr>
        <p:sp>
          <p:nvSpPr>
            <p:cNvPr id="8" name="TextBox 2"/>
            <p:cNvSpPr txBox="1"/>
            <p:nvPr/>
          </p:nvSpPr>
          <p:spPr>
            <a:xfrm>
              <a:off x="38447" y="1786800"/>
              <a:ext cx="8575040"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宋体" pitchFamily="2" charset="-122"/>
                  <a:ea typeface="宋体" pitchFamily="2" charset="-122"/>
                  <a:cs typeface="Heiti SC Light"/>
                </a:rPr>
                <a:t>经初步统计，“十一”期间郑州机场发送旅客总数</a:t>
              </a:r>
              <a:r>
                <a:rPr lang="en-US" altLang="zh-CN" sz="3200" dirty="0">
                  <a:solidFill>
                    <a:schemeClr val="tx1">
                      <a:lumMod val="75000"/>
                      <a:lumOff val="25000"/>
                    </a:schemeClr>
                  </a:solidFill>
                  <a:latin typeface="宋体" pitchFamily="2" charset="-122"/>
                  <a:ea typeface="宋体" pitchFamily="2" charset="-122"/>
                  <a:cs typeface="Heiti SC Light"/>
                </a:rPr>
                <a:t>37</a:t>
              </a:r>
              <a:r>
                <a:rPr lang="zh-CN" altLang="en-US" sz="3200" dirty="0">
                  <a:solidFill>
                    <a:schemeClr val="tx1">
                      <a:lumMod val="75000"/>
                      <a:lumOff val="25000"/>
                    </a:schemeClr>
                  </a:solidFill>
                  <a:latin typeface="宋体" pitchFamily="2" charset="-122"/>
                  <a:ea typeface="宋体" pitchFamily="2" charset="-122"/>
                  <a:cs typeface="Heiti SC Light"/>
                </a:rPr>
                <a:t>万人次，其中出港旅客约</a:t>
              </a:r>
              <a:r>
                <a:rPr lang="en-US" altLang="zh-CN" sz="3200" dirty="0">
                  <a:solidFill>
                    <a:schemeClr val="tx1">
                      <a:lumMod val="75000"/>
                      <a:lumOff val="25000"/>
                    </a:schemeClr>
                  </a:solidFill>
                  <a:latin typeface="宋体" pitchFamily="2" charset="-122"/>
                  <a:ea typeface="宋体" pitchFamily="2" charset="-122"/>
                  <a:cs typeface="Heiti SC Light"/>
                </a:rPr>
                <a:t>20</a:t>
              </a:r>
              <a:r>
                <a:rPr lang="zh-CN" altLang="en-US" sz="3200" dirty="0">
                  <a:solidFill>
                    <a:schemeClr val="tx1">
                      <a:lumMod val="75000"/>
                      <a:lumOff val="25000"/>
                    </a:schemeClr>
                  </a:solidFill>
                  <a:latin typeface="宋体" pitchFamily="2" charset="-122"/>
                  <a:ea typeface="宋体" pitchFamily="2" charset="-122"/>
                  <a:cs typeface="Heiti SC Light"/>
                </a:rPr>
                <a:t>万人次左右，航班起降超过</a:t>
              </a:r>
              <a:r>
                <a:rPr lang="en-US" altLang="zh-CN" sz="3200" dirty="0">
                  <a:solidFill>
                    <a:schemeClr val="tx1">
                      <a:lumMod val="75000"/>
                      <a:lumOff val="25000"/>
                    </a:schemeClr>
                  </a:solidFill>
                  <a:latin typeface="宋体" pitchFamily="2" charset="-122"/>
                  <a:ea typeface="宋体" pitchFamily="2" charset="-122"/>
                  <a:cs typeface="Heiti SC Light"/>
                </a:rPr>
                <a:t>3000</a:t>
              </a:r>
              <a:r>
                <a:rPr lang="zh-CN" altLang="en-US" sz="3200" dirty="0">
                  <a:solidFill>
                    <a:schemeClr val="tx1">
                      <a:lumMod val="75000"/>
                      <a:lumOff val="25000"/>
                    </a:schemeClr>
                  </a:solidFill>
                  <a:latin typeface="宋体" pitchFamily="2" charset="-122"/>
                  <a:ea typeface="宋体" pitchFamily="2" charset="-122"/>
                  <a:cs typeface="Heiti SC Light"/>
                </a:rPr>
                <a:t>架次。</a:t>
              </a:r>
            </a:p>
          </p:txBody>
        </p:sp>
        <p:sp>
          <p:nvSpPr>
            <p:cNvPr id="10" name="文本框 15"/>
            <p:cNvSpPr txBox="1"/>
            <p:nvPr/>
          </p:nvSpPr>
          <p:spPr>
            <a:xfrm>
              <a:off x="38447" y="1300512"/>
              <a:ext cx="107505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824073" y="4612518"/>
            <a:ext cx="8412480" cy="1621155"/>
            <a:chOff x="4833992" y="1534946"/>
            <a:chExt cx="7461281" cy="1621155"/>
          </a:xfrm>
        </p:grpSpPr>
        <p:sp>
          <p:nvSpPr>
            <p:cNvPr id="12" name="TextBox 5"/>
            <p:cNvSpPr txBox="1"/>
            <p:nvPr/>
          </p:nvSpPr>
          <p:spPr>
            <a:xfrm>
              <a:off x="4833992" y="2079776"/>
              <a:ext cx="7461281" cy="107632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“约</a:t>
              </a:r>
              <a:r>
                <a:rPr lang="en-US" altLang="zh-CN" sz="3200" dirty="0">
                  <a:latin typeface="仿宋" panose="02010609060101010101" pitchFamily="49" charset="-122"/>
                  <a:ea typeface="仿宋" panose="02010609060101010101" pitchFamily="49" charset="-122"/>
                </a:rPr>
                <a:t>20</a:t>
              </a:r>
              <a:r>
                <a:rPr lang="zh-CN" altLang="en-US" sz="3200" dirty="0">
                  <a:latin typeface="仿宋" panose="02010609060101010101" pitchFamily="49" charset="-122"/>
                  <a:ea typeface="仿宋" panose="02010609060101010101" pitchFamily="49" charset="-122"/>
                </a:rPr>
                <a:t>万人次”和“</a:t>
              </a:r>
              <a:r>
                <a:rPr lang="en-US" altLang="zh-CN" sz="3200" dirty="0">
                  <a:latin typeface="仿宋" panose="02010609060101010101" pitchFamily="49" charset="-122"/>
                  <a:ea typeface="仿宋" panose="02010609060101010101" pitchFamily="49" charset="-122"/>
                </a:rPr>
                <a:t>20</a:t>
              </a:r>
              <a:r>
                <a:rPr lang="zh-CN" altLang="en-US" sz="3200" dirty="0">
                  <a:latin typeface="仿宋" panose="02010609060101010101" pitchFamily="49" charset="-122"/>
                  <a:ea typeface="仿宋" panose="02010609060101010101" pitchFamily="49" charset="-122"/>
                </a:rPr>
                <a:t>万人次左右”都表示约数，可删去“左右”。</a:t>
              </a:r>
            </a:p>
          </p:txBody>
        </p:sp>
        <p:sp>
          <p:nvSpPr>
            <p:cNvPr id="14" name="文本框 19"/>
            <p:cNvSpPr txBox="1"/>
            <p:nvPr/>
          </p:nvSpPr>
          <p:spPr>
            <a:xfrm>
              <a:off x="4889186" y="1534946"/>
              <a:ext cx="898305"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3818220" y="782629"/>
            <a:ext cx="458724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Heiti SC Light"/>
                <a:ea typeface="Heiti SC Light"/>
                <a:cs typeface="Heiti SC Light"/>
              </a:rPr>
              <a:t>  </a:t>
            </a:r>
            <a:r>
              <a:rPr lang="zh-CN" altLang="en-US" sz="3600" b="1" dirty="0">
                <a:solidFill>
                  <a:schemeClr val="bg1"/>
                </a:solidFill>
                <a:latin typeface="黑体" pitchFamily="49" charset="-122"/>
                <a:ea typeface="黑体" pitchFamily="49" charset="-122"/>
                <a:cs typeface="Heiti SC Light"/>
              </a:rPr>
              <a:t>成分残缺或赘余</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56369" y="1325181"/>
            <a:ext cx="4989447"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6  </a:t>
            </a:r>
            <a:r>
              <a:rPr lang="zh-CN" altLang="en-US" sz="3200" dirty="0">
                <a:solidFill>
                  <a:schemeClr val="bg1"/>
                </a:solidFill>
                <a:latin typeface="+mn-ea"/>
                <a:cs typeface="Heiti SC Light"/>
              </a:rPr>
              <a:t>虚词赘余</a:t>
            </a:r>
          </a:p>
        </p:txBody>
      </p:sp>
      <p:sp>
        <p:nvSpPr>
          <p:cNvPr id="5" name="TextBox 2"/>
          <p:cNvSpPr txBox="1"/>
          <p:nvPr/>
        </p:nvSpPr>
        <p:spPr>
          <a:xfrm>
            <a:off x="1758774" y="1729180"/>
            <a:ext cx="7368639" cy="641714"/>
          </a:xfrm>
          <a:prstGeom prst="rect">
            <a:avLst/>
          </a:prstGeom>
          <a:noFill/>
        </p:spPr>
        <p:txBody>
          <a:bodyPr wrap="square" rtlCol="0">
            <a:spAutoFit/>
          </a:bodyPr>
          <a:lstStyle/>
          <a:p>
            <a:pPr>
              <a:lnSpc>
                <a:spcPct val="130000"/>
              </a:lnSpc>
            </a:pPr>
            <a:r>
              <a:rPr lang="zh-CN" altLang="en-US" sz="3200" dirty="0">
                <a:latin typeface="宋体" pitchFamily="2" charset="-122"/>
                <a:ea typeface="宋体" pitchFamily="2" charset="-122"/>
              </a:rPr>
              <a:t>一是滥用介词，导致主语残缺。</a:t>
            </a:r>
          </a:p>
        </p:txBody>
      </p:sp>
      <p:grpSp>
        <p:nvGrpSpPr>
          <p:cNvPr id="2" name="组 20"/>
          <p:cNvGrpSpPr/>
          <p:nvPr/>
        </p:nvGrpSpPr>
        <p:grpSpPr>
          <a:xfrm>
            <a:off x="1756524" y="2380802"/>
            <a:ext cx="8687435" cy="2030114"/>
            <a:chOff x="-116493" y="1308979"/>
            <a:chExt cx="8687435" cy="1691708"/>
          </a:xfrm>
        </p:grpSpPr>
        <p:sp>
          <p:nvSpPr>
            <p:cNvPr id="8" name="TextBox 2"/>
            <p:cNvSpPr txBox="1"/>
            <p:nvPr/>
          </p:nvSpPr>
          <p:spPr>
            <a:xfrm>
              <a:off x="-116493" y="1795267"/>
              <a:ext cx="8687435" cy="1205420"/>
            </a:xfrm>
            <a:prstGeom prst="rect">
              <a:avLst/>
            </a:prstGeom>
            <a:noFill/>
          </p:spPr>
          <p:txBody>
            <a:bodyPr wrap="square" rtlCol="0">
              <a:spAutoFit/>
            </a:bodyPr>
            <a:lstStyle/>
            <a:p>
              <a:pPr fontAlgn="auto">
                <a:lnSpc>
                  <a:spcPct val="100000"/>
                </a:lnSpc>
              </a:pPr>
              <a:r>
                <a:rPr sz="3200" dirty="0">
                  <a:solidFill>
                    <a:schemeClr val="tx1">
                      <a:lumMod val="75000"/>
                      <a:lumOff val="25000"/>
                    </a:schemeClr>
                  </a:solidFill>
                  <a:latin typeface="仿宋" panose="02010609060101010101" pitchFamily="49" charset="-122"/>
                  <a:ea typeface="仿宋" panose="02010609060101010101" pitchFamily="49" charset="-122"/>
                </a:rPr>
                <a:t>［课标全国Ⅲ2017·18C］</a:t>
              </a:r>
              <a:r>
                <a:rPr sz="2800" dirty="0">
                  <a:solidFill>
                    <a:schemeClr val="tx1">
                      <a:lumMod val="75000"/>
                      <a:lumOff val="25000"/>
                    </a:schemeClr>
                  </a:solidFill>
                  <a:latin typeface="宋体" pitchFamily="2" charset="-122"/>
                  <a:ea typeface="宋体" pitchFamily="2" charset="-122"/>
                </a:rPr>
                <a:t>在那些父母性格温和、情绪平和的孩子身上，往往笑容更多，幸福感更强，抗挫折能力更突出，看待世界也更加宽容。</a:t>
              </a:r>
              <a:endParaRPr sz="3200" dirty="0">
                <a:solidFill>
                  <a:schemeClr val="tx1">
                    <a:lumMod val="75000"/>
                    <a:lumOff val="25000"/>
                  </a:schemeClr>
                </a:solidFill>
                <a:latin typeface="宋体" pitchFamily="2" charset="-122"/>
                <a:ea typeface="宋体" pitchFamily="2" charset="-122"/>
              </a:endParaRPr>
            </a:p>
          </p:txBody>
        </p:sp>
        <p:sp>
          <p:nvSpPr>
            <p:cNvPr id="10" name="文本框 15"/>
            <p:cNvSpPr txBox="1"/>
            <p:nvPr/>
          </p:nvSpPr>
          <p:spPr>
            <a:xfrm>
              <a:off x="-116493" y="1308979"/>
              <a:ext cx="107378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847529" y="4509120"/>
            <a:ext cx="8680095" cy="1167760"/>
            <a:chOff x="4829801" y="1451071"/>
            <a:chExt cx="7698637" cy="1167760"/>
          </a:xfrm>
        </p:grpSpPr>
        <p:sp>
          <p:nvSpPr>
            <p:cNvPr id="12" name="TextBox 5"/>
            <p:cNvSpPr txBox="1"/>
            <p:nvPr/>
          </p:nvSpPr>
          <p:spPr>
            <a:xfrm>
              <a:off x="4833992" y="2034056"/>
              <a:ext cx="7694446" cy="584775"/>
            </a:xfrm>
            <a:prstGeom prst="rect">
              <a:avLst/>
            </a:prstGeom>
            <a:noFill/>
          </p:spPr>
          <p:txBody>
            <a:bodyPr wrap="square" rtlCol="0">
              <a:spAutoFit/>
            </a:bodyPr>
            <a:lstStyle/>
            <a:p>
              <a:pPr fontAlgn="auto">
                <a:lnSpc>
                  <a:spcPct val="100000"/>
                </a:lnSpc>
              </a:pPr>
              <a:endParaRPr lang="zh-CN" altLang="en-US" sz="3200" dirty="0">
                <a:latin typeface="仿宋" panose="02010609060101010101" pitchFamily="49" charset="-122"/>
                <a:ea typeface="仿宋" panose="02010609060101010101" pitchFamily="49" charset="-122"/>
              </a:endParaRPr>
            </a:p>
          </p:txBody>
        </p:sp>
        <p:sp>
          <p:nvSpPr>
            <p:cNvPr id="14" name="文本框 19"/>
            <p:cNvSpPr txBox="1"/>
            <p:nvPr/>
          </p:nvSpPr>
          <p:spPr>
            <a:xfrm>
              <a:off x="4829801" y="1451071"/>
              <a:ext cx="958004" cy="583565"/>
            </a:xfrm>
            <a:prstGeom prst="rect">
              <a:avLst/>
            </a:prstGeom>
            <a:solidFill>
              <a:schemeClr val="accent2"/>
            </a:solidFill>
          </p:spPr>
          <p:txBody>
            <a:bodyPr wrap="square" rtlCol="0">
              <a:spAutoFit/>
            </a:bodyPr>
            <a:lstStyle/>
            <a:p>
              <a:pPr fontAlgn="auto">
                <a:lnSpc>
                  <a:spcPct val="100000"/>
                </a:lnSpc>
              </a:pPr>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4295800" y="773862"/>
            <a:ext cx="588073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成分残缺或赘余</a:t>
            </a:r>
            <a:endParaRPr lang="zh-CN" altLang="en-US" sz="3200" b="1" dirty="0">
              <a:solidFill>
                <a:schemeClr val="bg1"/>
              </a:solidFill>
              <a:latin typeface="黑体" pitchFamily="49" charset="-122"/>
              <a:ea typeface="黑体" pitchFamily="49" charset="-122"/>
              <a:cs typeface="Heiti SC Light"/>
            </a:endParaRPr>
          </a:p>
        </p:txBody>
      </p:sp>
      <p:sp>
        <p:nvSpPr>
          <p:cNvPr id="6" name="矩形 5"/>
          <p:cNvSpPr/>
          <p:nvPr/>
        </p:nvSpPr>
        <p:spPr>
          <a:xfrm>
            <a:off x="1487489" y="4941169"/>
            <a:ext cx="9937104" cy="1384995"/>
          </a:xfrm>
          <a:prstGeom prst="rect">
            <a:avLst/>
          </a:prstGeom>
        </p:spPr>
        <p:txBody>
          <a:bodyPr wrap="square">
            <a:spAutoFit/>
          </a:bodyPr>
          <a:lstStyle/>
          <a:p>
            <a:r>
              <a:rPr lang="zh-CN" altLang="en-US" sz="2800" dirty="0">
                <a:latin typeface="仿宋" panose="02010609060101010101" pitchFamily="49" charset="-122"/>
                <a:ea typeface="仿宋" panose="02010609060101010101" pitchFamily="49" charset="-122"/>
              </a:rPr>
              <a:t>全句的主语应是“孩子”，句中介词结构“在</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身上”使主语变成了状语，造成主语残缺，应删去介词结构“在</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身上”。</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linds(horizontal)">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95739" y="1305496"/>
            <a:ext cx="4989447"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6  </a:t>
            </a:r>
            <a:r>
              <a:rPr lang="zh-CN" altLang="en-US" sz="3200" dirty="0">
                <a:solidFill>
                  <a:schemeClr val="bg1"/>
                </a:solidFill>
                <a:latin typeface="+mn-ea"/>
                <a:cs typeface="Heiti SC Light"/>
              </a:rPr>
              <a:t>虚词赘余</a:t>
            </a:r>
          </a:p>
        </p:txBody>
      </p:sp>
      <p:sp>
        <p:nvSpPr>
          <p:cNvPr id="5" name="TextBox 2"/>
          <p:cNvSpPr txBox="1"/>
          <p:nvPr/>
        </p:nvSpPr>
        <p:spPr>
          <a:xfrm>
            <a:off x="1795780" y="1801495"/>
            <a:ext cx="9011285" cy="1076325"/>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二是有些兼词，如“诸”，相当于“之于”，后面不可接“于”。</a:t>
            </a:r>
          </a:p>
        </p:txBody>
      </p:sp>
      <p:grpSp>
        <p:nvGrpSpPr>
          <p:cNvPr id="2" name="组 20"/>
          <p:cNvGrpSpPr/>
          <p:nvPr/>
        </p:nvGrpSpPr>
        <p:grpSpPr>
          <a:xfrm>
            <a:off x="1836420" y="2882412"/>
            <a:ext cx="8519160" cy="1946863"/>
            <a:chOff x="603483" y="1521123"/>
            <a:chExt cx="8519160" cy="1622334"/>
          </a:xfrm>
        </p:grpSpPr>
        <p:sp>
          <p:nvSpPr>
            <p:cNvPr id="8" name="TextBox 2"/>
            <p:cNvSpPr txBox="1"/>
            <p:nvPr/>
          </p:nvSpPr>
          <p:spPr>
            <a:xfrm>
              <a:off x="603483" y="1989331"/>
              <a:ext cx="8519160" cy="1154126"/>
            </a:xfrm>
            <a:prstGeom prst="rect">
              <a:avLst/>
            </a:prstGeom>
            <a:noFill/>
          </p:spPr>
          <p:txBody>
            <a:bodyPr wrap="square" rtlCol="0">
              <a:spAutoFit/>
            </a:bodyPr>
            <a:lstStyle/>
            <a:p>
              <a:pPr fontAlgn="auto">
                <a:lnSpc>
                  <a:spcPct val="100000"/>
                </a:lnSpc>
              </a:pPr>
              <a:r>
                <a:rPr lang="zh-CN" altLang="en-US" sz="2800" dirty="0">
                  <a:solidFill>
                    <a:schemeClr val="tx1">
                      <a:lumMod val="75000"/>
                      <a:lumOff val="25000"/>
                    </a:schemeClr>
                  </a:solidFill>
                  <a:latin typeface="宋体" pitchFamily="2" charset="-122"/>
                  <a:ea typeface="宋体" pitchFamily="2" charset="-122"/>
                  <a:cs typeface="Heiti SC Light"/>
                </a:rPr>
                <a:t>如果中日双方钓鱼岛冲突一味升级并诉诸于武力，中日双方的外交关系必将受到影响，亚太地区的局势必将更加紧张。</a:t>
              </a:r>
            </a:p>
          </p:txBody>
        </p:sp>
        <p:sp>
          <p:nvSpPr>
            <p:cNvPr id="10" name="文本框 15"/>
            <p:cNvSpPr txBox="1"/>
            <p:nvPr/>
          </p:nvSpPr>
          <p:spPr>
            <a:xfrm>
              <a:off x="634987" y="1521123"/>
              <a:ext cx="103568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795739" y="4865097"/>
            <a:ext cx="8519160" cy="1503398"/>
            <a:chOff x="5109398" y="1540010"/>
            <a:chExt cx="7555899" cy="1503398"/>
          </a:xfrm>
        </p:grpSpPr>
        <p:sp>
          <p:nvSpPr>
            <p:cNvPr id="12" name="TextBox 5"/>
            <p:cNvSpPr txBox="1"/>
            <p:nvPr/>
          </p:nvSpPr>
          <p:spPr>
            <a:xfrm>
              <a:off x="5116156" y="2089301"/>
              <a:ext cx="7549141" cy="954107"/>
            </a:xfrm>
            <a:prstGeom prst="rect">
              <a:avLst/>
            </a:prstGeom>
            <a:noFill/>
          </p:spPr>
          <p:txBody>
            <a:bodyPr wrap="square" rtlCol="0">
              <a:spAutoFit/>
            </a:bodyPr>
            <a:lstStyle/>
            <a:p>
              <a:pPr fontAlgn="auto">
                <a:lnSpc>
                  <a:spcPct val="100000"/>
                </a:lnSpc>
              </a:pPr>
              <a:r>
                <a:rPr lang="zh-CN" altLang="en-US" sz="2800" dirty="0">
                  <a:latin typeface="仿宋" panose="02010609060101010101" pitchFamily="49" charset="-122"/>
                  <a:ea typeface="仿宋" panose="02010609060101010101" pitchFamily="49" charset="-122"/>
                </a:rPr>
                <a:t>“诉诸”中的“诸”相当于“之于”，后面再接“于”就重复了，应删去“于”。</a:t>
              </a:r>
            </a:p>
          </p:txBody>
        </p:sp>
        <p:sp>
          <p:nvSpPr>
            <p:cNvPr id="14" name="文本框 19"/>
            <p:cNvSpPr txBox="1"/>
            <p:nvPr/>
          </p:nvSpPr>
          <p:spPr>
            <a:xfrm>
              <a:off x="5109398" y="1540010"/>
              <a:ext cx="918439" cy="58477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4437908" y="788202"/>
            <a:ext cx="469455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成分残缺或赘余</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41874" y="1667853"/>
            <a:ext cx="4989447"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6  </a:t>
            </a:r>
            <a:r>
              <a:rPr lang="zh-CN" altLang="en-US" sz="3200" dirty="0">
                <a:solidFill>
                  <a:schemeClr val="bg1"/>
                </a:solidFill>
                <a:latin typeface="+mn-ea"/>
                <a:cs typeface="Heiti SC Light"/>
              </a:rPr>
              <a:t>虚词赘余</a:t>
            </a:r>
          </a:p>
        </p:txBody>
      </p:sp>
      <p:sp>
        <p:nvSpPr>
          <p:cNvPr id="5" name="TextBox 2"/>
          <p:cNvSpPr txBox="1"/>
          <p:nvPr/>
        </p:nvSpPr>
        <p:spPr>
          <a:xfrm>
            <a:off x="1852930" y="2414270"/>
            <a:ext cx="9022080" cy="641714"/>
          </a:xfrm>
          <a:prstGeom prst="rect">
            <a:avLst/>
          </a:prstGeom>
          <a:noFill/>
        </p:spPr>
        <p:txBody>
          <a:bodyPr wrap="square" rtlCol="0">
            <a:spAutoFit/>
          </a:bodyPr>
          <a:lstStyle/>
          <a:p>
            <a:pPr>
              <a:lnSpc>
                <a:spcPct val="130000"/>
              </a:lnSpc>
            </a:pPr>
            <a:r>
              <a:rPr lang="zh-CN" altLang="en-US" sz="3200" dirty="0">
                <a:latin typeface="宋体" pitchFamily="2" charset="-122"/>
                <a:ea typeface="宋体" pitchFamily="2" charset="-122"/>
              </a:rPr>
              <a:t>三是滥用结构助词“的”，造成语句不合情理。</a:t>
            </a:r>
          </a:p>
        </p:txBody>
      </p:sp>
      <p:grpSp>
        <p:nvGrpSpPr>
          <p:cNvPr id="2" name="组 20"/>
          <p:cNvGrpSpPr/>
          <p:nvPr/>
        </p:nvGrpSpPr>
        <p:grpSpPr>
          <a:xfrm>
            <a:off x="1741874" y="3451865"/>
            <a:ext cx="8558530" cy="2263140"/>
            <a:chOff x="-163483" y="2017510"/>
            <a:chExt cx="8558530" cy="1885890"/>
          </a:xfrm>
        </p:grpSpPr>
        <p:sp>
          <p:nvSpPr>
            <p:cNvPr id="8" name="TextBox 2"/>
            <p:cNvSpPr txBox="1"/>
            <p:nvPr/>
          </p:nvSpPr>
          <p:spPr>
            <a:xfrm>
              <a:off x="-163483" y="2596400"/>
              <a:ext cx="8558530"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宋体" pitchFamily="2" charset="-122"/>
                  <a:ea typeface="宋体" pitchFamily="2" charset="-122"/>
                  <a:cs typeface="Heiti SC Light"/>
                </a:rPr>
                <a:t>在岗位技术培训之后，小李成了生产明星，他完成的全年工作量超过规定指标的</a:t>
              </a:r>
              <a:r>
                <a:rPr lang="en-US" altLang="zh-CN" sz="3200" dirty="0">
                  <a:solidFill>
                    <a:schemeClr val="tx1">
                      <a:lumMod val="75000"/>
                      <a:lumOff val="25000"/>
                    </a:schemeClr>
                  </a:solidFill>
                  <a:latin typeface="宋体" pitchFamily="2" charset="-122"/>
                  <a:ea typeface="宋体" pitchFamily="2" charset="-122"/>
                  <a:cs typeface="Heiti SC Light"/>
                </a:rPr>
                <a:t>40%</a:t>
              </a:r>
              <a:r>
                <a:rPr lang="zh-CN" altLang="en-US" sz="3200" dirty="0">
                  <a:solidFill>
                    <a:schemeClr val="tx1">
                      <a:lumMod val="75000"/>
                      <a:lumOff val="25000"/>
                    </a:schemeClr>
                  </a:solidFill>
                  <a:latin typeface="宋体" pitchFamily="2" charset="-122"/>
                  <a:ea typeface="宋体" pitchFamily="2" charset="-122"/>
                  <a:cs typeface="Heiti SC Light"/>
                </a:rPr>
                <a:t>，获得了所在企业的嘉奖。</a:t>
              </a:r>
            </a:p>
          </p:txBody>
        </p:sp>
        <p:sp>
          <p:nvSpPr>
            <p:cNvPr id="10" name="文本框 15"/>
            <p:cNvSpPr txBox="1"/>
            <p:nvPr/>
          </p:nvSpPr>
          <p:spPr>
            <a:xfrm>
              <a:off x="-52358" y="2017510"/>
              <a:ext cx="104584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
        <p:nvSpPr>
          <p:cNvPr id="15" name="文本框 17"/>
          <p:cNvSpPr txBox="1"/>
          <p:nvPr/>
        </p:nvSpPr>
        <p:spPr>
          <a:xfrm>
            <a:off x="3943985" y="780596"/>
            <a:ext cx="483997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成分残缺或赘余</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9"/>
          <p:cNvSpPr txBox="1"/>
          <p:nvPr/>
        </p:nvSpPr>
        <p:spPr>
          <a:xfrm>
            <a:off x="1820545" y="1277620"/>
            <a:ext cx="1021715"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sp>
        <p:nvSpPr>
          <p:cNvPr id="2" name="TextBox 5"/>
          <p:cNvSpPr txBox="1"/>
          <p:nvPr/>
        </p:nvSpPr>
        <p:spPr>
          <a:xfrm>
            <a:off x="1773555" y="2086610"/>
            <a:ext cx="8644255" cy="206121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“超过规定指标的</a:t>
            </a:r>
            <a:r>
              <a:rPr lang="en-US" altLang="zh-CN" sz="3200" dirty="0">
                <a:latin typeface="仿宋" panose="02010609060101010101" pitchFamily="49" charset="-122"/>
                <a:ea typeface="仿宋" panose="02010609060101010101" pitchFamily="49" charset="-122"/>
              </a:rPr>
              <a:t>40%”</a:t>
            </a:r>
            <a:r>
              <a:rPr lang="zh-CN" altLang="en-US" sz="3200" dirty="0">
                <a:latin typeface="仿宋" panose="02010609060101010101" pitchFamily="49" charset="-122"/>
                <a:ea typeface="仿宋" panose="02010609060101010101" pitchFamily="49" charset="-122"/>
              </a:rPr>
              <a:t>表示没有完成规定指标，这样小李岂能获得嘉奖？应删去“超过规定指标的</a:t>
            </a:r>
            <a:r>
              <a:rPr lang="en-US" altLang="zh-CN" sz="3200" dirty="0">
                <a:latin typeface="仿宋" panose="02010609060101010101" pitchFamily="49" charset="-122"/>
                <a:ea typeface="仿宋" panose="02010609060101010101" pitchFamily="49" charset="-122"/>
              </a:rPr>
              <a:t>40%”</a:t>
            </a:r>
            <a:r>
              <a:rPr lang="zh-CN" altLang="en-US" sz="3200" dirty="0">
                <a:latin typeface="仿宋" panose="02010609060101010101" pitchFamily="49" charset="-122"/>
                <a:ea typeface="仿宋" panose="02010609060101010101" pitchFamily="49" charset="-122"/>
              </a:rPr>
              <a:t>中的“的”，表示不仅完成了规定指标，而且超出了</a:t>
            </a:r>
            <a:r>
              <a:rPr lang="en-US" altLang="zh-CN" sz="3200" dirty="0">
                <a:latin typeface="仿宋" panose="02010609060101010101" pitchFamily="49" charset="-122"/>
                <a:ea typeface="仿宋" panose="02010609060101010101" pitchFamily="49" charset="-122"/>
              </a:rPr>
              <a:t>40%</a:t>
            </a:r>
            <a:r>
              <a:rPr lang="zh-CN" altLang="en-US" sz="3200" dirty="0">
                <a:latin typeface="仿宋" panose="02010609060101010101" pitchFamily="49" charset="-122"/>
                <a:ea typeface="仿宋" panose="02010609060101010101" pitchFamily="49" charset="-122"/>
              </a:rPr>
              <a:t>。</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2">
            <a:hlinkClick r:id="rId1" action="ppaction://hlinksldjump"/>
          </p:cNvPr>
          <p:cNvSpPr txBox="1"/>
          <p:nvPr/>
        </p:nvSpPr>
        <p:spPr>
          <a:xfrm>
            <a:off x="2022475" y="913130"/>
            <a:ext cx="6297930" cy="500380"/>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grpSp>
        <p:nvGrpSpPr>
          <p:cNvPr id="2" name="组 11"/>
          <p:cNvGrpSpPr/>
          <p:nvPr/>
        </p:nvGrpSpPr>
        <p:grpSpPr>
          <a:xfrm>
            <a:off x="2022475" y="1613535"/>
            <a:ext cx="6985411" cy="4099193"/>
            <a:chOff x="924712" y="2050883"/>
            <a:chExt cx="3908048" cy="4099284"/>
          </a:xfrm>
        </p:grpSpPr>
        <p:sp>
          <p:nvSpPr>
            <p:cNvPr id="6" name="副标题 2">
              <a:hlinkClick r:id="rId2" action="ppaction://hlinksldjump"/>
            </p:cNvPr>
            <p:cNvSpPr txBox="1"/>
            <p:nvPr/>
          </p:nvSpPr>
          <p:spPr>
            <a:xfrm>
              <a:off x="924712" y="2050883"/>
              <a:ext cx="2161029"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结构混乱</a:t>
              </a:r>
            </a:p>
          </p:txBody>
        </p:sp>
        <p:sp>
          <p:nvSpPr>
            <p:cNvPr id="7" name="TextBox 4">
              <a:hlinkClick r:id="rId2" action="ppaction://hlinksldjump"/>
            </p:cNvPr>
            <p:cNvSpPr txBox="1"/>
            <p:nvPr/>
          </p:nvSpPr>
          <p:spPr>
            <a:xfrm>
              <a:off x="1189406" y="2858254"/>
              <a:ext cx="3643354" cy="3291913"/>
            </a:xfrm>
            <a:prstGeom prst="rect">
              <a:avLst/>
            </a:prstGeom>
            <a:noFill/>
          </p:spPr>
          <p:txBody>
            <a:bodyPr wrap="square" rtlCol="0">
              <a:spAutoFit/>
            </a:bodyPr>
            <a:lstStyle/>
            <a:p>
              <a:pPr marL="457200" indent="-4572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1  </a:t>
              </a:r>
              <a:r>
                <a:rPr lang="zh-CN" altLang="en-US" sz="3200" dirty="0">
                  <a:solidFill>
                    <a:schemeClr val="bg1"/>
                  </a:solidFill>
                  <a:latin typeface="宋体" pitchFamily="2" charset="-122"/>
                  <a:ea typeface="宋体" pitchFamily="2" charset="-122"/>
                  <a:cs typeface="Heiti SC Light"/>
                </a:rPr>
                <a:t>句式杂糅（</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457200" indent="-4572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2  </a:t>
              </a:r>
              <a:r>
                <a:rPr lang="zh-CN" altLang="en-US" sz="3200" dirty="0">
                  <a:solidFill>
                    <a:schemeClr val="bg1"/>
                  </a:solidFill>
                  <a:latin typeface="宋体" pitchFamily="2" charset="-122"/>
                  <a:ea typeface="宋体" pitchFamily="2" charset="-122"/>
                  <a:cs typeface="Heiti SC Light"/>
                </a:rPr>
                <a:t>中途易辙（</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457200" indent="-4572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3  </a:t>
              </a:r>
              <a:r>
                <a:rPr lang="zh-CN" altLang="en-US" sz="3200" dirty="0">
                  <a:solidFill>
                    <a:schemeClr val="bg1"/>
                  </a:solidFill>
                  <a:latin typeface="宋体" pitchFamily="2" charset="-122"/>
                  <a:ea typeface="宋体" pitchFamily="2" charset="-122"/>
                  <a:cs typeface="Heiti SC Light"/>
                </a:rPr>
                <a:t>藕断丝连</a:t>
              </a:r>
              <a:endParaRPr lang="zh-CN" altLang="en-US" sz="3200" dirty="0">
                <a:solidFill>
                  <a:schemeClr val="bg1"/>
                </a:solidFill>
                <a:latin typeface="宋体" pitchFamily="2" charset="-122"/>
                <a:ea typeface="宋体" pitchFamily="2" charset="-122"/>
                <a:cs typeface="Heiti SC Light"/>
              </a:endParaRPr>
            </a:p>
            <a:p>
              <a:endParaRPr lang="zh-CN" altLang="en-US" sz="3200" dirty="0">
                <a:solidFill>
                  <a:schemeClr val="tx2"/>
                </a:solidFill>
                <a:latin typeface="Heiti SC Light"/>
                <a:ea typeface="Heiti SC Light"/>
                <a:cs typeface="Heiti SC Light"/>
              </a:endParaRPr>
            </a:p>
            <a:p>
              <a:endParaRPr lang="zh-CN" altLang="en-US" sz="3200" dirty="0">
                <a:latin typeface="方正苏新诗柳楷简体" panose="02000000000000000000" pitchFamily="2" charset="-122"/>
                <a:ea typeface="方正苏新诗柳楷简体" panose="02000000000000000000" pitchFamily="2" charset="-122"/>
              </a:endParaRPr>
            </a:p>
          </p:txBody>
        </p:sp>
      </p:grpSp>
      <p:pic>
        <p:nvPicPr>
          <p:cNvPr id="8" name="Picture 4" descr="E:\support\desk\bf3e0de510797d106a6ed745b2d47ce7af22adcb36225-MSsGbL_fw658.jpg"/>
          <p:cNvPicPr>
            <a:picLocks noChangeAspect="1" noChangeArrowheads="1"/>
          </p:cNvPicPr>
          <p:nvPr/>
        </p:nvPicPr>
        <p:blipFill>
          <a:blip r:embed="rId3" cstate="print"/>
          <a:srcRect/>
          <a:stretch>
            <a:fillRect/>
          </a:stretch>
        </p:blipFill>
        <p:spPr bwMode="auto">
          <a:xfrm>
            <a:off x="9396730" y="4005064"/>
            <a:ext cx="1929384" cy="2282827"/>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689100" y="1247140"/>
            <a:ext cx="633793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句式杂糅（</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p>
        </p:txBody>
      </p:sp>
      <p:sp>
        <p:nvSpPr>
          <p:cNvPr id="18" name="文本框 17"/>
          <p:cNvSpPr txBox="1"/>
          <p:nvPr/>
        </p:nvSpPr>
        <p:spPr>
          <a:xfrm>
            <a:off x="4954362" y="662613"/>
            <a:ext cx="2797822"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结构混乱</a:t>
            </a:r>
          </a:p>
        </p:txBody>
      </p:sp>
      <p:grpSp>
        <p:nvGrpSpPr>
          <p:cNvPr id="7" name="组 20"/>
          <p:cNvGrpSpPr/>
          <p:nvPr/>
        </p:nvGrpSpPr>
        <p:grpSpPr>
          <a:xfrm>
            <a:off x="1805453" y="1830637"/>
            <a:ext cx="8665210" cy="2717165"/>
            <a:chOff x="20032" y="1029588"/>
            <a:chExt cx="8665210" cy="2264232"/>
          </a:xfrm>
        </p:grpSpPr>
        <p:sp>
          <p:nvSpPr>
            <p:cNvPr id="8" name="TextBox 2"/>
            <p:cNvSpPr txBox="1"/>
            <p:nvPr/>
          </p:nvSpPr>
          <p:spPr>
            <a:xfrm>
              <a:off x="20032" y="1576200"/>
              <a:ext cx="8665210" cy="1717620"/>
            </a:xfrm>
            <a:prstGeom prst="rect">
              <a:avLst/>
            </a:prstGeom>
            <a:noFill/>
          </p:spPr>
          <p:txBody>
            <a:bodyPr wrap="square" rtlCol="0">
              <a:spAutoFit/>
            </a:bodyPr>
            <a:lstStyle/>
            <a:p>
              <a:pPr fontAlgn="auto">
                <a:lnSpc>
                  <a:spcPct val="100000"/>
                </a:lnSpc>
              </a:pPr>
              <a:r>
                <a:rPr sz="3200" dirty="0">
                  <a:solidFill>
                    <a:schemeClr val="tx1">
                      <a:lumMod val="75000"/>
                      <a:lumOff val="25000"/>
                    </a:schemeClr>
                  </a:solidFill>
                  <a:latin typeface="仿宋" panose="02010609060101010101" pitchFamily="49" charset="-122"/>
                  <a:ea typeface="仿宋" panose="02010609060101010101" pitchFamily="49" charset="-122"/>
                </a:rPr>
                <a:t>［课标全国Ⅰ2017·18A］</a:t>
              </a:r>
              <a:r>
                <a:rPr sz="3200" dirty="0">
                  <a:solidFill>
                    <a:schemeClr val="tx1">
                      <a:lumMod val="75000"/>
                      <a:lumOff val="25000"/>
                    </a:schemeClr>
                  </a:solidFill>
                  <a:latin typeface="宋体" pitchFamily="2" charset="-122"/>
                  <a:ea typeface="宋体" pitchFamily="2" charset="-122"/>
                </a:rPr>
                <a:t>根据本报和部分出版机构联合开展的调查显示，儿童的阅读启蒙集中在1～2岁之间，并且阅读时长是随着年龄的增长而增加的。</a:t>
              </a:r>
            </a:p>
          </p:txBody>
        </p:sp>
        <p:sp>
          <p:nvSpPr>
            <p:cNvPr id="10" name="文本框 15"/>
            <p:cNvSpPr txBox="1"/>
            <p:nvPr/>
          </p:nvSpPr>
          <p:spPr>
            <a:xfrm>
              <a:off x="20032" y="1029588"/>
              <a:ext cx="103568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11" name="组 22"/>
          <p:cNvGrpSpPr/>
          <p:nvPr/>
        </p:nvGrpSpPr>
        <p:grpSpPr>
          <a:xfrm>
            <a:off x="1805507" y="4548129"/>
            <a:ext cx="8665845" cy="1538307"/>
            <a:chOff x="4833992" y="1423186"/>
            <a:chExt cx="7685998" cy="1538307"/>
          </a:xfrm>
        </p:grpSpPr>
        <p:sp>
          <p:nvSpPr>
            <p:cNvPr id="12" name="TextBox 5"/>
            <p:cNvSpPr txBox="1"/>
            <p:nvPr/>
          </p:nvSpPr>
          <p:spPr>
            <a:xfrm>
              <a:off x="4833992" y="2007386"/>
              <a:ext cx="7685998" cy="954107"/>
            </a:xfrm>
            <a:prstGeom prst="rect">
              <a:avLst/>
            </a:prstGeom>
            <a:noFill/>
          </p:spPr>
          <p:txBody>
            <a:bodyPr wrap="square" rtlCol="0">
              <a:spAutoFit/>
            </a:bodyPr>
            <a:lstStyle/>
            <a:p>
              <a:pPr fontAlgn="auto">
                <a:lnSpc>
                  <a:spcPct val="100000"/>
                </a:lnSpc>
              </a:pPr>
              <a:r>
                <a:rPr sz="2800" dirty="0">
                  <a:latin typeface="仿宋" panose="02010609060101010101" pitchFamily="49" charset="-122"/>
                  <a:ea typeface="仿宋" panose="02010609060101010101" pitchFamily="49" charset="-122"/>
                </a:rPr>
                <a:t>此句将“根据……”和“……显示”两种句式杂糅，造成结构混乱，应删去“根据”或“显示”。</a:t>
              </a:r>
            </a:p>
          </p:txBody>
        </p:sp>
        <p:sp>
          <p:nvSpPr>
            <p:cNvPr id="14" name="文本框 19"/>
            <p:cNvSpPr txBox="1"/>
            <p:nvPr/>
          </p:nvSpPr>
          <p:spPr>
            <a:xfrm>
              <a:off x="4833992" y="1423186"/>
              <a:ext cx="943361"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 27"/>
          <p:cNvGrpSpPr/>
          <p:nvPr/>
        </p:nvGrpSpPr>
        <p:grpSpPr>
          <a:xfrm>
            <a:off x="1775520" y="1556792"/>
            <a:ext cx="7754650" cy="2432823"/>
            <a:chOff x="4487919" y="2533480"/>
            <a:chExt cx="5537760" cy="2211112"/>
          </a:xfrm>
        </p:grpSpPr>
        <p:sp>
          <p:nvSpPr>
            <p:cNvPr id="4" name="副标题 2"/>
            <p:cNvSpPr txBox="1"/>
            <p:nvPr/>
          </p:nvSpPr>
          <p:spPr>
            <a:xfrm>
              <a:off x="4487919" y="2533480"/>
              <a:ext cx="3496726" cy="446218"/>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700</a:t>
              </a:r>
              <a:r>
                <a:rPr lang="zh-CN" altLang="en-US" sz="3600" b="1" dirty="0">
                  <a:solidFill>
                    <a:schemeClr val="bg1"/>
                  </a:solidFill>
                  <a:latin typeface="黑体" pitchFamily="49" charset="-122"/>
                  <a:ea typeface="黑体" pitchFamily="49" charset="-122"/>
                  <a:cs typeface="Heiti SC Light"/>
                </a:rPr>
                <a:t>分综合  考法解析</a:t>
              </a:r>
            </a:p>
          </p:txBody>
        </p:sp>
        <p:sp>
          <p:nvSpPr>
            <p:cNvPr id="5" name="副标题 2">
              <a:hlinkClick r:id="rId1" action="ppaction://hlinksldjump"/>
            </p:cNvPr>
            <p:cNvSpPr txBox="1"/>
            <p:nvPr/>
          </p:nvSpPr>
          <p:spPr>
            <a:xfrm>
              <a:off x="4745031" y="3253383"/>
              <a:ext cx="5280648" cy="1491209"/>
            </a:xfrm>
            <a:prstGeom prst="rect">
              <a:avLst/>
            </a:prstGeom>
          </p:spPr>
          <p:txBody>
            <a:bodyPr vert="horz" lIns="91440" tIns="45720" rIns="91440" bIns="45720" rtlCol="0">
              <a:noAutofit/>
            </a:bodyPr>
            <a:lstStyle/>
            <a:p>
              <a:pPr marL="285750" indent="-285750">
                <a:lnSpc>
                  <a:spcPct val="130000"/>
                </a:lnSpc>
                <a:buFont typeface="Wingdings" pitchFamily="2" charset="2"/>
                <a:buChar char="p"/>
              </a:pPr>
              <a:r>
                <a:rPr lang="zh-CN" altLang="en-US" sz="3200" dirty="0">
                  <a:solidFill>
                    <a:schemeClr val="bg1"/>
                  </a:solidFill>
                  <a:latin typeface="+mn-ea"/>
                  <a:cs typeface="Heiti SC Light"/>
                </a:rPr>
                <a:t>   综合考法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辨析病句的解题方法</a:t>
              </a:r>
              <a:endParaRPr lang="zh-CN" altLang="en-US" sz="3200" dirty="0">
                <a:solidFill>
                  <a:schemeClr val="bg1"/>
                </a:solidFill>
                <a:latin typeface="+mn-ea"/>
                <a:cs typeface="Heiti SC Light"/>
              </a:endParaRPr>
            </a:p>
            <a:p>
              <a:pPr marL="285750" indent="-285750">
                <a:lnSpc>
                  <a:spcPct val="130000"/>
                </a:lnSpc>
                <a:buFont typeface="Wingdings" pitchFamily="2" charset="2"/>
                <a:buChar char="p"/>
              </a:pPr>
              <a:r>
                <a:rPr lang="zh-CN" altLang="en-US" sz="3200" dirty="0">
                  <a:solidFill>
                    <a:schemeClr val="bg1"/>
                  </a:solidFill>
                  <a:latin typeface="+mn-ea"/>
                  <a:cs typeface="Heiti SC Light"/>
                </a:rPr>
                <a:t>   综合考法</a:t>
              </a:r>
              <a:r>
                <a:rPr lang="en-US" altLang="zh-CN" sz="3200" dirty="0">
                  <a:solidFill>
                    <a:schemeClr val="bg1"/>
                  </a:solidFill>
                  <a:latin typeface="+mn-ea"/>
                  <a:cs typeface="Heiti SC Light"/>
                </a:rPr>
                <a:t>2   </a:t>
              </a:r>
              <a:r>
                <a:rPr lang="zh-CN" altLang="en-US" sz="3200" dirty="0">
                  <a:solidFill>
                    <a:schemeClr val="bg1"/>
                  </a:solidFill>
                  <a:latin typeface="+mn-ea"/>
                  <a:cs typeface="Heiti SC Light"/>
                </a:rPr>
                <a:t>修改病句的解题方法</a:t>
              </a:r>
              <a:endParaRPr lang="zh-CN" altLang="en-US" sz="3200" dirty="0">
                <a:solidFill>
                  <a:schemeClr val="bg1"/>
                </a:solidFill>
                <a:latin typeface="+mn-ea"/>
                <a:cs typeface="Heiti SC Light"/>
              </a:endParaRPr>
            </a:p>
            <a:p>
              <a:pPr marL="285750" indent="-285750">
                <a:lnSpc>
                  <a:spcPct val="130000"/>
                </a:lnSpc>
                <a:buFont typeface="Wingdings" pitchFamily="2" charset="2"/>
                <a:buChar char="p"/>
              </a:pPr>
              <a:endParaRPr lang="zh-CN" altLang="en-US" sz="3200" dirty="0">
                <a:solidFill>
                  <a:schemeClr val="bg1"/>
                </a:solidFill>
                <a:latin typeface="+mn-ea"/>
                <a:cs typeface="Heiti SC Light"/>
              </a:endParaRPr>
            </a:p>
            <a:p>
              <a:pPr marL="285750" indent="-285750">
                <a:lnSpc>
                  <a:spcPct val="130000"/>
                </a:lnSpc>
                <a:buFont typeface="Wingdings" pitchFamily="2" charset="2"/>
                <a:buChar char="p"/>
              </a:pPr>
              <a:endParaRPr lang="zh-CN" altLang="en-US" sz="3200" dirty="0">
                <a:solidFill>
                  <a:srgbClr val="008000"/>
                </a:solidFill>
                <a:latin typeface="Heiti SC Light"/>
                <a:ea typeface="Heiti SC Light"/>
                <a:cs typeface="Heiti SC Light"/>
              </a:endParaRPr>
            </a:p>
          </p:txBody>
        </p:sp>
      </p:grpSp>
      <p:pic>
        <p:nvPicPr>
          <p:cNvPr id="1028" name="Picture 4" descr="E:\support\desk\bf3e0de510797d106a6ed745b2d47ce7af22adcb36225-MSsGbL_fw658.jpg"/>
          <p:cNvPicPr>
            <a:picLocks noChangeAspect="1" noChangeArrowheads="1"/>
          </p:cNvPicPr>
          <p:nvPr/>
        </p:nvPicPr>
        <p:blipFill>
          <a:blip r:embed="rId2" cstate="print"/>
          <a:srcRect/>
          <a:stretch>
            <a:fillRect/>
          </a:stretch>
        </p:blipFill>
        <p:spPr bwMode="auto">
          <a:xfrm>
            <a:off x="9408368" y="4077072"/>
            <a:ext cx="1929384" cy="2282827"/>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9"/>
          <p:cNvSpPr txBox="1"/>
          <p:nvPr/>
        </p:nvSpPr>
        <p:spPr>
          <a:xfrm>
            <a:off x="1661160" y="1026160"/>
            <a:ext cx="1845945"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关键拓展</a:t>
            </a:r>
          </a:p>
        </p:txBody>
      </p:sp>
      <p:sp>
        <p:nvSpPr>
          <p:cNvPr id="33" name="矩形 32"/>
          <p:cNvSpPr/>
          <p:nvPr/>
        </p:nvSpPr>
        <p:spPr>
          <a:xfrm>
            <a:off x="1581785" y="1609725"/>
            <a:ext cx="9439910" cy="4707890"/>
          </a:xfrm>
          <a:prstGeom prst="rect">
            <a:avLst/>
          </a:prstGeom>
        </p:spPr>
        <p:txBody>
          <a:bodyPr wrap="square">
            <a:spAutoFit/>
          </a:bodyPr>
          <a:lstStyle/>
          <a:p>
            <a:r>
              <a:rPr lang="zh-CN" altLang="en-US" sz="3000" dirty="0">
                <a:latin typeface="楷体" panose="02010609060101010101" pitchFamily="49" charset="-122"/>
                <a:ea typeface="楷体" panose="02010609060101010101" pitchFamily="49" charset="-122"/>
              </a:rPr>
              <a:t>常见的句式杂糅（括号内为正确形式）：</a:t>
            </a:r>
            <a:endParaRPr lang="zh-CN" altLang="en-US" sz="3000" dirty="0">
              <a:latin typeface="楷体" panose="02010609060101010101" pitchFamily="49" charset="-122"/>
              <a:ea typeface="楷体" panose="02010609060101010101" pitchFamily="49" charset="-122"/>
            </a:endParaRPr>
          </a:p>
          <a:p>
            <a:r>
              <a:rPr lang="zh-CN" altLang="en-US" sz="3000" dirty="0">
                <a:latin typeface="楷体" panose="02010609060101010101" pitchFamily="49" charset="-122"/>
                <a:ea typeface="楷体" panose="02010609060101010101" pitchFamily="49" charset="-122"/>
              </a:rPr>
              <a:t>①本着以</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为原则（本着</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原则</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以</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为原则）</a:t>
            </a:r>
            <a:endParaRPr lang="zh-CN" altLang="en-US" sz="3000" dirty="0">
              <a:latin typeface="楷体" panose="02010609060101010101" pitchFamily="49" charset="-122"/>
              <a:ea typeface="楷体" panose="02010609060101010101" pitchFamily="49" charset="-122"/>
            </a:endParaRPr>
          </a:p>
          <a:p>
            <a:r>
              <a:rPr lang="zh-CN" altLang="en-US" sz="3000" dirty="0">
                <a:latin typeface="楷体" panose="02010609060101010101" pitchFamily="49" charset="-122"/>
                <a:ea typeface="楷体" panose="02010609060101010101" pitchFamily="49" charset="-122"/>
              </a:rPr>
              <a:t>②是由于</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导致的（是由于</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是由</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导致的）</a:t>
            </a:r>
            <a:endParaRPr lang="zh-CN" altLang="en-US" sz="3000" dirty="0">
              <a:latin typeface="楷体" panose="02010609060101010101" pitchFamily="49" charset="-122"/>
              <a:ea typeface="楷体" panose="02010609060101010101" pitchFamily="49" charset="-122"/>
            </a:endParaRPr>
          </a:p>
          <a:p>
            <a:r>
              <a:rPr lang="zh-CN" altLang="en-US" sz="3000" dirty="0">
                <a:latin typeface="楷体" panose="02010609060101010101" pitchFamily="49" charset="-122"/>
                <a:ea typeface="楷体" panose="02010609060101010101" pitchFamily="49" charset="-122"/>
              </a:rPr>
              <a:t>③原因是</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造成的（原因是</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是由</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造成的）</a:t>
            </a:r>
            <a:endParaRPr lang="zh-CN" altLang="en-US" sz="3000" dirty="0">
              <a:latin typeface="楷体" panose="02010609060101010101" pitchFamily="49" charset="-122"/>
              <a:ea typeface="楷体" panose="02010609060101010101" pitchFamily="49" charset="-122"/>
            </a:endParaRPr>
          </a:p>
          <a:p>
            <a:r>
              <a:rPr lang="zh-CN" altLang="en-US" sz="3000" dirty="0">
                <a:latin typeface="楷体" panose="02010609060101010101" pitchFamily="49" charset="-122"/>
                <a:ea typeface="楷体" panose="02010609060101010101" pitchFamily="49" charset="-122"/>
              </a:rPr>
              <a:t>④是由于</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的结果（是由于</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是</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的结果）</a:t>
            </a:r>
            <a:endParaRPr lang="zh-CN" altLang="en-US" sz="3000" dirty="0">
              <a:latin typeface="楷体" panose="02010609060101010101" pitchFamily="49" charset="-122"/>
              <a:ea typeface="楷体" panose="02010609060101010101" pitchFamily="49" charset="-122"/>
            </a:endParaRPr>
          </a:p>
          <a:p>
            <a:r>
              <a:rPr lang="zh-CN" altLang="en-US" sz="3000" dirty="0">
                <a:latin typeface="楷体" panose="02010609060101010101" pitchFamily="49" charset="-122"/>
                <a:ea typeface="楷体" panose="02010609060101010101" pitchFamily="49" charset="-122"/>
              </a:rPr>
              <a:t>⑤是为了</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为目的的（是为了</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是以</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为目的的）</a:t>
            </a:r>
            <a:endParaRPr lang="zh-CN" altLang="en-US" sz="3000" dirty="0">
              <a:latin typeface="楷体" panose="02010609060101010101" pitchFamily="49" charset="-122"/>
              <a:ea typeface="楷体" panose="02010609060101010101" pitchFamily="49" charset="-122"/>
            </a:endParaRPr>
          </a:p>
          <a:p>
            <a:r>
              <a:rPr lang="zh-CN" altLang="en-US" sz="3000" dirty="0">
                <a:latin typeface="楷体" panose="02010609060101010101" pitchFamily="49" charset="-122"/>
                <a:ea typeface="楷体" panose="02010609060101010101" pitchFamily="49" charset="-122"/>
              </a:rPr>
              <a:t>⑥成分有</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配制而成的（成分有</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由</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配制而成的）</a:t>
            </a:r>
            <a:endParaRPr lang="zh-CN" altLang="en-US" sz="3000" dirty="0">
              <a:latin typeface="楷体" panose="02010609060101010101" pitchFamily="49" charset="-122"/>
              <a:ea typeface="楷体" panose="02010609060101010101" pitchFamily="49" charset="-122"/>
            </a:endParaRPr>
          </a:p>
          <a:p>
            <a:r>
              <a:rPr lang="zh-CN" altLang="en-US" sz="3000" dirty="0">
                <a:latin typeface="楷体" panose="02010609060101010101" pitchFamily="49" charset="-122"/>
                <a:ea typeface="楷体" panose="02010609060101010101" pitchFamily="49" charset="-122"/>
              </a:rPr>
              <a:t>⑦包括</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组成（包括</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由</a:t>
            </a:r>
            <a:r>
              <a:rPr lang="en-US" altLang="zh-CN" sz="3000" dirty="0">
                <a:latin typeface="楷体" panose="02010609060101010101" pitchFamily="49" charset="-122"/>
                <a:ea typeface="楷体" panose="02010609060101010101" pitchFamily="49" charset="-122"/>
              </a:rPr>
              <a:t>……</a:t>
            </a:r>
            <a:r>
              <a:rPr lang="zh-CN" altLang="en-US" sz="3000" dirty="0">
                <a:latin typeface="楷体" panose="02010609060101010101" pitchFamily="49" charset="-122"/>
                <a:ea typeface="楷体" panose="02010609060101010101" pitchFamily="49" charset="-122"/>
              </a:rPr>
              <a:t>组成）</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2000" fill="hold"/>
                                        <p:tgtEl>
                                          <p:spTgt spid="33"/>
                                        </p:tgtEl>
                                        <p:attrNameLst>
                                          <p:attrName>ppt_x</p:attrName>
                                        </p:attrNameLst>
                                      </p:cBhvr>
                                      <p:tavLst>
                                        <p:tav tm="0">
                                          <p:val>
                                            <p:strVal val="#ppt_x"/>
                                          </p:val>
                                        </p:tav>
                                        <p:tav tm="100000">
                                          <p:val>
                                            <p:strVal val="#ppt_x"/>
                                          </p:val>
                                        </p:tav>
                                      </p:tavLst>
                                    </p:anim>
                                    <p:anim calcmode="lin" valueType="num">
                                      <p:cBhvr additive="base">
                                        <p:cTn id="8" dur="20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48155" y="1020445"/>
            <a:ext cx="8696325" cy="5169535"/>
          </a:xfrm>
          <a:prstGeom prst="rect">
            <a:avLst/>
          </a:prstGeom>
          <a:noFill/>
        </p:spPr>
        <p:txBody>
          <a:bodyPr wrap="square" rtlCol="0">
            <a:spAutoFit/>
          </a:bodyPr>
          <a:lstStyle/>
          <a:p>
            <a:r>
              <a:rPr lang="zh-CN" altLang="en-US" sz="3000" dirty="0">
                <a:latin typeface="楷体" panose="02010609060101010101" pitchFamily="49" charset="-122"/>
                <a:ea typeface="楷体" panose="02010609060101010101" pitchFamily="49" charset="-122"/>
                <a:sym typeface="+mn-ea"/>
              </a:rPr>
              <a:t>⑧靠的是</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取得的（靠的是</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是靠</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取得的）</a:t>
            </a:r>
            <a:endParaRPr lang="zh-CN" altLang="en-US" sz="3000" dirty="0">
              <a:latin typeface="楷体" panose="02010609060101010101" pitchFamily="49" charset="-122"/>
              <a:ea typeface="楷体" panose="02010609060101010101" pitchFamily="49" charset="-122"/>
            </a:endParaRPr>
          </a:p>
          <a:p>
            <a:r>
              <a:rPr lang="zh-CN" altLang="en-US" sz="3000" dirty="0">
                <a:latin typeface="楷体" panose="02010609060101010101" pitchFamily="49" charset="-122"/>
                <a:ea typeface="楷体" panose="02010609060101010101" pitchFamily="49" charset="-122"/>
                <a:sym typeface="+mn-ea"/>
              </a:rPr>
              <a:t>⑨关键是</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起决定作用（关键是</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是</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起决定作用）</a:t>
            </a:r>
            <a:endParaRPr lang="zh-CN" altLang="en-US" sz="3000" dirty="0">
              <a:latin typeface="楷体" panose="02010609060101010101" pitchFamily="49" charset="-122"/>
              <a:ea typeface="楷体" panose="02010609060101010101" pitchFamily="49" charset="-122"/>
            </a:endParaRPr>
          </a:p>
          <a:p>
            <a:r>
              <a:rPr lang="zh-CN" altLang="en-US" sz="3000" dirty="0">
                <a:latin typeface="楷体" panose="02010609060101010101" pitchFamily="49" charset="-122"/>
                <a:ea typeface="楷体" panose="02010609060101010101" pitchFamily="49" charset="-122"/>
                <a:sym typeface="+mn-ea"/>
              </a:rPr>
              <a:t>⑩借口</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为名义（借口</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以</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为名义）</a:t>
            </a:r>
            <a:endParaRPr lang="zh-CN" altLang="en-US" sz="3000" dirty="0">
              <a:latin typeface="楷体" panose="02010609060101010101" pitchFamily="49" charset="-122"/>
              <a:ea typeface="楷体" panose="02010609060101010101" pitchFamily="49" charset="-122"/>
            </a:endParaRPr>
          </a:p>
          <a:p>
            <a:r>
              <a:rPr lang="zh-CN" altLang="en-US" sz="3000" dirty="0">
                <a:latin typeface="楷体" panose="02010609060101010101" pitchFamily="49" charset="-122"/>
                <a:ea typeface="楷体" panose="02010609060101010101" pitchFamily="49" charset="-122"/>
                <a:sym typeface="+mn-ea"/>
              </a:rPr>
              <a:t>⑪对于</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问题上（对于</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问题</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在</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问题上）</a:t>
            </a:r>
            <a:endParaRPr lang="zh-CN" altLang="en-US" sz="3000" dirty="0">
              <a:latin typeface="楷体" panose="02010609060101010101" pitchFamily="49" charset="-122"/>
              <a:ea typeface="楷体" panose="02010609060101010101" pitchFamily="49" charset="-122"/>
            </a:endParaRPr>
          </a:p>
          <a:p>
            <a:r>
              <a:rPr lang="zh-CN" altLang="en-US" sz="3000" dirty="0">
                <a:latin typeface="楷体" panose="02010609060101010101" pitchFamily="49" charset="-122"/>
                <a:ea typeface="楷体" panose="02010609060101010101" pitchFamily="49" charset="-122"/>
                <a:sym typeface="+mn-ea"/>
              </a:rPr>
              <a:t>⑫由于</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下（由于</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在</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下）</a:t>
            </a:r>
            <a:endParaRPr lang="zh-CN" altLang="en-US" sz="3000" dirty="0">
              <a:latin typeface="楷体" panose="02010609060101010101" pitchFamily="49" charset="-122"/>
              <a:ea typeface="楷体" panose="02010609060101010101" pitchFamily="49" charset="-122"/>
            </a:endParaRPr>
          </a:p>
          <a:p>
            <a:r>
              <a:rPr lang="zh-CN" altLang="en-US" sz="3000" dirty="0">
                <a:latin typeface="楷体" panose="02010609060101010101" pitchFamily="49" charset="-122"/>
                <a:ea typeface="楷体" panose="02010609060101010101" pitchFamily="49" charset="-122"/>
                <a:sym typeface="+mn-ea"/>
              </a:rPr>
              <a:t>⑬经过</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下（经过</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在</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下）</a:t>
            </a:r>
            <a:endParaRPr lang="zh-CN" altLang="en-US" sz="3000" dirty="0">
              <a:latin typeface="楷体" panose="02010609060101010101" pitchFamily="49" charset="-122"/>
              <a:ea typeface="楷体" panose="02010609060101010101" pitchFamily="49" charset="-122"/>
            </a:endParaRPr>
          </a:p>
          <a:p>
            <a:r>
              <a:rPr lang="zh-CN" altLang="en-US" sz="3000" dirty="0">
                <a:latin typeface="楷体" panose="02010609060101010101" pitchFamily="49" charset="-122"/>
                <a:ea typeface="楷体" panose="02010609060101010101" pitchFamily="49" charset="-122"/>
                <a:sym typeface="+mn-ea"/>
              </a:rPr>
              <a:t>⑭大多是以</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为主（大多是</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以</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为主）</a:t>
            </a:r>
            <a:endParaRPr lang="zh-CN" altLang="en-US" sz="3000" dirty="0">
              <a:latin typeface="楷体" panose="02010609060101010101" pitchFamily="49" charset="-122"/>
              <a:ea typeface="楷体" panose="02010609060101010101" pitchFamily="49" charset="-122"/>
            </a:endParaRPr>
          </a:p>
          <a:p>
            <a:r>
              <a:rPr lang="zh-CN" altLang="en-US" sz="3000" dirty="0">
                <a:latin typeface="楷体" panose="02010609060101010101" pitchFamily="49" charset="-122"/>
                <a:ea typeface="楷体" panose="02010609060101010101" pitchFamily="49" charset="-122"/>
                <a:sym typeface="+mn-ea"/>
              </a:rPr>
              <a:t>⑮听到</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的消息传来（听到</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的消息</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的消息传来）</a:t>
            </a:r>
            <a:endParaRPr lang="zh-CN" altLang="en-US" sz="3000"/>
          </a:p>
        </p:txBody>
      </p:sp>
    </p:spTree>
  </p:cSld>
  <p:clrMapOvr>
    <a:masterClrMapping/>
  </p:clrMapOvr>
  <p:transition spd="med">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76730" y="1000760"/>
            <a:ext cx="8638540" cy="2399665"/>
          </a:xfrm>
          <a:prstGeom prst="rect">
            <a:avLst/>
          </a:prstGeom>
          <a:noFill/>
        </p:spPr>
        <p:txBody>
          <a:bodyPr wrap="square" rtlCol="0">
            <a:spAutoFit/>
          </a:bodyPr>
          <a:lstStyle/>
          <a:p>
            <a:r>
              <a:rPr lang="zh-CN" altLang="en-US" sz="3000" dirty="0">
                <a:latin typeface="楷体" panose="02010609060101010101" pitchFamily="49" charset="-122"/>
                <a:ea typeface="楷体" panose="02010609060101010101" pitchFamily="49" charset="-122"/>
                <a:sym typeface="+mn-ea"/>
              </a:rPr>
              <a:t>⑯深受</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所欢迎（深受</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欢迎</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为</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所欢迎）</a:t>
            </a:r>
            <a:endParaRPr lang="zh-CN" altLang="en-US" sz="3000" dirty="0">
              <a:latin typeface="楷体" panose="02010609060101010101" pitchFamily="49" charset="-122"/>
              <a:ea typeface="楷体" panose="02010609060101010101" pitchFamily="49" charset="-122"/>
            </a:endParaRPr>
          </a:p>
          <a:p>
            <a:r>
              <a:rPr lang="zh-CN" altLang="en-US" sz="3000" dirty="0">
                <a:latin typeface="楷体" panose="02010609060101010101" pitchFamily="49" charset="-122"/>
                <a:ea typeface="楷体" panose="02010609060101010101" pitchFamily="49" charset="-122"/>
                <a:sym typeface="+mn-ea"/>
              </a:rPr>
              <a:t>⑰最好</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比较合适（最好</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比较合适）</a:t>
            </a:r>
            <a:endParaRPr lang="zh-CN" altLang="en-US" sz="3000" dirty="0">
              <a:latin typeface="楷体" panose="02010609060101010101" pitchFamily="49" charset="-122"/>
              <a:ea typeface="楷体" panose="02010609060101010101" pitchFamily="49" charset="-122"/>
            </a:endParaRPr>
          </a:p>
          <a:p>
            <a:r>
              <a:rPr lang="zh-CN" altLang="en-US" sz="3000" dirty="0">
                <a:latin typeface="楷体" panose="02010609060101010101" pitchFamily="49" charset="-122"/>
                <a:ea typeface="楷体" panose="02010609060101010101" pitchFamily="49" charset="-122"/>
                <a:sym typeface="+mn-ea"/>
              </a:rPr>
              <a:t>⑱比去年同期相比</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（与去年同期相比</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比去年同期</a:t>
            </a:r>
            <a:r>
              <a:rPr lang="en-US" altLang="zh-CN" sz="3000" dirty="0">
                <a:latin typeface="楷体" panose="02010609060101010101" pitchFamily="49" charset="-122"/>
                <a:ea typeface="楷体" panose="02010609060101010101" pitchFamily="49" charset="-122"/>
                <a:sym typeface="+mn-ea"/>
              </a:rPr>
              <a:t>……</a:t>
            </a:r>
            <a:r>
              <a:rPr lang="zh-CN" altLang="en-US" sz="3000" dirty="0">
                <a:latin typeface="楷体" panose="02010609060101010101" pitchFamily="49" charset="-122"/>
                <a:ea typeface="楷体" panose="02010609060101010101" pitchFamily="49" charset="-122"/>
                <a:sym typeface="+mn-ea"/>
              </a:rPr>
              <a:t>）</a:t>
            </a:r>
            <a:endParaRPr lang="zh-CN" altLang="en-US" sz="3000" dirty="0">
              <a:latin typeface="楷体" panose="02010609060101010101" pitchFamily="49" charset="-122"/>
              <a:ea typeface="楷体" panose="02010609060101010101" pitchFamily="49" charset="-122"/>
            </a:endParaRPr>
          </a:p>
          <a:p>
            <a:endParaRPr lang="zh-CN" altLang="en-US" sz="3000"/>
          </a:p>
        </p:txBody>
      </p:sp>
      <p:pic>
        <p:nvPicPr>
          <p:cNvPr id="1028" name="Picture 4" descr="E:\support\desk\bf3e0de510797d106a6ed745b2d47ce7af22adcb36225-MSsGbL_fw658.jpg"/>
          <p:cNvPicPr>
            <a:picLocks noChangeAspect="1" noChangeArrowheads="1"/>
          </p:cNvPicPr>
          <p:nvPr/>
        </p:nvPicPr>
        <p:blipFill>
          <a:blip r:embed="rId1" cstate="print"/>
          <a:srcRect/>
          <a:stretch>
            <a:fillRect/>
          </a:stretch>
        </p:blipFill>
        <p:spPr bwMode="auto">
          <a:xfrm>
            <a:off x="9450578" y="4005064"/>
            <a:ext cx="1929384" cy="2282827"/>
          </a:xfrm>
          <a:prstGeom prst="rect">
            <a:avLst/>
          </a:prstGeom>
          <a:noFill/>
        </p:spPr>
      </p:pic>
    </p:spTree>
  </p:cSld>
  <p:clrMapOvr>
    <a:masterClrMapping/>
  </p:clrMapOvr>
  <p:transition spd="med">
    <p:random/>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63725" y="1324610"/>
            <a:ext cx="620141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2  </a:t>
            </a:r>
            <a:r>
              <a:rPr lang="zh-CN" altLang="en-US" sz="3200" dirty="0">
                <a:solidFill>
                  <a:schemeClr val="bg1"/>
                </a:solidFill>
                <a:latin typeface="+mn-ea"/>
                <a:cs typeface="Heiti SC Light"/>
              </a:rPr>
              <a:t>中途易辙（</a:t>
            </a:r>
            <a:r>
              <a:rPr lang="zh-CN" altLang="en-US" sz="3200" i="1" dirty="0">
                <a:solidFill>
                  <a:schemeClr val="bg1"/>
                </a:solidFill>
                <a:latin typeface="+mn-ea"/>
                <a:cs typeface="Heiti SC Light"/>
              </a:rPr>
              <a:t>重点）</a:t>
            </a:r>
          </a:p>
        </p:txBody>
      </p:sp>
      <p:sp>
        <p:nvSpPr>
          <p:cNvPr id="18" name="文本框 17"/>
          <p:cNvSpPr txBox="1"/>
          <p:nvPr/>
        </p:nvSpPr>
        <p:spPr>
          <a:xfrm>
            <a:off x="5023948" y="667385"/>
            <a:ext cx="2656228"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结构混乱</a:t>
            </a:r>
          </a:p>
        </p:txBody>
      </p:sp>
      <p:grpSp>
        <p:nvGrpSpPr>
          <p:cNvPr id="2" name="组 20"/>
          <p:cNvGrpSpPr/>
          <p:nvPr/>
        </p:nvGrpSpPr>
        <p:grpSpPr>
          <a:xfrm>
            <a:off x="1863839" y="1908095"/>
            <a:ext cx="8665210" cy="2053610"/>
            <a:chOff x="630902" y="1564558"/>
            <a:chExt cx="8665210" cy="1711287"/>
          </a:xfrm>
        </p:grpSpPr>
        <p:sp>
          <p:nvSpPr>
            <p:cNvPr id="8" name="TextBox 2"/>
            <p:cNvSpPr txBox="1"/>
            <p:nvPr/>
          </p:nvSpPr>
          <p:spPr>
            <a:xfrm>
              <a:off x="630902" y="2070425"/>
              <a:ext cx="8665210" cy="120542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浙江</a:t>
              </a:r>
              <a:r>
                <a:rPr lang="en-US" altLang="zh-CN" sz="2800" dirty="0">
                  <a:solidFill>
                    <a:schemeClr val="tx1">
                      <a:lumMod val="75000"/>
                      <a:lumOff val="25000"/>
                    </a:schemeClr>
                  </a:solidFill>
                  <a:latin typeface="仿宋" panose="02010609060101010101" pitchFamily="49" charset="-122"/>
                  <a:ea typeface="仿宋" panose="02010609060101010101" pitchFamily="49" charset="-122"/>
                </a:rPr>
                <a:t>2018·4A</a:t>
              </a:r>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2800" dirty="0">
                  <a:solidFill>
                    <a:schemeClr val="tx1">
                      <a:lumMod val="75000"/>
                      <a:lumOff val="25000"/>
                    </a:schemeClr>
                  </a:solidFill>
                  <a:latin typeface="宋体" pitchFamily="2" charset="-122"/>
                  <a:ea typeface="宋体" pitchFamily="2" charset="-122"/>
                </a:rPr>
                <a:t>出版社除了将本身的品牌作为吸引受众的内容进行推广，利用直播、短视频等形式传播外，图书营销还有在社交平台做线上活动这个必选项。</a:t>
              </a:r>
              <a:endParaRPr sz="3200" dirty="0">
                <a:solidFill>
                  <a:schemeClr val="tx1">
                    <a:lumMod val="75000"/>
                    <a:lumOff val="25000"/>
                  </a:schemeClr>
                </a:solidFill>
                <a:latin typeface="宋体" pitchFamily="2" charset="-122"/>
                <a:ea typeface="宋体" pitchFamily="2" charset="-122"/>
              </a:endParaRPr>
            </a:p>
          </p:txBody>
        </p:sp>
        <p:sp>
          <p:nvSpPr>
            <p:cNvPr id="10" name="文本框 15"/>
            <p:cNvSpPr txBox="1"/>
            <p:nvPr/>
          </p:nvSpPr>
          <p:spPr>
            <a:xfrm>
              <a:off x="702657" y="1564558"/>
              <a:ext cx="100584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930196" y="4077072"/>
            <a:ext cx="8532495" cy="1968560"/>
            <a:chOff x="4813717" y="1535581"/>
            <a:chExt cx="7567726" cy="1968560"/>
          </a:xfrm>
        </p:grpSpPr>
        <p:sp>
          <p:nvSpPr>
            <p:cNvPr id="12" name="TextBox 5"/>
            <p:cNvSpPr txBox="1"/>
            <p:nvPr/>
          </p:nvSpPr>
          <p:spPr>
            <a:xfrm>
              <a:off x="4833992" y="2119146"/>
              <a:ext cx="7547451" cy="1384995"/>
            </a:xfrm>
            <a:prstGeom prst="rect">
              <a:avLst/>
            </a:prstGeom>
            <a:noFill/>
          </p:spPr>
          <p:txBody>
            <a:bodyPr wrap="square" rtlCol="0">
              <a:spAutoFit/>
            </a:bodyPr>
            <a:lstStyle/>
            <a:p>
              <a:pPr fontAlgn="auto">
                <a:lnSpc>
                  <a:spcPct val="100000"/>
                </a:lnSpc>
              </a:pPr>
              <a:r>
                <a:rPr lang="zh-CN" altLang="en-US" sz="2800" dirty="0">
                  <a:latin typeface="仿宋" panose="02010609060101010101" pitchFamily="49" charset="-122"/>
                  <a:ea typeface="仿宋" panose="02010609060101010101" pitchFamily="49" charset="-122"/>
                </a:rPr>
                <a:t>中途易辙，前两个分句的主语是“出版社”，后一分句的主语是“图书营销”，应将“除了”放在“出版社”前面。</a:t>
              </a:r>
              <a:endParaRPr lang="zh-CN" altLang="en-US" sz="3200" dirty="0">
                <a:latin typeface="仿宋" panose="02010609060101010101" pitchFamily="49" charset="-122"/>
                <a:ea typeface="仿宋" panose="02010609060101010101" pitchFamily="49" charset="-122"/>
              </a:endParaRPr>
            </a:p>
          </p:txBody>
        </p:sp>
        <p:sp>
          <p:nvSpPr>
            <p:cNvPr id="14" name="文本框 19"/>
            <p:cNvSpPr txBox="1"/>
            <p:nvPr/>
          </p:nvSpPr>
          <p:spPr>
            <a:xfrm>
              <a:off x="4813717" y="1535581"/>
              <a:ext cx="93266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95780" y="1292225"/>
            <a:ext cx="410019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3  </a:t>
            </a:r>
            <a:r>
              <a:rPr lang="zh-CN" altLang="en-US" sz="3200" dirty="0">
                <a:solidFill>
                  <a:schemeClr val="bg1"/>
                </a:solidFill>
                <a:latin typeface="+mn-ea"/>
                <a:cs typeface="Heiti SC Light"/>
              </a:rPr>
              <a:t>藕断丝连</a:t>
            </a:r>
            <a:endParaRPr lang="zh-CN" altLang="en-US" sz="3200" i="1" dirty="0">
              <a:solidFill>
                <a:schemeClr val="bg1"/>
              </a:solidFill>
              <a:latin typeface="+mn-ea"/>
              <a:cs typeface="Heiti SC Light"/>
            </a:endParaRPr>
          </a:p>
        </p:txBody>
      </p:sp>
      <p:sp>
        <p:nvSpPr>
          <p:cNvPr id="18" name="文本框 17"/>
          <p:cNvSpPr txBox="1"/>
          <p:nvPr/>
        </p:nvSpPr>
        <p:spPr>
          <a:xfrm>
            <a:off x="4993786" y="766994"/>
            <a:ext cx="2902414"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结构混乱</a:t>
            </a:r>
          </a:p>
        </p:txBody>
      </p:sp>
      <p:grpSp>
        <p:nvGrpSpPr>
          <p:cNvPr id="2" name="组 20"/>
          <p:cNvGrpSpPr/>
          <p:nvPr/>
        </p:nvGrpSpPr>
        <p:grpSpPr>
          <a:xfrm>
            <a:off x="1724053" y="1875721"/>
            <a:ext cx="8743950" cy="2152015"/>
            <a:chOff x="630902" y="1369831"/>
            <a:chExt cx="8743950" cy="1793289"/>
          </a:xfrm>
        </p:grpSpPr>
        <p:sp>
          <p:nvSpPr>
            <p:cNvPr id="8" name="TextBox 2"/>
            <p:cNvSpPr txBox="1"/>
            <p:nvPr/>
          </p:nvSpPr>
          <p:spPr>
            <a:xfrm>
              <a:off x="630902" y="1856120"/>
              <a:ext cx="8743950"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［湖北</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2013·4C</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从汶川到芦山，地震确实有能量剥夺太多本该鲜活滋润的生命，但地震却没有能量剥夺站立在废墟上的那些生命依然坚强。</a:t>
              </a:r>
            </a:p>
          </p:txBody>
        </p:sp>
        <p:sp>
          <p:nvSpPr>
            <p:cNvPr id="10" name="文本框 15"/>
            <p:cNvSpPr txBox="1"/>
            <p:nvPr/>
          </p:nvSpPr>
          <p:spPr>
            <a:xfrm>
              <a:off x="702657" y="1369831"/>
              <a:ext cx="106489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795982" y="3969402"/>
            <a:ext cx="8763000" cy="2399447"/>
            <a:chOff x="4778798" y="1144421"/>
            <a:chExt cx="7772168" cy="2399447"/>
          </a:xfrm>
        </p:grpSpPr>
        <p:sp>
          <p:nvSpPr>
            <p:cNvPr id="12" name="TextBox 5"/>
            <p:cNvSpPr txBox="1"/>
            <p:nvPr/>
          </p:nvSpPr>
          <p:spPr>
            <a:xfrm>
              <a:off x="4778798" y="1727986"/>
              <a:ext cx="7772168" cy="1815882"/>
            </a:xfrm>
            <a:prstGeom prst="rect">
              <a:avLst/>
            </a:prstGeom>
            <a:noFill/>
          </p:spPr>
          <p:txBody>
            <a:bodyPr wrap="square" rtlCol="0">
              <a:spAutoFit/>
            </a:bodyPr>
            <a:lstStyle/>
            <a:p>
              <a:pPr fontAlgn="auto">
                <a:lnSpc>
                  <a:spcPct val="100000"/>
                </a:lnSpc>
              </a:pPr>
              <a:r>
                <a:rPr lang="zh-CN" altLang="en-US" sz="2800" dirty="0">
                  <a:latin typeface="仿宋" panose="02010609060101010101" pitchFamily="49" charset="-122"/>
                  <a:ea typeface="仿宋" panose="02010609060101010101" pitchFamily="49" charset="-122"/>
                </a:rPr>
                <a:t>“地震却没有能量剥夺站立在废墟上的那些生命”和“那些生命依然坚强”这两句话，由于有共同的短语“那些生命”而被合并成一句话，致使句子结构混乱。“依然坚强”可放在“站立”之前。</a:t>
              </a:r>
            </a:p>
          </p:txBody>
        </p:sp>
        <p:sp>
          <p:nvSpPr>
            <p:cNvPr id="14" name="文本框 19"/>
            <p:cNvSpPr txBox="1"/>
            <p:nvPr/>
          </p:nvSpPr>
          <p:spPr>
            <a:xfrm>
              <a:off x="4778798" y="1144421"/>
              <a:ext cx="944487"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2">
            <a:hlinkClick r:id="rId1" action="ppaction://hlinksldjump"/>
          </p:cNvPr>
          <p:cNvSpPr txBox="1"/>
          <p:nvPr/>
        </p:nvSpPr>
        <p:spPr>
          <a:xfrm>
            <a:off x="2006362" y="918236"/>
            <a:ext cx="5150485" cy="500380"/>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grpSp>
        <p:nvGrpSpPr>
          <p:cNvPr id="2" name="组 11"/>
          <p:cNvGrpSpPr/>
          <p:nvPr/>
        </p:nvGrpSpPr>
        <p:grpSpPr>
          <a:xfrm>
            <a:off x="1993265" y="1632585"/>
            <a:ext cx="6246691" cy="3992509"/>
            <a:chOff x="924712" y="2050883"/>
            <a:chExt cx="3912910" cy="3992626"/>
          </a:xfrm>
        </p:grpSpPr>
        <p:sp>
          <p:nvSpPr>
            <p:cNvPr id="6" name="副标题 2">
              <a:hlinkClick r:id="rId2" action="ppaction://hlinksldjump"/>
            </p:cNvPr>
            <p:cNvSpPr txBox="1"/>
            <p:nvPr/>
          </p:nvSpPr>
          <p:spPr>
            <a:xfrm>
              <a:off x="924712" y="2050883"/>
              <a:ext cx="2161029"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表意不明</a:t>
              </a:r>
            </a:p>
          </p:txBody>
        </p:sp>
        <p:sp>
          <p:nvSpPr>
            <p:cNvPr id="7" name="TextBox 4"/>
            <p:cNvSpPr txBox="1"/>
            <p:nvPr/>
          </p:nvSpPr>
          <p:spPr>
            <a:xfrm>
              <a:off x="1194268" y="2751573"/>
              <a:ext cx="3643354" cy="3291936"/>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1  </a:t>
              </a:r>
              <a:r>
                <a:rPr lang="zh-CN" altLang="en-US" sz="3200" dirty="0">
                  <a:solidFill>
                    <a:schemeClr val="bg1"/>
                  </a:solidFill>
                  <a:latin typeface="宋体" pitchFamily="2" charset="-122"/>
                  <a:ea typeface="宋体" pitchFamily="2" charset="-122"/>
                  <a:cs typeface="Heiti SC Light"/>
                </a:rPr>
                <a:t>歧义现象（</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2  </a:t>
              </a:r>
              <a:r>
                <a:rPr lang="zh-CN" altLang="en-US" sz="3200" dirty="0">
                  <a:solidFill>
                    <a:schemeClr val="bg1"/>
                  </a:solidFill>
                  <a:latin typeface="宋体" pitchFamily="2" charset="-122"/>
                  <a:ea typeface="宋体" pitchFamily="2" charset="-122"/>
                  <a:cs typeface="Heiti SC Light"/>
                </a:rPr>
                <a:t>指代不明</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3  </a:t>
              </a:r>
              <a:r>
                <a:rPr lang="zh-CN" altLang="en-US" sz="3200" dirty="0">
                  <a:solidFill>
                    <a:schemeClr val="bg1"/>
                  </a:solidFill>
                  <a:latin typeface="宋体" pitchFamily="2" charset="-122"/>
                  <a:ea typeface="宋体" pitchFamily="2" charset="-122"/>
                  <a:cs typeface="Heiti SC Light"/>
                </a:rPr>
                <a:t>对象不明</a:t>
              </a:r>
              <a:endParaRPr lang="zh-CN" altLang="en-US" sz="3200" dirty="0">
                <a:solidFill>
                  <a:schemeClr val="bg1"/>
                </a:solidFill>
                <a:latin typeface="宋体" pitchFamily="2" charset="-122"/>
                <a:ea typeface="宋体" pitchFamily="2" charset="-122"/>
                <a:cs typeface="Heiti SC Light"/>
              </a:endParaRPr>
            </a:p>
            <a:p>
              <a:endParaRPr lang="zh-CN" altLang="en-US" sz="3200" dirty="0">
                <a:solidFill>
                  <a:schemeClr val="tx2"/>
                </a:solidFill>
                <a:latin typeface="Heiti SC Light"/>
                <a:ea typeface="Heiti SC Light"/>
                <a:cs typeface="Heiti SC Light"/>
              </a:endParaRPr>
            </a:p>
            <a:p>
              <a:endParaRPr lang="zh-CN" altLang="en-US" sz="3200" dirty="0">
                <a:latin typeface="方正苏新诗柳楷简体" panose="02000000000000000000" pitchFamily="2" charset="-122"/>
                <a:ea typeface="方正苏新诗柳楷简体" panose="02000000000000000000" pitchFamily="2" charset="-122"/>
              </a:endParaRPr>
            </a:p>
          </p:txBody>
        </p:sp>
      </p:grpSp>
      <p:pic>
        <p:nvPicPr>
          <p:cNvPr id="8" name="Picture 4" descr="E:\support\desk\bf3e0de510797d106a6ed745b2d47ce7af22adcb36225-MSsGbL_fw658.jpg"/>
          <p:cNvPicPr>
            <a:picLocks noChangeAspect="1" noChangeArrowheads="1"/>
          </p:cNvPicPr>
          <p:nvPr/>
        </p:nvPicPr>
        <p:blipFill>
          <a:blip r:embed="rId3" cstate="print"/>
          <a:srcRect/>
          <a:stretch>
            <a:fillRect/>
          </a:stretch>
        </p:blipFill>
        <p:spPr bwMode="auto">
          <a:xfrm>
            <a:off x="8738616" y="4350068"/>
            <a:ext cx="1929384" cy="2282827"/>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24355" y="1355090"/>
            <a:ext cx="520890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歧义现象（</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p>
        </p:txBody>
      </p:sp>
      <p:sp>
        <p:nvSpPr>
          <p:cNvPr id="5" name="TextBox 2"/>
          <p:cNvSpPr txBox="1"/>
          <p:nvPr/>
        </p:nvSpPr>
        <p:spPr>
          <a:xfrm>
            <a:off x="1853500" y="1854946"/>
            <a:ext cx="7557247" cy="641714"/>
          </a:xfrm>
          <a:prstGeom prst="rect">
            <a:avLst/>
          </a:prstGeom>
          <a:noFill/>
        </p:spPr>
        <p:txBody>
          <a:bodyPr wrap="square" rtlCol="0">
            <a:spAutoFit/>
          </a:bodyPr>
          <a:lstStyle/>
          <a:p>
            <a:pPr>
              <a:lnSpc>
                <a:spcPct val="130000"/>
              </a:lnSpc>
            </a:pPr>
            <a:r>
              <a:rPr lang="en-US" altLang="zh-CN" sz="3200" dirty="0">
                <a:latin typeface="宋体" pitchFamily="2" charset="-122"/>
                <a:ea typeface="宋体" pitchFamily="2" charset="-122"/>
              </a:rPr>
              <a:t>1.</a:t>
            </a:r>
            <a:r>
              <a:rPr lang="zh-CN" altLang="en-US" sz="3200" dirty="0">
                <a:latin typeface="宋体" pitchFamily="2" charset="-122"/>
                <a:ea typeface="宋体" pitchFamily="2" charset="-122"/>
              </a:rPr>
              <a:t>因词语多义而造成的歧义</a:t>
            </a:r>
          </a:p>
        </p:txBody>
      </p:sp>
      <p:sp>
        <p:nvSpPr>
          <p:cNvPr id="18" name="文本框 17"/>
          <p:cNvSpPr txBox="1"/>
          <p:nvPr/>
        </p:nvSpPr>
        <p:spPr>
          <a:xfrm>
            <a:off x="4667558" y="734695"/>
            <a:ext cx="317563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表意不明</a:t>
            </a:r>
            <a:endParaRPr kumimoji="1" lang="zh-CN" altLang="en-US" sz="3600" b="1" dirty="0">
              <a:solidFill>
                <a:schemeClr val="bg1"/>
              </a:solidFill>
              <a:latin typeface="黑体" pitchFamily="49" charset="-122"/>
              <a:ea typeface="黑体" pitchFamily="49" charset="-122"/>
              <a:cs typeface="Heiti SC Light"/>
            </a:endParaRPr>
          </a:p>
        </p:txBody>
      </p:sp>
      <p:grpSp>
        <p:nvGrpSpPr>
          <p:cNvPr id="2" name="组 20"/>
          <p:cNvGrpSpPr/>
          <p:nvPr/>
        </p:nvGrpSpPr>
        <p:grpSpPr>
          <a:xfrm>
            <a:off x="1994526" y="2734922"/>
            <a:ext cx="8521700" cy="1388110"/>
            <a:chOff x="148302" y="1109407"/>
            <a:chExt cx="8521700" cy="1156722"/>
          </a:xfrm>
        </p:grpSpPr>
        <p:sp>
          <p:nvSpPr>
            <p:cNvPr id="8" name="TextBox 2"/>
            <p:cNvSpPr txBox="1"/>
            <p:nvPr/>
          </p:nvSpPr>
          <p:spPr>
            <a:xfrm>
              <a:off x="148302" y="1657077"/>
              <a:ext cx="8521700" cy="609052"/>
            </a:xfrm>
            <a:prstGeom prst="rect">
              <a:avLst/>
            </a:prstGeom>
            <a:noFill/>
          </p:spPr>
          <p:txBody>
            <a:bodyPr wrap="square" rtlCol="0">
              <a:spAutoFit/>
            </a:bodyPr>
            <a:lstStyle/>
            <a:p>
              <a:pPr>
                <a:lnSpc>
                  <a:spcPct val="130000"/>
                </a:lnSpc>
              </a:pPr>
              <a:r>
                <a:rPr lang="zh-CN" altLang="en-US" sz="3200" dirty="0">
                  <a:solidFill>
                    <a:schemeClr val="tx1">
                      <a:lumMod val="75000"/>
                      <a:lumOff val="25000"/>
                    </a:schemeClr>
                  </a:solidFill>
                  <a:latin typeface="宋体" pitchFamily="2" charset="-122"/>
                  <a:ea typeface="宋体" pitchFamily="2" charset="-122"/>
                  <a:cs typeface="Heiti SC Light"/>
                </a:rPr>
                <a:t>许多欧洲国家看不上全美职业篮球赛。</a:t>
              </a:r>
            </a:p>
          </p:txBody>
        </p:sp>
        <p:sp>
          <p:nvSpPr>
            <p:cNvPr id="10" name="文本框 15"/>
            <p:cNvSpPr txBox="1"/>
            <p:nvPr/>
          </p:nvSpPr>
          <p:spPr>
            <a:xfrm>
              <a:off x="148302" y="1109407"/>
              <a:ext cx="99695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994579" y="4228072"/>
            <a:ext cx="8203565" cy="1856105"/>
            <a:chOff x="4833992" y="1477063"/>
            <a:chExt cx="8203565" cy="1856105"/>
          </a:xfrm>
        </p:grpSpPr>
        <p:sp>
          <p:nvSpPr>
            <p:cNvPr id="12" name="TextBox 5"/>
            <p:cNvSpPr txBox="1"/>
            <p:nvPr/>
          </p:nvSpPr>
          <p:spPr>
            <a:xfrm>
              <a:off x="4833992" y="2060628"/>
              <a:ext cx="8203565" cy="1272540"/>
            </a:xfrm>
            <a:prstGeom prst="rect">
              <a:avLst/>
            </a:prstGeom>
            <a:noFill/>
          </p:spPr>
          <p:txBody>
            <a:bodyPr wrap="square" rtlCol="0">
              <a:spAutoFit/>
            </a:bodyPr>
            <a:lstStyle/>
            <a:p>
              <a:pPr>
                <a:lnSpc>
                  <a:spcPct val="120000"/>
                </a:lnSpc>
              </a:pPr>
              <a:r>
                <a:rPr lang="zh-CN" altLang="en-US" sz="3200" dirty="0">
                  <a:latin typeface="仿宋" panose="02010609060101010101" pitchFamily="49" charset="-122"/>
                  <a:ea typeface="仿宋" panose="02010609060101010101" pitchFamily="49" charset="-122"/>
                </a:rPr>
                <a:t>“看不上”在句中是个多义词，既可以理解为“看不到”，也可以理解为“看不起”。</a:t>
              </a:r>
            </a:p>
          </p:txBody>
        </p:sp>
        <p:sp>
          <p:nvSpPr>
            <p:cNvPr id="14" name="文本框 19"/>
            <p:cNvSpPr txBox="1"/>
            <p:nvPr/>
          </p:nvSpPr>
          <p:spPr>
            <a:xfrm>
              <a:off x="4837802" y="1477063"/>
              <a:ext cx="102870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55470" y="1334135"/>
            <a:ext cx="619125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歧义现象（</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p>
        </p:txBody>
      </p:sp>
      <p:sp>
        <p:nvSpPr>
          <p:cNvPr id="5" name="TextBox 2"/>
          <p:cNvSpPr txBox="1"/>
          <p:nvPr/>
        </p:nvSpPr>
        <p:spPr>
          <a:xfrm>
            <a:off x="1824116" y="1725629"/>
            <a:ext cx="7557247" cy="641714"/>
          </a:xfrm>
          <a:prstGeom prst="rect">
            <a:avLst/>
          </a:prstGeom>
          <a:noFill/>
        </p:spPr>
        <p:txBody>
          <a:bodyPr wrap="square" rtlCol="0">
            <a:spAutoFit/>
          </a:bodyPr>
          <a:lstStyle/>
          <a:p>
            <a:pPr>
              <a:lnSpc>
                <a:spcPct val="130000"/>
              </a:lnSpc>
            </a:pPr>
            <a:r>
              <a:rPr lang="en-US" altLang="zh-CN" sz="3200" dirty="0">
                <a:latin typeface="宋体" pitchFamily="2" charset="-122"/>
                <a:ea typeface="宋体" pitchFamily="2" charset="-122"/>
              </a:rPr>
              <a:t>2.</a:t>
            </a:r>
            <a:r>
              <a:rPr lang="zh-CN" altLang="en-US" sz="3200" dirty="0">
                <a:latin typeface="宋体" pitchFamily="2" charset="-122"/>
                <a:ea typeface="宋体" pitchFamily="2" charset="-122"/>
              </a:rPr>
              <a:t>因词性不同而造成的歧义</a:t>
            </a:r>
          </a:p>
        </p:txBody>
      </p:sp>
      <p:grpSp>
        <p:nvGrpSpPr>
          <p:cNvPr id="2" name="组 20"/>
          <p:cNvGrpSpPr/>
          <p:nvPr/>
        </p:nvGrpSpPr>
        <p:grpSpPr>
          <a:xfrm>
            <a:off x="1824633" y="2456548"/>
            <a:ext cx="8636635" cy="1674495"/>
            <a:chOff x="630902" y="1571884"/>
            <a:chExt cx="8636635" cy="1395368"/>
          </a:xfrm>
        </p:grpSpPr>
        <p:sp>
          <p:nvSpPr>
            <p:cNvPr id="8" name="TextBox 2"/>
            <p:cNvSpPr txBox="1"/>
            <p:nvPr/>
          </p:nvSpPr>
          <p:spPr>
            <a:xfrm>
              <a:off x="630902" y="2070343"/>
              <a:ext cx="8636635" cy="896909"/>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宋体" pitchFamily="2" charset="-122"/>
                  <a:ea typeface="宋体" pitchFamily="2" charset="-122"/>
                  <a:cs typeface="Heiti SC Light"/>
                </a:rPr>
                <a:t>他背着总经理和副总经理偷偷地把这笔钱分别存入了两家银行。</a:t>
              </a:r>
            </a:p>
          </p:txBody>
        </p:sp>
        <p:sp>
          <p:nvSpPr>
            <p:cNvPr id="10" name="文本框 15"/>
            <p:cNvSpPr txBox="1"/>
            <p:nvPr/>
          </p:nvSpPr>
          <p:spPr>
            <a:xfrm>
              <a:off x="702657" y="1571884"/>
              <a:ext cx="100584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824168" y="3933056"/>
            <a:ext cx="8808336" cy="2572289"/>
            <a:chOff x="4833992" y="1402768"/>
            <a:chExt cx="8427720" cy="2374047"/>
          </a:xfrm>
        </p:grpSpPr>
        <p:sp>
          <p:nvSpPr>
            <p:cNvPr id="12" name="TextBox 5"/>
            <p:cNvSpPr txBox="1"/>
            <p:nvPr/>
          </p:nvSpPr>
          <p:spPr>
            <a:xfrm>
              <a:off x="4833992" y="1960933"/>
              <a:ext cx="8427720" cy="1815882"/>
            </a:xfrm>
            <a:prstGeom prst="rect">
              <a:avLst/>
            </a:prstGeom>
            <a:noFill/>
          </p:spPr>
          <p:txBody>
            <a:bodyPr wrap="square" rtlCol="0">
              <a:spAutoFit/>
            </a:bodyPr>
            <a:lstStyle/>
            <a:p>
              <a:pPr fontAlgn="auto">
                <a:lnSpc>
                  <a:spcPct val="100000"/>
                </a:lnSpc>
              </a:pPr>
              <a:r>
                <a:rPr lang="zh-CN" altLang="en-US" sz="2800" dirty="0">
                  <a:latin typeface="仿宋" panose="02010609060101010101" pitchFamily="49" charset="-122"/>
                  <a:ea typeface="仿宋" panose="02010609060101010101" pitchFamily="49" charset="-122"/>
                </a:rPr>
                <a:t>“和”可以是连词，也可以是介词。若是连词，说明偷偷把钱存进两家银行的仅仅是“他”；若是介词，说明偷偷把钱存进两家银行的是“他”和“副总经理”。</a:t>
              </a:r>
            </a:p>
          </p:txBody>
        </p:sp>
        <p:sp>
          <p:nvSpPr>
            <p:cNvPr id="14" name="文本框 19"/>
            <p:cNvSpPr txBox="1"/>
            <p:nvPr/>
          </p:nvSpPr>
          <p:spPr>
            <a:xfrm>
              <a:off x="4865107" y="1402768"/>
              <a:ext cx="104648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4449445" y="743267"/>
            <a:ext cx="329311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表意不明</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19275" y="1266190"/>
            <a:ext cx="499808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歧义现象（</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p>
        </p:txBody>
      </p:sp>
      <p:sp>
        <p:nvSpPr>
          <p:cNvPr id="5" name="TextBox 2"/>
          <p:cNvSpPr txBox="1"/>
          <p:nvPr/>
        </p:nvSpPr>
        <p:spPr>
          <a:xfrm>
            <a:off x="1819036" y="1635458"/>
            <a:ext cx="7557247" cy="641714"/>
          </a:xfrm>
          <a:prstGeom prst="rect">
            <a:avLst/>
          </a:prstGeom>
          <a:noFill/>
        </p:spPr>
        <p:txBody>
          <a:bodyPr wrap="square" rtlCol="0">
            <a:spAutoFit/>
          </a:bodyPr>
          <a:lstStyle/>
          <a:p>
            <a:pPr>
              <a:lnSpc>
                <a:spcPct val="130000"/>
              </a:lnSpc>
            </a:pPr>
            <a:r>
              <a:rPr lang="en-US" altLang="zh-CN" sz="3200" dirty="0">
                <a:latin typeface="宋体" pitchFamily="2" charset="-122"/>
                <a:ea typeface="宋体" pitchFamily="2" charset="-122"/>
              </a:rPr>
              <a:t>3.</a:t>
            </a:r>
            <a:r>
              <a:rPr lang="zh-CN" altLang="en-US" sz="3200" dirty="0">
                <a:latin typeface="宋体" pitchFamily="2" charset="-122"/>
                <a:ea typeface="宋体" pitchFamily="2" charset="-122"/>
              </a:rPr>
              <a:t>因结构原因而造成的歧义</a:t>
            </a:r>
          </a:p>
        </p:txBody>
      </p:sp>
      <p:grpSp>
        <p:nvGrpSpPr>
          <p:cNvPr id="2" name="组 20"/>
          <p:cNvGrpSpPr/>
          <p:nvPr/>
        </p:nvGrpSpPr>
        <p:grpSpPr>
          <a:xfrm>
            <a:off x="1819051" y="2366526"/>
            <a:ext cx="8743315" cy="1212214"/>
            <a:chOff x="630902" y="1571884"/>
            <a:chExt cx="8743315" cy="1010146"/>
          </a:xfrm>
        </p:grpSpPr>
        <p:sp>
          <p:nvSpPr>
            <p:cNvPr id="8" name="TextBox 2"/>
            <p:cNvSpPr txBox="1"/>
            <p:nvPr/>
          </p:nvSpPr>
          <p:spPr>
            <a:xfrm>
              <a:off x="630902" y="1972979"/>
              <a:ext cx="8743315" cy="609051"/>
            </a:xfrm>
            <a:prstGeom prst="rect">
              <a:avLst/>
            </a:prstGeom>
            <a:noFill/>
          </p:spPr>
          <p:txBody>
            <a:bodyPr wrap="square" rtlCol="0">
              <a:spAutoFit/>
            </a:bodyPr>
            <a:lstStyle/>
            <a:p>
              <a:pPr>
                <a:lnSpc>
                  <a:spcPct val="130000"/>
                </a:lnSpc>
              </a:pPr>
              <a:r>
                <a:rPr lang="zh-CN" altLang="en-US" sz="3200" dirty="0">
                  <a:solidFill>
                    <a:schemeClr val="tx1">
                      <a:lumMod val="75000"/>
                      <a:lumOff val="25000"/>
                    </a:schemeClr>
                  </a:solidFill>
                  <a:latin typeface="宋体" pitchFamily="2" charset="-122"/>
                  <a:ea typeface="宋体" pitchFamily="2" charset="-122"/>
                  <a:cs typeface="Heiti SC Light"/>
                </a:rPr>
                <a:t>县里的通知说，让赵乡长本月</a:t>
              </a:r>
              <a:r>
                <a:rPr lang="en-US" altLang="zh-CN" sz="3200" dirty="0">
                  <a:solidFill>
                    <a:schemeClr val="tx1">
                      <a:lumMod val="75000"/>
                      <a:lumOff val="25000"/>
                    </a:schemeClr>
                  </a:solidFill>
                  <a:latin typeface="宋体" pitchFamily="2" charset="-122"/>
                  <a:ea typeface="宋体" pitchFamily="2" charset="-122"/>
                  <a:cs typeface="Heiti SC Light"/>
                </a:rPr>
                <a:t>15</a:t>
              </a:r>
              <a:r>
                <a:rPr lang="zh-CN" altLang="en-US" sz="3200" dirty="0">
                  <a:solidFill>
                    <a:schemeClr val="tx1">
                      <a:lumMod val="75000"/>
                      <a:lumOff val="25000"/>
                    </a:schemeClr>
                  </a:solidFill>
                  <a:latin typeface="宋体" pitchFamily="2" charset="-122"/>
                  <a:ea typeface="宋体" pitchFamily="2" charset="-122"/>
                  <a:cs typeface="Heiti SC Light"/>
                </a:rPr>
                <a:t>日前去汇报。</a:t>
              </a:r>
            </a:p>
          </p:txBody>
        </p:sp>
        <p:sp>
          <p:nvSpPr>
            <p:cNvPr id="10" name="文本框 15"/>
            <p:cNvSpPr txBox="1"/>
            <p:nvPr/>
          </p:nvSpPr>
          <p:spPr>
            <a:xfrm>
              <a:off x="702657" y="1571884"/>
              <a:ext cx="103568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890806" y="3578740"/>
            <a:ext cx="8430895" cy="2644140"/>
            <a:chOff x="4762237" y="1397688"/>
            <a:chExt cx="8430895" cy="2644140"/>
          </a:xfrm>
        </p:grpSpPr>
        <p:sp>
          <p:nvSpPr>
            <p:cNvPr id="12" name="TextBox 5"/>
            <p:cNvSpPr txBox="1"/>
            <p:nvPr/>
          </p:nvSpPr>
          <p:spPr>
            <a:xfrm>
              <a:off x="4833992" y="1980618"/>
              <a:ext cx="8359140" cy="206121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“本月</a:t>
              </a:r>
              <a:r>
                <a:rPr lang="en-US" altLang="zh-CN" sz="3200" dirty="0">
                  <a:latin typeface="仿宋" panose="02010609060101010101" pitchFamily="49" charset="-122"/>
                  <a:ea typeface="仿宋" panose="02010609060101010101" pitchFamily="49" charset="-122"/>
                </a:rPr>
                <a:t>15</a:t>
              </a:r>
              <a:r>
                <a:rPr lang="zh-CN" altLang="en-US" sz="3200" dirty="0">
                  <a:latin typeface="仿宋" panose="02010609060101010101" pitchFamily="49" charset="-122"/>
                  <a:ea typeface="仿宋" panose="02010609060101010101" pitchFamily="49" charset="-122"/>
                </a:rPr>
                <a:t>日</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前去汇报”，这种停顿的意思是本月</a:t>
              </a:r>
              <a:r>
                <a:rPr lang="en-US" altLang="zh-CN" sz="3200" dirty="0">
                  <a:latin typeface="仿宋" panose="02010609060101010101" pitchFamily="49" charset="-122"/>
                  <a:ea typeface="仿宋" panose="02010609060101010101" pitchFamily="49" charset="-122"/>
                </a:rPr>
                <a:t>15</a:t>
              </a:r>
              <a:r>
                <a:rPr lang="zh-CN" altLang="en-US" sz="3200" dirty="0">
                  <a:latin typeface="仿宋" panose="02010609060101010101" pitchFamily="49" charset="-122"/>
                  <a:ea typeface="仿宋" panose="02010609060101010101" pitchFamily="49" charset="-122"/>
                </a:rPr>
                <a:t>日当天去汇报；“本月</a:t>
              </a:r>
              <a:r>
                <a:rPr lang="en-US" altLang="zh-CN" sz="3200" dirty="0">
                  <a:latin typeface="仿宋" panose="02010609060101010101" pitchFamily="49" charset="-122"/>
                  <a:ea typeface="仿宋" panose="02010609060101010101" pitchFamily="49" charset="-122"/>
                </a:rPr>
                <a:t>15</a:t>
              </a:r>
              <a:r>
                <a:rPr lang="zh-CN" altLang="en-US" sz="3200" dirty="0">
                  <a:latin typeface="仿宋" panose="02010609060101010101" pitchFamily="49" charset="-122"/>
                  <a:ea typeface="仿宋" panose="02010609060101010101" pitchFamily="49" charset="-122"/>
                </a:rPr>
                <a:t>日前</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去汇报”，这种停顿的意思是本月</a:t>
              </a:r>
              <a:r>
                <a:rPr lang="en-US" altLang="zh-CN" sz="3200" dirty="0">
                  <a:latin typeface="仿宋" panose="02010609060101010101" pitchFamily="49" charset="-122"/>
                  <a:ea typeface="仿宋" panose="02010609060101010101" pitchFamily="49" charset="-122"/>
                </a:rPr>
                <a:t>15</a:t>
              </a:r>
              <a:r>
                <a:rPr lang="zh-CN" altLang="en-US" sz="3200" dirty="0">
                  <a:latin typeface="仿宋" panose="02010609060101010101" pitchFamily="49" charset="-122"/>
                  <a:ea typeface="仿宋" panose="02010609060101010101" pitchFamily="49" charset="-122"/>
                </a:rPr>
                <a:t>日以前的某一天去汇报。</a:t>
              </a:r>
            </a:p>
          </p:txBody>
        </p:sp>
        <p:sp>
          <p:nvSpPr>
            <p:cNvPr id="14" name="文本框 19"/>
            <p:cNvSpPr txBox="1"/>
            <p:nvPr/>
          </p:nvSpPr>
          <p:spPr>
            <a:xfrm>
              <a:off x="4762237" y="1397688"/>
              <a:ext cx="104902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4714333" y="651560"/>
            <a:ext cx="295275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表意不明</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75155" y="1691005"/>
            <a:ext cx="631825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歧义现象（</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p>
        </p:txBody>
      </p:sp>
      <p:sp>
        <p:nvSpPr>
          <p:cNvPr id="5" name="TextBox 2"/>
          <p:cNvSpPr txBox="1"/>
          <p:nvPr/>
        </p:nvSpPr>
        <p:spPr>
          <a:xfrm>
            <a:off x="1874989" y="2422223"/>
            <a:ext cx="7557247" cy="641714"/>
          </a:xfrm>
          <a:prstGeom prst="rect">
            <a:avLst/>
          </a:prstGeom>
          <a:noFill/>
        </p:spPr>
        <p:txBody>
          <a:bodyPr wrap="square" rtlCol="0">
            <a:spAutoFit/>
          </a:bodyPr>
          <a:lstStyle/>
          <a:p>
            <a:pPr>
              <a:lnSpc>
                <a:spcPct val="130000"/>
              </a:lnSpc>
            </a:pPr>
            <a:r>
              <a:rPr lang="en-US" altLang="zh-CN" sz="3200" dirty="0">
                <a:latin typeface="宋体" pitchFamily="2" charset="-122"/>
                <a:ea typeface="宋体" pitchFamily="2" charset="-122"/>
              </a:rPr>
              <a:t>4.</a:t>
            </a:r>
            <a:r>
              <a:rPr lang="zh-CN" altLang="en-US" sz="3200" dirty="0">
                <a:latin typeface="宋体" pitchFamily="2" charset="-122"/>
                <a:ea typeface="宋体" pitchFamily="2" charset="-122"/>
              </a:rPr>
              <a:t>因修饰对象不明而造成的歧义</a:t>
            </a:r>
          </a:p>
        </p:txBody>
      </p:sp>
      <p:grpSp>
        <p:nvGrpSpPr>
          <p:cNvPr id="2" name="组 20"/>
          <p:cNvGrpSpPr/>
          <p:nvPr/>
        </p:nvGrpSpPr>
        <p:grpSpPr>
          <a:xfrm>
            <a:off x="1816569" y="3409725"/>
            <a:ext cx="8558530" cy="2152016"/>
            <a:chOff x="630902" y="1268152"/>
            <a:chExt cx="8558530" cy="1793289"/>
          </a:xfrm>
        </p:grpSpPr>
        <p:sp>
          <p:nvSpPr>
            <p:cNvPr id="8" name="TextBox 2"/>
            <p:cNvSpPr txBox="1"/>
            <p:nvPr/>
          </p:nvSpPr>
          <p:spPr>
            <a:xfrm>
              <a:off x="630902" y="1754441"/>
              <a:ext cx="8558530"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［山东</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2015·5D </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这部影片讲述了一个身患重病的工人的女儿自强不息、与命运抗争的故事，对青少年观众很有教育意义。</a:t>
              </a:r>
            </a:p>
          </p:txBody>
        </p:sp>
        <p:sp>
          <p:nvSpPr>
            <p:cNvPr id="10" name="文本框 15"/>
            <p:cNvSpPr txBox="1"/>
            <p:nvPr/>
          </p:nvSpPr>
          <p:spPr>
            <a:xfrm>
              <a:off x="689322" y="1268152"/>
              <a:ext cx="102235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
        <p:nvSpPr>
          <p:cNvPr id="15" name="文本框 17"/>
          <p:cNvSpPr txBox="1"/>
          <p:nvPr/>
        </p:nvSpPr>
        <p:spPr>
          <a:xfrm>
            <a:off x="5000562" y="954107"/>
            <a:ext cx="3111661"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表意不明</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2">
            <a:hlinkClick r:id="rId1" action="ppaction://hlinksldjump"/>
          </p:cNvPr>
          <p:cNvSpPr txBox="1"/>
          <p:nvPr/>
        </p:nvSpPr>
        <p:spPr>
          <a:xfrm>
            <a:off x="2061845" y="1030605"/>
            <a:ext cx="5212715" cy="500380"/>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dirty="0">
                <a:solidFill>
                  <a:schemeClr val="bg1"/>
                </a:solidFill>
                <a:latin typeface="黑体" pitchFamily="49" charset="-122"/>
                <a:ea typeface="黑体" pitchFamily="49" charset="-122"/>
                <a:cs typeface="Heiti SC Light"/>
              </a:rPr>
              <a:t>600</a:t>
            </a:r>
            <a:r>
              <a:rPr lang="zh-CN" altLang="en-US" sz="3600" dirty="0">
                <a:solidFill>
                  <a:schemeClr val="bg1"/>
                </a:solidFill>
                <a:latin typeface="黑体" pitchFamily="49" charset="-122"/>
                <a:ea typeface="黑体" pitchFamily="49" charset="-122"/>
                <a:cs typeface="Heiti SC Light"/>
              </a:rPr>
              <a:t>分基础  考点</a:t>
            </a:r>
            <a:r>
              <a:rPr lang="en-US" altLang="zh-CN" sz="3600" dirty="0">
                <a:solidFill>
                  <a:schemeClr val="bg1"/>
                </a:solidFill>
                <a:latin typeface="黑体" pitchFamily="49" charset="-122"/>
                <a:ea typeface="黑体" pitchFamily="49" charset="-122"/>
                <a:cs typeface="Heiti SC Light"/>
              </a:rPr>
              <a:t>&amp;</a:t>
            </a:r>
            <a:r>
              <a:rPr lang="zh-CN" altLang="en-US" sz="3600" dirty="0">
                <a:solidFill>
                  <a:schemeClr val="bg1"/>
                </a:solidFill>
                <a:latin typeface="黑体" pitchFamily="49" charset="-122"/>
                <a:ea typeface="黑体" pitchFamily="49" charset="-122"/>
                <a:cs typeface="Heiti SC Light"/>
              </a:rPr>
              <a:t>考法</a:t>
            </a:r>
          </a:p>
        </p:txBody>
      </p:sp>
      <p:grpSp>
        <p:nvGrpSpPr>
          <p:cNvPr id="2" name="组 11"/>
          <p:cNvGrpSpPr/>
          <p:nvPr/>
        </p:nvGrpSpPr>
        <p:grpSpPr>
          <a:xfrm>
            <a:off x="2061845" y="1593850"/>
            <a:ext cx="7742556" cy="5073740"/>
            <a:chOff x="924712" y="2050883"/>
            <a:chExt cx="7622474" cy="5073840"/>
          </a:xfrm>
        </p:grpSpPr>
        <p:sp>
          <p:nvSpPr>
            <p:cNvPr id="6" name="副标题 2">
              <a:hlinkClick r:id="rId2" action="ppaction://hlinksldjump"/>
            </p:cNvPr>
            <p:cNvSpPr txBox="1"/>
            <p:nvPr/>
          </p:nvSpPr>
          <p:spPr>
            <a:xfrm>
              <a:off x="924712" y="2050883"/>
              <a:ext cx="3872230" cy="51117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语序不当</a:t>
              </a:r>
            </a:p>
          </p:txBody>
        </p:sp>
        <p:sp>
          <p:nvSpPr>
            <p:cNvPr id="7" name="TextBox 4">
              <a:hlinkClick r:id="rId2" action="ppaction://hlinksldjump"/>
            </p:cNvPr>
            <p:cNvSpPr txBox="1"/>
            <p:nvPr/>
          </p:nvSpPr>
          <p:spPr>
            <a:xfrm>
              <a:off x="1406704" y="2584929"/>
              <a:ext cx="7140482" cy="4539794"/>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000" dirty="0">
                  <a:solidFill>
                    <a:schemeClr val="bg1"/>
                  </a:solidFill>
                  <a:latin typeface="宋体" pitchFamily="2" charset="-122"/>
                  <a:ea typeface="宋体" pitchFamily="2" charset="-122"/>
                  <a:cs typeface="Heiti SC Light"/>
                </a:rPr>
                <a:t>考法</a:t>
              </a:r>
              <a:r>
                <a:rPr lang="en-US" altLang="zh-CN" sz="3000" dirty="0">
                  <a:solidFill>
                    <a:schemeClr val="bg1"/>
                  </a:solidFill>
                  <a:latin typeface="宋体" pitchFamily="2" charset="-122"/>
                  <a:ea typeface="宋体" pitchFamily="2" charset="-122"/>
                  <a:cs typeface="Heiti SC Light"/>
                </a:rPr>
                <a:t>1  </a:t>
              </a:r>
              <a:r>
                <a:rPr lang="zh-CN" altLang="en-US" sz="3000" dirty="0">
                  <a:solidFill>
                    <a:schemeClr val="bg1"/>
                  </a:solidFill>
                  <a:latin typeface="宋体" pitchFamily="2" charset="-122"/>
                  <a:ea typeface="宋体" pitchFamily="2" charset="-122"/>
                  <a:cs typeface="Heiti SC Light"/>
                </a:rPr>
                <a:t>分句顺序不当（</a:t>
              </a:r>
              <a:r>
                <a:rPr lang="zh-CN" altLang="en-US" sz="3000" i="1" dirty="0">
                  <a:solidFill>
                    <a:schemeClr val="bg1"/>
                  </a:solidFill>
                  <a:latin typeface="宋体" pitchFamily="2" charset="-122"/>
                  <a:ea typeface="宋体" pitchFamily="2" charset="-122"/>
                  <a:cs typeface="Heiti SC Light"/>
                </a:rPr>
                <a:t>重点）</a:t>
              </a:r>
              <a:endParaRPr lang="zh-CN" altLang="en-US" sz="3000" i="1"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000" dirty="0">
                  <a:solidFill>
                    <a:schemeClr val="bg1"/>
                  </a:solidFill>
                  <a:latin typeface="宋体" pitchFamily="2" charset="-122"/>
                  <a:ea typeface="宋体" pitchFamily="2" charset="-122"/>
                  <a:cs typeface="Heiti SC Light"/>
                </a:rPr>
                <a:t>考法</a:t>
              </a:r>
              <a:r>
                <a:rPr lang="en-US" altLang="zh-CN" sz="3000" dirty="0">
                  <a:solidFill>
                    <a:schemeClr val="bg1"/>
                  </a:solidFill>
                  <a:latin typeface="宋体" pitchFamily="2" charset="-122"/>
                  <a:ea typeface="宋体" pitchFamily="2" charset="-122"/>
                  <a:cs typeface="Heiti SC Light"/>
                </a:rPr>
                <a:t>2  </a:t>
              </a:r>
              <a:r>
                <a:rPr lang="zh-CN" altLang="en-US" sz="3000" dirty="0">
                  <a:solidFill>
                    <a:schemeClr val="bg1"/>
                  </a:solidFill>
                  <a:latin typeface="宋体" pitchFamily="2" charset="-122"/>
                  <a:ea typeface="宋体" pitchFamily="2" charset="-122"/>
                  <a:cs typeface="Heiti SC Light"/>
                </a:rPr>
                <a:t>并列词语顺序不当（</a:t>
              </a:r>
              <a:r>
                <a:rPr lang="zh-CN" altLang="en-US" sz="3000" i="1" dirty="0">
                  <a:solidFill>
                    <a:schemeClr val="bg1"/>
                  </a:solidFill>
                  <a:latin typeface="宋体" pitchFamily="2" charset="-122"/>
                  <a:ea typeface="宋体" pitchFamily="2" charset="-122"/>
                  <a:cs typeface="Heiti SC Light"/>
                </a:rPr>
                <a:t>重点</a:t>
              </a:r>
              <a:r>
                <a:rPr lang="zh-CN" altLang="en-US" sz="3000" dirty="0">
                  <a:solidFill>
                    <a:schemeClr val="bg1"/>
                  </a:solidFill>
                  <a:latin typeface="宋体" pitchFamily="2" charset="-122"/>
                  <a:ea typeface="宋体" pitchFamily="2" charset="-122"/>
                  <a:cs typeface="Heiti SC Light"/>
                </a:rPr>
                <a:t>）</a:t>
              </a:r>
              <a:endParaRPr lang="zh-CN" altLang="en-US" sz="30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000" dirty="0">
                  <a:solidFill>
                    <a:schemeClr val="bg1"/>
                  </a:solidFill>
                  <a:latin typeface="宋体" pitchFamily="2" charset="-122"/>
                  <a:ea typeface="宋体" pitchFamily="2" charset="-122"/>
                  <a:cs typeface="Heiti SC Light"/>
                </a:rPr>
                <a:t>考法</a:t>
              </a:r>
              <a:r>
                <a:rPr lang="en-US" altLang="zh-CN" sz="3000" dirty="0">
                  <a:solidFill>
                    <a:schemeClr val="bg1"/>
                  </a:solidFill>
                  <a:latin typeface="宋体" pitchFamily="2" charset="-122"/>
                  <a:ea typeface="宋体" pitchFamily="2" charset="-122"/>
                  <a:cs typeface="Heiti SC Light"/>
                </a:rPr>
                <a:t>3  </a:t>
              </a:r>
              <a:r>
                <a:rPr lang="zh-CN" altLang="en-US" sz="3000" dirty="0">
                  <a:solidFill>
                    <a:schemeClr val="bg1"/>
                  </a:solidFill>
                  <a:latin typeface="宋体" pitchFamily="2" charset="-122"/>
                  <a:ea typeface="宋体" pitchFamily="2" charset="-122"/>
                  <a:cs typeface="Heiti SC Light"/>
                </a:rPr>
                <a:t>虚词位置不当</a:t>
              </a:r>
              <a:endParaRPr lang="zh-CN" altLang="en-US" sz="30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000" dirty="0">
                  <a:solidFill>
                    <a:schemeClr val="bg1"/>
                  </a:solidFill>
                  <a:latin typeface="宋体" pitchFamily="2" charset="-122"/>
                  <a:ea typeface="宋体" pitchFamily="2" charset="-122"/>
                  <a:cs typeface="Heiti SC Light"/>
                </a:rPr>
                <a:t>考法</a:t>
              </a:r>
              <a:r>
                <a:rPr lang="en-US" altLang="zh-CN" sz="3000" dirty="0">
                  <a:solidFill>
                    <a:schemeClr val="bg1"/>
                  </a:solidFill>
                  <a:latin typeface="宋体" pitchFamily="2" charset="-122"/>
                  <a:ea typeface="宋体" pitchFamily="2" charset="-122"/>
                  <a:cs typeface="Heiti SC Light"/>
                </a:rPr>
                <a:t>4  </a:t>
              </a:r>
              <a:r>
                <a:rPr lang="zh-CN" altLang="en-US" sz="3000" dirty="0">
                  <a:solidFill>
                    <a:schemeClr val="bg1"/>
                  </a:solidFill>
                  <a:latin typeface="宋体" pitchFamily="2" charset="-122"/>
                  <a:ea typeface="宋体" pitchFamily="2" charset="-122"/>
                  <a:cs typeface="Heiti SC Light"/>
                </a:rPr>
                <a:t>定语位置不当</a:t>
              </a:r>
              <a:endParaRPr lang="zh-CN" altLang="en-US" sz="30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000" dirty="0">
                  <a:solidFill>
                    <a:schemeClr val="bg1"/>
                  </a:solidFill>
                  <a:latin typeface="宋体" pitchFamily="2" charset="-122"/>
                  <a:ea typeface="宋体" pitchFamily="2" charset="-122"/>
                  <a:cs typeface="Heiti SC Light"/>
                </a:rPr>
                <a:t>考法</a:t>
              </a:r>
              <a:r>
                <a:rPr lang="en-US" altLang="zh-CN" sz="3000" dirty="0">
                  <a:solidFill>
                    <a:schemeClr val="bg1"/>
                  </a:solidFill>
                  <a:latin typeface="宋体" pitchFamily="2" charset="-122"/>
                  <a:ea typeface="宋体" pitchFamily="2" charset="-122"/>
                  <a:cs typeface="Heiti SC Light"/>
                </a:rPr>
                <a:t>5  </a:t>
              </a:r>
              <a:r>
                <a:rPr lang="zh-CN" altLang="en-US" sz="3000" dirty="0">
                  <a:solidFill>
                    <a:schemeClr val="bg1"/>
                  </a:solidFill>
                  <a:latin typeface="宋体" pitchFamily="2" charset="-122"/>
                  <a:ea typeface="宋体" pitchFamily="2" charset="-122"/>
                  <a:cs typeface="Heiti SC Light"/>
                </a:rPr>
                <a:t>状语位置不当</a:t>
              </a:r>
              <a:endParaRPr lang="zh-CN" altLang="en-US" sz="3000" dirty="0">
                <a:solidFill>
                  <a:schemeClr val="bg1"/>
                </a:solidFill>
                <a:latin typeface="宋体" pitchFamily="2" charset="-122"/>
                <a:ea typeface="宋体" pitchFamily="2" charset="-122"/>
                <a:cs typeface="Heiti SC Light"/>
              </a:endParaRPr>
            </a:p>
            <a:p>
              <a:endParaRPr lang="zh-CN" altLang="en-US" sz="3200" dirty="0">
                <a:solidFill>
                  <a:schemeClr val="tx2"/>
                </a:solidFill>
                <a:latin typeface="Heiti SC Light"/>
                <a:ea typeface="Heiti SC Light"/>
                <a:cs typeface="Heiti SC Light"/>
              </a:endParaRPr>
            </a:p>
            <a:p>
              <a:endParaRPr lang="zh-CN" altLang="en-US" sz="3200" dirty="0">
                <a:latin typeface="方正苏新诗柳楷简体" panose="02000000000000000000" pitchFamily="2" charset="-122"/>
                <a:ea typeface="方正苏新诗柳楷简体" panose="02000000000000000000" pitchFamily="2" charset="-122"/>
              </a:endParaRPr>
            </a:p>
          </p:txBody>
        </p:sp>
      </p:grpSp>
      <p:pic>
        <p:nvPicPr>
          <p:cNvPr id="1028" name="Picture 4" descr="E:\support\desk\bf3e0de510797d106a6ed745b2d47ce7af22adcb36225-MSsGbL_fw658.jpg"/>
          <p:cNvPicPr>
            <a:picLocks noChangeAspect="1" noChangeArrowheads="1"/>
          </p:cNvPicPr>
          <p:nvPr/>
        </p:nvPicPr>
        <p:blipFill>
          <a:blip r:embed="rId3" cstate="print"/>
          <a:srcRect/>
          <a:stretch>
            <a:fillRect/>
          </a:stretch>
        </p:blipFill>
        <p:spPr bwMode="auto">
          <a:xfrm>
            <a:off x="9480376" y="4077072"/>
            <a:ext cx="1929384" cy="2282827"/>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2"/>
          <p:cNvGrpSpPr/>
          <p:nvPr/>
        </p:nvGrpSpPr>
        <p:grpSpPr>
          <a:xfrm>
            <a:off x="1766764" y="1358761"/>
            <a:ext cx="8529955" cy="2490470"/>
            <a:chOff x="4819387" y="662993"/>
            <a:chExt cx="8529955" cy="2490470"/>
          </a:xfrm>
        </p:grpSpPr>
        <p:sp>
          <p:nvSpPr>
            <p:cNvPr id="12" name="TextBox 5"/>
            <p:cNvSpPr txBox="1"/>
            <p:nvPr/>
          </p:nvSpPr>
          <p:spPr>
            <a:xfrm>
              <a:off x="4819387" y="1246558"/>
              <a:ext cx="8529955" cy="1906905"/>
            </a:xfrm>
            <a:prstGeom prst="rect">
              <a:avLst/>
            </a:prstGeom>
            <a:noFill/>
          </p:spPr>
          <p:txBody>
            <a:bodyPr wrap="square" rtlCol="0">
              <a:spAutoFit/>
            </a:bodyPr>
            <a:lstStyle/>
            <a:p>
              <a:pPr fontAlgn="auto">
                <a:lnSpc>
                  <a:spcPts val="3540"/>
                </a:lnSpc>
              </a:pPr>
              <a:r>
                <a:rPr lang="zh-CN" altLang="en-US" sz="3200" dirty="0">
                  <a:latin typeface="仿宋" panose="02010609060101010101" pitchFamily="49" charset="-122"/>
                  <a:ea typeface="仿宋" panose="02010609060101010101" pitchFamily="49" charset="-122"/>
                </a:rPr>
                <a:t>“一个身患重病的工人的女儿”有歧义，“身患重病的”既可修饰“工人”，也可修饰“工人的女儿”，到底修饰哪一个并不明确，所以就产生了歧义。</a:t>
              </a:r>
            </a:p>
          </p:txBody>
        </p:sp>
        <p:sp>
          <p:nvSpPr>
            <p:cNvPr id="14" name="文本框 19"/>
            <p:cNvSpPr txBox="1"/>
            <p:nvPr/>
          </p:nvSpPr>
          <p:spPr>
            <a:xfrm>
              <a:off x="4846692" y="662993"/>
              <a:ext cx="103886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695450" y="1334770"/>
            <a:ext cx="388620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2  </a:t>
            </a:r>
            <a:r>
              <a:rPr lang="zh-CN" altLang="en-US" sz="3200" dirty="0">
                <a:solidFill>
                  <a:schemeClr val="bg1"/>
                </a:solidFill>
                <a:latin typeface="+mn-ea"/>
                <a:cs typeface="Heiti SC Light"/>
              </a:rPr>
              <a:t>指代不明</a:t>
            </a:r>
          </a:p>
        </p:txBody>
      </p:sp>
      <p:grpSp>
        <p:nvGrpSpPr>
          <p:cNvPr id="2" name="组 20"/>
          <p:cNvGrpSpPr/>
          <p:nvPr/>
        </p:nvGrpSpPr>
        <p:grpSpPr>
          <a:xfrm>
            <a:off x="1763156" y="1918364"/>
            <a:ext cx="8837295" cy="2136140"/>
            <a:chOff x="137507" y="1233228"/>
            <a:chExt cx="8837295" cy="1780060"/>
          </a:xfrm>
        </p:grpSpPr>
        <p:sp>
          <p:nvSpPr>
            <p:cNvPr id="8" name="TextBox 2"/>
            <p:cNvSpPr txBox="1"/>
            <p:nvPr/>
          </p:nvSpPr>
          <p:spPr>
            <a:xfrm>
              <a:off x="137507" y="1706288"/>
              <a:ext cx="8837295"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［山东2017·5C］</a:t>
              </a:r>
              <a:r>
                <a:rPr lang="zh-CN" altLang="en-US" sz="3200" dirty="0">
                  <a:solidFill>
                    <a:schemeClr val="tx1">
                      <a:lumMod val="75000"/>
                      <a:lumOff val="25000"/>
                    </a:schemeClr>
                  </a:solidFill>
                  <a:latin typeface="宋体" pitchFamily="2" charset="-122"/>
                  <a:ea typeface="宋体" pitchFamily="2" charset="-122"/>
                  <a:cs typeface="Heiti SC Light"/>
                </a:rPr>
                <a:t>这位前方记者采访到的专家表示，C919的试飞成功，标志着我国大型商用飞机的研制已经达到国际先进水平。</a:t>
              </a:r>
            </a:p>
          </p:txBody>
        </p:sp>
        <p:sp>
          <p:nvSpPr>
            <p:cNvPr id="10" name="文本框 15"/>
            <p:cNvSpPr txBox="1"/>
            <p:nvPr/>
          </p:nvSpPr>
          <p:spPr>
            <a:xfrm>
              <a:off x="137507" y="1233228"/>
              <a:ext cx="100584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781267" y="4346055"/>
            <a:ext cx="8790940" cy="1167130"/>
            <a:chOff x="4812950" y="1477063"/>
            <a:chExt cx="8790940" cy="1167130"/>
          </a:xfrm>
        </p:grpSpPr>
        <p:sp>
          <p:nvSpPr>
            <p:cNvPr id="12" name="TextBox 5"/>
            <p:cNvSpPr txBox="1"/>
            <p:nvPr/>
          </p:nvSpPr>
          <p:spPr>
            <a:xfrm>
              <a:off x="4823745" y="2060628"/>
              <a:ext cx="8780145" cy="583565"/>
            </a:xfrm>
            <a:prstGeom prst="rect">
              <a:avLst/>
            </a:prstGeom>
            <a:noFill/>
          </p:spPr>
          <p:txBody>
            <a:bodyPr wrap="square" rtlCol="0">
              <a:spAutoFit/>
            </a:bodyPr>
            <a:lstStyle/>
            <a:p>
              <a:pPr fontAlgn="auto">
                <a:lnSpc>
                  <a:spcPct val="100000"/>
                </a:lnSpc>
              </a:pPr>
              <a:r>
                <a:rPr sz="2800" dirty="0">
                  <a:latin typeface="仿宋" panose="02010609060101010101" pitchFamily="49" charset="-122"/>
                  <a:ea typeface="仿宋" panose="02010609060101010101" pitchFamily="49" charset="-122"/>
                </a:rPr>
                <a:t>“这位”是指代“记者”还是“专家”，不明确</a:t>
              </a:r>
              <a:r>
                <a:rPr sz="3200" dirty="0">
                  <a:latin typeface="仿宋" panose="02010609060101010101" pitchFamily="49" charset="-122"/>
                  <a:ea typeface="仿宋" panose="02010609060101010101" pitchFamily="49" charset="-122"/>
                </a:rPr>
                <a:t>。</a:t>
              </a:r>
            </a:p>
          </p:txBody>
        </p:sp>
        <p:sp>
          <p:nvSpPr>
            <p:cNvPr id="14" name="文本框 19"/>
            <p:cNvSpPr txBox="1"/>
            <p:nvPr/>
          </p:nvSpPr>
          <p:spPr>
            <a:xfrm>
              <a:off x="4812950" y="1477063"/>
              <a:ext cx="108732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4727848" y="767051"/>
            <a:ext cx="318894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a:t>
            </a:r>
            <a:r>
              <a:rPr lang="zh-CN" altLang="en-US" sz="3600" b="1" dirty="0">
                <a:solidFill>
                  <a:schemeClr val="tx2"/>
                </a:solidFill>
                <a:latin typeface="黑体" pitchFamily="49" charset="-122"/>
                <a:ea typeface="黑体" pitchFamily="49" charset="-122"/>
                <a:cs typeface="Heiti SC Light"/>
              </a:rPr>
              <a:t> </a:t>
            </a:r>
            <a:r>
              <a:rPr lang="zh-CN" altLang="en-US" sz="3600" b="1" dirty="0">
                <a:solidFill>
                  <a:schemeClr val="bg1"/>
                </a:solidFill>
                <a:latin typeface="黑体" pitchFamily="49" charset="-122"/>
                <a:ea typeface="黑体" pitchFamily="49" charset="-122"/>
                <a:cs typeface="Heiti SC Light"/>
              </a:rPr>
              <a:t>表意不明</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82775" y="1363980"/>
            <a:ext cx="403161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3  </a:t>
            </a:r>
            <a:r>
              <a:rPr lang="zh-CN" altLang="en-US" sz="3200" dirty="0">
                <a:solidFill>
                  <a:schemeClr val="bg1"/>
                </a:solidFill>
                <a:latin typeface="+mn-ea"/>
                <a:cs typeface="Heiti SC Light"/>
              </a:rPr>
              <a:t>对象不明</a:t>
            </a:r>
          </a:p>
        </p:txBody>
      </p:sp>
      <p:grpSp>
        <p:nvGrpSpPr>
          <p:cNvPr id="2" name="组 20"/>
          <p:cNvGrpSpPr/>
          <p:nvPr/>
        </p:nvGrpSpPr>
        <p:grpSpPr>
          <a:xfrm>
            <a:off x="1882536" y="1927379"/>
            <a:ext cx="8547735" cy="2166620"/>
            <a:chOff x="630902" y="1571884"/>
            <a:chExt cx="8547735" cy="1805459"/>
          </a:xfrm>
        </p:grpSpPr>
        <p:sp>
          <p:nvSpPr>
            <p:cNvPr id="8" name="TextBox 2"/>
            <p:cNvSpPr txBox="1"/>
            <p:nvPr/>
          </p:nvSpPr>
          <p:spPr>
            <a:xfrm>
              <a:off x="630902" y="2070343"/>
              <a:ext cx="8547735"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［山东</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2014·5C</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熟悉他的人都知道，生活中的他不像在银幕上那样，是个性格开朗外向、不拘小节的人。</a:t>
              </a:r>
            </a:p>
          </p:txBody>
        </p:sp>
        <p:sp>
          <p:nvSpPr>
            <p:cNvPr id="10" name="文本框 15"/>
            <p:cNvSpPr txBox="1"/>
            <p:nvPr/>
          </p:nvSpPr>
          <p:spPr>
            <a:xfrm>
              <a:off x="702657" y="1571884"/>
              <a:ext cx="104584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954733" y="4171555"/>
            <a:ext cx="8348980" cy="2239010"/>
            <a:chOff x="4833992" y="1535483"/>
            <a:chExt cx="8348980" cy="2239010"/>
          </a:xfrm>
        </p:grpSpPr>
        <p:sp>
          <p:nvSpPr>
            <p:cNvPr id="12" name="TextBox 5"/>
            <p:cNvSpPr txBox="1"/>
            <p:nvPr/>
          </p:nvSpPr>
          <p:spPr>
            <a:xfrm>
              <a:off x="4833992" y="2206043"/>
              <a:ext cx="8348980" cy="156845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“是个性格开朗外向、不拘小节的人”对象不明，是指“生活中的他”还是指“银幕上的他”，无法确定。</a:t>
              </a:r>
            </a:p>
          </p:txBody>
        </p:sp>
        <p:sp>
          <p:nvSpPr>
            <p:cNvPr id="14" name="文本框 19"/>
            <p:cNvSpPr txBox="1"/>
            <p:nvPr/>
          </p:nvSpPr>
          <p:spPr>
            <a:xfrm>
              <a:off x="4833992" y="1535483"/>
              <a:ext cx="1038225"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4714318" y="783197"/>
            <a:ext cx="3325898"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表意不明</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2">
            <a:hlinkClick r:id="rId1" action="ppaction://hlinksldjump"/>
          </p:cNvPr>
          <p:cNvSpPr txBox="1"/>
          <p:nvPr/>
        </p:nvSpPr>
        <p:spPr>
          <a:xfrm>
            <a:off x="1983740" y="874395"/>
            <a:ext cx="5335905" cy="500380"/>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dirty="0">
                <a:solidFill>
                  <a:schemeClr val="bg1"/>
                </a:solidFill>
                <a:latin typeface="黑体" pitchFamily="49" charset="-122"/>
                <a:ea typeface="黑体" pitchFamily="49" charset="-122"/>
                <a:cs typeface="Heiti SC Light"/>
              </a:rPr>
              <a:t>600</a:t>
            </a:r>
            <a:r>
              <a:rPr lang="zh-CN" altLang="en-US" sz="3600" dirty="0">
                <a:solidFill>
                  <a:schemeClr val="bg1"/>
                </a:solidFill>
                <a:latin typeface="黑体" pitchFamily="49" charset="-122"/>
                <a:ea typeface="黑体" pitchFamily="49" charset="-122"/>
                <a:cs typeface="Heiti SC Light"/>
              </a:rPr>
              <a:t>分基础  考点</a:t>
            </a:r>
            <a:r>
              <a:rPr lang="en-US" altLang="zh-CN" sz="3600" dirty="0">
                <a:solidFill>
                  <a:schemeClr val="bg1"/>
                </a:solidFill>
                <a:latin typeface="黑体" pitchFamily="49" charset="-122"/>
                <a:ea typeface="黑体" pitchFamily="49" charset="-122"/>
                <a:cs typeface="Heiti SC Light"/>
              </a:rPr>
              <a:t>&amp;</a:t>
            </a:r>
            <a:r>
              <a:rPr lang="zh-CN" altLang="en-US" sz="3600" dirty="0">
                <a:solidFill>
                  <a:schemeClr val="bg1"/>
                </a:solidFill>
                <a:latin typeface="黑体" pitchFamily="49" charset="-122"/>
                <a:ea typeface="黑体" pitchFamily="49" charset="-122"/>
                <a:cs typeface="Heiti SC Light"/>
              </a:rPr>
              <a:t>考法</a:t>
            </a:r>
          </a:p>
        </p:txBody>
      </p:sp>
      <p:grpSp>
        <p:nvGrpSpPr>
          <p:cNvPr id="2" name="组 11"/>
          <p:cNvGrpSpPr/>
          <p:nvPr/>
        </p:nvGrpSpPr>
        <p:grpSpPr>
          <a:xfrm>
            <a:off x="1983740" y="1496695"/>
            <a:ext cx="5954756" cy="6019136"/>
            <a:chOff x="924712" y="2050883"/>
            <a:chExt cx="3982706" cy="6019234"/>
          </a:xfrm>
        </p:grpSpPr>
        <p:sp>
          <p:nvSpPr>
            <p:cNvPr id="6" name="副标题 2">
              <a:hlinkClick r:id="rId2" action="ppaction://hlinksldjump"/>
            </p:cNvPr>
            <p:cNvSpPr txBox="1"/>
            <p:nvPr/>
          </p:nvSpPr>
          <p:spPr>
            <a:xfrm>
              <a:off x="924712" y="2050883"/>
              <a:ext cx="2161029" cy="511155"/>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不合逻辑</a:t>
              </a:r>
            </a:p>
          </p:txBody>
        </p:sp>
        <p:sp>
          <p:nvSpPr>
            <p:cNvPr id="7" name="TextBox 4"/>
            <p:cNvSpPr txBox="1"/>
            <p:nvPr/>
          </p:nvSpPr>
          <p:spPr>
            <a:xfrm>
              <a:off x="1264064" y="2562038"/>
              <a:ext cx="3643354" cy="5508079"/>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1  </a:t>
              </a:r>
              <a:r>
                <a:rPr lang="zh-CN" altLang="en-US" sz="3200" dirty="0">
                  <a:solidFill>
                    <a:schemeClr val="bg1"/>
                  </a:solidFill>
                  <a:latin typeface="宋体" pitchFamily="2" charset="-122"/>
                  <a:ea typeface="宋体" pitchFamily="2" charset="-122"/>
                  <a:cs typeface="Heiti SC Light"/>
                </a:rPr>
                <a:t>并列不当（</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2  </a:t>
              </a:r>
              <a:r>
                <a:rPr lang="zh-CN" altLang="en-US" sz="3200" dirty="0">
                  <a:solidFill>
                    <a:schemeClr val="bg1"/>
                  </a:solidFill>
                  <a:latin typeface="宋体" pitchFamily="2" charset="-122"/>
                  <a:ea typeface="宋体" pitchFamily="2" charset="-122"/>
                  <a:cs typeface="Heiti SC Light"/>
                </a:rPr>
                <a:t>否定不当（</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3  </a:t>
              </a:r>
              <a:r>
                <a:rPr lang="zh-CN" altLang="en-US" sz="3200" dirty="0">
                  <a:solidFill>
                    <a:schemeClr val="bg1"/>
                  </a:solidFill>
                  <a:latin typeface="宋体" pitchFamily="2" charset="-122"/>
                  <a:ea typeface="宋体" pitchFamily="2" charset="-122"/>
                  <a:cs typeface="Heiti SC Light"/>
                </a:rPr>
                <a:t>主客颠倒</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4  </a:t>
              </a:r>
              <a:r>
                <a:rPr lang="zh-CN" altLang="en-US" sz="3200" dirty="0">
                  <a:solidFill>
                    <a:schemeClr val="bg1"/>
                  </a:solidFill>
                  <a:latin typeface="宋体" pitchFamily="2" charset="-122"/>
                  <a:ea typeface="宋体" pitchFamily="2" charset="-122"/>
                  <a:cs typeface="Heiti SC Light"/>
                </a:rPr>
                <a:t>前后矛盾</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5  </a:t>
              </a:r>
              <a:r>
                <a:rPr lang="zh-CN" altLang="en-US" sz="3200" dirty="0">
                  <a:solidFill>
                    <a:schemeClr val="bg1"/>
                  </a:solidFill>
                  <a:latin typeface="宋体" pitchFamily="2" charset="-122"/>
                  <a:ea typeface="宋体" pitchFamily="2" charset="-122"/>
                  <a:cs typeface="Heiti SC Light"/>
                </a:rPr>
                <a:t>不合事理</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6  </a:t>
              </a:r>
              <a:r>
                <a:rPr lang="zh-CN" altLang="en-US" sz="3200" dirty="0">
                  <a:solidFill>
                    <a:schemeClr val="bg1"/>
                  </a:solidFill>
                  <a:latin typeface="宋体" pitchFamily="2" charset="-122"/>
                  <a:ea typeface="宋体" pitchFamily="2" charset="-122"/>
                  <a:cs typeface="Heiti SC Light"/>
                </a:rPr>
                <a:t>数量词使用不当</a:t>
              </a:r>
              <a:endParaRPr lang="zh-CN" altLang="en-US" sz="3200" dirty="0">
                <a:solidFill>
                  <a:schemeClr val="bg1"/>
                </a:solidFill>
                <a:latin typeface="宋体" pitchFamily="2" charset="-122"/>
                <a:ea typeface="宋体" pitchFamily="2" charset="-122"/>
                <a:cs typeface="Heiti SC Light"/>
              </a:endParaRPr>
            </a:p>
            <a:p>
              <a:endParaRPr lang="zh-CN" altLang="en-US" sz="3200" dirty="0">
                <a:solidFill>
                  <a:schemeClr val="tx2"/>
                </a:solidFill>
                <a:latin typeface="Heiti SC Light"/>
                <a:ea typeface="Heiti SC Light"/>
                <a:cs typeface="Heiti SC Light"/>
              </a:endParaRPr>
            </a:p>
            <a:p>
              <a:endParaRPr lang="zh-CN" altLang="en-US" sz="3200" dirty="0">
                <a:latin typeface="方正苏新诗柳楷简体" panose="02000000000000000000" pitchFamily="2" charset="-122"/>
                <a:ea typeface="方正苏新诗柳楷简体" panose="02000000000000000000" pitchFamily="2" charset="-122"/>
              </a:endParaRPr>
            </a:p>
          </p:txBody>
        </p:sp>
      </p:grpSp>
      <p:pic>
        <p:nvPicPr>
          <p:cNvPr id="8" name="Picture 4" descr="E:\support\desk\bf3e0de510797d106a6ed745b2d47ce7af22adcb36225-MSsGbL_fw658.jpg"/>
          <p:cNvPicPr>
            <a:picLocks noChangeAspect="1" noChangeArrowheads="1"/>
          </p:cNvPicPr>
          <p:nvPr/>
        </p:nvPicPr>
        <p:blipFill>
          <a:blip r:embed="rId3" cstate="print"/>
          <a:srcRect/>
          <a:stretch>
            <a:fillRect/>
          </a:stretch>
        </p:blipFill>
        <p:spPr bwMode="auto">
          <a:xfrm>
            <a:off x="9336360" y="4005064"/>
            <a:ext cx="1929384" cy="2282827"/>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694180" y="1315085"/>
            <a:ext cx="546354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并列不当（</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p>
        </p:txBody>
      </p:sp>
      <p:sp>
        <p:nvSpPr>
          <p:cNvPr id="5" name="TextBox 2"/>
          <p:cNvSpPr txBox="1"/>
          <p:nvPr/>
        </p:nvSpPr>
        <p:spPr>
          <a:xfrm>
            <a:off x="1694180" y="1697675"/>
            <a:ext cx="8529320" cy="641714"/>
          </a:xfrm>
          <a:prstGeom prst="rect">
            <a:avLst/>
          </a:prstGeom>
          <a:noFill/>
        </p:spPr>
        <p:txBody>
          <a:bodyPr wrap="square" rtlCol="0">
            <a:spAutoFit/>
          </a:bodyPr>
          <a:lstStyle/>
          <a:p>
            <a:pPr>
              <a:lnSpc>
                <a:spcPct val="130000"/>
              </a:lnSpc>
            </a:pPr>
            <a:r>
              <a:rPr lang="zh-CN" altLang="en-US" sz="3200" dirty="0">
                <a:latin typeface="宋体" pitchFamily="2" charset="-122"/>
                <a:ea typeface="宋体" pitchFamily="2" charset="-122"/>
              </a:rPr>
              <a:t>一是具有包含关系或交叉关系的概念并列了。</a:t>
            </a:r>
          </a:p>
        </p:txBody>
      </p:sp>
      <p:sp>
        <p:nvSpPr>
          <p:cNvPr id="18" name="文本框 17"/>
          <p:cNvSpPr txBox="1"/>
          <p:nvPr/>
        </p:nvSpPr>
        <p:spPr>
          <a:xfrm>
            <a:off x="5231904" y="769870"/>
            <a:ext cx="298259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不合逻辑</a:t>
            </a:r>
            <a:endParaRPr kumimoji="1" lang="zh-CN" altLang="en-US" sz="3600" b="1" dirty="0">
              <a:solidFill>
                <a:schemeClr val="bg1"/>
              </a:solidFill>
              <a:latin typeface="黑体" pitchFamily="49" charset="-122"/>
              <a:ea typeface="黑体" pitchFamily="49" charset="-122"/>
              <a:cs typeface="Heiti SC Light"/>
            </a:endParaRPr>
          </a:p>
        </p:txBody>
      </p:sp>
      <p:grpSp>
        <p:nvGrpSpPr>
          <p:cNvPr id="3" name="组 22"/>
          <p:cNvGrpSpPr/>
          <p:nvPr/>
        </p:nvGrpSpPr>
        <p:grpSpPr>
          <a:xfrm>
            <a:off x="1697141" y="4825798"/>
            <a:ext cx="8661400" cy="1598441"/>
            <a:chOff x="4755835" y="1158194"/>
            <a:chExt cx="8661400" cy="1598441"/>
          </a:xfrm>
        </p:grpSpPr>
        <p:sp>
          <p:nvSpPr>
            <p:cNvPr id="12" name="TextBox 5"/>
            <p:cNvSpPr txBox="1"/>
            <p:nvPr/>
          </p:nvSpPr>
          <p:spPr>
            <a:xfrm>
              <a:off x="4755835" y="1629852"/>
              <a:ext cx="8661400" cy="1126783"/>
            </a:xfrm>
            <a:prstGeom prst="rect">
              <a:avLst/>
            </a:prstGeom>
            <a:noFill/>
          </p:spPr>
          <p:txBody>
            <a:bodyPr wrap="square" rtlCol="0">
              <a:spAutoFit/>
            </a:bodyPr>
            <a:lstStyle/>
            <a:p>
              <a:pPr>
                <a:lnSpc>
                  <a:spcPct val="120000"/>
                </a:lnSpc>
              </a:pPr>
              <a:r>
                <a:rPr lang="zh-CN" altLang="en-US" sz="3000" dirty="0">
                  <a:latin typeface="仿宋" panose="02010609060101010101" pitchFamily="49" charset="-122"/>
                  <a:ea typeface="仿宋" panose="02010609060101010101" pitchFamily="49" charset="-122"/>
                </a:rPr>
                <a:t>“历史图片、历史资料、历史物品、历史人物”并列不当，“历史资料”包括其他三项。</a:t>
              </a:r>
            </a:p>
          </p:txBody>
        </p:sp>
        <p:sp>
          <p:nvSpPr>
            <p:cNvPr id="14" name="文本框 19"/>
            <p:cNvSpPr txBox="1"/>
            <p:nvPr/>
          </p:nvSpPr>
          <p:spPr>
            <a:xfrm>
              <a:off x="4755835" y="1158194"/>
              <a:ext cx="1028700" cy="583565"/>
            </a:xfrm>
            <a:prstGeom prst="rect">
              <a:avLst/>
            </a:prstGeom>
            <a:solidFill>
              <a:schemeClr val="accent2"/>
            </a:solidFill>
            <a:ln>
              <a:solidFill>
                <a:schemeClr val="tx2">
                  <a:lumMod val="40000"/>
                  <a:lumOff val="60000"/>
                </a:schemeClr>
              </a:solidFill>
            </a:ln>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17" name="组 20"/>
          <p:cNvGrpSpPr/>
          <p:nvPr/>
        </p:nvGrpSpPr>
        <p:grpSpPr>
          <a:xfrm>
            <a:off x="1694814" y="2374906"/>
            <a:ext cx="8528686" cy="2450892"/>
            <a:chOff x="-44738" y="1012573"/>
            <a:chExt cx="8528686" cy="2042345"/>
          </a:xfrm>
        </p:grpSpPr>
        <p:sp>
          <p:nvSpPr>
            <p:cNvPr id="19" name="TextBox 2"/>
            <p:cNvSpPr txBox="1"/>
            <p:nvPr/>
          </p:nvSpPr>
          <p:spPr>
            <a:xfrm>
              <a:off x="-44737" y="1439143"/>
              <a:ext cx="8528685" cy="1615775"/>
            </a:xfrm>
            <a:prstGeom prst="rect">
              <a:avLst/>
            </a:prstGeom>
            <a:noFill/>
          </p:spPr>
          <p:txBody>
            <a:bodyPr wrap="square" rtlCol="0">
              <a:spAutoFit/>
            </a:bodyPr>
            <a:lstStyle/>
            <a:p>
              <a:pPr fontAlgn="auto">
                <a:lnSpc>
                  <a:spcPct val="100000"/>
                </a:lnSpc>
              </a:pPr>
              <a:r>
                <a:rPr lang="zh-CN" altLang="en-US" sz="3000" dirty="0">
                  <a:solidFill>
                    <a:schemeClr val="tx1">
                      <a:lumMod val="75000"/>
                      <a:lumOff val="25000"/>
                    </a:schemeClr>
                  </a:solidFill>
                  <a:latin typeface="仿宋" panose="02010609060101010101" pitchFamily="49" charset="-122"/>
                  <a:ea typeface="仿宋" panose="02010609060101010101" pitchFamily="49" charset="-122"/>
                </a:rPr>
                <a:t>［天津</a:t>
              </a:r>
              <a:r>
                <a:rPr lang="en-US" altLang="zh-CN" sz="3000" dirty="0">
                  <a:solidFill>
                    <a:schemeClr val="tx1">
                      <a:lumMod val="75000"/>
                      <a:lumOff val="25000"/>
                    </a:schemeClr>
                  </a:solidFill>
                  <a:latin typeface="仿宋" panose="02010609060101010101" pitchFamily="49" charset="-122"/>
                  <a:ea typeface="仿宋" panose="02010609060101010101" pitchFamily="49" charset="-122"/>
                </a:rPr>
                <a:t>2015·4A </a:t>
              </a:r>
              <a:r>
                <a:rPr lang="zh-CN" altLang="en-US" sz="30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000" dirty="0">
                  <a:solidFill>
                    <a:schemeClr val="tx1">
                      <a:lumMod val="75000"/>
                      <a:lumOff val="25000"/>
                    </a:schemeClr>
                  </a:solidFill>
                  <a:latin typeface="宋体" pitchFamily="2" charset="-122"/>
                  <a:ea typeface="宋体" pitchFamily="2" charset="-122"/>
                  <a:cs typeface="Heiti SC Light"/>
                </a:rPr>
                <a:t>“五大道历史体验馆”项目以五大道历史为背景，以洋楼文化为主线，结合历史图片、历史资料、历史物品、历史人物，通过多媒体手段，展现当年的洋楼生活。</a:t>
              </a:r>
            </a:p>
          </p:txBody>
        </p:sp>
        <p:sp>
          <p:nvSpPr>
            <p:cNvPr id="21" name="文本框 15"/>
            <p:cNvSpPr txBox="1"/>
            <p:nvPr/>
          </p:nvSpPr>
          <p:spPr>
            <a:xfrm>
              <a:off x="-44738" y="1012573"/>
              <a:ext cx="103568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588770" y="1292225"/>
            <a:ext cx="493649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effectLst/>
                <a:latin typeface="+mn-ea"/>
                <a:cs typeface="Heiti SC Light"/>
              </a:rPr>
              <a:t>考法</a:t>
            </a:r>
            <a:r>
              <a:rPr lang="en-US" altLang="zh-CN" sz="3200" dirty="0">
                <a:solidFill>
                  <a:schemeClr val="bg1"/>
                </a:solidFill>
                <a:effectLst/>
                <a:latin typeface="+mn-ea"/>
                <a:cs typeface="Heiti SC Light"/>
              </a:rPr>
              <a:t>1  </a:t>
            </a:r>
            <a:r>
              <a:rPr lang="zh-CN" altLang="en-US" sz="3200" dirty="0">
                <a:solidFill>
                  <a:schemeClr val="bg1"/>
                </a:solidFill>
                <a:effectLst/>
                <a:latin typeface="+mn-ea"/>
                <a:cs typeface="Heiti SC Light"/>
              </a:rPr>
              <a:t>并列不当（</a:t>
            </a:r>
            <a:r>
              <a:rPr lang="zh-CN" altLang="en-US" sz="3200" i="1" dirty="0">
                <a:solidFill>
                  <a:schemeClr val="bg1"/>
                </a:solidFill>
                <a:effectLst/>
                <a:latin typeface="+mn-ea"/>
                <a:cs typeface="Heiti SC Light"/>
              </a:rPr>
              <a:t>重点</a:t>
            </a:r>
            <a:r>
              <a:rPr lang="zh-CN" altLang="en-US" sz="3200" dirty="0">
                <a:solidFill>
                  <a:schemeClr val="bg1"/>
                </a:solidFill>
                <a:effectLst/>
                <a:latin typeface="+mn-ea"/>
                <a:cs typeface="Heiti SC Light"/>
              </a:rPr>
              <a:t>）</a:t>
            </a:r>
          </a:p>
        </p:txBody>
      </p:sp>
      <p:sp>
        <p:nvSpPr>
          <p:cNvPr id="5" name="TextBox 2"/>
          <p:cNvSpPr txBox="1"/>
          <p:nvPr/>
        </p:nvSpPr>
        <p:spPr>
          <a:xfrm>
            <a:off x="1565275" y="1790700"/>
            <a:ext cx="8977630" cy="1076325"/>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二是当列举事物后加“等”字和属概念时，所列举的各种事物并不完全属于“等”字后的属概念。</a:t>
            </a:r>
          </a:p>
        </p:txBody>
      </p:sp>
      <p:grpSp>
        <p:nvGrpSpPr>
          <p:cNvPr id="2" name="组 22"/>
          <p:cNvGrpSpPr/>
          <p:nvPr/>
        </p:nvGrpSpPr>
        <p:grpSpPr>
          <a:xfrm>
            <a:off x="1590992" y="4835740"/>
            <a:ext cx="9010016" cy="1503309"/>
            <a:chOff x="4662542" y="1661848"/>
            <a:chExt cx="9010016" cy="1503309"/>
          </a:xfrm>
        </p:grpSpPr>
        <p:sp>
          <p:nvSpPr>
            <p:cNvPr id="12" name="TextBox 5"/>
            <p:cNvSpPr txBox="1"/>
            <p:nvPr/>
          </p:nvSpPr>
          <p:spPr>
            <a:xfrm>
              <a:off x="4686038" y="2211050"/>
              <a:ext cx="8986520" cy="954107"/>
            </a:xfrm>
            <a:prstGeom prst="rect">
              <a:avLst/>
            </a:prstGeom>
            <a:noFill/>
          </p:spPr>
          <p:txBody>
            <a:bodyPr wrap="square" rtlCol="0">
              <a:spAutoFit/>
            </a:bodyPr>
            <a:lstStyle/>
            <a:p>
              <a:pPr fontAlgn="auto">
                <a:lnSpc>
                  <a:spcPct val="100000"/>
                </a:lnSpc>
              </a:pPr>
              <a:r>
                <a:rPr sz="2800" dirty="0">
                  <a:latin typeface="仿宋" panose="02010609060101010101" pitchFamily="49" charset="-122"/>
                  <a:ea typeface="仿宋" panose="02010609060101010101" pitchFamily="49" charset="-122"/>
                </a:rPr>
                <a:t>“留学生吟诵社”属于社团，不是“朗诵爱好者”，可在“留学生吟诵社”后加“的学生”。</a:t>
              </a:r>
            </a:p>
          </p:txBody>
        </p:sp>
        <p:sp>
          <p:nvSpPr>
            <p:cNvPr id="14" name="文本框 19"/>
            <p:cNvSpPr txBox="1"/>
            <p:nvPr/>
          </p:nvSpPr>
          <p:spPr>
            <a:xfrm>
              <a:off x="4662542" y="1661848"/>
              <a:ext cx="1052195"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3" name="组 20"/>
          <p:cNvGrpSpPr/>
          <p:nvPr/>
        </p:nvGrpSpPr>
        <p:grpSpPr>
          <a:xfrm>
            <a:off x="1565044" y="2867181"/>
            <a:ext cx="9168765" cy="1968559"/>
            <a:chOff x="-50453" y="530518"/>
            <a:chExt cx="9168765" cy="1640414"/>
          </a:xfrm>
        </p:grpSpPr>
        <p:sp>
          <p:nvSpPr>
            <p:cNvPr id="19" name="TextBox 2"/>
            <p:cNvSpPr txBox="1"/>
            <p:nvPr/>
          </p:nvSpPr>
          <p:spPr>
            <a:xfrm>
              <a:off x="-50453" y="1016806"/>
              <a:ext cx="9168765" cy="1154126"/>
            </a:xfrm>
            <a:prstGeom prst="rect">
              <a:avLst/>
            </a:prstGeom>
            <a:noFill/>
          </p:spPr>
          <p:txBody>
            <a:bodyPr wrap="square" rtlCol="0">
              <a:spAutoFit/>
            </a:bodyPr>
            <a:lstStyle/>
            <a:p>
              <a:pPr fontAlgn="auto">
                <a:lnSpc>
                  <a:spcPct val="100000"/>
                </a:lnSpc>
              </a:pPr>
              <a:r>
                <a:rPr sz="2800" dirty="0">
                  <a:solidFill>
                    <a:schemeClr val="tx1">
                      <a:lumMod val="75000"/>
                      <a:lumOff val="25000"/>
                    </a:schemeClr>
                  </a:solidFill>
                  <a:latin typeface="仿宋" panose="02010609060101010101" pitchFamily="49" charset="-122"/>
                  <a:ea typeface="仿宋" panose="02010609060101010101" pitchFamily="49" charset="-122"/>
                  <a:cs typeface="Heiti SC Light"/>
                </a:rPr>
                <a:t>［浙江2017·4B］</a:t>
              </a:r>
              <a:r>
                <a:rPr sz="2800" dirty="0">
                  <a:solidFill>
                    <a:schemeClr val="tx1">
                      <a:lumMod val="75000"/>
                      <a:lumOff val="25000"/>
                    </a:schemeClr>
                  </a:solidFill>
                  <a:latin typeface="宋体" pitchFamily="2" charset="-122"/>
                  <a:ea typeface="宋体" pitchFamily="2" charset="-122"/>
                  <a:cs typeface="Heiti SC Light"/>
                </a:rPr>
                <a:t>《朗读者》开播后，许多广电名嘴、企业职工、机关干部、退休教师、留学生吟诵社等朗诵爱好者，纷纷加入文化经典诵读的行列。</a:t>
              </a:r>
            </a:p>
          </p:txBody>
        </p:sp>
        <p:sp>
          <p:nvSpPr>
            <p:cNvPr id="21" name="文本框 15"/>
            <p:cNvSpPr txBox="1"/>
            <p:nvPr/>
          </p:nvSpPr>
          <p:spPr>
            <a:xfrm>
              <a:off x="-50453" y="530518"/>
              <a:ext cx="100584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sp>
        <p:nvSpPr>
          <p:cNvPr id="15" name="文本框 17"/>
          <p:cNvSpPr txBox="1"/>
          <p:nvPr/>
        </p:nvSpPr>
        <p:spPr>
          <a:xfrm>
            <a:off x="4882832" y="720638"/>
            <a:ext cx="328485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不合逻辑</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36090" y="1324610"/>
            <a:ext cx="484886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2  </a:t>
            </a:r>
            <a:r>
              <a:rPr lang="zh-CN" altLang="en-US" sz="3200" dirty="0">
                <a:solidFill>
                  <a:schemeClr val="bg1"/>
                </a:solidFill>
                <a:latin typeface="+mn-ea"/>
                <a:cs typeface="Heiti SC Light"/>
              </a:rPr>
              <a:t>否定不当（</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p>
        </p:txBody>
      </p:sp>
      <p:grpSp>
        <p:nvGrpSpPr>
          <p:cNvPr id="2" name="组 20"/>
          <p:cNvGrpSpPr/>
          <p:nvPr/>
        </p:nvGrpSpPr>
        <p:grpSpPr>
          <a:xfrm>
            <a:off x="1736090" y="3244330"/>
            <a:ext cx="8803640" cy="1967335"/>
            <a:chOff x="673447" y="1571884"/>
            <a:chExt cx="8803640" cy="1639393"/>
          </a:xfrm>
        </p:grpSpPr>
        <p:sp>
          <p:nvSpPr>
            <p:cNvPr id="8" name="TextBox 2"/>
            <p:cNvSpPr txBox="1"/>
            <p:nvPr/>
          </p:nvSpPr>
          <p:spPr>
            <a:xfrm>
              <a:off x="673447" y="2025894"/>
              <a:ext cx="8803640" cy="1185383"/>
            </a:xfrm>
            <a:prstGeom prst="rect">
              <a:avLst/>
            </a:prstGeom>
            <a:noFill/>
          </p:spPr>
          <p:txBody>
            <a:bodyPr wrap="square" rtlCol="0">
              <a:spAutoFit/>
            </a:bodyPr>
            <a:lstStyle/>
            <a:p>
              <a:pPr fontAlgn="auto">
                <a:lnSpc>
                  <a:spcPts val="3640"/>
                </a:lnSpc>
              </a:pPr>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［浙江</a:t>
              </a:r>
              <a:r>
                <a:rPr lang="en-US" altLang="zh-CN" sz="2800" dirty="0">
                  <a:solidFill>
                    <a:schemeClr val="tx1">
                      <a:lumMod val="75000"/>
                      <a:lumOff val="25000"/>
                    </a:schemeClr>
                  </a:solidFill>
                  <a:latin typeface="仿宋" panose="02010609060101010101" pitchFamily="49" charset="-122"/>
                  <a:ea typeface="仿宋" panose="02010609060101010101" pitchFamily="49" charset="-122"/>
                </a:rPr>
                <a:t>2014·4A</a:t>
              </a:r>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2800" dirty="0">
                  <a:solidFill>
                    <a:schemeClr val="tx1">
                      <a:lumMod val="75000"/>
                      <a:lumOff val="25000"/>
                    </a:schemeClr>
                  </a:solidFill>
                  <a:latin typeface="宋体" pitchFamily="2" charset="-122"/>
                  <a:ea typeface="宋体" pitchFamily="2" charset="-122"/>
                  <a:cs typeface="Heiti SC Light"/>
                </a:rPr>
                <a:t>一项好的政策照理会带来好的效果，但在现阶段，必须强化阳光操作、民主监督等制约措施，因为好经也要提防不被念歪。</a:t>
              </a:r>
            </a:p>
          </p:txBody>
        </p:sp>
        <p:sp>
          <p:nvSpPr>
            <p:cNvPr id="10" name="文本框 15"/>
            <p:cNvSpPr txBox="1"/>
            <p:nvPr/>
          </p:nvSpPr>
          <p:spPr>
            <a:xfrm>
              <a:off x="702657" y="1571884"/>
              <a:ext cx="110426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736090" y="5211665"/>
            <a:ext cx="9557186" cy="1082741"/>
            <a:chOff x="4833723" y="1365938"/>
            <a:chExt cx="9557186" cy="1082741"/>
          </a:xfrm>
        </p:grpSpPr>
        <p:sp>
          <p:nvSpPr>
            <p:cNvPr id="12" name="TextBox 5"/>
            <p:cNvSpPr txBox="1"/>
            <p:nvPr/>
          </p:nvSpPr>
          <p:spPr>
            <a:xfrm>
              <a:off x="4833723" y="1949503"/>
              <a:ext cx="9557186" cy="499176"/>
            </a:xfrm>
            <a:prstGeom prst="rect">
              <a:avLst/>
            </a:prstGeom>
            <a:noFill/>
          </p:spPr>
          <p:txBody>
            <a:bodyPr wrap="square" rtlCol="0">
              <a:spAutoFit/>
            </a:bodyPr>
            <a:lstStyle/>
            <a:p>
              <a:pPr fontAlgn="auto">
                <a:lnSpc>
                  <a:spcPts val="3640"/>
                </a:lnSpc>
              </a:pPr>
              <a:r>
                <a:rPr lang="zh-CN" altLang="en-US" sz="2800" dirty="0">
                  <a:latin typeface="仿宋" panose="02010609060101010101" pitchFamily="49" charset="-122"/>
                  <a:ea typeface="仿宋" panose="02010609060101010101" pitchFamily="49" charset="-122"/>
                </a:rPr>
                <a:t>“提防”后加“不”，使句意表达正好相反，应删去“不”。</a:t>
              </a:r>
            </a:p>
          </p:txBody>
        </p:sp>
        <p:sp>
          <p:nvSpPr>
            <p:cNvPr id="14" name="文本框 19"/>
            <p:cNvSpPr txBox="1"/>
            <p:nvPr/>
          </p:nvSpPr>
          <p:spPr>
            <a:xfrm>
              <a:off x="4876537" y="1365938"/>
              <a:ext cx="1019175"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6" name="TextBox 2"/>
          <p:cNvSpPr txBox="1"/>
          <p:nvPr/>
        </p:nvSpPr>
        <p:spPr>
          <a:xfrm>
            <a:off x="1723390" y="1791335"/>
            <a:ext cx="8744585" cy="1568450"/>
          </a:xfrm>
          <a:prstGeom prst="rect">
            <a:avLst/>
          </a:prstGeom>
          <a:noFill/>
        </p:spPr>
        <p:txBody>
          <a:bodyPr wrap="square" rtlCol="0">
            <a:spAutoFit/>
          </a:bodyPr>
          <a:lstStyle/>
          <a:p>
            <a:pPr fontAlgn="auto">
              <a:lnSpc>
                <a:spcPct val="100000"/>
              </a:lnSpc>
            </a:pPr>
            <a:r>
              <a:rPr lang="zh-CN" altLang="en-US" sz="3200" dirty="0">
                <a:latin typeface="宋体" pitchFamily="2" charset="-122"/>
                <a:ea typeface="宋体" pitchFamily="2" charset="-122"/>
              </a:rPr>
              <a:t>“防止”“禁止”“劝阻”“避免”等词语后误用否定副词，或在反问句中误加一重否定，结果将本意弄反了。</a:t>
            </a:r>
          </a:p>
        </p:txBody>
      </p:sp>
      <p:sp>
        <p:nvSpPr>
          <p:cNvPr id="15" name="文本框 17"/>
          <p:cNvSpPr txBox="1"/>
          <p:nvPr/>
        </p:nvSpPr>
        <p:spPr>
          <a:xfrm>
            <a:off x="4871864" y="763611"/>
            <a:ext cx="3456384"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不合逻辑</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55775" y="1258570"/>
            <a:ext cx="387604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3  </a:t>
            </a:r>
            <a:r>
              <a:rPr lang="zh-CN" altLang="en-US" sz="3200" dirty="0">
                <a:solidFill>
                  <a:schemeClr val="bg1"/>
                </a:solidFill>
                <a:latin typeface="+mn-ea"/>
                <a:cs typeface="Heiti SC Light"/>
              </a:rPr>
              <a:t>主客颠倒</a:t>
            </a:r>
          </a:p>
        </p:txBody>
      </p:sp>
      <p:grpSp>
        <p:nvGrpSpPr>
          <p:cNvPr id="2" name="组 20"/>
          <p:cNvGrpSpPr/>
          <p:nvPr/>
        </p:nvGrpSpPr>
        <p:grpSpPr>
          <a:xfrm>
            <a:off x="1755542" y="1842163"/>
            <a:ext cx="8815705" cy="2152015"/>
            <a:chOff x="611852" y="1478224"/>
            <a:chExt cx="8815705" cy="1793289"/>
          </a:xfrm>
        </p:grpSpPr>
        <p:sp>
          <p:nvSpPr>
            <p:cNvPr id="8" name="TextBox 2"/>
            <p:cNvSpPr txBox="1"/>
            <p:nvPr/>
          </p:nvSpPr>
          <p:spPr>
            <a:xfrm>
              <a:off x="611852" y="1964513"/>
              <a:ext cx="8815705"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［课标全国</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Ⅰ2015·14C</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这部小说中的“边缘人”是一个玩世不恭、富有破坏性却真实坦白的群体，人们面对这类形象时会引起深深的思索。</a:t>
              </a:r>
            </a:p>
          </p:txBody>
        </p:sp>
        <p:sp>
          <p:nvSpPr>
            <p:cNvPr id="10" name="文本框 15"/>
            <p:cNvSpPr txBox="1"/>
            <p:nvPr/>
          </p:nvSpPr>
          <p:spPr>
            <a:xfrm>
              <a:off x="630902" y="1478224"/>
              <a:ext cx="103886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755954" y="3940290"/>
            <a:ext cx="8855710" cy="2464852"/>
            <a:chOff x="4830817" y="896673"/>
            <a:chExt cx="8855710" cy="2464852"/>
          </a:xfrm>
        </p:grpSpPr>
        <p:sp>
          <p:nvSpPr>
            <p:cNvPr id="12" name="TextBox 5"/>
            <p:cNvSpPr txBox="1"/>
            <p:nvPr/>
          </p:nvSpPr>
          <p:spPr>
            <a:xfrm>
              <a:off x="4830817" y="1545643"/>
              <a:ext cx="8855710" cy="1815882"/>
            </a:xfrm>
            <a:prstGeom prst="rect">
              <a:avLst/>
            </a:prstGeom>
            <a:noFill/>
          </p:spPr>
          <p:txBody>
            <a:bodyPr wrap="square" rtlCol="0">
              <a:spAutoFit/>
            </a:bodyPr>
            <a:lstStyle/>
            <a:p>
              <a:pPr fontAlgn="auto">
                <a:lnSpc>
                  <a:spcPct val="100000"/>
                </a:lnSpc>
              </a:pPr>
              <a:r>
                <a:rPr lang="zh-CN" altLang="en-US" sz="2800" dirty="0">
                  <a:latin typeface="仿宋" panose="02010609060101010101" pitchFamily="49" charset="-122"/>
                  <a:ea typeface="仿宋" panose="02010609060101010101" pitchFamily="49" charset="-122"/>
                </a:rPr>
                <a:t>主客颠倒，不是“人们”引起深深的思索，而是“这类形象”引起“人们”深深的思索。应将“人们面对这类形象时会引起深深的思索”改为“这类形象会引起人们深深的思索”。</a:t>
              </a:r>
            </a:p>
          </p:txBody>
        </p:sp>
        <p:sp>
          <p:nvSpPr>
            <p:cNvPr id="14" name="文本框 19"/>
            <p:cNvSpPr txBox="1"/>
            <p:nvPr/>
          </p:nvSpPr>
          <p:spPr>
            <a:xfrm>
              <a:off x="4851137" y="896673"/>
              <a:ext cx="100965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4662984" y="675361"/>
            <a:ext cx="304165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不合逻辑</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56410" y="1342390"/>
            <a:ext cx="407098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4  </a:t>
            </a:r>
            <a:r>
              <a:rPr lang="zh-CN" altLang="en-US" sz="3200" dirty="0">
                <a:solidFill>
                  <a:schemeClr val="bg1"/>
                </a:solidFill>
                <a:latin typeface="+mn-ea"/>
                <a:cs typeface="Heiti SC Light"/>
              </a:rPr>
              <a:t>前后矛盾</a:t>
            </a:r>
          </a:p>
        </p:txBody>
      </p:sp>
      <p:grpSp>
        <p:nvGrpSpPr>
          <p:cNvPr id="2" name="组 20"/>
          <p:cNvGrpSpPr/>
          <p:nvPr/>
        </p:nvGrpSpPr>
        <p:grpSpPr>
          <a:xfrm>
            <a:off x="1756177" y="1926110"/>
            <a:ext cx="8752840" cy="1927919"/>
            <a:chOff x="-28863" y="1109936"/>
            <a:chExt cx="8752840" cy="1606548"/>
          </a:xfrm>
        </p:grpSpPr>
        <p:sp>
          <p:nvSpPr>
            <p:cNvPr id="8" name="TextBox 2"/>
            <p:cNvSpPr txBox="1"/>
            <p:nvPr/>
          </p:nvSpPr>
          <p:spPr>
            <a:xfrm>
              <a:off x="-28863" y="1562358"/>
              <a:ext cx="8752840" cy="1154126"/>
            </a:xfrm>
            <a:prstGeom prst="rect">
              <a:avLst/>
            </a:prstGeom>
            <a:noFill/>
          </p:spPr>
          <p:txBody>
            <a:bodyPr wrap="square" rtlCol="0">
              <a:spAutoFit/>
            </a:bodyPr>
            <a:lstStyle/>
            <a:p>
              <a:pPr fontAlgn="auto"/>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［湖北</a:t>
              </a:r>
              <a:r>
                <a:rPr lang="en-US" altLang="zh-CN" sz="2800" dirty="0">
                  <a:solidFill>
                    <a:schemeClr val="tx1">
                      <a:lumMod val="75000"/>
                      <a:lumOff val="25000"/>
                    </a:schemeClr>
                  </a:solidFill>
                  <a:latin typeface="仿宋" panose="02010609060101010101" pitchFamily="49" charset="-122"/>
                  <a:ea typeface="仿宋" panose="02010609060101010101" pitchFamily="49" charset="-122"/>
                </a:rPr>
                <a:t>2015·4B</a:t>
              </a:r>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2800" dirty="0">
                  <a:solidFill>
                    <a:schemeClr val="tx1">
                      <a:lumMod val="75000"/>
                      <a:lumOff val="25000"/>
                    </a:schemeClr>
                  </a:solidFill>
                  <a:latin typeface="宋体" pitchFamily="2" charset="-122"/>
                  <a:ea typeface="宋体" pitchFamily="2" charset="-122"/>
                  <a:cs typeface="Heiti SC Light"/>
                </a:rPr>
                <a:t>近年来，生态保护意识渐入人心，所以当社会经济发展与林地保护管理发生冲突时，一些地方在权衡之后往往会选择前者。</a:t>
              </a:r>
            </a:p>
          </p:txBody>
        </p:sp>
        <p:sp>
          <p:nvSpPr>
            <p:cNvPr id="10" name="文本框 15"/>
            <p:cNvSpPr txBox="1"/>
            <p:nvPr/>
          </p:nvSpPr>
          <p:spPr>
            <a:xfrm>
              <a:off x="-28863" y="1109936"/>
              <a:ext cx="104584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756177" y="3880776"/>
            <a:ext cx="9287510" cy="2399447"/>
            <a:chOff x="4622537" y="1682168"/>
            <a:chExt cx="9287510" cy="2399447"/>
          </a:xfrm>
        </p:grpSpPr>
        <p:sp>
          <p:nvSpPr>
            <p:cNvPr id="12" name="TextBox 5"/>
            <p:cNvSpPr txBox="1"/>
            <p:nvPr/>
          </p:nvSpPr>
          <p:spPr>
            <a:xfrm>
              <a:off x="4622537" y="2265733"/>
              <a:ext cx="9287510" cy="1815882"/>
            </a:xfrm>
            <a:prstGeom prst="rect">
              <a:avLst/>
            </a:prstGeom>
            <a:noFill/>
          </p:spPr>
          <p:txBody>
            <a:bodyPr wrap="square" rtlCol="0">
              <a:spAutoFit/>
            </a:bodyPr>
            <a:lstStyle/>
            <a:p>
              <a:pPr fontAlgn="auto">
                <a:lnSpc>
                  <a:spcPct val="100000"/>
                </a:lnSpc>
              </a:pPr>
              <a:r>
                <a:rPr lang="zh-CN" altLang="en-US" sz="2800" dirty="0">
                  <a:latin typeface="仿宋" panose="02010609060101010101" pitchFamily="49" charset="-122"/>
                  <a:ea typeface="仿宋" panose="02010609060101010101" pitchFamily="49" charset="-122"/>
                </a:rPr>
                <a:t>前面说“生态保护意识渐入人心”，后面却说“当社会经济发展与林地保护管理发生冲突时”，一些地方往往选择的是“前者”</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社会经济发展”，前后自相矛盾，应将“前者”改为“后者”。</a:t>
              </a:r>
            </a:p>
          </p:txBody>
        </p:sp>
        <p:sp>
          <p:nvSpPr>
            <p:cNvPr id="14" name="文本框 19"/>
            <p:cNvSpPr txBox="1"/>
            <p:nvPr/>
          </p:nvSpPr>
          <p:spPr>
            <a:xfrm>
              <a:off x="4833992" y="1682168"/>
              <a:ext cx="100965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4796874" y="782815"/>
            <a:ext cx="3243342"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不合逻辑</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97050" y="1440815"/>
            <a:ext cx="434022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5  </a:t>
            </a:r>
            <a:r>
              <a:rPr lang="zh-CN" altLang="en-US" sz="3200" dirty="0">
                <a:solidFill>
                  <a:schemeClr val="bg1"/>
                </a:solidFill>
                <a:latin typeface="+mn-ea"/>
                <a:cs typeface="Heiti SC Light"/>
              </a:rPr>
              <a:t>不合事理</a:t>
            </a:r>
          </a:p>
        </p:txBody>
      </p:sp>
      <p:grpSp>
        <p:nvGrpSpPr>
          <p:cNvPr id="2" name="组 20"/>
          <p:cNvGrpSpPr/>
          <p:nvPr/>
        </p:nvGrpSpPr>
        <p:grpSpPr>
          <a:xfrm>
            <a:off x="1796811" y="2024155"/>
            <a:ext cx="8597265" cy="2659380"/>
            <a:chOff x="630902" y="1571884"/>
            <a:chExt cx="8597265" cy="2216079"/>
          </a:xfrm>
        </p:grpSpPr>
        <p:sp>
          <p:nvSpPr>
            <p:cNvPr id="8" name="TextBox 2"/>
            <p:cNvSpPr txBox="1"/>
            <p:nvPr/>
          </p:nvSpPr>
          <p:spPr>
            <a:xfrm>
              <a:off x="630902" y="2070343"/>
              <a:ext cx="8597265" cy="171762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［湖北</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2014·4C </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截至去年底，中国铁路运营里程已突破</a:t>
              </a:r>
              <a:r>
                <a:rPr lang="en-US" altLang="zh-CN" sz="3200" dirty="0">
                  <a:solidFill>
                    <a:schemeClr val="tx1">
                      <a:lumMod val="75000"/>
                      <a:lumOff val="25000"/>
                    </a:schemeClr>
                  </a:solidFill>
                  <a:latin typeface="宋体" pitchFamily="2" charset="-122"/>
                  <a:ea typeface="宋体" pitchFamily="2" charset="-122"/>
                  <a:cs typeface="Heiti SC Light"/>
                </a:rPr>
                <a:t>10</a:t>
              </a:r>
              <a:r>
                <a:rPr lang="zh-CN" altLang="en-US" sz="3200" dirty="0">
                  <a:solidFill>
                    <a:schemeClr val="tx1">
                      <a:lumMod val="75000"/>
                      <a:lumOff val="25000"/>
                    </a:schemeClr>
                  </a:solidFill>
                  <a:latin typeface="宋体" pitchFamily="2" charset="-122"/>
                  <a:ea typeface="宋体" pitchFamily="2" charset="-122"/>
                  <a:cs typeface="Heiti SC Light"/>
                </a:rPr>
                <a:t>万公里，其中高铁运营里程</a:t>
              </a:r>
              <a:r>
                <a:rPr lang="en-US" altLang="zh-CN" sz="3200" dirty="0">
                  <a:solidFill>
                    <a:schemeClr val="tx1">
                      <a:lumMod val="75000"/>
                      <a:lumOff val="25000"/>
                    </a:schemeClr>
                  </a:solidFill>
                  <a:latin typeface="宋体" pitchFamily="2" charset="-122"/>
                  <a:ea typeface="宋体" pitchFamily="2" charset="-122"/>
                  <a:cs typeface="Heiti SC Light"/>
                </a:rPr>
                <a:t>1</a:t>
              </a:r>
              <a:r>
                <a:rPr lang="zh-CN" altLang="en-US" sz="3200" dirty="0">
                  <a:solidFill>
                    <a:schemeClr val="tx1">
                      <a:lumMod val="75000"/>
                      <a:lumOff val="25000"/>
                    </a:schemeClr>
                  </a:solidFill>
                  <a:latin typeface="宋体" pitchFamily="2" charset="-122"/>
                  <a:ea typeface="宋体" pitchFamily="2" charset="-122"/>
                  <a:cs typeface="Heiti SC Light"/>
                </a:rPr>
                <a:t>万公里、在建规模</a:t>
              </a:r>
              <a:r>
                <a:rPr lang="en-US" altLang="zh-CN" sz="3200" dirty="0">
                  <a:solidFill>
                    <a:schemeClr val="tx1">
                      <a:lumMod val="75000"/>
                      <a:lumOff val="25000"/>
                    </a:schemeClr>
                  </a:solidFill>
                  <a:latin typeface="宋体" pitchFamily="2" charset="-122"/>
                  <a:ea typeface="宋体" pitchFamily="2" charset="-122"/>
                  <a:cs typeface="Heiti SC Light"/>
                </a:rPr>
                <a:t>1.2</a:t>
              </a:r>
              <a:r>
                <a:rPr lang="zh-CN" altLang="en-US" sz="3200" dirty="0">
                  <a:solidFill>
                    <a:schemeClr val="tx1">
                      <a:lumMod val="75000"/>
                      <a:lumOff val="25000"/>
                    </a:schemeClr>
                  </a:solidFill>
                  <a:latin typeface="宋体" pitchFamily="2" charset="-122"/>
                  <a:ea typeface="宋体" pitchFamily="2" charset="-122"/>
                  <a:cs typeface="Heiti SC Light"/>
                </a:rPr>
                <a:t>万公里，这使我国成为世界上高铁运营里程最长、在建规模最大的国家。</a:t>
              </a:r>
            </a:p>
          </p:txBody>
        </p:sp>
        <p:sp>
          <p:nvSpPr>
            <p:cNvPr id="10" name="文本框 15"/>
            <p:cNvSpPr txBox="1"/>
            <p:nvPr/>
          </p:nvSpPr>
          <p:spPr>
            <a:xfrm>
              <a:off x="702657" y="1571884"/>
              <a:ext cx="107632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796811" y="4683535"/>
            <a:ext cx="9174480" cy="1632243"/>
            <a:chOff x="4663812" y="1477063"/>
            <a:chExt cx="9174480" cy="1632243"/>
          </a:xfrm>
        </p:grpSpPr>
        <p:sp>
          <p:nvSpPr>
            <p:cNvPr id="12" name="TextBox 5"/>
            <p:cNvSpPr txBox="1"/>
            <p:nvPr/>
          </p:nvSpPr>
          <p:spPr>
            <a:xfrm>
              <a:off x="4663812" y="1982523"/>
              <a:ext cx="9174480" cy="1126783"/>
            </a:xfrm>
            <a:prstGeom prst="rect">
              <a:avLst/>
            </a:prstGeom>
            <a:noFill/>
          </p:spPr>
          <p:txBody>
            <a:bodyPr wrap="square" rtlCol="0">
              <a:spAutoFit/>
            </a:bodyPr>
            <a:lstStyle/>
            <a:p>
              <a:pPr>
                <a:lnSpc>
                  <a:spcPct val="120000"/>
                </a:lnSpc>
              </a:pPr>
              <a:r>
                <a:rPr lang="zh-CN" altLang="en-US" sz="3000" dirty="0">
                  <a:latin typeface="仿宋" panose="02010609060101010101" pitchFamily="49" charset="-122"/>
                  <a:ea typeface="仿宋" panose="02010609060101010101" pitchFamily="49" charset="-122"/>
                </a:rPr>
                <a:t>“其”承前指代“中国铁路运营里程”，不应包括高铁的“在建规模”。可将“，其中”改为句号。</a:t>
              </a:r>
            </a:p>
          </p:txBody>
        </p:sp>
        <p:sp>
          <p:nvSpPr>
            <p:cNvPr id="14" name="文本框 19"/>
            <p:cNvSpPr txBox="1"/>
            <p:nvPr/>
          </p:nvSpPr>
          <p:spPr>
            <a:xfrm>
              <a:off x="4910192" y="1477063"/>
              <a:ext cx="102870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5" name="文本框 17"/>
          <p:cNvSpPr txBox="1"/>
          <p:nvPr/>
        </p:nvSpPr>
        <p:spPr>
          <a:xfrm>
            <a:off x="4644395" y="805007"/>
            <a:ext cx="317754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不合逻辑</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73250" y="1315720"/>
            <a:ext cx="755650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分句顺序不当（</a:t>
            </a:r>
            <a:r>
              <a:rPr lang="zh-CN" altLang="en-US" sz="3200" i="1" dirty="0">
                <a:solidFill>
                  <a:schemeClr val="bg1"/>
                </a:solidFill>
                <a:latin typeface="+mn-ea"/>
                <a:cs typeface="Heiti SC Light"/>
              </a:rPr>
              <a:t>重点）</a:t>
            </a:r>
          </a:p>
        </p:txBody>
      </p:sp>
      <p:sp>
        <p:nvSpPr>
          <p:cNvPr id="18" name="文本框 17"/>
          <p:cNvSpPr txBox="1"/>
          <p:nvPr/>
        </p:nvSpPr>
        <p:spPr>
          <a:xfrm>
            <a:off x="4511908" y="734014"/>
            <a:ext cx="334200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语序不当</a:t>
            </a:r>
            <a:endParaRPr kumimoji="1" lang="zh-CN" altLang="en-US" sz="3600" b="1" dirty="0">
              <a:solidFill>
                <a:schemeClr val="bg1"/>
              </a:solidFill>
              <a:latin typeface="黑体" pitchFamily="49" charset="-122"/>
              <a:ea typeface="黑体" pitchFamily="49" charset="-122"/>
              <a:cs typeface="Heiti SC Light"/>
            </a:endParaRPr>
          </a:p>
        </p:txBody>
      </p:sp>
      <p:grpSp>
        <p:nvGrpSpPr>
          <p:cNvPr id="7" name="组 20"/>
          <p:cNvGrpSpPr/>
          <p:nvPr/>
        </p:nvGrpSpPr>
        <p:grpSpPr>
          <a:xfrm>
            <a:off x="1873524" y="1899314"/>
            <a:ext cx="8528685" cy="2567939"/>
            <a:chOff x="630902" y="1571884"/>
            <a:chExt cx="8528685" cy="2139881"/>
          </a:xfrm>
        </p:grpSpPr>
        <p:sp>
          <p:nvSpPr>
            <p:cNvPr id="8" name="TextBox 2"/>
            <p:cNvSpPr txBox="1"/>
            <p:nvPr/>
          </p:nvSpPr>
          <p:spPr>
            <a:xfrm>
              <a:off x="630902" y="2070343"/>
              <a:ext cx="8528685" cy="1641422"/>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［广东</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2014·3D </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000" dirty="0">
                  <a:solidFill>
                    <a:schemeClr val="tx1">
                      <a:lumMod val="75000"/>
                      <a:lumOff val="25000"/>
                    </a:schemeClr>
                  </a:solidFill>
                  <a:latin typeface="宋体" pitchFamily="2" charset="-122"/>
                  <a:ea typeface="宋体" pitchFamily="2" charset="-122"/>
                  <a:cs typeface="Heiti SC Light"/>
                </a:rPr>
                <a:t>马尔克斯的一生充满传奇色彩，他不仅是魔幻现实主义文学的集大成者以及拉美“文学爆炸”的先驱，还是记者、作家以及电影工作者。</a:t>
              </a:r>
            </a:p>
          </p:txBody>
        </p:sp>
        <p:sp>
          <p:nvSpPr>
            <p:cNvPr id="10" name="文本框 15"/>
            <p:cNvSpPr txBox="1"/>
            <p:nvPr/>
          </p:nvSpPr>
          <p:spPr>
            <a:xfrm>
              <a:off x="702657" y="1571884"/>
              <a:ext cx="103568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11" name="组 22"/>
          <p:cNvGrpSpPr/>
          <p:nvPr/>
        </p:nvGrpSpPr>
        <p:grpSpPr>
          <a:xfrm>
            <a:off x="1963971" y="4500360"/>
            <a:ext cx="8437880" cy="1537672"/>
            <a:chOff x="4833905" y="1477063"/>
            <a:chExt cx="8437880" cy="1537672"/>
          </a:xfrm>
        </p:grpSpPr>
        <p:sp>
          <p:nvSpPr>
            <p:cNvPr id="12" name="TextBox 5"/>
            <p:cNvSpPr txBox="1"/>
            <p:nvPr/>
          </p:nvSpPr>
          <p:spPr>
            <a:xfrm>
              <a:off x="4833905" y="2060628"/>
              <a:ext cx="8437880" cy="954107"/>
            </a:xfrm>
            <a:prstGeom prst="rect">
              <a:avLst/>
            </a:prstGeom>
            <a:noFill/>
          </p:spPr>
          <p:txBody>
            <a:bodyPr wrap="square" rtlCol="0">
              <a:spAutoFit/>
            </a:bodyPr>
            <a:lstStyle/>
            <a:p>
              <a:pPr fontAlgn="auto">
                <a:lnSpc>
                  <a:spcPct val="100000"/>
                </a:lnSpc>
              </a:pPr>
              <a:r>
                <a:rPr lang="zh-CN" altLang="en-US" sz="2800" dirty="0">
                  <a:latin typeface="仿宋" panose="02010609060101010101" pitchFamily="49" charset="-122"/>
                  <a:ea typeface="仿宋" panose="02010609060101010101" pitchFamily="49" charset="-122"/>
                </a:rPr>
                <a:t>“不仅</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还</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表示递进关系，句中“不仅”后的内容和“还”后的内容应对调，才能构成递进关系。</a:t>
              </a:r>
            </a:p>
          </p:txBody>
        </p:sp>
        <p:sp>
          <p:nvSpPr>
            <p:cNvPr id="14" name="文本框 19"/>
            <p:cNvSpPr txBox="1"/>
            <p:nvPr/>
          </p:nvSpPr>
          <p:spPr>
            <a:xfrm>
              <a:off x="4833905" y="1477063"/>
              <a:ext cx="1016635"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82775" y="1453515"/>
            <a:ext cx="604456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6  </a:t>
            </a:r>
            <a:r>
              <a:rPr lang="zh-CN" altLang="en-US" sz="3200" dirty="0">
                <a:solidFill>
                  <a:schemeClr val="bg1"/>
                </a:solidFill>
                <a:latin typeface="+mn-ea"/>
                <a:cs typeface="Heiti SC Light"/>
              </a:rPr>
              <a:t>数量词使用不当</a:t>
            </a:r>
          </a:p>
        </p:txBody>
      </p:sp>
      <p:sp>
        <p:nvSpPr>
          <p:cNvPr id="16" name="TextBox 2"/>
          <p:cNvSpPr txBox="1"/>
          <p:nvPr/>
        </p:nvSpPr>
        <p:spPr>
          <a:xfrm>
            <a:off x="1882775" y="2037080"/>
            <a:ext cx="8447405" cy="3044190"/>
          </a:xfrm>
          <a:prstGeom prst="rect">
            <a:avLst/>
          </a:prstGeom>
          <a:noFill/>
        </p:spPr>
        <p:txBody>
          <a:bodyPr wrap="square" rtlCol="0">
            <a:spAutoFit/>
          </a:bodyPr>
          <a:lstStyle/>
          <a:p>
            <a:pPr fontAlgn="auto">
              <a:lnSpc>
                <a:spcPct val="120000"/>
              </a:lnSpc>
            </a:pPr>
            <a:r>
              <a:rPr lang="zh-CN" altLang="en-US" sz="3200" dirty="0">
                <a:latin typeface="宋体" pitchFamily="2" charset="-122"/>
                <a:ea typeface="宋体" pitchFamily="2" charset="-122"/>
              </a:rPr>
              <a:t>一般来说，句子出现“增加”“缩小”“降低”“提高”等词语时，就要考虑倍数、分数、百分比的运用是否符合逻辑。增加要用倍数，下降、减少要用分数，升幅、增长率要用百分比。</a:t>
            </a:r>
          </a:p>
        </p:txBody>
      </p:sp>
      <p:sp>
        <p:nvSpPr>
          <p:cNvPr id="15" name="文本框 17"/>
          <p:cNvSpPr txBox="1"/>
          <p:nvPr/>
        </p:nvSpPr>
        <p:spPr>
          <a:xfrm>
            <a:off x="4629784" y="835990"/>
            <a:ext cx="295338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不合逻辑</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20"/>
          <p:cNvGrpSpPr/>
          <p:nvPr/>
        </p:nvGrpSpPr>
        <p:grpSpPr>
          <a:xfrm>
            <a:off x="1836180" y="1103844"/>
            <a:ext cx="8519160" cy="2685415"/>
            <a:chOff x="630902" y="1401498"/>
            <a:chExt cx="8519160" cy="2237774"/>
          </a:xfrm>
        </p:grpSpPr>
        <p:sp>
          <p:nvSpPr>
            <p:cNvPr id="8" name="TextBox 2"/>
            <p:cNvSpPr txBox="1"/>
            <p:nvPr/>
          </p:nvSpPr>
          <p:spPr>
            <a:xfrm>
              <a:off x="630902" y="1921652"/>
              <a:ext cx="8519160" cy="171762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［陕西西安八校</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2015</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第四次联考</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·14A</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通过一番讨价还价，买卖双方都做出了让步，衣服的成交价格定在了</a:t>
              </a:r>
              <a:r>
                <a:rPr lang="en-US" altLang="zh-CN" sz="3200" dirty="0">
                  <a:solidFill>
                    <a:schemeClr val="tx1">
                      <a:lumMod val="75000"/>
                      <a:lumOff val="25000"/>
                    </a:schemeClr>
                  </a:solidFill>
                  <a:latin typeface="宋体" pitchFamily="2" charset="-122"/>
                  <a:ea typeface="宋体" pitchFamily="2" charset="-122"/>
                  <a:cs typeface="Heiti SC Light"/>
                </a:rPr>
                <a:t>500</a:t>
              </a:r>
              <a:r>
                <a:rPr lang="zh-CN" altLang="en-US" sz="3200" dirty="0">
                  <a:solidFill>
                    <a:schemeClr val="tx1">
                      <a:lumMod val="75000"/>
                      <a:lumOff val="25000"/>
                    </a:schemeClr>
                  </a:solidFill>
                  <a:latin typeface="宋体" pitchFamily="2" charset="-122"/>
                  <a:ea typeface="宋体" pitchFamily="2" charset="-122"/>
                  <a:cs typeface="Heiti SC Light"/>
                </a:rPr>
                <a:t>元，比原先的</a:t>
              </a:r>
              <a:r>
                <a:rPr lang="en-US" altLang="zh-CN" sz="3200" dirty="0">
                  <a:solidFill>
                    <a:schemeClr val="tx1">
                      <a:lumMod val="75000"/>
                      <a:lumOff val="25000"/>
                    </a:schemeClr>
                  </a:solidFill>
                  <a:latin typeface="宋体" pitchFamily="2" charset="-122"/>
                  <a:ea typeface="宋体" pitchFamily="2" charset="-122"/>
                  <a:cs typeface="Heiti SC Light"/>
                </a:rPr>
                <a:t>1198</a:t>
              </a:r>
              <a:r>
                <a:rPr lang="zh-CN" altLang="en-US" sz="3200" dirty="0">
                  <a:solidFill>
                    <a:schemeClr val="tx1">
                      <a:lumMod val="75000"/>
                      <a:lumOff val="25000"/>
                    </a:schemeClr>
                  </a:solidFill>
                  <a:latin typeface="宋体" pitchFamily="2" charset="-122"/>
                  <a:ea typeface="宋体" pitchFamily="2" charset="-122"/>
                  <a:cs typeface="Heiti SC Light"/>
                </a:rPr>
                <a:t>元少了一倍还多。</a:t>
              </a:r>
            </a:p>
          </p:txBody>
        </p:sp>
        <p:sp>
          <p:nvSpPr>
            <p:cNvPr id="10" name="文本框 15"/>
            <p:cNvSpPr txBox="1"/>
            <p:nvPr/>
          </p:nvSpPr>
          <p:spPr>
            <a:xfrm>
              <a:off x="630902" y="1401498"/>
              <a:ext cx="101600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5" name="组合 4"/>
          <p:cNvGrpSpPr/>
          <p:nvPr/>
        </p:nvGrpSpPr>
        <p:grpSpPr>
          <a:xfrm>
            <a:off x="1887855" y="3763645"/>
            <a:ext cx="8467725" cy="1786255"/>
            <a:chOff x="573" y="5927"/>
            <a:chExt cx="13335" cy="2813"/>
          </a:xfrm>
        </p:grpSpPr>
        <p:sp>
          <p:nvSpPr>
            <p:cNvPr id="3" name="文本框 2"/>
            <p:cNvSpPr txBox="1"/>
            <p:nvPr/>
          </p:nvSpPr>
          <p:spPr>
            <a:xfrm>
              <a:off x="573" y="5927"/>
              <a:ext cx="1611" cy="919"/>
            </a:xfrm>
            <a:prstGeom prst="rect">
              <a:avLst/>
            </a:prstGeom>
            <a:solidFill>
              <a:schemeClr val="accent2"/>
            </a:solidFill>
          </p:spPr>
          <p:txBody>
            <a:bodyPr wrap="square" rtlCol="0">
              <a:spAutoFit/>
            </a:bodyPr>
            <a:lstStyle/>
            <a:p>
              <a:r>
                <a:rPr lang="zh-CN" altLang="en-US" sz="3200" dirty="0">
                  <a:latin typeface="黑体" pitchFamily="49" charset="-122"/>
                  <a:ea typeface="黑体" pitchFamily="49" charset="-122"/>
                </a:rPr>
                <a:t>解析</a:t>
              </a:r>
            </a:p>
          </p:txBody>
        </p:sp>
        <p:sp>
          <p:nvSpPr>
            <p:cNvPr id="4" name="文本框 3"/>
            <p:cNvSpPr txBox="1"/>
            <p:nvPr/>
          </p:nvSpPr>
          <p:spPr>
            <a:xfrm>
              <a:off x="680" y="7045"/>
              <a:ext cx="13228" cy="1695"/>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rPr>
                <a:t>数字减少不能用倍数，应将“少了一倍还多”改为“少了一多半”。</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p:tgtEl>
                                          <p:spTgt spid="5"/>
                                        </p:tgtEl>
                                        <p:attrNameLst>
                                          <p:attrName>ppt_y</p:attrName>
                                        </p:attrNameLst>
                                      </p:cBhvr>
                                      <p:tavLst>
                                        <p:tav tm="0">
                                          <p:val>
                                            <p:strVal val="#ppt_y+#ppt_h*1.125000"/>
                                          </p:val>
                                        </p:tav>
                                        <p:tav tm="100000">
                                          <p:val>
                                            <p:strVal val="#ppt_y"/>
                                          </p:val>
                                        </p:tav>
                                      </p:tavLst>
                                    </p:anim>
                                    <p:animEffect transition="in" filter="wipe(up)">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2">
            <a:hlinkClick r:id="rId1" action="ppaction://hlinksldjump"/>
          </p:cNvPr>
          <p:cNvSpPr txBox="1"/>
          <p:nvPr/>
        </p:nvSpPr>
        <p:spPr>
          <a:xfrm>
            <a:off x="2066925" y="933450"/>
            <a:ext cx="5705475" cy="500380"/>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dirty="0">
                <a:solidFill>
                  <a:schemeClr val="bg1"/>
                </a:solidFill>
                <a:latin typeface="黑体" pitchFamily="49" charset="-122"/>
                <a:ea typeface="黑体" pitchFamily="49" charset="-122"/>
                <a:cs typeface="Heiti SC Light"/>
              </a:rPr>
              <a:t>700</a:t>
            </a:r>
            <a:r>
              <a:rPr lang="zh-CN" altLang="en-US" sz="3600" dirty="0">
                <a:solidFill>
                  <a:schemeClr val="bg1"/>
                </a:solidFill>
                <a:latin typeface="黑体" pitchFamily="49" charset="-122"/>
                <a:ea typeface="黑体" pitchFamily="49" charset="-122"/>
                <a:cs typeface="Heiti SC Light"/>
              </a:rPr>
              <a:t>分综合   考法解析</a:t>
            </a:r>
          </a:p>
        </p:txBody>
      </p:sp>
      <p:grpSp>
        <p:nvGrpSpPr>
          <p:cNvPr id="2" name="组 11"/>
          <p:cNvGrpSpPr/>
          <p:nvPr/>
        </p:nvGrpSpPr>
        <p:grpSpPr>
          <a:xfrm>
            <a:off x="2057400" y="1653540"/>
            <a:ext cx="6955155" cy="4161552"/>
            <a:chOff x="924712" y="2056862"/>
            <a:chExt cx="4941698" cy="2095350"/>
          </a:xfrm>
        </p:grpSpPr>
        <p:sp>
          <p:nvSpPr>
            <p:cNvPr id="6" name="副标题 2">
              <a:hlinkClick r:id="rId2" action="ppaction://hlinksldjump"/>
            </p:cNvPr>
            <p:cNvSpPr txBox="1"/>
            <p:nvPr/>
          </p:nvSpPr>
          <p:spPr>
            <a:xfrm>
              <a:off x="924712" y="2056862"/>
              <a:ext cx="4941698" cy="248989"/>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综合考法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辨析病句的解题方法</a:t>
              </a:r>
            </a:p>
          </p:txBody>
        </p:sp>
        <p:sp>
          <p:nvSpPr>
            <p:cNvPr id="7" name="TextBox 4">
              <a:hlinkClick r:id="rId2" action="ppaction://hlinksldjump"/>
            </p:cNvPr>
            <p:cNvSpPr txBox="1"/>
            <p:nvPr/>
          </p:nvSpPr>
          <p:spPr>
            <a:xfrm>
              <a:off x="1287219" y="2370711"/>
              <a:ext cx="3643354" cy="1781501"/>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（一）语感审读法</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（二）主干梳理法</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（三）逻辑分析法</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（四）标志规律法</a:t>
              </a:r>
              <a:endParaRPr lang="zh-CN" altLang="en-US" sz="3200" dirty="0">
                <a:solidFill>
                  <a:schemeClr val="bg1"/>
                </a:solidFill>
                <a:latin typeface="宋体" pitchFamily="2" charset="-122"/>
                <a:ea typeface="宋体" pitchFamily="2" charset="-122"/>
                <a:cs typeface="Heiti SC Light"/>
              </a:endParaRPr>
            </a:p>
            <a:p>
              <a:endParaRPr lang="zh-CN" altLang="en-US" sz="3200" dirty="0">
                <a:solidFill>
                  <a:schemeClr val="tx2"/>
                </a:solidFill>
                <a:latin typeface="Heiti SC Light"/>
                <a:ea typeface="Heiti SC Light"/>
                <a:cs typeface="Heiti SC Light"/>
              </a:endParaRPr>
            </a:p>
          </p:txBody>
        </p:sp>
      </p:grpSp>
      <p:pic>
        <p:nvPicPr>
          <p:cNvPr id="8" name="Picture 4" descr="E:\support\desk\bf3e0de510797d106a6ed745b2d47ce7af22adcb36225-MSsGbL_fw658.jpg"/>
          <p:cNvPicPr>
            <a:picLocks noChangeAspect="1" noChangeArrowheads="1"/>
          </p:cNvPicPr>
          <p:nvPr/>
        </p:nvPicPr>
        <p:blipFill>
          <a:blip r:embed="rId3" cstate="print"/>
          <a:srcRect/>
          <a:stretch>
            <a:fillRect/>
          </a:stretch>
        </p:blipFill>
        <p:spPr bwMode="auto">
          <a:xfrm>
            <a:off x="9012555" y="4045982"/>
            <a:ext cx="1929384" cy="2282827"/>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11985" y="1572260"/>
            <a:ext cx="4041775" cy="752385"/>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mn-ea"/>
                <a:cs typeface="Heiti SC Light"/>
              </a:rPr>
              <a:t>（一）语感审读法</a:t>
            </a:r>
          </a:p>
        </p:txBody>
      </p:sp>
      <p:sp>
        <p:nvSpPr>
          <p:cNvPr id="18" name="文本框 17"/>
          <p:cNvSpPr txBox="1"/>
          <p:nvPr/>
        </p:nvSpPr>
        <p:spPr>
          <a:xfrm>
            <a:off x="2693352" y="869996"/>
            <a:ext cx="7507104"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辨析病句的解题方法</a:t>
            </a:r>
          </a:p>
        </p:txBody>
      </p:sp>
      <p:sp>
        <p:nvSpPr>
          <p:cNvPr id="17" name="TextBox 2"/>
          <p:cNvSpPr txBox="1"/>
          <p:nvPr/>
        </p:nvSpPr>
        <p:spPr>
          <a:xfrm>
            <a:off x="1987550" y="2402205"/>
            <a:ext cx="8382635" cy="3290570"/>
          </a:xfrm>
          <a:prstGeom prst="rect">
            <a:avLst/>
          </a:prstGeom>
          <a:noFill/>
        </p:spPr>
        <p:txBody>
          <a:bodyPr wrap="square" rtlCol="0">
            <a:spAutoFit/>
          </a:bodyPr>
          <a:lstStyle/>
          <a:p>
            <a:pPr>
              <a:lnSpc>
                <a:spcPct val="130000"/>
              </a:lnSpc>
            </a:pPr>
            <a:r>
              <a:rPr lang="zh-CN" altLang="en-US" sz="3200" dirty="0">
                <a:latin typeface="宋体" pitchFamily="2" charset="-122"/>
                <a:ea typeface="宋体" pitchFamily="2" charset="-122"/>
              </a:rPr>
              <a:t>凭借语感判断语句是否有“毛病”，即按习惯的说法看是否别扭。用这种方法做题，要做到胆大心细。胆大就是要敢于大胆地相信自己的第一印象，心细就是要有仔细分析和查找语病的耐心，二者需要相辅相成，不可偏废。</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2"/>
          <p:cNvGrpSpPr/>
          <p:nvPr/>
        </p:nvGrpSpPr>
        <p:grpSpPr>
          <a:xfrm>
            <a:off x="1825377" y="3713068"/>
            <a:ext cx="8517255" cy="2644775"/>
            <a:chOff x="4833800" y="1535483"/>
            <a:chExt cx="8517255" cy="2644775"/>
          </a:xfrm>
        </p:grpSpPr>
        <p:sp>
          <p:nvSpPr>
            <p:cNvPr id="12" name="TextBox 5"/>
            <p:cNvSpPr txBox="1"/>
            <p:nvPr/>
          </p:nvSpPr>
          <p:spPr>
            <a:xfrm>
              <a:off x="4833800" y="2119048"/>
              <a:ext cx="8517255" cy="206121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通过语感来判断，一般的句式杂糅和成分残缺或赘余比较容易判断。通读此句，明显可以判断出句子缺少主语，将句首的“随着”去掉，语意才完整。</a:t>
              </a:r>
            </a:p>
          </p:txBody>
        </p:sp>
        <p:sp>
          <p:nvSpPr>
            <p:cNvPr id="14" name="文本框 19"/>
            <p:cNvSpPr txBox="1"/>
            <p:nvPr/>
          </p:nvSpPr>
          <p:spPr>
            <a:xfrm>
              <a:off x="4833992" y="1535483"/>
              <a:ext cx="105791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2" name="组 20"/>
          <p:cNvGrpSpPr/>
          <p:nvPr/>
        </p:nvGrpSpPr>
        <p:grpSpPr>
          <a:xfrm>
            <a:off x="1741558" y="946287"/>
            <a:ext cx="8684895" cy="2766695"/>
            <a:chOff x="618837" y="1571884"/>
            <a:chExt cx="8684895" cy="2305505"/>
          </a:xfrm>
        </p:grpSpPr>
        <p:sp>
          <p:nvSpPr>
            <p:cNvPr id="8" name="TextBox 2"/>
            <p:cNvSpPr txBox="1"/>
            <p:nvPr/>
          </p:nvSpPr>
          <p:spPr>
            <a:xfrm>
              <a:off x="618837" y="2159769"/>
              <a:ext cx="8684895" cy="171762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［课标全国</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Ⅲ2016·14A</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随着技术的进步和经验的积累</a:t>
              </a:r>
              <a:r>
                <a:rPr lang="en-US" altLang="zh-CN" sz="3200" dirty="0">
                  <a:solidFill>
                    <a:schemeClr val="tx1">
                      <a:lumMod val="75000"/>
                      <a:lumOff val="25000"/>
                    </a:schemeClr>
                  </a:solidFill>
                  <a:latin typeface="宋体" pitchFamily="2" charset="-122"/>
                  <a:ea typeface="宋体" pitchFamily="2" charset="-122"/>
                  <a:cs typeface="Heiti SC Light"/>
                </a:rPr>
                <a:t>,</a:t>
              </a:r>
              <a:r>
                <a:rPr lang="zh-CN" altLang="en-US" sz="3200" dirty="0">
                  <a:solidFill>
                    <a:schemeClr val="tx1">
                      <a:lumMod val="75000"/>
                      <a:lumOff val="25000"/>
                    </a:schemeClr>
                  </a:solidFill>
                  <a:latin typeface="宋体" pitchFamily="2" charset="-122"/>
                  <a:ea typeface="宋体" pitchFamily="2" charset="-122"/>
                  <a:cs typeface="Heiti SC Light"/>
                </a:rPr>
                <a:t>再加上政策的扶持</a:t>
              </a:r>
              <a:r>
                <a:rPr lang="en-US" altLang="zh-CN" sz="3200" dirty="0">
                  <a:solidFill>
                    <a:schemeClr val="tx1">
                      <a:lumMod val="75000"/>
                      <a:lumOff val="25000"/>
                    </a:schemeClr>
                  </a:solidFill>
                  <a:latin typeface="宋体" pitchFamily="2" charset="-122"/>
                  <a:ea typeface="宋体" pitchFamily="2" charset="-122"/>
                  <a:cs typeface="Heiti SC Light"/>
                </a:rPr>
                <a:t>,</a:t>
              </a:r>
              <a:r>
                <a:rPr lang="zh-CN" altLang="en-US" sz="3200" dirty="0">
                  <a:solidFill>
                    <a:schemeClr val="tx1">
                      <a:lumMod val="75000"/>
                      <a:lumOff val="25000"/>
                    </a:schemeClr>
                  </a:solidFill>
                  <a:latin typeface="宋体" pitchFamily="2" charset="-122"/>
                  <a:ea typeface="宋体" pitchFamily="2" charset="-122"/>
                  <a:cs typeface="Heiti SC Light"/>
                </a:rPr>
                <a:t>使得我国自主品牌汽车进入快速发展时期</a:t>
              </a:r>
              <a:r>
                <a:rPr lang="en-US" altLang="zh-CN" sz="3200" dirty="0">
                  <a:solidFill>
                    <a:schemeClr val="tx1">
                      <a:lumMod val="75000"/>
                      <a:lumOff val="25000"/>
                    </a:schemeClr>
                  </a:solidFill>
                  <a:latin typeface="宋体" pitchFamily="2" charset="-122"/>
                  <a:ea typeface="宋体" pitchFamily="2" charset="-122"/>
                  <a:cs typeface="Heiti SC Light"/>
                </a:rPr>
                <a:t>,</a:t>
              </a:r>
              <a:r>
                <a:rPr lang="zh-CN" altLang="en-US" sz="3200" dirty="0">
                  <a:solidFill>
                    <a:schemeClr val="tx1">
                      <a:lumMod val="75000"/>
                      <a:lumOff val="25000"/>
                    </a:schemeClr>
                  </a:solidFill>
                  <a:latin typeface="宋体" pitchFamily="2" charset="-122"/>
                  <a:ea typeface="宋体" pitchFamily="2" charset="-122"/>
                  <a:cs typeface="Heiti SC Light"/>
                </a:rPr>
                <a:t>各种创新产品层出不穷。</a:t>
              </a:r>
            </a:p>
          </p:txBody>
        </p:sp>
        <p:sp>
          <p:nvSpPr>
            <p:cNvPr id="10" name="文本框 15"/>
            <p:cNvSpPr txBox="1"/>
            <p:nvPr/>
          </p:nvSpPr>
          <p:spPr>
            <a:xfrm>
              <a:off x="702657" y="1571884"/>
              <a:ext cx="120078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92935" y="1243330"/>
            <a:ext cx="4167505" cy="752385"/>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mn-ea"/>
                <a:cs typeface="Heiti SC Light"/>
              </a:rPr>
              <a:t>（二）主干梳理法</a:t>
            </a:r>
          </a:p>
        </p:txBody>
      </p:sp>
      <p:sp>
        <p:nvSpPr>
          <p:cNvPr id="17" name="TextBox 2"/>
          <p:cNvSpPr txBox="1"/>
          <p:nvPr/>
        </p:nvSpPr>
        <p:spPr>
          <a:xfrm>
            <a:off x="1983740" y="2012315"/>
            <a:ext cx="8198485" cy="3930650"/>
          </a:xfrm>
          <a:prstGeom prst="rect">
            <a:avLst/>
          </a:prstGeom>
          <a:noFill/>
        </p:spPr>
        <p:txBody>
          <a:bodyPr wrap="square" rtlCol="0">
            <a:spAutoFit/>
          </a:bodyPr>
          <a:lstStyle/>
          <a:p>
            <a:pPr>
              <a:lnSpc>
                <a:spcPct val="130000"/>
              </a:lnSpc>
            </a:pPr>
            <a:r>
              <a:rPr lang="zh-CN" altLang="en-US" sz="3200" dirty="0">
                <a:latin typeface="宋体" pitchFamily="2" charset="-122"/>
                <a:ea typeface="宋体" pitchFamily="2" charset="-122"/>
              </a:rPr>
              <a:t>划分句子成分法，即运用语法手段，先理出句子的主干（主语、谓语、宾语），审查句子主干是否存在搭配不当或残缺等错误；再理清句子枝叶（定语、状语、补语），仔细审查修饰成分内部是否有毛病以及与中心语的搭配是否得当。</a:t>
            </a:r>
          </a:p>
        </p:txBody>
      </p:sp>
      <p:sp>
        <p:nvSpPr>
          <p:cNvPr id="15" name="文本框 17"/>
          <p:cNvSpPr txBox="1"/>
          <p:nvPr/>
        </p:nvSpPr>
        <p:spPr>
          <a:xfrm>
            <a:off x="2567608" y="692696"/>
            <a:ext cx="7416824"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辨析病句的解题方法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2"/>
          <p:cNvGrpSpPr/>
          <p:nvPr/>
        </p:nvGrpSpPr>
        <p:grpSpPr>
          <a:xfrm>
            <a:off x="1853335" y="3590758"/>
            <a:ext cx="8611235" cy="2644140"/>
            <a:chOff x="4769857" y="1417373"/>
            <a:chExt cx="8611235" cy="2644140"/>
          </a:xfrm>
        </p:grpSpPr>
        <p:sp>
          <p:nvSpPr>
            <p:cNvPr id="12" name="TextBox 5"/>
            <p:cNvSpPr txBox="1"/>
            <p:nvPr/>
          </p:nvSpPr>
          <p:spPr>
            <a:xfrm>
              <a:off x="4833992" y="2000303"/>
              <a:ext cx="8547100" cy="206121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去掉句子的修饰成分，此句可缩为“将为通航打好基础，并将成为旅游节点”，很明显句子缺少主语，可将“河道综合治理工程完成后”改为“完成后的河道综合治理工程”。</a:t>
              </a:r>
            </a:p>
          </p:txBody>
        </p:sp>
        <p:sp>
          <p:nvSpPr>
            <p:cNvPr id="14" name="文本框 19"/>
            <p:cNvSpPr txBox="1"/>
            <p:nvPr/>
          </p:nvSpPr>
          <p:spPr>
            <a:xfrm>
              <a:off x="4769857" y="1417373"/>
              <a:ext cx="106807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4" name="组 20"/>
          <p:cNvGrpSpPr/>
          <p:nvPr/>
        </p:nvGrpSpPr>
        <p:grpSpPr>
          <a:xfrm>
            <a:off x="1789159" y="1184656"/>
            <a:ext cx="8505190" cy="2254250"/>
            <a:chOff x="566767" y="1498861"/>
            <a:chExt cx="8505190" cy="1878482"/>
          </a:xfrm>
        </p:grpSpPr>
        <p:sp>
          <p:nvSpPr>
            <p:cNvPr id="5" name="TextBox 2"/>
            <p:cNvSpPr txBox="1"/>
            <p:nvPr/>
          </p:nvSpPr>
          <p:spPr>
            <a:xfrm>
              <a:off x="630902" y="2070343"/>
              <a:ext cx="8441055" cy="1307000"/>
            </a:xfrm>
            <a:prstGeom prst="rect">
              <a:avLst/>
            </a:prstGeom>
            <a:noFill/>
          </p:spPr>
          <p:txBody>
            <a:bodyPr wrap="square" rtlCol="0">
              <a:spAutoFit/>
            </a:bodyPr>
            <a:lstStyle/>
            <a:p>
              <a:pPr fontAlgn="auto">
                <a:lnSpc>
                  <a:spcPct val="100000"/>
                </a:lnSpc>
              </a:pPr>
              <a:r>
                <a:rPr sz="3200" dirty="0">
                  <a:solidFill>
                    <a:schemeClr val="tx1">
                      <a:lumMod val="75000"/>
                      <a:lumOff val="25000"/>
                    </a:schemeClr>
                  </a:solidFill>
                  <a:latin typeface="仿宋" panose="02010609060101010101" pitchFamily="49" charset="-122"/>
                  <a:ea typeface="仿宋" panose="02010609060101010101" pitchFamily="49" charset="-122"/>
                </a:rPr>
                <a:t>［天津2017·3C］</a:t>
              </a:r>
              <a:r>
                <a:rPr sz="3200" dirty="0">
                  <a:solidFill>
                    <a:schemeClr val="tx1">
                      <a:lumMod val="75000"/>
                      <a:lumOff val="25000"/>
                    </a:schemeClr>
                  </a:solidFill>
                  <a:latin typeface="宋体" pitchFamily="2" charset="-122"/>
                  <a:ea typeface="宋体" pitchFamily="2" charset="-122"/>
                </a:rPr>
                <a:t>河道综合治理工程完成后，将为尽早实现京津冀北运河全线通航打好基础，并将成为北运河的一个重要旅游节点。</a:t>
              </a:r>
            </a:p>
          </p:txBody>
        </p:sp>
        <p:sp>
          <p:nvSpPr>
            <p:cNvPr id="7" name="文本框 15"/>
            <p:cNvSpPr txBox="1"/>
            <p:nvPr/>
          </p:nvSpPr>
          <p:spPr>
            <a:xfrm>
              <a:off x="566767" y="1498861"/>
              <a:ext cx="124841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2</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87550" y="1380490"/>
            <a:ext cx="4557395" cy="752385"/>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mn-ea"/>
                <a:cs typeface="Heiti SC Light"/>
              </a:rPr>
              <a:t>（三）逻辑分析法</a:t>
            </a:r>
          </a:p>
        </p:txBody>
      </p:sp>
      <p:sp>
        <p:nvSpPr>
          <p:cNvPr id="17" name="TextBox 2"/>
          <p:cNvSpPr txBox="1"/>
          <p:nvPr/>
        </p:nvSpPr>
        <p:spPr>
          <a:xfrm>
            <a:off x="1987550" y="2210435"/>
            <a:ext cx="8267065" cy="3290570"/>
          </a:xfrm>
          <a:prstGeom prst="rect">
            <a:avLst/>
          </a:prstGeom>
          <a:noFill/>
        </p:spPr>
        <p:txBody>
          <a:bodyPr wrap="square" rtlCol="0">
            <a:spAutoFit/>
          </a:bodyPr>
          <a:lstStyle/>
          <a:p>
            <a:pPr>
              <a:lnSpc>
                <a:spcPct val="130000"/>
              </a:lnSpc>
            </a:pPr>
            <a:r>
              <a:rPr lang="zh-CN" altLang="en-US" sz="3200" dirty="0">
                <a:latin typeface="宋体" pitchFamily="2" charset="-122"/>
                <a:ea typeface="宋体" pitchFamily="2" charset="-122"/>
              </a:rPr>
              <a:t>有的句子从语法上不好找毛病，就得从事理上进行分析。逻辑分析法要从概念使用、判断、推理方面考虑是否得当，语句的前后顺序、句间关系是否合适。</a:t>
            </a:r>
            <a:endParaRPr lang="zh-CN" altLang="en-US" sz="3200" dirty="0">
              <a:latin typeface="宋体" pitchFamily="2" charset="-122"/>
              <a:ea typeface="宋体" pitchFamily="2" charset="-122"/>
            </a:endParaRPr>
          </a:p>
          <a:p>
            <a:pPr>
              <a:lnSpc>
                <a:spcPct val="130000"/>
              </a:lnSpc>
            </a:pPr>
            <a:endParaRPr lang="zh-CN" altLang="en-US" sz="3200" dirty="0">
              <a:latin typeface="黑体" pitchFamily="49" charset="-122"/>
              <a:ea typeface="黑体" pitchFamily="49" charset="-122"/>
            </a:endParaRPr>
          </a:p>
        </p:txBody>
      </p:sp>
      <p:sp>
        <p:nvSpPr>
          <p:cNvPr id="15" name="文本框 17"/>
          <p:cNvSpPr txBox="1"/>
          <p:nvPr/>
        </p:nvSpPr>
        <p:spPr>
          <a:xfrm>
            <a:off x="2586037" y="699135"/>
            <a:ext cx="7917815"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辨析病句的解题方法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2"/>
          <p:cNvGrpSpPr/>
          <p:nvPr/>
        </p:nvGrpSpPr>
        <p:grpSpPr>
          <a:xfrm>
            <a:off x="1725019" y="3592161"/>
            <a:ext cx="8741410" cy="2585720"/>
            <a:chOff x="4869552" y="1477063"/>
            <a:chExt cx="8741410" cy="2585720"/>
          </a:xfrm>
        </p:grpSpPr>
        <p:sp>
          <p:nvSpPr>
            <p:cNvPr id="12" name="TextBox 5"/>
            <p:cNvSpPr txBox="1"/>
            <p:nvPr/>
          </p:nvSpPr>
          <p:spPr>
            <a:xfrm>
              <a:off x="4869552" y="2001573"/>
              <a:ext cx="8741410" cy="206121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通过语感、语法分析的方法，此句似乎没有什么毛病，但仔细审查会发现，前一个分句不合逻辑，该型飞机在运营成本上是其他同级别机型的</a:t>
              </a:r>
              <a:r>
                <a:rPr lang="en-US" altLang="zh-CN" sz="3200" dirty="0">
                  <a:latin typeface="仿宋" panose="02010609060101010101" pitchFamily="49" charset="-122"/>
                  <a:ea typeface="仿宋" panose="02010609060101010101" pitchFamily="49" charset="-122"/>
                </a:rPr>
                <a:t>1.3</a:t>
              </a:r>
              <a:r>
                <a:rPr lang="zh-CN" altLang="en-US" sz="3200" dirty="0">
                  <a:latin typeface="仿宋" panose="02010609060101010101" pitchFamily="49" charset="-122"/>
                  <a:ea typeface="仿宋" panose="02010609060101010101" pitchFamily="49" charset="-122"/>
                </a:rPr>
                <a:t>至</a:t>
              </a:r>
              <a:r>
                <a:rPr lang="en-US" altLang="zh-CN" sz="3200" dirty="0">
                  <a:latin typeface="仿宋" panose="02010609060101010101" pitchFamily="49" charset="-122"/>
                  <a:ea typeface="仿宋" panose="02010609060101010101" pitchFamily="49" charset="-122"/>
                </a:rPr>
                <a:t>2</a:t>
              </a:r>
              <a:r>
                <a:rPr lang="zh-CN" altLang="en-US" sz="3200" dirty="0">
                  <a:latin typeface="仿宋" panose="02010609060101010101" pitchFamily="49" charset="-122"/>
                  <a:ea typeface="仿宋" panose="02010609060101010101" pitchFamily="49" charset="-122"/>
                </a:rPr>
                <a:t>倍，可见其运营成本高，这并不是优势。</a:t>
              </a:r>
            </a:p>
          </p:txBody>
        </p:sp>
        <p:sp>
          <p:nvSpPr>
            <p:cNvPr id="14" name="文本框 19"/>
            <p:cNvSpPr txBox="1"/>
            <p:nvPr/>
          </p:nvSpPr>
          <p:spPr>
            <a:xfrm>
              <a:off x="4869552" y="1477063"/>
              <a:ext cx="102870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2" name="组 20"/>
          <p:cNvGrpSpPr/>
          <p:nvPr/>
        </p:nvGrpSpPr>
        <p:grpSpPr>
          <a:xfrm>
            <a:off x="1725019" y="1113826"/>
            <a:ext cx="8461375" cy="2152014"/>
            <a:chOff x="563592" y="1670306"/>
            <a:chExt cx="8461375" cy="1793288"/>
          </a:xfrm>
        </p:grpSpPr>
        <p:sp>
          <p:nvSpPr>
            <p:cNvPr id="8" name="TextBox 2"/>
            <p:cNvSpPr txBox="1"/>
            <p:nvPr/>
          </p:nvSpPr>
          <p:spPr>
            <a:xfrm>
              <a:off x="563592" y="2156594"/>
              <a:ext cx="8461375"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［山东</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2016·5B</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该型飞机在运营成本上是其他同级别机型的</a:t>
              </a:r>
              <a:r>
                <a:rPr lang="en-US" altLang="zh-CN" sz="3200" dirty="0">
                  <a:solidFill>
                    <a:schemeClr val="tx1">
                      <a:lumMod val="75000"/>
                      <a:lumOff val="25000"/>
                    </a:schemeClr>
                  </a:solidFill>
                  <a:latin typeface="宋体" pitchFamily="2" charset="-122"/>
                  <a:ea typeface="宋体" pitchFamily="2" charset="-122"/>
                  <a:cs typeface="Heiti SC Light"/>
                </a:rPr>
                <a:t>1.3</a:t>
              </a:r>
              <a:r>
                <a:rPr lang="zh-CN" altLang="en-US" sz="3200" dirty="0">
                  <a:solidFill>
                    <a:schemeClr val="tx1">
                      <a:lumMod val="75000"/>
                      <a:lumOff val="25000"/>
                    </a:schemeClr>
                  </a:solidFill>
                  <a:latin typeface="宋体" pitchFamily="2" charset="-122"/>
                  <a:ea typeface="宋体" pitchFamily="2" charset="-122"/>
                  <a:cs typeface="Heiti SC Light"/>
                </a:rPr>
                <a:t>至</a:t>
              </a:r>
              <a:r>
                <a:rPr lang="en-US" altLang="zh-CN" sz="3200" dirty="0">
                  <a:solidFill>
                    <a:schemeClr val="tx1">
                      <a:lumMod val="75000"/>
                      <a:lumOff val="25000"/>
                    </a:schemeClr>
                  </a:solidFill>
                  <a:latin typeface="宋体" pitchFamily="2" charset="-122"/>
                  <a:ea typeface="宋体" pitchFamily="2" charset="-122"/>
                  <a:cs typeface="Heiti SC Light"/>
                </a:rPr>
                <a:t>2</a:t>
              </a:r>
              <a:r>
                <a:rPr lang="zh-CN" altLang="en-US" sz="3200" dirty="0">
                  <a:solidFill>
                    <a:schemeClr val="tx1">
                      <a:lumMod val="75000"/>
                      <a:lumOff val="25000"/>
                    </a:schemeClr>
                  </a:solidFill>
                  <a:latin typeface="宋体" pitchFamily="2" charset="-122"/>
                  <a:ea typeface="宋体" pitchFamily="2" charset="-122"/>
                  <a:cs typeface="Heiti SC Light"/>
                </a:rPr>
                <a:t>倍，优势明显；在商载、航程、航速等方面也极具竞争力。</a:t>
              </a:r>
            </a:p>
          </p:txBody>
        </p:sp>
        <p:sp>
          <p:nvSpPr>
            <p:cNvPr id="10" name="文本框 15"/>
            <p:cNvSpPr txBox="1"/>
            <p:nvPr/>
          </p:nvSpPr>
          <p:spPr>
            <a:xfrm>
              <a:off x="563592" y="1670306"/>
              <a:ext cx="124015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3</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85501" y="1351851"/>
            <a:ext cx="7366886" cy="743986"/>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mn-ea"/>
                <a:cs typeface="Heiti SC Light"/>
              </a:rPr>
              <a:t>（四）标志规律法</a:t>
            </a:r>
          </a:p>
        </p:txBody>
      </p:sp>
      <p:grpSp>
        <p:nvGrpSpPr>
          <p:cNvPr id="2" name="组 20"/>
          <p:cNvGrpSpPr/>
          <p:nvPr/>
        </p:nvGrpSpPr>
        <p:grpSpPr>
          <a:xfrm>
            <a:off x="1785501" y="2996952"/>
            <a:ext cx="8767445" cy="2644775"/>
            <a:chOff x="630903" y="1571884"/>
            <a:chExt cx="9636602" cy="2203909"/>
          </a:xfrm>
        </p:grpSpPr>
        <p:sp>
          <p:nvSpPr>
            <p:cNvPr id="8" name="TextBox 2"/>
            <p:cNvSpPr txBox="1"/>
            <p:nvPr/>
          </p:nvSpPr>
          <p:spPr>
            <a:xfrm>
              <a:off x="630903" y="2058173"/>
              <a:ext cx="9636602" cy="171762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［大纲</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2012·3B</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建立监督机制非常重要，企业对制度的决策、出台、执行到取得成效的每个环节都纳入监督的范围，就能切实有效地增强执行力。</a:t>
              </a:r>
            </a:p>
          </p:txBody>
        </p:sp>
        <p:sp>
          <p:nvSpPr>
            <p:cNvPr id="10" name="文本框 15"/>
            <p:cNvSpPr txBox="1"/>
            <p:nvPr/>
          </p:nvSpPr>
          <p:spPr>
            <a:xfrm>
              <a:off x="702792" y="1571884"/>
              <a:ext cx="1441966"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4</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
        <p:nvSpPr>
          <p:cNvPr id="16" name="TextBox 15"/>
          <p:cNvSpPr txBox="1"/>
          <p:nvPr/>
        </p:nvSpPr>
        <p:spPr>
          <a:xfrm>
            <a:off x="1785620" y="2037080"/>
            <a:ext cx="2835910" cy="715581"/>
          </a:xfrm>
          <a:prstGeom prst="rect">
            <a:avLst/>
          </a:prstGeom>
          <a:noFill/>
        </p:spPr>
        <p:txBody>
          <a:bodyPr wrap="square" rtlCol="0">
            <a:spAutoFit/>
          </a:bodyPr>
          <a:lstStyle/>
          <a:p>
            <a:pPr marL="342900" indent="-342900">
              <a:lnSpc>
                <a:spcPct val="150000"/>
              </a:lnSpc>
            </a:pPr>
            <a:r>
              <a:rPr lang="en-US" altLang="zh-CN" sz="3200" dirty="0">
                <a:latin typeface="宋体" pitchFamily="2" charset="-122"/>
                <a:ea typeface="宋体" pitchFamily="2" charset="-122"/>
                <a:cs typeface="Heiti SC Light"/>
              </a:rPr>
              <a:t>1.</a:t>
            </a:r>
            <a:r>
              <a:rPr lang="zh-CN" altLang="en-US" sz="3200" dirty="0">
                <a:latin typeface="宋体" pitchFamily="2" charset="-122"/>
                <a:ea typeface="宋体" pitchFamily="2" charset="-122"/>
                <a:cs typeface="Heiti SC Light"/>
              </a:rPr>
              <a:t>留意介词</a:t>
            </a:r>
          </a:p>
        </p:txBody>
      </p:sp>
      <p:sp>
        <p:nvSpPr>
          <p:cNvPr id="27" name="文本框 17"/>
          <p:cNvSpPr txBox="1"/>
          <p:nvPr/>
        </p:nvSpPr>
        <p:spPr>
          <a:xfrm>
            <a:off x="2711624" y="774182"/>
            <a:ext cx="8059420"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辨析病句的解题方法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53235" y="1429385"/>
            <a:ext cx="774827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2  </a:t>
            </a:r>
            <a:r>
              <a:rPr lang="zh-CN" altLang="en-US" sz="3200" dirty="0">
                <a:solidFill>
                  <a:schemeClr val="bg1"/>
                </a:solidFill>
                <a:latin typeface="+mn-ea"/>
                <a:cs typeface="Heiti SC Light"/>
              </a:rPr>
              <a:t>并列词语顺序不当（</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p>
        </p:txBody>
      </p:sp>
      <p:sp>
        <p:nvSpPr>
          <p:cNvPr id="18" name="文本框 17"/>
          <p:cNvSpPr txBox="1"/>
          <p:nvPr/>
        </p:nvSpPr>
        <p:spPr>
          <a:xfrm>
            <a:off x="4608747" y="783054"/>
            <a:ext cx="298767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语序不当</a:t>
            </a:r>
            <a:endParaRPr kumimoji="1" lang="zh-CN" altLang="en-US" sz="3600" b="1" dirty="0">
              <a:solidFill>
                <a:schemeClr val="bg1"/>
              </a:solidFill>
              <a:latin typeface="黑体" pitchFamily="49" charset="-122"/>
              <a:ea typeface="黑体" pitchFamily="49" charset="-122"/>
              <a:cs typeface="Heiti SC Light"/>
            </a:endParaRPr>
          </a:p>
        </p:txBody>
      </p:sp>
      <p:grpSp>
        <p:nvGrpSpPr>
          <p:cNvPr id="2" name="组 20"/>
          <p:cNvGrpSpPr/>
          <p:nvPr/>
        </p:nvGrpSpPr>
        <p:grpSpPr>
          <a:xfrm>
            <a:off x="1821733" y="2100795"/>
            <a:ext cx="8490585" cy="2166620"/>
            <a:chOff x="630902" y="1571884"/>
            <a:chExt cx="8490585" cy="1805459"/>
          </a:xfrm>
        </p:grpSpPr>
        <p:sp>
          <p:nvSpPr>
            <p:cNvPr id="8" name="TextBox 2"/>
            <p:cNvSpPr txBox="1"/>
            <p:nvPr/>
          </p:nvSpPr>
          <p:spPr>
            <a:xfrm>
              <a:off x="630902" y="2070343"/>
              <a:ext cx="8490585"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［江苏</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2015·2B </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一种观念只有被人们普遍接受、理解和掌握并转化为整个社会的群体意识，才能成为人们自觉遵守和奉行的准则。</a:t>
              </a:r>
            </a:p>
          </p:txBody>
        </p:sp>
        <p:sp>
          <p:nvSpPr>
            <p:cNvPr id="10" name="文本框 15"/>
            <p:cNvSpPr txBox="1"/>
            <p:nvPr/>
          </p:nvSpPr>
          <p:spPr>
            <a:xfrm>
              <a:off x="702657" y="1571884"/>
              <a:ext cx="99695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grpSp>
        <p:nvGrpSpPr>
          <p:cNvPr id="3" name="组 22"/>
          <p:cNvGrpSpPr/>
          <p:nvPr/>
        </p:nvGrpSpPr>
        <p:grpSpPr>
          <a:xfrm>
            <a:off x="1893488" y="4470006"/>
            <a:ext cx="8463915" cy="1659890"/>
            <a:chOff x="4789455" y="1525323"/>
            <a:chExt cx="8463915" cy="1659890"/>
          </a:xfrm>
        </p:grpSpPr>
        <p:sp>
          <p:nvSpPr>
            <p:cNvPr id="12" name="TextBox 5"/>
            <p:cNvSpPr txBox="1"/>
            <p:nvPr/>
          </p:nvSpPr>
          <p:spPr>
            <a:xfrm>
              <a:off x="4833905" y="2108888"/>
              <a:ext cx="8419465" cy="107632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应该先“理解”，然后再“接受”，故“接受”和“理解”应对调。</a:t>
              </a:r>
            </a:p>
          </p:txBody>
        </p:sp>
        <p:sp>
          <p:nvSpPr>
            <p:cNvPr id="14" name="文本框 19"/>
            <p:cNvSpPr txBox="1"/>
            <p:nvPr/>
          </p:nvSpPr>
          <p:spPr>
            <a:xfrm>
              <a:off x="4789455" y="1525323"/>
              <a:ext cx="104140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2"/>
          <p:cNvGrpSpPr/>
          <p:nvPr/>
        </p:nvGrpSpPr>
        <p:grpSpPr>
          <a:xfrm>
            <a:off x="1748099" y="1765168"/>
            <a:ext cx="8643620" cy="2171700"/>
            <a:chOff x="4833992" y="1408483"/>
            <a:chExt cx="8643620" cy="2171700"/>
          </a:xfrm>
        </p:grpSpPr>
        <p:sp>
          <p:nvSpPr>
            <p:cNvPr id="12" name="TextBox 5"/>
            <p:cNvSpPr txBox="1"/>
            <p:nvPr/>
          </p:nvSpPr>
          <p:spPr>
            <a:xfrm>
              <a:off x="4833992" y="2011733"/>
              <a:ext cx="8643620" cy="156845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句中的介词“对”属于误用，可改为“把”。另外</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决策”和“制度”搭配不当</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应将“决策”改为“制定”。</a:t>
              </a:r>
            </a:p>
          </p:txBody>
        </p:sp>
        <p:sp>
          <p:nvSpPr>
            <p:cNvPr id="14" name="文本框 19"/>
            <p:cNvSpPr txBox="1"/>
            <p:nvPr/>
          </p:nvSpPr>
          <p:spPr>
            <a:xfrm>
              <a:off x="4833992" y="1408483"/>
              <a:ext cx="106807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 22"/>
          <p:cNvGrpSpPr/>
          <p:nvPr/>
        </p:nvGrpSpPr>
        <p:grpSpPr>
          <a:xfrm>
            <a:off x="1827784" y="3140941"/>
            <a:ext cx="8601075" cy="2781935"/>
            <a:chOff x="4833992" y="1262433"/>
            <a:chExt cx="8601075" cy="2781935"/>
          </a:xfrm>
        </p:grpSpPr>
        <p:sp>
          <p:nvSpPr>
            <p:cNvPr id="23" name="TextBox 5"/>
            <p:cNvSpPr txBox="1"/>
            <p:nvPr/>
          </p:nvSpPr>
          <p:spPr>
            <a:xfrm>
              <a:off x="4833992" y="1983158"/>
              <a:ext cx="8601075" cy="206121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成分残缺。“随着</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上涨”是介宾短语，作状语，谓语动词“引起”前缺少主语，应删去滥用的介词“随着”，让“房地产市场的发展和商品房价格的持续上涨”作句子的主语。</a:t>
              </a:r>
            </a:p>
          </p:txBody>
        </p:sp>
        <p:sp>
          <p:nvSpPr>
            <p:cNvPr id="25" name="文本框 19"/>
            <p:cNvSpPr txBox="1"/>
            <p:nvPr/>
          </p:nvSpPr>
          <p:spPr>
            <a:xfrm>
              <a:off x="4833992" y="1262433"/>
              <a:ext cx="102870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17" name="组 20"/>
          <p:cNvGrpSpPr/>
          <p:nvPr/>
        </p:nvGrpSpPr>
        <p:grpSpPr>
          <a:xfrm>
            <a:off x="1827785" y="935124"/>
            <a:ext cx="8601074" cy="2152015"/>
            <a:chOff x="552731" y="1486691"/>
            <a:chExt cx="9453742" cy="1793289"/>
          </a:xfrm>
        </p:grpSpPr>
        <p:sp>
          <p:nvSpPr>
            <p:cNvPr id="19" name="TextBox 2"/>
            <p:cNvSpPr txBox="1"/>
            <p:nvPr/>
          </p:nvSpPr>
          <p:spPr>
            <a:xfrm>
              <a:off x="630901" y="1972980"/>
              <a:ext cx="9375572"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［山东</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2014·5D</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近年来，随着房地产市场的发展和商品房价格的持续上涨，引起了有关部门的高度重视。</a:t>
              </a:r>
            </a:p>
          </p:txBody>
        </p:sp>
        <p:sp>
          <p:nvSpPr>
            <p:cNvPr id="21" name="文本框 15"/>
            <p:cNvSpPr txBox="1"/>
            <p:nvPr/>
          </p:nvSpPr>
          <p:spPr>
            <a:xfrm>
              <a:off x="552731" y="1486691"/>
              <a:ext cx="1357514"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5</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p:tgtEl>
                                          <p:spTgt spid="22"/>
                                        </p:tgtEl>
                                        <p:attrNameLst>
                                          <p:attrName>ppt_y</p:attrName>
                                        </p:attrNameLst>
                                      </p:cBhvr>
                                      <p:tavLst>
                                        <p:tav tm="0">
                                          <p:val>
                                            <p:strVal val="#ppt_y+#ppt_h*1.125000"/>
                                          </p:val>
                                        </p:tav>
                                        <p:tav tm="100000">
                                          <p:val>
                                            <p:strVal val="#ppt_y"/>
                                          </p:val>
                                        </p:tav>
                                      </p:tavLst>
                                    </p:anim>
                                    <p:animEffect transition="in" filter="wipe(up)">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67109" y="1741583"/>
            <a:ext cx="7366886" cy="583565"/>
          </a:xfrm>
          <a:prstGeom prst="rect">
            <a:avLst/>
          </a:prstGeom>
          <a:noFill/>
        </p:spPr>
        <p:txBody>
          <a:bodyPr wrap="square" rtlCol="0">
            <a:spAutoFit/>
          </a:bodyPr>
          <a:lstStyle/>
          <a:p>
            <a:pPr marL="342900" indent="-342900"/>
            <a:r>
              <a:rPr lang="en-US" altLang="zh-CN" sz="3200" dirty="0">
                <a:latin typeface="宋体" pitchFamily="2" charset="-122"/>
                <a:ea typeface="宋体" pitchFamily="2" charset="-122"/>
                <a:cs typeface="Heiti SC Light"/>
              </a:rPr>
              <a:t>2.</a:t>
            </a:r>
            <a:r>
              <a:rPr lang="zh-CN" altLang="en-US" sz="3200" dirty="0">
                <a:latin typeface="宋体" pitchFamily="2" charset="-122"/>
                <a:ea typeface="宋体" pitchFamily="2" charset="-122"/>
                <a:cs typeface="Heiti SC Light"/>
              </a:rPr>
              <a:t>留意两面性的词语</a:t>
            </a:r>
          </a:p>
        </p:txBody>
      </p:sp>
      <p:grpSp>
        <p:nvGrpSpPr>
          <p:cNvPr id="2" name="组 20"/>
          <p:cNvGrpSpPr/>
          <p:nvPr/>
        </p:nvGrpSpPr>
        <p:grpSpPr>
          <a:xfrm>
            <a:off x="1895354" y="2325498"/>
            <a:ext cx="8528685" cy="1968560"/>
            <a:chOff x="630902" y="1434305"/>
            <a:chExt cx="8528685" cy="1640414"/>
          </a:xfrm>
        </p:grpSpPr>
        <p:sp>
          <p:nvSpPr>
            <p:cNvPr id="8" name="TextBox 2"/>
            <p:cNvSpPr txBox="1"/>
            <p:nvPr/>
          </p:nvSpPr>
          <p:spPr>
            <a:xfrm>
              <a:off x="630902" y="1920594"/>
              <a:ext cx="8528685" cy="1154125"/>
            </a:xfrm>
            <a:prstGeom prst="rect">
              <a:avLst/>
            </a:prstGeom>
            <a:noFill/>
          </p:spPr>
          <p:txBody>
            <a:bodyPr wrap="square" rtlCol="0">
              <a:spAutoFit/>
            </a:bodyPr>
            <a:lstStyle/>
            <a:p>
              <a:pPr fontAlgn="auto">
                <a:lnSpc>
                  <a:spcPct val="100000"/>
                </a:lnSpc>
              </a:pPr>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［山东</a:t>
              </a:r>
              <a:r>
                <a:rPr lang="en-US" altLang="zh-CN" sz="2800" dirty="0">
                  <a:solidFill>
                    <a:schemeClr val="tx1">
                      <a:lumMod val="75000"/>
                      <a:lumOff val="25000"/>
                    </a:schemeClr>
                  </a:solidFill>
                  <a:latin typeface="仿宋" panose="02010609060101010101" pitchFamily="49" charset="-122"/>
                  <a:ea typeface="仿宋" panose="02010609060101010101" pitchFamily="49" charset="-122"/>
                </a:rPr>
                <a:t>2015·5A </a:t>
              </a:r>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2800" dirty="0">
                  <a:solidFill>
                    <a:schemeClr val="tx1">
                      <a:lumMod val="75000"/>
                      <a:lumOff val="25000"/>
                    </a:schemeClr>
                  </a:solidFill>
                  <a:latin typeface="宋体" pitchFamily="2" charset="-122"/>
                  <a:ea typeface="宋体" pitchFamily="2" charset="-122"/>
                  <a:cs typeface="Heiti SC Light"/>
                </a:rPr>
                <a:t>除了驾驶员要有熟练的驾驶技术、丰富的驾驶经验之外，汽车本身的状况，也是保证行车安全的重要条件之一。</a:t>
              </a:r>
            </a:p>
          </p:txBody>
        </p:sp>
        <p:sp>
          <p:nvSpPr>
            <p:cNvPr id="10" name="文本框 15"/>
            <p:cNvSpPr txBox="1"/>
            <p:nvPr/>
          </p:nvSpPr>
          <p:spPr>
            <a:xfrm>
              <a:off x="702657" y="1434305"/>
              <a:ext cx="1278890" cy="486288"/>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6</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grpSp>
        <p:nvGrpSpPr>
          <p:cNvPr id="3" name="组 22"/>
          <p:cNvGrpSpPr/>
          <p:nvPr/>
        </p:nvGrpSpPr>
        <p:grpSpPr>
          <a:xfrm>
            <a:off x="1967109" y="4291145"/>
            <a:ext cx="8599170" cy="1968560"/>
            <a:chOff x="4868917" y="1413563"/>
            <a:chExt cx="8599170" cy="1968560"/>
          </a:xfrm>
        </p:grpSpPr>
        <p:sp>
          <p:nvSpPr>
            <p:cNvPr id="12" name="TextBox 5"/>
            <p:cNvSpPr txBox="1"/>
            <p:nvPr/>
          </p:nvSpPr>
          <p:spPr>
            <a:xfrm>
              <a:off x="4868917" y="1997128"/>
              <a:ext cx="8599170" cy="1384995"/>
            </a:xfrm>
            <a:prstGeom prst="rect">
              <a:avLst/>
            </a:prstGeom>
            <a:noFill/>
          </p:spPr>
          <p:txBody>
            <a:bodyPr wrap="square" rtlCol="0">
              <a:spAutoFit/>
            </a:bodyPr>
            <a:lstStyle/>
            <a:p>
              <a:pPr fontAlgn="auto"/>
              <a:r>
                <a:rPr lang="zh-CN" altLang="en-US" sz="2800" dirty="0">
                  <a:latin typeface="仿宋" panose="02010609060101010101" pitchFamily="49" charset="-122"/>
                  <a:ea typeface="仿宋" panose="02010609060101010101" pitchFamily="49" charset="-122"/>
                </a:rPr>
                <a:t>“汽车本身的状况”有好有坏，而“行车安全”只是好的状况，两面对一面，搭配不当，应在“状况”前加“良好”。</a:t>
              </a:r>
            </a:p>
          </p:txBody>
        </p:sp>
        <p:sp>
          <p:nvSpPr>
            <p:cNvPr id="14" name="文本框 19"/>
            <p:cNvSpPr txBox="1"/>
            <p:nvPr/>
          </p:nvSpPr>
          <p:spPr>
            <a:xfrm>
              <a:off x="4976780" y="1413563"/>
              <a:ext cx="108732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27" name="TextBox 1"/>
          <p:cNvSpPr txBox="1"/>
          <p:nvPr/>
        </p:nvSpPr>
        <p:spPr>
          <a:xfrm>
            <a:off x="1892935" y="1085850"/>
            <a:ext cx="7366635" cy="752385"/>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mn-ea"/>
                <a:cs typeface="Heiti SC Light"/>
              </a:rPr>
              <a:t>（四）标志规律法</a:t>
            </a:r>
          </a:p>
        </p:txBody>
      </p:sp>
      <p:sp>
        <p:nvSpPr>
          <p:cNvPr id="26" name="文本框 17"/>
          <p:cNvSpPr txBox="1"/>
          <p:nvPr/>
        </p:nvSpPr>
        <p:spPr>
          <a:xfrm>
            <a:off x="3029925" y="598587"/>
            <a:ext cx="7451481"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辨析病句的解题方法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 22"/>
          <p:cNvGrpSpPr/>
          <p:nvPr/>
        </p:nvGrpSpPr>
        <p:grpSpPr>
          <a:xfrm>
            <a:off x="1707122" y="4278350"/>
            <a:ext cx="8793480" cy="2152015"/>
            <a:chOff x="4833992" y="1451663"/>
            <a:chExt cx="8793480" cy="2152015"/>
          </a:xfrm>
        </p:grpSpPr>
        <p:sp>
          <p:nvSpPr>
            <p:cNvPr id="23" name="TextBox 5"/>
            <p:cNvSpPr txBox="1"/>
            <p:nvPr/>
          </p:nvSpPr>
          <p:spPr>
            <a:xfrm>
              <a:off x="4833992" y="2035228"/>
              <a:ext cx="8793480" cy="156845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“规模”有大小，“历史”有长短，“理念”有优劣，它们都包含着两个方面，与前面的“能否”是对应的，所以此句没有语病。</a:t>
              </a:r>
            </a:p>
          </p:txBody>
        </p:sp>
        <p:sp>
          <p:nvSpPr>
            <p:cNvPr id="25" name="文本框 19"/>
            <p:cNvSpPr txBox="1"/>
            <p:nvPr/>
          </p:nvSpPr>
          <p:spPr>
            <a:xfrm>
              <a:off x="4833992" y="1451663"/>
              <a:ext cx="1049020" cy="583565"/>
            </a:xfrm>
            <a:prstGeom prst="rect">
              <a:avLst/>
            </a:prstGeom>
            <a:solidFill>
              <a:schemeClr val="accent2"/>
            </a:solidFill>
            <a:ln>
              <a:noFill/>
            </a:ln>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17" name="组 20"/>
          <p:cNvGrpSpPr/>
          <p:nvPr/>
        </p:nvGrpSpPr>
        <p:grpSpPr>
          <a:xfrm>
            <a:off x="1707122" y="2396195"/>
            <a:ext cx="8771890" cy="1882155"/>
            <a:chOff x="630902" y="1535373"/>
            <a:chExt cx="8771890" cy="1568413"/>
          </a:xfrm>
        </p:grpSpPr>
        <p:sp>
          <p:nvSpPr>
            <p:cNvPr id="19" name="TextBox 2"/>
            <p:cNvSpPr txBox="1"/>
            <p:nvPr/>
          </p:nvSpPr>
          <p:spPr>
            <a:xfrm>
              <a:off x="630902" y="1949660"/>
              <a:ext cx="8771890" cy="1154126"/>
            </a:xfrm>
            <a:prstGeom prst="rect">
              <a:avLst/>
            </a:prstGeom>
            <a:noFill/>
          </p:spPr>
          <p:txBody>
            <a:bodyPr wrap="square" rtlCol="0">
              <a:spAutoFit/>
            </a:bodyPr>
            <a:lstStyle/>
            <a:p>
              <a:pPr fontAlgn="auto">
                <a:lnSpc>
                  <a:spcPct val="100000"/>
                </a:lnSpc>
              </a:pPr>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［辽宁</a:t>
              </a:r>
              <a:r>
                <a:rPr lang="en-US" altLang="zh-CN" sz="2800" dirty="0">
                  <a:solidFill>
                    <a:schemeClr val="tx1">
                      <a:lumMod val="75000"/>
                      <a:lumOff val="25000"/>
                    </a:schemeClr>
                  </a:solidFill>
                  <a:latin typeface="仿宋" panose="02010609060101010101" pitchFamily="49" charset="-122"/>
                  <a:ea typeface="仿宋" panose="02010609060101010101" pitchFamily="49" charset="-122"/>
                </a:rPr>
                <a:t>2013·14C </a:t>
              </a:r>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2800" dirty="0">
                  <a:solidFill>
                    <a:schemeClr val="tx1">
                      <a:lumMod val="75000"/>
                      <a:lumOff val="25000"/>
                    </a:schemeClr>
                  </a:solidFill>
                  <a:latin typeface="宋体" pitchFamily="2" charset="-122"/>
                  <a:ea typeface="宋体" pitchFamily="2" charset="-122"/>
                  <a:cs typeface="Heiti SC Light"/>
                </a:rPr>
                <a:t>纵观世界各国的企业发展史，你就会发现，一个企业能否获得成功，往往不取决于它的规模和历史，而取决于它的经营理念。</a:t>
              </a:r>
            </a:p>
          </p:txBody>
        </p:sp>
        <p:sp>
          <p:nvSpPr>
            <p:cNvPr id="21" name="文本框 15"/>
            <p:cNvSpPr txBox="1"/>
            <p:nvPr/>
          </p:nvSpPr>
          <p:spPr>
            <a:xfrm>
              <a:off x="630902" y="1535373"/>
              <a:ext cx="122110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7</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
        <p:nvSpPr>
          <p:cNvPr id="28" name="TextBox 2"/>
          <p:cNvSpPr txBox="1"/>
          <p:nvPr/>
        </p:nvSpPr>
        <p:spPr>
          <a:xfrm>
            <a:off x="1666240" y="866775"/>
            <a:ext cx="8865870" cy="1568450"/>
          </a:xfrm>
          <a:prstGeom prst="rect">
            <a:avLst/>
          </a:prstGeom>
          <a:noFill/>
        </p:spPr>
        <p:txBody>
          <a:bodyPr wrap="square" rtlCol="0">
            <a:spAutoFit/>
          </a:bodyPr>
          <a:lstStyle/>
          <a:p>
            <a:pPr fontAlgn="auto">
              <a:lnSpc>
                <a:spcPct val="100000"/>
              </a:lnSpc>
            </a:pPr>
            <a:r>
              <a:rPr lang="en-US" altLang="zh-CN" sz="3200" dirty="0">
                <a:latin typeface="黑体" pitchFamily="49" charset="-122"/>
                <a:ea typeface="黑体" pitchFamily="49" charset="-122"/>
              </a:rPr>
              <a:t>【</a:t>
            </a:r>
            <a:r>
              <a:rPr lang="zh-CN" altLang="en-US" sz="3200" dirty="0">
                <a:latin typeface="黑体" pitchFamily="49" charset="-122"/>
                <a:ea typeface="黑体" pitchFamily="49" charset="-122"/>
              </a:rPr>
              <a:t>注意</a:t>
            </a:r>
            <a:r>
              <a:rPr lang="en-US" altLang="zh-CN" sz="3200" dirty="0">
                <a:latin typeface="黑体" pitchFamily="49" charset="-122"/>
                <a:ea typeface="黑体" pitchFamily="49" charset="-122"/>
              </a:rPr>
              <a:t>】</a:t>
            </a:r>
            <a:r>
              <a:rPr lang="zh-CN" altLang="en-US" sz="3200" dirty="0">
                <a:latin typeface="黑体" pitchFamily="49" charset="-122"/>
                <a:ea typeface="黑体" pitchFamily="49" charset="-122"/>
              </a:rPr>
              <a:t>含有“成败”“得失”“好坏”“高低”“能否”“是否”等词语的句子，未必都有一面对两面这种搭配不当的语病。</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ox(in)">
                                      <p:cBhvr>
                                        <p:cTn id="14" dur="20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diamond(in)">
                                      <p:cBhvr>
                                        <p:cTn id="19"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26633" y="1852107"/>
            <a:ext cx="7366886" cy="583565"/>
          </a:xfrm>
          <a:prstGeom prst="rect">
            <a:avLst/>
          </a:prstGeom>
          <a:noFill/>
        </p:spPr>
        <p:txBody>
          <a:bodyPr wrap="square" rtlCol="0">
            <a:spAutoFit/>
          </a:bodyPr>
          <a:lstStyle/>
          <a:p>
            <a:pPr marL="342900" indent="-342900"/>
            <a:r>
              <a:rPr lang="en-US" altLang="zh-CN" sz="3200" dirty="0">
                <a:latin typeface="宋体" pitchFamily="2" charset="-122"/>
                <a:ea typeface="宋体" pitchFamily="2" charset="-122"/>
                <a:cs typeface="Heiti SC Light"/>
              </a:rPr>
              <a:t>3.</a:t>
            </a:r>
            <a:r>
              <a:rPr lang="zh-CN" altLang="en-US" sz="3200" dirty="0">
                <a:latin typeface="宋体" pitchFamily="2" charset="-122"/>
                <a:ea typeface="宋体" pitchFamily="2" charset="-122"/>
                <a:cs typeface="Heiti SC Light"/>
              </a:rPr>
              <a:t>留意并列的词语</a:t>
            </a:r>
          </a:p>
        </p:txBody>
      </p:sp>
      <p:grpSp>
        <p:nvGrpSpPr>
          <p:cNvPr id="2" name="组 20"/>
          <p:cNvGrpSpPr/>
          <p:nvPr/>
        </p:nvGrpSpPr>
        <p:grpSpPr>
          <a:xfrm>
            <a:off x="1847894" y="2542967"/>
            <a:ext cx="8497570" cy="2166620"/>
            <a:chOff x="630902" y="1571884"/>
            <a:chExt cx="8497570" cy="1805459"/>
          </a:xfrm>
        </p:grpSpPr>
        <p:sp>
          <p:nvSpPr>
            <p:cNvPr id="8" name="TextBox 2"/>
            <p:cNvSpPr txBox="1"/>
            <p:nvPr/>
          </p:nvSpPr>
          <p:spPr>
            <a:xfrm>
              <a:off x="630902" y="2070343"/>
              <a:ext cx="8497570" cy="130700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［江西</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2013·5B</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教育主管部门要求，各级各类学校学生的生活用品以及床上用品都应由学生自主选购，不得统一配备。</a:t>
              </a:r>
            </a:p>
          </p:txBody>
        </p:sp>
        <p:sp>
          <p:nvSpPr>
            <p:cNvPr id="10" name="文本框 15"/>
            <p:cNvSpPr txBox="1"/>
            <p:nvPr/>
          </p:nvSpPr>
          <p:spPr>
            <a:xfrm>
              <a:off x="702657" y="1571884"/>
              <a:ext cx="125730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8</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grpSp>
        <p:nvGrpSpPr>
          <p:cNvPr id="3" name="组 22"/>
          <p:cNvGrpSpPr/>
          <p:nvPr/>
        </p:nvGrpSpPr>
        <p:grpSpPr>
          <a:xfrm>
            <a:off x="1847892" y="4709745"/>
            <a:ext cx="8426450" cy="1720517"/>
            <a:chOff x="4762485" y="1477063"/>
            <a:chExt cx="8426450" cy="1720517"/>
          </a:xfrm>
        </p:grpSpPr>
        <p:sp>
          <p:nvSpPr>
            <p:cNvPr id="12" name="TextBox 5"/>
            <p:cNvSpPr txBox="1"/>
            <p:nvPr/>
          </p:nvSpPr>
          <p:spPr>
            <a:xfrm>
              <a:off x="4762485" y="2121255"/>
              <a:ext cx="8426450" cy="107632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不合逻辑，“生活用品”包括“床上用品”，两者不能并列。</a:t>
              </a:r>
            </a:p>
          </p:txBody>
        </p:sp>
        <p:sp>
          <p:nvSpPr>
            <p:cNvPr id="14" name="文本框 19"/>
            <p:cNvSpPr txBox="1"/>
            <p:nvPr/>
          </p:nvSpPr>
          <p:spPr>
            <a:xfrm>
              <a:off x="4840890" y="1477063"/>
              <a:ext cx="108732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26" name="TextBox 1"/>
          <p:cNvSpPr txBox="1"/>
          <p:nvPr/>
        </p:nvSpPr>
        <p:spPr>
          <a:xfrm>
            <a:off x="1847892" y="1110231"/>
            <a:ext cx="7366886" cy="752385"/>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mn-ea"/>
                <a:cs typeface="Heiti SC Light"/>
              </a:rPr>
              <a:t>（四）标志规律法</a:t>
            </a:r>
          </a:p>
        </p:txBody>
      </p:sp>
      <p:sp>
        <p:nvSpPr>
          <p:cNvPr id="25" name="文本框 17"/>
          <p:cNvSpPr txBox="1"/>
          <p:nvPr/>
        </p:nvSpPr>
        <p:spPr>
          <a:xfrm>
            <a:off x="2855640" y="651146"/>
            <a:ext cx="8497570"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辨析病句的解题方法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 22"/>
          <p:cNvGrpSpPr/>
          <p:nvPr/>
        </p:nvGrpSpPr>
        <p:grpSpPr>
          <a:xfrm>
            <a:off x="1695450" y="4154272"/>
            <a:ext cx="8801100" cy="1659890"/>
            <a:chOff x="4843517" y="1381813"/>
            <a:chExt cx="8801100" cy="1659890"/>
          </a:xfrm>
        </p:grpSpPr>
        <p:sp>
          <p:nvSpPr>
            <p:cNvPr id="22" name="TextBox 5"/>
            <p:cNvSpPr txBox="1"/>
            <p:nvPr/>
          </p:nvSpPr>
          <p:spPr>
            <a:xfrm>
              <a:off x="4843517" y="1965378"/>
              <a:ext cx="8801100" cy="107632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语序不当，应先“规划”再“建设”，故应将“建设、规划”改为“规划、建设”。</a:t>
              </a:r>
            </a:p>
          </p:txBody>
        </p:sp>
        <p:sp>
          <p:nvSpPr>
            <p:cNvPr id="24" name="文本框 19"/>
            <p:cNvSpPr txBox="1"/>
            <p:nvPr/>
          </p:nvSpPr>
          <p:spPr>
            <a:xfrm>
              <a:off x="4844152" y="1381813"/>
              <a:ext cx="102870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16" name="组 20"/>
          <p:cNvGrpSpPr/>
          <p:nvPr/>
        </p:nvGrpSpPr>
        <p:grpSpPr>
          <a:xfrm>
            <a:off x="1626915" y="1140501"/>
            <a:ext cx="8801100" cy="2800351"/>
            <a:chOff x="613757" y="1584054"/>
            <a:chExt cx="8801100" cy="2333551"/>
          </a:xfrm>
        </p:grpSpPr>
        <p:sp>
          <p:nvSpPr>
            <p:cNvPr id="17" name="TextBox 2"/>
            <p:cNvSpPr txBox="1"/>
            <p:nvPr/>
          </p:nvSpPr>
          <p:spPr>
            <a:xfrm>
              <a:off x="613757" y="2199985"/>
              <a:ext cx="8801100" cy="171762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［云南昆明一中</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2016</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摸底考试</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·14C</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新生的中国园林博物馆，展示了传统中国的理想家园，更为走向生态文明的现代中国树立起园林、建筑、城市如何建设、规划的一道标杆。</a:t>
              </a:r>
            </a:p>
          </p:txBody>
        </p:sp>
        <p:sp>
          <p:nvSpPr>
            <p:cNvPr id="20" name="文本框 15"/>
            <p:cNvSpPr txBox="1"/>
            <p:nvPr/>
          </p:nvSpPr>
          <p:spPr>
            <a:xfrm>
              <a:off x="630902" y="1584054"/>
              <a:ext cx="124904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9</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500"/>
                                        <p:tgtEl>
                                          <p:spTgt spid="21"/>
                                        </p:tgtEl>
                                        <p:attrNameLst>
                                          <p:attrName>ppt_y</p:attrName>
                                        </p:attrNameLst>
                                      </p:cBhvr>
                                      <p:tavLst>
                                        <p:tav tm="0">
                                          <p:val>
                                            <p:strVal val="#ppt_y+#ppt_h*1.125000"/>
                                          </p:val>
                                        </p:tav>
                                        <p:tav tm="100000">
                                          <p:val>
                                            <p:strVal val="#ppt_y"/>
                                          </p:val>
                                        </p:tav>
                                      </p:tavLst>
                                    </p:anim>
                                    <p:animEffect transition="in" filter="wipe(up)">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424345" y="1797681"/>
            <a:ext cx="7366886" cy="583565"/>
          </a:xfrm>
          <a:prstGeom prst="rect">
            <a:avLst/>
          </a:prstGeom>
          <a:noFill/>
        </p:spPr>
        <p:txBody>
          <a:bodyPr wrap="square" rtlCol="0">
            <a:spAutoFit/>
          </a:bodyPr>
          <a:lstStyle/>
          <a:p>
            <a:pPr marL="342900" indent="-342900"/>
            <a:r>
              <a:rPr lang="zh-CN" altLang="en-US" sz="3200" dirty="0">
                <a:solidFill>
                  <a:srgbClr val="008000"/>
                </a:solidFill>
                <a:latin typeface="宋体" pitchFamily="2" charset="-122"/>
                <a:ea typeface="宋体" pitchFamily="2" charset="-122"/>
                <a:cs typeface="Heiti SC Light"/>
              </a:rPr>
              <a:t> </a:t>
            </a:r>
            <a:r>
              <a:rPr lang="en-US" altLang="zh-CN" sz="3200" dirty="0">
                <a:latin typeface="宋体" pitchFamily="2" charset="-122"/>
                <a:ea typeface="宋体" pitchFamily="2" charset="-122"/>
                <a:cs typeface="Heiti SC Light"/>
              </a:rPr>
              <a:t>4.</a:t>
            </a:r>
            <a:r>
              <a:rPr lang="zh-CN" altLang="en-US" sz="3200" dirty="0">
                <a:latin typeface="宋体" pitchFamily="2" charset="-122"/>
                <a:ea typeface="宋体" pitchFamily="2" charset="-122"/>
                <a:cs typeface="Heiti SC Light"/>
              </a:rPr>
              <a:t>留意否定性的词语</a:t>
            </a:r>
          </a:p>
        </p:txBody>
      </p:sp>
      <p:grpSp>
        <p:nvGrpSpPr>
          <p:cNvPr id="2" name="组 20"/>
          <p:cNvGrpSpPr/>
          <p:nvPr/>
        </p:nvGrpSpPr>
        <p:grpSpPr>
          <a:xfrm>
            <a:off x="1640954" y="2381127"/>
            <a:ext cx="8791575" cy="1925342"/>
            <a:chOff x="530005" y="1314717"/>
            <a:chExt cx="8791584" cy="1604400"/>
          </a:xfrm>
        </p:grpSpPr>
        <p:sp>
          <p:nvSpPr>
            <p:cNvPr id="8" name="TextBox 2"/>
            <p:cNvSpPr txBox="1"/>
            <p:nvPr/>
          </p:nvSpPr>
          <p:spPr>
            <a:xfrm>
              <a:off x="530005" y="1764992"/>
              <a:ext cx="8791584" cy="1154125"/>
            </a:xfrm>
            <a:prstGeom prst="rect">
              <a:avLst/>
            </a:prstGeom>
            <a:noFill/>
          </p:spPr>
          <p:txBody>
            <a:bodyPr wrap="square" rtlCol="0">
              <a:spAutoFit/>
            </a:bodyPr>
            <a:lstStyle/>
            <a:p>
              <a:pPr fontAlgn="auto">
                <a:lnSpc>
                  <a:spcPct val="100000"/>
                </a:lnSpc>
              </a:pPr>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［广东</a:t>
              </a:r>
              <a:r>
                <a:rPr lang="en-US" altLang="zh-CN" sz="2800" dirty="0">
                  <a:solidFill>
                    <a:schemeClr val="tx1">
                      <a:lumMod val="75000"/>
                      <a:lumOff val="25000"/>
                    </a:schemeClr>
                  </a:solidFill>
                  <a:latin typeface="仿宋" panose="02010609060101010101" pitchFamily="49" charset="-122"/>
                  <a:ea typeface="仿宋" panose="02010609060101010101" pitchFamily="49" charset="-122"/>
                </a:rPr>
                <a:t>2015·3A</a:t>
              </a:r>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2800" dirty="0">
                  <a:solidFill>
                    <a:schemeClr val="tx1">
                      <a:lumMod val="75000"/>
                      <a:lumOff val="25000"/>
                    </a:schemeClr>
                  </a:solidFill>
                  <a:latin typeface="宋体" pitchFamily="2" charset="-122"/>
                  <a:ea typeface="宋体" pitchFamily="2" charset="-122"/>
                  <a:cs typeface="Heiti SC Light"/>
                </a:rPr>
                <a:t>今年五一节前夕，发改委发出紧急通知，禁止空调厂商和经销商不得以价格战的手段进行不正当竞争。</a:t>
              </a:r>
            </a:p>
          </p:txBody>
        </p:sp>
        <p:sp>
          <p:nvSpPr>
            <p:cNvPr id="10" name="文本框 15"/>
            <p:cNvSpPr txBox="1"/>
            <p:nvPr/>
          </p:nvSpPr>
          <p:spPr>
            <a:xfrm>
              <a:off x="566132" y="1314717"/>
              <a:ext cx="1494157"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10</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grpSp>
        <p:nvGrpSpPr>
          <p:cNvPr id="3" name="组 22"/>
          <p:cNvGrpSpPr/>
          <p:nvPr/>
        </p:nvGrpSpPr>
        <p:grpSpPr>
          <a:xfrm>
            <a:off x="1677081" y="4272010"/>
            <a:ext cx="8834755" cy="2046665"/>
            <a:chOff x="4766296" y="1330378"/>
            <a:chExt cx="8485100" cy="2046665"/>
          </a:xfrm>
        </p:grpSpPr>
        <p:sp>
          <p:nvSpPr>
            <p:cNvPr id="12" name="TextBox 5"/>
            <p:cNvSpPr txBox="1"/>
            <p:nvPr/>
          </p:nvSpPr>
          <p:spPr>
            <a:xfrm>
              <a:off x="4793130" y="1992048"/>
              <a:ext cx="8458266" cy="1384995"/>
            </a:xfrm>
            <a:prstGeom prst="rect">
              <a:avLst/>
            </a:prstGeom>
            <a:noFill/>
          </p:spPr>
          <p:txBody>
            <a:bodyPr wrap="square" rtlCol="0">
              <a:spAutoFit/>
            </a:bodyPr>
            <a:lstStyle/>
            <a:p>
              <a:pPr fontAlgn="auto">
                <a:lnSpc>
                  <a:spcPct val="100000"/>
                </a:lnSpc>
              </a:pPr>
              <a:r>
                <a:rPr lang="zh-CN" altLang="en-US" sz="2800" dirty="0">
                  <a:latin typeface="仿宋" panose="02010609060101010101" pitchFamily="49" charset="-122"/>
                  <a:ea typeface="仿宋" panose="02010609060101010101" pitchFamily="49" charset="-122"/>
                </a:rPr>
                <a:t>“禁止”表否定，与“不得”构成双重否定，使句意变成肯定，显然不符合句意表达否定的意图，应删去“不得”。</a:t>
              </a:r>
            </a:p>
          </p:txBody>
        </p:sp>
        <p:sp>
          <p:nvSpPr>
            <p:cNvPr id="14" name="文本框 19"/>
            <p:cNvSpPr txBox="1"/>
            <p:nvPr/>
          </p:nvSpPr>
          <p:spPr>
            <a:xfrm>
              <a:off x="4766296" y="1330378"/>
              <a:ext cx="1059342"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25" name="TextBox 1"/>
          <p:cNvSpPr txBox="1"/>
          <p:nvPr/>
        </p:nvSpPr>
        <p:spPr>
          <a:xfrm>
            <a:off x="1622471" y="1088488"/>
            <a:ext cx="7366886" cy="752385"/>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mn-ea"/>
                <a:cs typeface="Heiti SC Light"/>
              </a:rPr>
              <a:t>（四）标志规律法</a:t>
            </a:r>
          </a:p>
        </p:txBody>
      </p:sp>
      <p:sp>
        <p:nvSpPr>
          <p:cNvPr id="27" name="文本框 17"/>
          <p:cNvSpPr txBox="1"/>
          <p:nvPr/>
        </p:nvSpPr>
        <p:spPr>
          <a:xfrm>
            <a:off x="2424158" y="638997"/>
            <a:ext cx="7389495"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辨析病句的解题方法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 22"/>
          <p:cNvGrpSpPr/>
          <p:nvPr/>
        </p:nvGrpSpPr>
        <p:grpSpPr>
          <a:xfrm>
            <a:off x="1841913" y="3073565"/>
            <a:ext cx="8507095" cy="2644775"/>
            <a:chOff x="4833905" y="1477063"/>
            <a:chExt cx="8507095" cy="2644775"/>
          </a:xfrm>
        </p:grpSpPr>
        <p:sp>
          <p:nvSpPr>
            <p:cNvPr id="22" name="TextBox 5"/>
            <p:cNvSpPr txBox="1"/>
            <p:nvPr/>
          </p:nvSpPr>
          <p:spPr>
            <a:xfrm>
              <a:off x="4833905" y="2060628"/>
              <a:ext cx="8507095" cy="206121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反问是一层否定，“否认”是一层否定，“不”是一层否定，整个句子表示否定，而这与句子本身要表达的意思正好相反，因此“否认”应改为“认为”。</a:t>
              </a:r>
            </a:p>
          </p:txBody>
        </p:sp>
        <p:sp>
          <p:nvSpPr>
            <p:cNvPr id="24" name="文本框 19"/>
            <p:cNvSpPr txBox="1"/>
            <p:nvPr/>
          </p:nvSpPr>
          <p:spPr>
            <a:xfrm>
              <a:off x="4833905" y="1477063"/>
              <a:ext cx="108732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5" name="组 20"/>
          <p:cNvGrpSpPr/>
          <p:nvPr/>
        </p:nvGrpSpPr>
        <p:grpSpPr>
          <a:xfrm>
            <a:off x="1705657" y="1025114"/>
            <a:ext cx="8781415" cy="1659256"/>
            <a:chOff x="527397" y="1344879"/>
            <a:chExt cx="8781415" cy="1382669"/>
          </a:xfrm>
        </p:grpSpPr>
        <p:sp>
          <p:nvSpPr>
            <p:cNvPr id="17" name="TextBox 2"/>
            <p:cNvSpPr txBox="1"/>
            <p:nvPr/>
          </p:nvSpPr>
          <p:spPr>
            <a:xfrm>
              <a:off x="527397" y="1830639"/>
              <a:ext cx="8781415" cy="896909"/>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宋体" pitchFamily="2" charset="-122"/>
                  <a:ea typeface="宋体" pitchFamily="2" charset="-122"/>
                  <a:cs typeface="Heiti SC Light"/>
                </a:rPr>
                <a:t>发展没有终点，实践不会终结，因此思想解放也不会一劳永逸，难道我们能否认这不是真理吗？</a:t>
              </a:r>
            </a:p>
          </p:txBody>
        </p:sp>
        <p:sp>
          <p:nvSpPr>
            <p:cNvPr id="20" name="文本框 15"/>
            <p:cNvSpPr txBox="1"/>
            <p:nvPr/>
          </p:nvSpPr>
          <p:spPr>
            <a:xfrm>
              <a:off x="527397" y="1344879"/>
              <a:ext cx="140525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11</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75104" y="1618483"/>
            <a:ext cx="7366886" cy="583565"/>
          </a:xfrm>
          <a:prstGeom prst="rect">
            <a:avLst/>
          </a:prstGeom>
          <a:noFill/>
        </p:spPr>
        <p:txBody>
          <a:bodyPr wrap="square" rtlCol="0">
            <a:spAutoFit/>
          </a:bodyPr>
          <a:lstStyle/>
          <a:p>
            <a:pPr marL="342900" indent="-342900"/>
            <a:r>
              <a:rPr lang="en-US" altLang="zh-CN" sz="3200" dirty="0">
                <a:latin typeface="宋体" pitchFamily="2" charset="-122"/>
                <a:ea typeface="宋体" pitchFamily="2" charset="-122"/>
                <a:cs typeface="Heiti SC Light"/>
              </a:rPr>
              <a:t>5.</a:t>
            </a:r>
            <a:r>
              <a:rPr lang="zh-CN" altLang="en-US" sz="3200" dirty="0">
                <a:latin typeface="宋体" pitchFamily="2" charset="-122"/>
                <a:ea typeface="宋体" pitchFamily="2" charset="-122"/>
                <a:cs typeface="Heiti SC Light"/>
              </a:rPr>
              <a:t>留意关联词语</a:t>
            </a:r>
          </a:p>
        </p:txBody>
      </p:sp>
      <p:grpSp>
        <p:nvGrpSpPr>
          <p:cNvPr id="2" name="组 20"/>
          <p:cNvGrpSpPr/>
          <p:nvPr/>
        </p:nvGrpSpPr>
        <p:grpSpPr>
          <a:xfrm>
            <a:off x="1745258" y="2138131"/>
            <a:ext cx="8642985" cy="2399447"/>
            <a:chOff x="552097" y="1317892"/>
            <a:chExt cx="6788758" cy="1999475"/>
          </a:xfrm>
        </p:grpSpPr>
        <p:sp>
          <p:nvSpPr>
            <p:cNvPr id="8" name="TextBox 2"/>
            <p:cNvSpPr txBox="1"/>
            <p:nvPr/>
          </p:nvSpPr>
          <p:spPr>
            <a:xfrm>
              <a:off x="552097" y="1804180"/>
              <a:ext cx="6788758" cy="1513187"/>
            </a:xfrm>
            <a:prstGeom prst="rect">
              <a:avLst/>
            </a:prstGeom>
            <a:noFill/>
          </p:spPr>
          <p:txBody>
            <a:bodyPr wrap="square" rtlCol="0">
              <a:spAutoFit/>
            </a:bodyPr>
            <a:lstStyle/>
            <a:p>
              <a:pPr fontAlgn="auto">
                <a:lnSpc>
                  <a:spcPct val="100000"/>
                </a:lnSpc>
              </a:pPr>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［重庆铜梁县一中</a:t>
              </a:r>
              <a:r>
                <a:rPr lang="en-US" altLang="zh-CN" sz="2800" dirty="0">
                  <a:solidFill>
                    <a:schemeClr val="tx1">
                      <a:lumMod val="75000"/>
                      <a:lumOff val="25000"/>
                    </a:schemeClr>
                  </a:solidFill>
                  <a:latin typeface="仿宋" panose="02010609060101010101" pitchFamily="49" charset="-122"/>
                  <a:ea typeface="仿宋" panose="02010609060101010101" pitchFamily="49" charset="-122"/>
                </a:rPr>
                <a:t>2017</a:t>
              </a:r>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十月月考</a:t>
              </a:r>
              <a:r>
                <a:rPr lang="en-US" altLang="zh-CN" sz="2800" dirty="0">
                  <a:solidFill>
                    <a:schemeClr val="tx1">
                      <a:lumMod val="75000"/>
                      <a:lumOff val="25000"/>
                    </a:schemeClr>
                  </a:solidFill>
                  <a:latin typeface="仿宋" panose="02010609060101010101" pitchFamily="49" charset="-122"/>
                  <a:ea typeface="仿宋" panose="02010609060101010101" pitchFamily="49" charset="-122"/>
                </a:rPr>
                <a:t>·14B</a:t>
              </a:r>
              <a:r>
                <a:rPr lang="zh-CN" altLang="en-US" sz="28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2800" dirty="0">
                  <a:solidFill>
                    <a:schemeClr val="tx1">
                      <a:lumMod val="75000"/>
                      <a:lumOff val="25000"/>
                    </a:schemeClr>
                  </a:solidFill>
                  <a:latin typeface="宋体" pitchFamily="2" charset="-122"/>
                  <a:ea typeface="宋体" pitchFamily="2" charset="-122"/>
                  <a:cs typeface="Heiti SC Light"/>
                </a:rPr>
                <a:t>腾讯集团主席马化腾在“道农沙龙”上发表了三个小时演讲，明确地表达了对移动互联网的态度：“它不只是一个延伸，而是一个颠覆。”</a:t>
              </a:r>
            </a:p>
          </p:txBody>
        </p:sp>
        <p:sp>
          <p:nvSpPr>
            <p:cNvPr id="10" name="文本框 15"/>
            <p:cNvSpPr txBox="1"/>
            <p:nvPr/>
          </p:nvSpPr>
          <p:spPr>
            <a:xfrm>
              <a:off x="575538" y="1317892"/>
              <a:ext cx="1115748"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12</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grpSp>
        <p:nvGrpSpPr>
          <p:cNvPr id="3" name="组 22"/>
          <p:cNvGrpSpPr/>
          <p:nvPr/>
        </p:nvGrpSpPr>
        <p:grpSpPr>
          <a:xfrm>
            <a:off x="1744669" y="4484302"/>
            <a:ext cx="8924290" cy="1475121"/>
            <a:chOff x="4569745" y="1104546"/>
            <a:chExt cx="8924290" cy="1553656"/>
          </a:xfrm>
        </p:grpSpPr>
        <p:sp>
          <p:nvSpPr>
            <p:cNvPr id="12" name="TextBox 5"/>
            <p:cNvSpPr txBox="1"/>
            <p:nvPr/>
          </p:nvSpPr>
          <p:spPr>
            <a:xfrm>
              <a:off x="4569745" y="1653298"/>
              <a:ext cx="8924290" cy="1004904"/>
            </a:xfrm>
            <a:prstGeom prst="rect">
              <a:avLst/>
            </a:prstGeom>
            <a:noFill/>
          </p:spPr>
          <p:txBody>
            <a:bodyPr wrap="square" rtlCol="0">
              <a:spAutoFit/>
            </a:bodyPr>
            <a:lstStyle/>
            <a:p>
              <a:pPr fontAlgn="auto">
                <a:lnSpc>
                  <a:spcPct val="100000"/>
                </a:lnSpc>
              </a:pPr>
              <a:r>
                <a:rPr lang="zh-CN" altLang="en-US" sz="2800" dirty="0">
                  <a:latin typeface="仿宋" panose="02010609060101010101" pitchFamily="49" charset="-122"/>
                  <a:ea typeface="仿宋" panose="02010609060101010101" pitchFamily="49" charset="-122"/>
                </a:rPr>
                <a:t>搭配不当。“不只是”与“而是”不搭配，应将“而是”改为“而且是”，前后两分句构成递进关系。</a:t>
              </a:r>
            </a:p>
          </p:txBody>
        </p:sp>
        <p:sp>
          <p:nvSpPr>
            <p:cNvPr id="14" name="文本框 19"/>
            <p:cNvSpPr txBox="1"/>
            <p:nvPr/>
          </p:nvSpPr>
          <p:spPr>
            <a:xfrm>
              <a:off x="4599590" y="1104546"/>
              <a:ext cx="1087320" cy="614634"/>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6" name="TextBox 1"/>
          <p:cNvSpPr txBox="1"/>
          <p:nvPr/>
        </p:nvSpPr>
        <p:spPr>
          <a:xfrm>
            <a:off x="1775104" y="1009905"/>
            <a:ext cx="7366886" cy="743986"/>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mn-ea"/>
                <a:cs typeface="Heiti SC Light"/>
              </a:rPr>
              <a:t>（四）标志规律法</a:t>
            </a:r>
          </a:p>
        </p:txBody>
      </p:sp>
      <p:sp>
        <p:nvSpPr>
          <p:cNvPr id="34" name="文本框 17"/>
          <p:cNvSpPr txBox="1"/>
          <p:nvPr/>
        </p:nvSpPr>
        <p:spPr>
          <a:xfrm>
            <a:off x="2356809" y="631628"/>
            <a:ext cx="7700010"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辨析病句的解题方法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 20"/>
          <p:cNvGrpSpPr/>
          <p:nvPr/>
        </p:nvGrpSpPr>
        <p:grpSpPr>
          <a:xfrm>
            <a:off x="1767485" y="1022467"/>
            <a:ext cx="8651875" cy="2644775"/>
            <a:chOff x="630902" y="1460233"/>
            <a:chExt cx="6795742" cy="2203908"/>
          </a:xfrm>
        </p:grpSpPr>
        <p:sp>
          <p:nvSpPr>
            <p:cNvPr id="19" name="TextBox 2"/>
            <p:cNvSpPr txBox="1"/>
            <p:nvPr/>
          </p:nvSpPr>
          <p:spPr>
            <a:xfrm>
              <a:off x="630902" y="1946521"/>
              <a:ext cx="6795742" cy="171762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［安徽皖江区域示范高中</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2016</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摸底联考</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·14D </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endParaRPr lang="en-US" altLang="zh-CN" sz="3200" dirty="0">
                <a:solidFill>
                  <a:schemeClr val="tx1">
                    <a:lumMod val="75000"/>
                    <a:lumOff val="25000"/>
                  </a:schemeClr>
                </a:solidFill>
                <a:latin typeface="仿宋" panose="02010609060101010101" pitchFamily="49" charset="-122"/>
                <a:ea typeface="仿宋" panose="02010609060101010101" pitchFamily="49" charset="-122"/>
              </a:endParaRPr>
            </a:p>
            <a:p>
              <a:pPr fontAlgn="auto">
                <a:lnSpc>
                  <a:spcPct val="100000"/>
                </a:lnSpc>
              </a:pPr>
              <a:r>
                <a:rPr lang="zh-CN" altLang="en-US" sz="3200" dirty="0">
                  <a:solidFill>
                    <a:schemeClr val="tx1">
                      <a:lumMod val="75000"/>
                      <a:lumOff val="25000"/>
                    </a:schemeClr>
                  </a:solidFill>
                  <a:latin typeface="宋体" pitchFamily="2" charset="-122"/>
                  <a:ea typeface="宋体" pitchFamily="2" charset="-122"/>
                  <a:cs typeface="Heiti SC Light"/>
                </a:rPr>
                <a:t>不仅这些年轻人为基层带来了清新的工作作风，同时也让自己在繁杂琐碎的日常工作中得到了充分的锻炼。</a:t>
              </a:r>
            </a:p>
          </p:txBody>
        </p:sp>
        <p:sp>
          <p:nvSpPr>
            <p:cNvPr id="21" name="文本框 15"/>
            <p:cNvSpPr txBox="1"/>
            <p:nvPr/>
          </p:nvSpPr>
          <p:spPr>
            <a:xfrm>
              <a:off x="630902" y="1460233"/>
              <a:ext cx="1181088" cy="486288"/>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13</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grpSp>
        <p:nvGrpSpPr>
          <p:cNvPr id="22" name="组 22"/>
          <p:cNvGrpSpPr/>
          <p:nvPr/>
        </p:nvGrpSpPr>
        <p:grpSpPr>
          <a:xfrm>
            <a:off x="1766981" y="3861746"/>
            <a:ext cx="8537575" cy="2248535"/>
            <a:chOff x="4803381" y="1361244"/>
            <a:chExt cx="8537575" cy="2312335"/>
          </a:xfrm>
        </p:grpSpPr>
        <p:sp>
          <p:nvSpPr>
            <p:cNvPr id="23" name="TextBox 5"/>
            <p:cNvSpPr txBox="1"/>
            <p:nvPr/>
          </p:nvSpPr>
          <p:spPr>
            <a:xfrm>
              <a:off x="4803381" y="2060626"/>
              <a:ext cx="8537575" cy="1612953"/>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语序不当。关联词位置不当，两个分句的主语都是“这些年轻人”，“不仅”应放在“这些年轻人”之后。</a:t>
              </a:r>
            </a:p>
          </p:txBody>
        </p:sp>
        <p:sp>
          <p:nvSpPr>
            <p:cNvPr id="25" name="文本框 19"/>
            <p:cNvSpPr txBox="1"/>
            <p:nvPr/>
          </p:nvSpPr>
          <p:spPr>
            <a:xfrm>
              <a:off x="4803381" y="1361244"/>
              <a:ext cx="1077595" cy="600123"/>
            </a:xfrm>
            <a:prstGeom prst="rect">
              <a:avLst/>
            </a:prstGeom>
            <a:solidFill>
              <a:schemeClr val="accent2"/>
            </a:solidFill>
          </p:spPr>
          <p:txBody>
            <a:bodyPr wrap="square" rtlCol="0">
              <a:spAutoFit/>
            </a:bodyPr>
            <a:lstStyle/>
            <a:p>
              <a:pPr fontAlgn="auto">
                <a:lnSpc>
                  <a:spcPct val="100000"/>
                </a:lnSpc>
              </a:pPr>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766340" y="1426832"/>
            <a:ext cx="600710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3  </a:t>
            </a:r>
            <a:r>
              <a:rPr lang="zh-CN" altLang="en-US" sz="3200" dirty="0">
                <a:solidFill>
                  <a:schemeClr val="bg1"/>
                </a:solidFill>
                <a:latin typeface="+mn-ea"/>
                <a:cs typeface="Heiti SC Light"/>
              </a:rPr>
              <a:t>虚词位置不当</a:t>
            </a:r>
          </a:p>
        </p:txBody>
      </p:sp>
      <p:sp>
        <p:nvSpPr>
          <p:cNvPr id="5" name="TextBox 2"/>
          <p:cNvSpPr txBox="1"/>
          <p:nvPr/>
        </p:nvSpPr>
        <p:spPr>
          <a:xfrm>
            <a:off x="1766340" y="2006044"/>
            <a:ext cx="7557247" cy="583565"/>
          </a:xfrm>
          <a:prstGeom prst="rect">
            <a:avLst/>
          </a:prstGeom>
          <a:noFill/>
        </p:spPr>
        <p:txBody>
          <a:bodyPr wrap="square" rtlCol="0">
            <a:spAutoFit/>
          </a:bodyPr>
          <a:lstStyle/>
          <a:p>
            <a:pPr fontAlgn="auto">
              <a:lnSpc>
                <a:spcPct val="100000"/>
              </a:lnSpc>
            </a:pPr>
            <a:r>
              <a:rPr lang="en-US" altLang="zh-CN" sz="3200" dirty="0">
                <a:latin typeface="宋体" pitchFamily="2" charset="-122"/>
                <a:ea typeface="宋体" pitchFamily="2" charset="-122"/>
              </a:rPr>
              <a:t>1.</a:t>
            </a:r>
            <a:r>
              <a:rPr lang="zh-CN" altLang="en-US" sz="3200" dirty="0">
                <a:latin typeface="宋体" pitchFamily="2" charset="-122"/>
                <a:ea typeface="宋体" pitchFamily="2" charset="-122"/>
              </a:rPr>
              <a:t>关联词语位置不当（</a:t>
            </a:r>
            <a:r>
              <a:rPr lang="zh-CN" altLang="en-US" sz="3200" i="1" dirty="0">
                <a:latin typeface="宋体" pitchFamily="2" charset="-122"/>
                <a:ea typeface="宋体" pitchFamily="2" charset="-122"/>
              </a:rPr>
              <a:t>重点</a:t>
            </a:r>
            <a:r>
              <a:rPr lang="zh-CN" altLang="en-US" sz="3200" dirty="0">
                <a:latin typeface="宋体" pitchFamily="2" charset="-122"/>
                <a:ea typeface="宋体" pitchFamily="2" charset="-122"/>
              </a:rPr>
              <a:t>）</a:t>
            </a:r>
          </a:p>
        </p:txBody>
      </p:sp>
      <p:grpSp>
        <p:nvGrpSpPr>
          <p:cNvPr id="2" name="组 20"/>
          <p:cNvGrpSpPr/>
          <p:nvPr/>
        </p:nvGrpSpPr>
        <p:grpSpPr>
          <a:xfrm>
            <a:off x="1843808" y="2693576"/>
            <a:ext cx="8465820" cy="2703195"/>
            <a:chOff x="630902" y="1382381"/>
            <a:chExt cx="8761385" cy="2426931"/>
          </a:xfrm>
        </p:grpSpPr>
        <p:sp>
          <p:nvSpPr>
            <p:cNvPr id="8" name="TextBox 2"/>
            <p:cNvSpPr txBox="1"/>
            <p:nvPr/>
          </p:nvSpPr>
          <p:spPr>
            <a:xfrm>
              <a:off x="630902" y="1958756"/>
              <a:ext cx="8761385" cy="1850556"/>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［辽宁</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2013·14D</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作为一个全新的、相对成熟的行业，不仅电子商务在一定程度上改变了人类的生活方式，也冲击了历史悠久的传统商业模式。</a:t>
              </a:r>
            </a:p>
          </p:txBody>
        </p:sp>
        <p:sp>
          <p:nvSpPr>
            <p:cNvPr id="10" name="文本框 15"/>
            <p:cNvSpPr txBox="1"/>
            <p:nvPr/>
          </p:nvSpPr>
          <p:spPr>
            <a:xfrm>
              <a:off x="630902" y="1382381"/>
              <a:ext cx="1277538" cy="52392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
        <p:nvSpPr>
          <p:cNvPr id="25" name="文本框 17"/>
          <p:cNvSpPr txBox="1"/>
          <p:nvPr/>
        </p:nvSpPr>
        <p:spPr>
          <a:xfrm>
            <a:off x="4432385" y="699308"/>
            <a:ext cx="328866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语序不当</a:t>
            </a:r>
            <a:endParaRPr kumimoji="1" lang="zh-CN" altLang="en-US" sz="3600" b="1" dirty="0">
              <a:solidFill>
                <a:schemeClr val="bg1"/>
              </a:solidFill>
              <a:latin typeface="黑体" pitchFamily="49" charset="-122"/>
              <a:ea typeface="黑体"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 20"/>
          <p:cNvGrpSpPr/>
          <p:nvPr/>
        </p:nvGrpSpPr>
        <p:grpSpPr>
          <a:xfrm>
            <a:off x="1642389" y="1112187"/>
            <a:ext cx="8806815" cy="2752090"/>
            <a:chOff x="142606" y="1012573"/>
            <a:chExt cx="6917442" cy="2293336"/>
          </a:xfrm>
        </p:grpSpPr>
        <p:sp>
          <p:nvSpPr>
            <p:cNvPr id="27" name="TextBox 2"/>
            <p:cNvSpPr txBox="1"/>
            <p:nvPr/>
          </p:nvSpPr>
          <p:spPr>
            <a:xfrm>
              <a:off x="142606" y="1588288"/>
              <a:ext cx="6917442" cy="1717621"/>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［福建泉州</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2017</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第二次质检</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·14A</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央视对电视剧</a:t>
              </a:r>
              <a:r>
                <a:rPr lang="en-US" altLang="zh-CN" sz="3200" dirty="0">
                  <a:solidFill>
                    <a:schemeClr val="tx1">
                      <a:lumMod val="75000"/>
                      <a:lumOff val="25000"/>
                    </a:schemeClr>
                  </a:solidFill>
                  <a:latin typeface="宋体" pitchFamily="2" charset="-122"/>
                  <a:ea typeface="宋体" pitchFamily="2" charset="-122"/>
                  <a:cs typeface="Heiti SC Light"/>
                </a:rPr>
                <a:t>《</a:t>
              </a:r>
              <a:r>
                <a:rPr lang="zh-CN" altLang="en-US" sz="3200" dirty="0">
                  <a:solidFill>
                    <a:schemeClr val="tx1">
                      <a:lumMod val="75000"/>
                      <a:lumOff val="25000"/>
                    </a:schemeClr>
                  </a:solidFill>
                  <a:latin typeface="宋体" pitchFamily="2" charset="-122"/>
                  <a:ea typeface="宋体" pitchFamily="2" charset="-122"/>
                  <a:cs typeface="Heiti SC Light"/>
                </a:rPr>
                <a:t>琅琊榜</a:t>
              </a:r>
              <a:r>
                <a:rPr lang="en-US" altLang="zh-CN" sz="3200" dirty="0">
                  <a:solidFill>
                    <a:schemeClr val="tx1">
                      <a:lumMod val="75000"/>
                      <a:lumOff val="25000"/>
                    </a:schemeClr>
                  </a:solidFill>
                  <a:latin typeface="宋体" pitchFamily="2" charset="-122"/>
                  <a:ea typeface="宋体" pitchFamily="2" charset="-122"/>
                  <a:cs typeface="Heiti SC Light"/>
                </a:rPr>
                <a:t>》</a:t>
              </a:r>
              <a:r>
                <a:rPr lang="zh-CN" altLang="en-US" sz="3200" dirty="0">
                  <a:solidFill>
                    <a:schemeClr val="tx1">
                      <a:lumMod val="75000"/>
                      <a:lumOff val="25000"/>
                    </a:schemeClr>
                  </a:solidFill>
                  <a:latin typeface="宋体" pitchFamily="2" charset="-122"/>
                  <a:ea typeface="宋体" pitchFamily="2" charset="-122"/>
                  <a:cs typeface="Heiti SC Light"/>
                </a:rPr>
                <a:t>做出特别报道，不仅是由于该剧的口碑及其社会影响力，更是因为其在国庆期间排片的比例与收视率呈现出的逆势增长。</a:t>
              </a:r>
            </a:p>
          </p:txBody>
        </p:sp>
        <p:sp>
          <p:nvSpPr>
            <p:cNvPr id="29" name="文本框 15"/>
            <p:cNvSpPr txBox="1"/>
            <p:nvPr/>
          </p:nvSpPr>
          <p:spPr>
            <a:xfrm>
              <a:off x="142606" y="1012573"/>
              <a:ext cx="1173107" cy="486289"/>
            </a:xfrm>
            <a:prstGeom prst="rect">
              <a:avLst/>
            </a:prstGeom>
            <a:solidFill>
              <a:schemeClr val="accent5">
                <a:lumMod val="60000"/>
                <a:lumOff val="40000"/>
              </a:schemeClr>
            </a:solidFill>
            <a:ln>
              <a:solidFill>
                <a:schemeClr val="tx2">
                  <a:lumMod val="40000"/>
                  <a:lumOff val="60000"/>
                </a:schemeClr>
              </a:solidFill>
            </a:ln>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14</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grpSp>
        <p:nvGrpSpPr>
          <p:cNvPr id="30" name="组 22"/>
          <p:cNvGrpSpPr/>
          <p:nvPr/>
        </p:nvGrpSpPr>
        <p:grpSpPr>
          <a:xfrm>
            <a:off x="1591852" y="4077216"/>
            <a:ext cx="8907145" cy="1659889"/>
            <a:chOff x="4873866" y="1820316"/>
            <a:chExt cx="8907145" cy="1706987"/>
          </a:xfrm>
        </p:grpSpPr>
        <p:sp>
          <p:nvSpPr>
            <p:cNvPr id="31" name="TextBox 5"/>
            <p:cNvSpPr txBox="1"/>
            <p:nvPr/>
          </p:nvSpPr>
          <p:spPr>
            <a:xfrm>
              <a:off x="4873866" y="2420438"/>
              <a:ext cx="8907145" cy="1106865"/>
            </a:xfrm>
            <a:prstGeom prst="rect">
              <a:avLst/>
            </a:prstGeom>
            <a:noFill/>
          </p:spPr>
          <p:txBody>
            <a:bodyPr wrap="square" rtlCol="0">
              <a:spAutoFit/>
            </a:bodyPr>
            <a:lstStyle/>
            <a:p>
              <a:pPr fontAlgn="auto">
                <a:lnSpc>
                  <a:spcPct val="100000"/>
                </a:lnSpc>
              </a:pPr>
              <a:r>
                <a:rPr lang="zh-CN" altLang="en-US" sz="3200" spc="-30" dirty="0">
                  <a:latin typeface="仿宋" panose="02010609060101010101" pitchFamily="49" charset="-122"/>
                  <a:ea typeface="仿宋" panose="02010609060101010101" pitchFamily="49" charset="-122"/>
                </a:rPr>
                <a:t>“不仅</a:t>
              </a:r>
              <a:r>
                <a:rPr lang="en-US" altLang="zh-CN" sz="3200" spc="-30" dirty="0">
                  <a:latin typeface="仿宋" panose="02010609060101010101" pitchFamily="49" charset="-122"/>
                  <a:ea typeface="仿宋" panose="02010609060101010101" pitchFamily="49" charset="-122"/>
                </a:rPr>
                <a:t>……</a:t>
              </a:r>
              <a:r>
                <a:rPr lang="zh-CN" altLang="en-US" sz="3200" spc="-30" dirty="0">
                  <a:latin typeface="仿宋" panose="02010609060101010101" pitchFamily="49" charset="-122"/>
                  <a:ea typeface="仿宋" panose="02010609060101010101" pitchFamily="49" charset="-122"/>
                </a:rPr>
                <a:t>更</a:t>
              </a:r>
              <a:r>
                <a:rPr lang="en-US" altLang="zh-CN" sz="3200" spc="-30" dirty="0">
                  <a:latin typeface="仿宋" panose="02010609060101010101" pitchFamily="49" charset="-122"/>
                  <a:ea typeface="仿宋" panose="02010609060101010101" pitchFamily="49" charset="-122"/>
                </a:rPr>
                <a:t>……”</a:t>
              </a:r>
              <a:r>
                <a:rPr lang="zh-CN" altLang="en-US" sz="3200" spc="-30" dirty="0">
                  <a:latin typeface="仿宋" panose="02010609060101010101" pitchFamily="49" charset="-122"/>
                  <a:ea typeface="仿宋" panose="02010609060101010101" pitchFamily="49" charset="-122"/>
                </a:rPr>
                <a:t>表示递进关系，这里“不仅”和“更”后面的内容应互换位置。</a:t>
              </a:r>
              <a:endParaRPr lang="zh-CN" altLang="en-US" sz="3200" dirty="0">
                <a:latin typeface="楷体" panose="02010609060101010101" pitchFamily="49" charset="-122"/>
                <a:ea typeface="楷体" panose="02010609060101010101" pitchFamily="49" charset="-122"/>
              </a:endParaRPr>
            </a:p>
          </p:txBody>
        </p:sp>
        <p:sp>
          <p:nvSpPr>
            <p:cNvPr id="33" name="文本框 19"/>
            <p:cNvSpPr txBox="1"/>
            <p:nvPr/>
          </p:nvSpPr>
          <p:spPr>
            <a:xfrm>
              <a:off x="4873866" y="1820316"/>
              <a:ext cx="1049020" cy="600123"/>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44086" y="1821811"/>
            <a:ext cx="7366886" cy="583565"/>
          </a:xfrm>
          <a:prstGeom prst="rect">
            <a:avLst/>
          </a:prstGeom>
          <a:noFill/>
        </p:spPr>
        <p:txBody>
          <a:bodyPr wrap="square" rtlCol="0">
            <a:spAutoFit/>
          </a:bodyPr>
          <a:lstStyle/>
          <a:p>
            <a:pPr marL="342900" indent="-342900"/>
            <a:r>
              <a:rPr lang="en-US" altLang="zh-CN" sz="3200" dirty="0">
                <a:latin typeface="宋体" pitchFamily="2" charset="-122"/>
                <a:ea typeface="宋体" pitchFamily="2" charset="-122"/>
                <a:cs typeface="Heiti SC Light"/>
              </a:rPr>
              <a:t>6.</a:t>
            </a:r>
            <a:r>
              <a:rPr lang="zh-CN" altLang="en-US" sz="3200" dirty="0">
                <a:latin typeface="宋体" pitchFamily="2" charset="-122"/>
                <a:ea typeface="宋体" pitchFamily="2" charset="-122"/>
                <a:cs typeface="Heiti SC Light"/>
              </a:rPr>
              <a:t>留意数量词</a:t>
            </a:r>
          </a:p>
        </p:txBody>
      </p:sp>
      <p:grpSp>
        <p:nvGrpSpPr>
          <p:cNvPr id="2" name="组 20"/>
          <p:cNvGrpSpPr/>
          <p:nvPr/>
        </p:nvGrpSpPr>
        <p:grpSpPr>
          <a:xfrm>
            <a:off x="1844091" y="2405482"/>
            <a:ext cx="8646160" cy="2644775"/>
            <a:chOff x="630908" y="1486691"/>
            <a:chExt cx="8646169" cy="2203909"/>
          </a:xfrm>
        </p:grpSpPr>
        <p:sp>
          <p:nvSpPr>
            <p:cNvPr id="8" name="TextBox 2"/>
            <p:cNvSpPr txBox="1"/>
            <p:nvPr/>
          </p:nvSpPr>
          <p:spPr>
            <a:xfrm>
              <a:off x="630908" y="1972980"/>
              <a:ext cx="8646169" cy="171762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［江苏无锡</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2016</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期中</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·2C</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两款三星公司的新产品上市，将使苹果公司面临更加严峻的挑战，后者与三星及其他安卓智能手机制造商的竞争愈演愈烈。</a:t>
              </a:r>
            </a:p>
          </p:txBody>
        </p:sp>
        <p:sp>
          <p:nvSpPr>
            <p:cNvPr id="10" name="文本框 15"/>
            <p:cNvSpPr txBox="1"/>
            <p:nvPr/>
          </p:nvSpPr>
          <p:spPr>
            <a:xfrm>
              <a:off x="630908" y="1486691"/>
              <a:ext cx="1453517"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15</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grpSp>
        <p:nvGrpSpPr>
          <p:cNvPr id="3" name="组 22"/>
          <p:cNvGrpSpPr/>
          <p:nvPr/>
        </p:nvGrpSpPr>
        <p:grpSpPr>
          <a:xfrm>
            <a:off x="1808474" y="5144323"/>
            <a:ext cx="8874760" cy="1265555"/>
            <a:chOff x="4833992" y="1632638"/>
            <a:chExt cx="8971936" cy="1265555"/>
          </a:xfrm>
        </p:grpSpPr>
        <p:sp>
          <p:nvSpPr>
            <p:cNvPr id="12" name="TextBox 5"/>
            <p:cNvSpPr txBox="1"/>
            <p:nvPr/>
          </p:nvSpPr>
          <p:spPr>
            <a:xfrm>
              <a:off x="4833992" y="2216203"/>
              <a:ext cx="8971936" cy="681990"/>
            </a:xfrm>
            <a:prstGeom prst="rect">
              <a:avLst/>
            </a:prstGeom>
            <a:noFill/>
          </p:spPr>
          <p:txBody>
            <a:bodyPr wrap="square" rtlCol="0">
              <a:spAutoFit/>
            </a:bodyPr>
            <a:lstStyle/>
            <a:p>
              <a:pPr>
                <a:lnSpc>
                  <a:spcPct val="120000"/>
                </a:lnSpc>
              </a:pPr>
              <a:r>
                <a:rPr lang="zh-CN" altLang="en-US" sz="3200" dirty="0">
                  <a:latin typeface="仿宋" panose="02010609060101010101" pitchFamily="49" charset="-122"/>
                  <a:ea typeface="仿宋" panose="02010609060101010101" pitchFamily="49" charset="-122"/>
                </a:rPr>
                <a:t>语序不当，“两款”应放在“新产品”的前面。</a:t>
              </a:r>
            </a:p>
          </p:txBody>
        </p:sp>
        <p:sp>
          <p:nvSpPr>
            <p:cNvPr id="14" name="文本框 19"/>
            <p:cNvSpPr txBox="1"/>
            <p:nvPr/>
          </p:nvSpPr>
          <p:spPr>
            <a:xfrm>
              <a:off x="4870100" y="1632638"/>
              <a:ext cx="108732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25" name="TextBox 1"/>
          <p:cNvSpPr txBox="1"/>
          <p:nvPr/>
        </p:nvSpPr>
        <p:spPr>
          <a:xfrm>
            <a:off x="1808526" y="1126588"/>
            <a:ext cx="7366886" cy="752385"/>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mn-ea"/>
                <a:cs typeface="Heiti SC Light"/>
              </a:rPr>
              <a:t>（四）标志规律法</a:t>
            </a:r>
          </a:p>
        </p:txBody>
      </p:sp>
      <p:sp>
        <p:nvSpPr>
          <p:cNvPr id="27" name="文本框 17"/>
          <p:cNvSpPr txBox="1"/>
          <p:nvPr/>
        </p:nvSpPr>
        <p:spPr>
          <a:xfrm>
            <a:off x="2371451" y="660157"/>
            <a:ext cx="7868285" cy="751809"/>
          </a:xfrm>
          <a:prstGeom prst="rect">
            <a:avLst/>
          </a:prstGeom>
          <a:noFill/>
        </p:spPr>
        <p:txBody>
          <a:bodyPr wrap="square" rtlCol="0">
            <a:spAutoFit/>
          </a:bodyPr>
          <a:lstStyle/>
          <a:p>
            <a:pPr marL="457200" indent="-457200" algn="ctr">
              <a:lnSpc>
                <a:spcPct val="130000"/>
              </a:lnSpc>
              <a:buFont typeface="Wingdings" pitchFamily="2" charset="2"/>
              <a:buChar char="p"/>
            </a:pPr>
            <a:r>
              <a:rPr lang="zh-CN" altLang="en-US" sz="3600" b="1" dirty="0">
                <a:solidFill>
                  <a:schemeClr val="bg1"/>
                </a:solidFill>
                <a:latin typeface="+mn-ea"/>
                <a:cs typeface="Heiti SC Light"/>
              </a:rPr>
              <a:t>综合考法</a:t>
            </a:r>
            <a:r>
              <a:rPr lang="en-US" altLang="zh-CN" sz="3600" b="1" dirty="0">
                <a:solidFill>
                  <a:schemeClr val="bg1"/>
                </a:solidFill>
                <a:latin typeface="+mn-ea"/>
                <a:cs typeface="Heiti SC Light"/>
              </a:rPr>
              <a:t>1  </a:t>
            </a:r>
            <a:r>
              <a:rPr lang="zh-CN" altLang="en-US" sz="3600" b="1" dirty="0">
                <a:solidFill>
                  <a:schemeClr val="bg1"/>
                </a:solidFill>
                <a:latin typeface="+mn-ea"/>
                <a:cs typeface="Heiti SC Light"/>
              </a:rPr>
              <a:t>辨析病句的解题方法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 22"/>
          <p:cNvGrpSpPr/>
          <p:nvPr/>
        </p:nvGrpSpPr>
        <p:grpSpPr>
          <a:xfrm>
            <a:off x="1732331" y="4055769"/>
            <a:ext cx="8547735" cy="1659890"/>
            <a:chOff x="4833927" y="1477063"/>
            <a:chExt cx="9016970" cy="1659890"/>
          </a:xfrm>
        </p:grpSpPr>
        <p:sp>
          <p:nvSpPr>
            <p:cNvPr id="22" name="TextBox 5"/>
            <p:cNvSpPr txBox="1"/>
            <p:nvPr/>
          </p:nvSpPr>
          <p:spPr>
            <a:xfrm>
              <a:off x="4833927" y="2060628"/>
              <a:ext cx="9016970" cy="107632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“约</a:t>
              </a:r>
              <a:r>
                <a:rPr lang="en-US" altLang="zh-CN" sz="3200" dirty="0">
                  <a:latin typeface="仿宋" panose="02010609060101010101" pitchFamily="49" charset="-122"/>
                  <a:ea typeface="仿宋" panose="02010609060101010101" pitchFamily="49" charset="-122"/>
                </a:rPr>
                <a:t>90%</a:t>
              </a:r>
              <a:r>
                <a:rPr lang="zh-CN" altLang="en-US" sz="3200" dirty="0">
                  <a:latin typeface="仿宋" panose="02010609060101010101" pitchFamily="49" charset="-122"/>
                  <a:ea typeface="仿宋" panose="02010609060101010101" pitchFamily="49" charset="-122"/>
                </a:rPr>
                <a:t>以上”成分赘余，应删去“约”或“以上”。</a:t>
              </a:r>
            </a:p>
          </p:txBody>
        </p:sp>
        <p:sp>
          <p:nvSpPr>
            <p:cNvPr id="24" name="文本框 19"/>
            <p:cNvSpPr txBox="1"/>
            <p:nvPr/>
          </p:nvSpPr>
          <p:spPr>
            <a:xfrm>
              <a:off x="4833927" y="1477063"/>
              <a:ext cx="108732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5" name="组 20"/>
          <p:cNvGrpSpPr/>
          <p:nvPr/>
        </p:nvGrpSpPr>
        <p:grpSpPr>
          <a:xfrm>
            <a:off x="1732331" y="1142341"/>
            <a:ext cx="8684895" cy="2292985"/>
            <a:chOff x="630902" y="1369220"/>
            <a:chExt cx="8684895" cy="1910761"/>
          </a:xfrm>
        </p:grpSpPr>
        <p:sp>
          <p:nvSpPr>
            <p:cNvPr id="17" name="TextBox 2"/>
            <p:cNvSpPr txBox="1"/>
            <p:nvPr/>
          </p:nvSpPr>
          <p:spPr>
            <a:xfrm>
              <a:off x="630902" y="1972980"/>
              <a:ext cx="8684895" cy="1307001"/>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［安徽</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2014·18⑤</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报告中值得注意的是，约</a:t>
              </a:r>
              <a:r>
                <a:rPr lang="en-US" altLang="zh-CN" sz="3200" dirty="0">
                  <a:solidFill>
                    <a:schemeClr val="tx1">
                      <a:lumMod val="75000"/>
                      <a:lumOff val="25000"/>
                    </a:schemeClr>
                  </a:solidFill>
                  <a:latin typeface="宋体" pitchFamily="2" charset="-122"/>
                  <a:ea typeface="宋体" pitchFamily="2" charset="-122"/>
                  <a:cs typeface="Heiti SC Light"/>
                </a:rPr>
                <a:t>90%</a:t>
              </a:r>
              <a:r>
                <a:rPr lang="zh-CN" altLang="en-US" sz="3200" dirty="0">
                  <a:solidFill>
                    <a:schemeClr val="tx1">
                      <a:lumMod val="75000"/>
                      <a:lumOff val="25000"/>
                    </a:schemeClr>
                  </a:solidFill>
                  <a:latin typeface="宋体" pitchFamily="2" charset="-122"/>
                  <a:ea typeface="宋体" pitchFamily="2" charset="-122"/>
                  <a:cs typeface="Heiti SC Light"/>
                </a:rPr>
                <a:t>以上的人表示“看完电子书就不再买纸质书”，这一比例较上一年有所上升。</a:t>
              </a:r>
            </a:p>
          </p:txBody>
        </p:sp>
        <p:sp>
          <p:nvSpPr>
            <p:cNvPr id="20" name="文本框 15"/>
            <p:cNvSpPr txBox="1"/>
            <p:nvPr/>
          </p:nvSpPr>
          <p:spPr>
            <a:xfrm>
              <a:off x="630902" y="1369220"/>
              <a:ext cx="144399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16</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20"/>
          <p:cNvGrpSpPr/>
          <p:nvPr/>
        </p:nvGrpSpPr>
        <p:grpSpPr>
          <a:xfrm>
            <a:off x="1802181" y="1362847"/>
            <a:ext cx="8587740" cy="3000376"/>
            <a:chOff x="579473" y="795093"/>
            <a:chExt cx="8587749" cy="2500233"/>
          </a:xfrm>
        </p:grpSpPr>
        <p:sp>
          <p:nvSpPr>
            <p:cNvPr id="8" name="TextBox 2"/>
            <p:cNvSpPr txBox="1"/>
            <p:nvPr/>
          </p:nvSpPr>
          <p:spPr>
            <a:xfrm>
              <a:off x="579473" y="1577706"/>
              <a:ext cx="8587749" cy="171762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［湖北部分重点中学</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2017</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起点考试</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·14C</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三个厂的领导聚集在一起对这一突如其来的问题进行了认真的研究，最后决定暂缓召开新产品的新闻发布会。</a:t>
              </a:r>
            </a:p>
          </p:txBody>
        </p:sp>
        <p:sp>
          <p:nvSpPr>
            <p:cNvPr id="10" name="文本框 15"/>
            <p:cNvSpPr txBox="1"/>
            <p:nvPr/>
          </p:nvSpPr>
          <p:spPr>
            <a:xfrm>
              <a:off x="632813" y="795093"/>
              <a:ext cx="1454152"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17</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 22"/>
          <p:cNvGrpSpPr/>
          <p:nvPr/>
        </p:nvGrpSpPr>
        <p:grpSpPr>
          <a:xfrm>
            <a:off x="1747515" y="1383887"/>
            <a:ext cx="8658860" cy="3033395"/>
            <a:chOff x="4833992" y="1396418"/>
            <a:chExt cx="8316167" cy="3033395"/>
          </a:xfrm>
        </p:grpSpPr>
        <p:sp>
          <p:nvSpPr>
            <p:cNvPr id="12" name="TextBox 5"/>
            <p:cNvSpPr txBox="1"/>
            <p:nvPr/>
          </p:nvSpPr>
          <p:spPr>
            <a:xfrm>
              <a:off x="4833992" y="2270813"/>
              <a:ext cx="8316167" cy="2159000"/>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表意不明。“三个厂的领导”有歧义，既可以理解为“三个厂家的领导”，也可以理解为“厂里的三个领导”。</a:t>
              </a:r>
              <a:endParaRPr lang="zh-CN" altLang="en-US" sz="3200" dirty="0">
                <a:latin typeface="仿宋" panose="02010609060101010101" pitchFamily="49" charset="-122"/>
                <a:ea typeface="仿宋" panose="02010609060101010101" pitchFamily="49" charset="-122"/>
              </a:endParaRPr>
            </a:p>
            <a:p>
              <a:pPr>
                <a:lnSpc>
                  <a:spcPct val="120000"/>
                </a:lnSpc>
              </a:pPr>
              <a:endParaRPr lang="zh-CN" altLang="en-US" sz="3200" dirty="0">
                <a:latin typeface="仿宋" panose="02010609060101010101" pitchFamily="49" charset="-122"/>
                <a:ea typeface="仿宋" panose="02010609060101010101" pitchFamily="49" charset="-122"/>
              </a:endParaRPr>
            </a:p>
          </p:txBody>
        </p:sp>
        <p:sp>
          <p:nvSpPr>
            <p:cNvPr id="14" name="文本框 19"/>
            <p:cNvSpPr txBox="1"/>
            <p:nvPr/>
          </p:nvSpPr>
          <p:spPr>
            <a:xfrm>
              <a:off x="4833992" y="1396418"/>
              <a:ext cx="97518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 22"/>
          <p:cNvGrpSpPr/>
          <p:nvPr/>
        </p:nvGrpSpPr>
        <p:grpSpPr>
          <a:xfrm>
            <a:off x="1668271" y="3876631"/>
            <a:ext cx="8855710" cy="1924685"/>
            <a:chOff x="4964167" y="1535483"/>
            <a:chExt cx="8855710" cy="1924685"/>
          </a:xfrm>
        </p:grpSpPr>
        <p:sp>
          <p:nvSpPr>
            <p:cNvPr id="22" name="TextBox 5"/>
            <p:cNvSpPr txBox="1"/>
            <p:nvPr/>
          </p:nvSpPr>
          <p:spPr>
            <a:xfrm>
              <a:off x="4964167" y="2187628"/>
              <a:ext cx="8855710" cy="1272540"/>
            </a:xfrm>
            <a:prstGeom prst="rect">
              <a:avLst/>
            </a:prstGeom>
            <a:noFill/>
          </p:spPr>
          <p:txBody>
            <a:bodyPr wrap="square" rtlCol="0">
              <a:spAutoFit/>
            </a:bodyPr>
            <a:lstStyle/>
            <a:p>
              <a:pPr>
                <a:lnSpc>
                  <a:spcPct val="120000"/>
                </a:lnSpc>
              </a:pPr>
              <a:r>
                <a:rPr lang="zh-CN" altLang="en-US" sz="3200" dirty="0">
                  <a:latin typeface="仿宋" panose="02010609060101010101" pitchFamily="49" charset="-122"/>
                  <a:ea typeface="仿宋" panose="02010609060101010101" pitchFamily="49" charset="-122"/>
                </a:rPr>
                <a:t>“直降三倍左右”不合逻辑，倍数只能用于数目的增加，不能用于数目的减少。</a:t>
              </a:r>
            </a:p>
          </p:txBody>
        </p:sp>
        <p:sp>
          <p:nvSpPr>
            <p:cNvPr id="24" name="文本框 19"/>
            <p:cNvSpPr txBox="1"/>
            <p:nvPr/>
          </p:nvSpPr>
          <p:spPr>
            <a:xfrm>
              <a:off x="5073935" y="1535483"/>
              <a:ext cx="108732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grpSp>
        <p:nvGrpSpPr>
          <p:cNvPr id="5" name="组 20"/>
          <p:cNvGrpSpPr/>
          <p:nvPr/>
        </p:nvGrpSpPr>
        <p:grpSpPr>
          <a:xfrm>
            <a:off x="1778051" y="944750"/>
            <a:ext cx="8615680" cy="2644775"/>
            <a:chOff x="498187" y="1466583"/>
            <a:chExt cx="8615680" cy="2203909"/>
          </a:xfrm>
        </p:grpSpPr>
        <p:sp>
          <p:nvSpPr>
            <p:cNvPr id="17" name="TextBox 2"/>
            <p:cNvSpPr txBox="1"/>
            <p:nvPr/>
          </p:nvSpPr>
          <p:spPr>
            <a:xfrm>
              <a:off x="518507" y="1952872"/>
              <a:ext cx="8595360" cy="1717620"/>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［江西上饶六校重点中学</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2016</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第一次联考</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rPr>
                <a:t>·14B</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rPr>
                <a:t>］</a:t>
              </a:r>
              <a:endParaRPr lang="en-US" altLang="zh-CN" sz="3200" dirty="0">
                <a:solidFill>
                  <a:schemeClr val="tx1">
                    <a:lumMod val="75000"/>
                    <a:lumOff val="25000"/>
                  </a:schemeClr>
                </a:solidFill>
                <a:latin typeface="仿宋" panose="02010609060101010101" pitchFamily="49" charset="-122"/>
                <a:ea typeface="仿宋" panose="02010609060101010101" pitchFamily="49" charset="-122"/>
              </a:endParaRPr>
            </a:p>
            <a:p>
              <a:pPr fontAlgn="auto">
                <a:lnSpc>
                  <a:spcPct val="100000"/>
                </a:lnSpc>
              </a:pPr>
              <a:r>
                <a:rPr lang="zh-CN" altLang="en-US" sz="3200" dirty="0">
                  <a:solidFill>
                    <a:schemeClr val="tx1">
                      <a:lumMod val="75000"/>
                      <a:lumOff val="25000"/>
                    </a:schemeClr>
                  </a:solidFill>
                  <a:latin typeface="宋体" pitchFamily="2" charset="-122"/>
                  <a:ea typeface="宋体" pitchFamily="2" charset="-122"/>
                  <a:cs typeface="Heiti SC Light"/>
                </a:rPr>
                <a:t>全省首个“农市对接”售菜点启动，由于减少了中间贩卖环节，蔬菜均价直降三倍左右，百姓得到了看得见、摸得着的实惠。</a:t>
              </a:r>
            </a:p>
          </p:txBody>
        </p:sp>
        <p:sp>
          <p:nvSpPr>
            <p:cNvPr id="20" name="文本框 15"/>
            <p:cNvSpPr txBox="1"/>
            <p:nvPr/>
          </p:nvSpPr>
          <p:spPr>
            <a:xfrm>
              <a:off x="498187" y="1466583"/>
              <a:ext cx="147383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18</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853604" y="1678567"/>
            <a:ext cx="7366886" cy="583565"/>
          </a:xfrm>
          <a:prstGeom prst="rect">
            <a:avLst/>
          </a:prstGeom>
          <a:noFill/>
        </p:spPr>
        <p:txBody>
          <a:bodyPr wrap="square" rtlCol="0">
            <a:spAutoFit/>
          </a:bodyPr>
          <a:lstStyle/>
          <a:p>
            <a:pPr marL="342900" indent="-342900"/>
            <a:r>
              <a:rPr lang="en-US" altLang="zh-CN" sz="3200" dirty="0">
                <a:latin typeface="宋体" pitchFamily="2" charset="-122"/>
                <a:ea typeface="宋体" pitchFamily="2" charset="-122"/>
                <a:cs typeface="Heiti SC Light"/>
              </a:rPr>
              <a:t>7.</a:t>
            </a:r>
            <a:r>
              <a:rPr lang="zh-CN" altLang="en-US" sz="3200" dirty="0">
                <a:latin typeface="宋体" pitchFamily="2" charset="-122"/>
                <a:ea typeface="宋体" pitchFamily="2" charset="-122"/>
                <a:cs typeface="Heiti SC Light"/>
              </a:rPr>
              <a:t>留意指代性的词语</a:t>
            </a:r>
          </a:p>
        </p:txBody>
      </p:sp>
      <p:grpSp>
        <p:nvGrpSpPr>
          <p:cNvPr id="2" name="组 20"/>
          <p:cNvGrpSpPr/>
          <p:nvPr/>
        </p:nvGrpSpPr>
        <p:grpSpPr>
          <a:xfrm>
            <a:off x="1781849" y="2272182"/>
            <a:ext cx="8635365" cy="1983166"/>
            <a:chOff x="630902" y="1571884"/>
            <a:chExt cx="8635365" cy="1652585"/>
          </a:xfrm>
        </p:grpSpPr>
        <p:sp>
          <p:nvSpPr>
            <p:cNvPr id="8" name="TextBox 2"/>
            <p:cNvSpPr txBox="1"/>
            <p:nvPr/>
          </p:nvSpPr>
          <p:spPr>
            <a:xfrm>
              <a:off x="630902" y="2070343"/>
              <a:ext cx="8635365" cy="1154126"/>
            </a:xfrm>
            <a:prstGeom prst="rect">
              <a:avLst/>
            </a:prstGeom>
            <a:noFill/>
          </p:spPr>
          <p:txBody>
            <a:bodyPr wrap="square" rtlCol="0">
              <a:spAutoFit/>
            </a:bodyPr>
            <a:lstStyle/>
            <a:p>
              <a:pPr fontAlgn="auto">
                <a:lnSpc>
                  <a:spcPct val="100000"/>
                </a:lnSpc>
              </a:pPr>
              <a:r>
                <a:rPr lang="zh-CN" altLang="en-US" sz="2800" dirty="0">
                  <a:solidFill>
                    <a:schemeClr val="tx1">
                      <a:lumMod val="75000"/>
                      <a:lumOff val="25000"/>
                    </a:schemeClr>
                  </a:solidFill>
                  <a:latin typeface="宋体" pitchFamily="2" charset="-122"/>
                  <a:ea typeface="宋体" pitchFamily="2" charset="-122"/>
                  <a:cs typeface="Heiti SC Light"/>
                </a:rPr>
                <a:t>加拿大作家艾丽丝</a:t>
              </a:r>
              <a:r>
                <a:rPr lang="en-US" altLang="zh-CN" sz="2800" dirty="0">
                  <a:solidFill>
                    <a:schemeClr val="tx1">
                      <a:lumMod val="75000"/>
                      <a:lumOff val="25000"/>
                    </a:schemeClr>
                  </a:solidFill>
                  <a:latin typeface="宋体" pitchFamily="2" charset="-122"/>
                  <a:ea typeface="宋体" pitchFamily="2" charset="-122"/>
                  <a:cs typeface="Heiti SC Light"/>
                </a:rPr>
                <a:t>·</a:t>
              </a:r>
              <a:r>
                <a:rPr lang="zh-CN" altLang="en-US" sz="2800" dirty="0">
                  <a:solidFill>
                    <a:schemeClr val="tx1">
                      <a:lumMod val="75000"/>
                      <a:lumOff val="25000"/>
                    </a:schemeClr>
                  </a:solidFill>
                  <a:latin typeface="宋体" pitchFamily="2" charset="-122"/>
                  <a:ea typeface="宋体" pitchFamily="2" charset="-122"/>
                  <a:cs typeface="Heiti SC Light"/>
                </a:rPr>
                <a:t>门罗获得诺贝尔文学奖，她以短篇小说闻名全球，被称为短篇小说大师，</a:t>
              </a:r>
              <a:r>
                <a:rPr lang="en-US" altLang="zh-CN" sz="2800" dirty="0">
                  <a:solidFill>
                    <a:schemeClr val="tx1">
                      <a:lumMod val="75000"/>
                      <a:lumOff val="25000"/>
                    </a:schemeClr>
                  </a:solidFill>
                  <a:latin typeface="宋体" pitchFamily="2" charset="-122"/>
                  <a:ea typeface="宋体" pitchFamily="2" charset="-122"/>
                  <a:cs typeface="Heiti SC Light"/>
                </a:rPr>
                <a:t>2004</a:t>
              </a:r>
              <a:r>
                <a:rPr lang="zh-CN" altLang="en-US" sz="2800" dirty="0">
                  <a:solidFill>
                    <a:schemeClr val="tx1">
                      <a:lumMod val="75000"/>
                      <a:lumOff val="25000"/>
                    </a:schemeClr>
                  </a:solidFill>
                  <a:latin typeface="宋体" pitchFamily="2" charset="-122"/>
                  <a:ea typeface="宋体" pitchFamily="2" charset="-122"/>
                  <a:cs typeface="Heiti SC Light"/>
                </a:rPr>
                <a:t>年出版了短篇小说集</a:t>
              </a:r>
              <a:r>
                <a:rPr lang="en-US" altLang="zh-CN" sz="2800" dirty="0">
                  <a:solidFill>
                    <a:schemeClr val="tx1">
                      <a:lumMod val="75000"/>
                      <a:lumOff val="25000"/>
                    </a:schemeClr>
                  </a:solidFill>
                  <a:latin typeface="宋体" pitchFamily="2" charset="-122"/>
                  <a:ea typeface="宋体" pitchFamily="2" charset="-122"/>
                  <a:cs typeface="Heiti SC Light"/>
                </a:rPr>
                <a:t>《</a:t>
              </a:r>
              <a:r>
                <a:rPr lang="zh-CN" altLang="en-US" sz="2800" dirty="0">
                  <a:solidFill>
                    <a:schemeClr val="tx1">
                      <a:lumMod val="75000"/>
                      <a:lumOff val="25000"/>
                    </a:schemeClr>
                  </a:solidFill>
                  <a:latin typeface="宋体" pitchFamily="2" charset="-122"/>
                  <a:ea typeface="宋体" pitchFamily="2" charset="-122"/>
                  <a:cs typeface="Heiti SC Light"/>
                </a:rPr>
                <a:t>逃离</a:t>
              </a:r>
              <a:r>
                <a:rPr lang="en-US" altLang="zh-CN" sz="2800" dirty="0">
                  <a:solidFill>
                    <a:schemeClr val="tx1">
                      <a:lumMod val="75000"/>
                      <a:lumOff val="25000"/>
                    </a:schemeClr>
                  </a:solidFill>
                  <a:latin typeface="宋体" pitchFamily="2" charset="-122"/>
                  <a:ea typeface="宋体" pitchFamily="2" charset="-122"/>
                  <a:cs typeface="Heiti SC Light"/>
                </a:rPr>
                <a:t>》</a:t>
              </a:r>
              <a:r>
                <a:rPr lang="zh-CN" altLang="en-US" sz="2800" dirty="0">
                  <a:solidFill>
                    <a:schemeClr val="tx1">
                      <a:lumMod val="75000"/>
                      <a:lumOff val="25000"/>
                    </a:schemeClr>
                  </a:solidFill>
                  <a:latin typeface="宋体" pitchFamily="2" charset="-122"/>
                  <a:ea typeface="宋体" pitchFamily="2" charset="-122"/>
                  <a:cs typeface="Heiti SC Light"/>
                </a:rPr>
                <a:t>，以其精致的讲故事方式著称。</a:t>
              </a:r>
            </a:p>
          </p:txBody>
        </p:sp>
        <p:sp>
          <p:nvSpPr>
            <p:cNvPr id="10" name="文本框 15"/>
            <p:cNvSpPr txBox="1"/>
            <p:nvPr/>
          </p:nvSpPr>
          <p:spPr>
            <a:xfrm>
              <a:off x="702657" y="1571884"/>
              <a:ext cx="1463675"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19</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grpSp>
        <p:nvGrpSpPr>
          <p:cNvPr id="3" name="组 22"/>
          <p:cNvGrpSpPr/>
          <p:nvPr/>
        </p:nvGrpSpPr>
        <p:grpSpPr>
          <a:xfrm>
            <a:off x="1778635" y="4524097"/>
            <a:ext cx="8634730" cy="1659890"/>
            <a:chOff x="4830817" y="1456743"/>
            <a:chExt cx="8634730" cy="1659890"/>
          </a:xfrm>
        </p:grpSpPr>
        <p:sp>
          <p:nvSpPr>
            <p:cNvPr id="12" name="TextBox 5"/>
            <p:cNvSpPr txBox="1"/>
            <p:nvPr/>
          </p:nvSpPr>
          <p:spPr>
            <a:xfrm>
              <a:off x="4830817" y="2040308"/>
              <a:ext cx="8634730" cy="107632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句中的“其”，指代的可以是作者艾丽丝</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门罗，也可以是短篇小说集</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逃离</a:t>
              </a:r>
              <a:r>
                <a:rPr lang="en-US" altLang="zh-CN" sz="3200" dirty="0">
                  <a:latin typeface="仿宋" panose="02010609060101010101" pitchFamily="49" charset="-122"/>
                  <a:ea typeface="仿宋" panose="02010609060101010101" pitchFamily="49" charset="-122"/>
                </a:rPr>
                <a:t>》</a:t>
              </a:r>
              <a:r>
                <a:rPr lang="zh-CN" altLang="en-US" sz="3200" dirty="0">
                  <a:latin typeface="仿宋" panose="02010609060101010101" pitchFamily="49" charset="-122"/>
                  <a:ea typeface="仿宋" panose="02010609060101010101" pitchFamily="49" charset="-122"/>
                </a:rPr>
                <a:t>，指代不明。</a:t>
              </a:r>
            </a:p>
          </p:txBody>
        </p:sp>
        <p:sp>
          <p:nvSpPr>
            <p:cNvPr id="14" name="文本框 19"/>
            <p:cNvSpPr txBox="1"/>
            <p:nvPr/>
          </p:nvSpPr>
          <p:spPr>
            <a:xfrm>
              <a:off x="4905660" y="1456743"/>
              <a:ext cx="108732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6" name="TextBox 1"/>
          <p:cNvSpPr txBox="1"/>
          <p:nvPr/>
        </p:nvSpPr>
        <p:spPr>
          <a:xfrm>
            <a:off x="1853604" y="1019273"/>
            <a:ext cx="7366886" cy="752385"/>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mn-ea"/>
                <a:cs typeface="Heiti SC Light"/>
              </a:rPr>
              <a:t>（四）标志规律法</a:t>
            </a:r>
          </a:p>
        </p:txBody>
      </p:sp>
      <p:sp>
        <p:nvSpPr>
          <p:cNvPr id="15" name="文本框 17"/>
          <p:cNvSpPr txBox="1"/>
          <p:nvPr/>
        </p:nvSpPr>
        <p:spPr>
          <a:xfrm>
            <a:off x="3071664" y="649474"/>
            <a:ext cx="7488832"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宋体" pitchFamily="2" charset="-122"/>
                <a:ea typeface="宋体" pitchFamily="2" charset="-122"/>
                <a:cs typeface="Heiti SC Light"/>
              </a:rPr>
              <a:t>综合考法</a:t>
            </a:r>
            <a:r>
              <a:rPr lang="en-US" altLang="zh-CN" sz="3600" b="1" dirty="0">
                <a:solidFill>
                  <a:schemeClr val="bg1"/>
                </a:solidFill>
                <a:latin typeface="宋体" pitchFamily="2" charset="-122"/>
                <a:ea typeface="宋体" pitchFamily="2" charset="-122"/>
                <a:cs typeface="Heiti SC Light"/>
              </a:rPr>
              <a:t>1  </a:t>
            </a:r>
            <a:r>
              <a:rPr lang="zh-CN" altLang="en-US" sz="3600" b="1" dirty="0">
                <a:solidFill>
                  <a:schemeClr val="bg1"/>
                </a:solidFill>
                <a:latin typeface="宋体" pitchFamily="2" charset="-122"/>
                <a:ea typeface="宋体" pitchFamily="2" charset="-122"/>
                <a:cs typeface="Heiti SC Light"/>
              </a:rPr>
              <a:t>辨析病句的解题方法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12023" y="1878799"/>
            <a:ext cx="7366886" cy="583565"/>
          </a:xfrm>
          <a:prstGeom prst="rect">
            <a:avLst/>
          </a:prstGeom>
          <a:noFill/>
        </p:spPr>
        <p:txBody>
          <a:bodyPr wrap="square" rtlCol="0">
            <a:spAutoFit/>
          </a:bodyPr>
          <a:lstStyle/>
          <a:p>
            <a:pPr marL="342900" indent="-342900"/>
            <a:r>
              <a:rPr lang="en-US" altLang="zh-CN" sz="3200" dirty="0">
                <a:latin typeface="黑体" pitchFamily="49" charset="-122"/>
                <a:ea typeface="黑体" pitchFamily="49" charset="-122"/>
                <a:cs typeface="Heiti SC Light"/>
              </a:rPr>
              <a:t>8.</a:t>
            </a:r>
            <a:r>
              <a:rPr lang="zh-CN" altLang="en-US" sz="3200" dirty="0">
                <a:latin typeface="黑体" pitchFamily="49" charset="-122"/>
                <a:ea typeface="黑体" pitchFamily="49" charset="-122"/>
                <a:cs typeface="Heiti SC Light"/>
              </a:rPr>
              <a:t>留意程度副词</a:t>
            </a:r>
          </a:p>
        </p:txBody>
      </p:sp>
      <p:grpSp>
        <p:nvGrpSpPr>
          <p:cNvPr id="2" name="组 20"/>
          <p:cNvGrpSpPr/>
          <p:nvPr/>
        </p:nvGrpSpPr>
        <p:grpSpPr>
          <a:xfrm>
            <a:off x="1912023" y="2578545"/>
            <a:ext cx="8431530" cy="1674495"/>
            <a:chOff x="630902" y="1571884"/>
            <a:chExt cx="8431530" cy="1395368"/>
          </a:xfrm>
        </p:grpSpPr>
        <p:sp>
          <p:nvSpPr>
            <p:cNvPr id="8" name="TextBox 2"/>
            <p:cNvSpPr txBox="1"/>
            <p:nvPr/>
          </p:nvSpPr>
          <p:spPr>
            <a:xfrm>
              <a:off x="630902" y="2070343"/>
              <a:ext cx="8431530" cy="896909"/>
            </a:xfrm>
            <a:prstGeom prst="rect">
              <a:avLst/>
            </a:prstGeom>
            <a:noFill/>
          </p:spPr>
          <p:txBody>
            <a:bodyPr wrap="square" rtlCol="0">
              <a:spAutoFit/>
            </a:bodyPr>
            <a:lstStyle/>
            <a:p>
              <a:pPr fontAlgn="auto">
                <a:lnSpc>
                  <a:spcPct val="100000"/>
                </a:lnSpc>
              </a:pPr>
              <a:r>
                <a:rPr lang="zh-CN" altLang="en-US" sz="3200" dirty="0">
                  <a:solidFill>
                    <a:schemeClr val="tx1">
                      <a:lumMod val="75000"/>
                      <a:lumOff val="25000"/>
                    </a:schemeClr>
                  </a:solidFill>
                  <a:latin typeface="宋体" pitchFamily="2" charset="-122"/>
                  <a:ea typeface="宋体" pitchFamily="2" charset="-122"/>
                  <a:cs typeface="Heiti SC Light"/>
                </a:rPr>
                <a:t>近几年，常有报纸对明星大肆吹捧，十分溢美的言辞，助长了某些明星的骄傲情绪。</a:t>
              </a:r>
            </a:p>
          </p:txBody>
        </p:sp>
        <p:sp>
          <p:nvSpPr>
            <p:cNvPr id="10" name="文本框 15"/>
            <p:cNvSpPr txBox="1"/>
            <p:nvPr/>
          </p:nvSpPr>
          <p:spPr>
            <a:xfrm>
              <a:off x="702657" y="1571884"/>
              <a:ext cx="1483360" cy="486289"/>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20</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grpSp>
        <p:nvGrpSpPr>
          <p:cNvPr id="3" name="组 22"/>
          <p:cNvGrpSpPr/>
          <p:nvPr/>
        </p:nvGrpSpPr>
        <p:grpSpPr>
          <a:xfrm>
            <a:off x="1911929" y="4437490"/>
            <a:ext cx="8430895" cy="1659890"/>
            <a:chOff x="4833992" y="1493573"/>
            <a:chExt cx="8430895" cy="1659890"/>
          </a:xfrm>
        </p:grpSpPr>
        <p:sp>
          <p:nvSpPr>
            <p:cNvPr id="12" name="TextBox 5"/>
            <p:cNvSpPr txBox="1"/>
            <p:nvPr/>
          </p:nvSpPr>
          <p:spPr>
            <a:xfrm>
              <a:off x="4833992" y="2077138"/>
              <a:ext cx="8430895" cy="1076325"/>
            </a:xfrm>
            <a:prstGeom prst="rect">
              <a:avLst/>
            </a:prstGeom>
            <a:noFill/>
          </p:spPr>
          <p:txBody>
            <a:bodyPr wrap="square" rtlCol="0">
              <a:spAutoFit/>
            </a:bodyPr>
            <a:lstStyle/>
            <a:p>
              <a:pPr fontAlgn="auto">
                <a:lnSpc>
                  <a:spcPct val="100000"/>
                </a:lnSpc>
              </a:pPr>
              <a:r>
                <a:rPr lang="zh-CN" altLang="en-US" sz="3200" dirty="0">
                  <a:latin typeface="仿宋" panose="02010609060101010101" pitchFamily="49" charset="-122"/>
                  <a:ea typeface="仿宋" panose="02010609060101010101" pitchFamily="49" charset="-122"/>
                </a:rPr>
                <a:t>“溢美”本身的意思就是“过分夸赞”，再加上“十分”，语义重复，应删去“十分”。</a:t>
              </a:r>
            </a:p>
          </p:txBody>
        </p:sp>
        <p:sp>
          <p:nvSpPr>
            <p:cNvPr id="14" name="文本框 19"/>
            <p:cNvSpPr txBox="1"/>
            <p:nvPr/>
          </p:nvSpPr>
          <p:spPr>
            <a:xfrm>
              <a:off x="4905747" y="1493573"/>
              <a:ext cx="1057910" cy="583565"/>
            </a:xfrm>
            <a:prstGeom prst="rect">
              <a:avLst/>
            </a:prstGeom>
            <a:solidFill>
              <a:schemeClr val="accent2"/>
            </a:solidFill>
          </p:spPr>
          <p:txBody>
            <a:bodyPr wrap="square" rtlCol="0">
              <a:spAutoFit/>
            </a:bodyPr>
            <a:lstStyle/>
            <a:p>
              <a:r>
                <a:rPr lang="zh-CN" altLang="en-US" sz="3200" dirty="0">
                  <a:solidFill>
                    <a:schemeClr val="tx1">
                      <a:lumMod val="75000"/>
                      <a:lumOff val="25000"/>
                    </a:schemeClr>
                  </a:solidFill>
                  <a:latin typeface="黑体" pitchFamily="49" charset="-122"/>
                  <a:ea typeface="黑体" pitchFamily="49" charset="-122"/>
                </a:rPr>
                <a:t>解析</a:t>
              </a:r>
            </a:p>
          </p:txBody>
        </p:sp>
      </p:grpSp>
      <p:sp>
        <p:nvSpPr>
          <p:cNvPr id="16" name="TextBox 1"/>
          <p:cNvSpPr txBox="1"/>
          <p:nvPr/>
        </p:nvSpPr>
        <p:spPr>
          <a:xfrm>
            <a:off x="1911929" y="1133206"/>
            <a:ext cx="7366886" cy="752385"/>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mn-ea"/>
                <a:cs typeface="Heiti SC Light"/>
              </a:rPr>
              <a:t>（四）标志规律法</a:t>
            </a:r>
          </a:p>
        </p:txBody>
      </p:sp>
      <p:sp>
        <p:nvSpPr>
          <p:cNvPr id="15" name="文本框 17"/>
          <p:cNvSpPr txBox="1"/>
          <p:nvPr/>
        </p:nvSpPr>
        <p:spPr>
          <a:xfrm>
            <a:off x="2754475" y="645601"/>
            <a:ext cx="7366885"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1  </a:t>
            </a:r>
            <a:r>
              <a:rPr lang="zh-CN" altLang="en-US" sz="3600" b="1" dirty="0">
                <a:solidFill>
                  <a:schemeClr val="bg1"/>
                </a:solidFill>
                <a:latin typeface="黑体" pitchFamily="49" charset="-122"/>
                <a:ea typeface="黑体" pitchFamily="49" charset="-122"/>
                <a:cs typeface="Heiti SC Light"/>
              </a:rPr>
              <a:t>辨析病句的解题方法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2">
            <a:hlinkClick r:id="rId1" action="ppaction://hlinksldjump"/>
          </p:cNvPr>
          <p:cNvSpPr txBox="1"/>
          <p:nvPr/>
        </p:nvSpPr>
        <p:spPr>
          <a:xfrm>
            <a:off x="2057400" y="902819"/>
            <a:ext cx="5879465" cy="500380"/>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700</a:t>
            </a:r>
            <a:r>
              <a:rPr lang="zh-CN" altLang="en-US" sz="3600" b="1" dirty="0">
                <a:solidFill>
                  <a:schemeClr val="bg1"/>
                </a:solidFill>
                <a:latin typeface="黑体" pitchFamily="49" charset="-122"/>
                <a:ea typeface="黑体" pitchFamily="49" charset="-122"/>
                <a:cs typeface="Heiti SC Light"/>
              </a:rPr>
              <a:t>分综合   考法解析</a:t>
            </a:r>
          </a:p>
        </p:txBody>
      </p:sp>
      <p:sp>
        <p:nvSpPr>
          <p:cNvPr id="7" name="TextBox 4">
            <a:hlinkClick r:id="rId2" action="ppaction://hlinksldjump"/>
          </p:cNvPr>
          <p:cNvSpPr txBox="1"/>
          <p:nvPr/>
        </p:nvSpPr>
        <p:spPr>
          <a:xfrm>
            <a:off x="2567608" y="2398395"/>
            <a:ext cx="5554481" cy="2061210"/>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（一）修改病句的原则</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（二）修改病句的步骤</a:t>
            </a:r>
            <a:endParaRPr lang="zh-CN" altLang="en-US" sz="3200" dirty="0">
              <a:solidFill>
                <a:schemeClr val="bg1"/>
              </a:solidFill>
              <a:latin typeface="宋体" pitchFamily="2" charset="-122"/>
              <a:ea typeface="宋体" pitchFamily="2" charset="-122"/>
              <a:cs typeface="Heiti SC Light"/>
            </a:endParaRPr>
          </a:p>
          <a:p>
            <a:endParaRPr lang="zh-CN" altLang="en-US" sz="3200" dirty="0">
              <a:solidFill>
                <a:schemeClr val="tx2"/>
              </a:solidFill>
              <a:latin typeface="Heiti SC Light"/>
              <a:ea typeface="Heiti SC Light"/>
              <a:cs typeface="Heiti SC Light"/>
            </a:endParaRPr>
          </a:p>
        </p:txBody>
      </p:sp>
      <p:pic>
        <p:nvPicPr>
          <p:cNvPr id="8" name="Picture 4" descr="E:\support\desk\bf3e0de510797d106a6ed745b2d47ce7af22adcb36225-MSsGbL_fw658.jpg"/>
          <p:cNvPicPr>
            <a:picLocks noChangeAspect="1" noChangeArrowheads="1"/>
          </p:cNvPicPr>
          <p:nvPr/>
        </p:nvPicPr>
        <p:blipFill>
          <a:blip r:embed="rId3" cstate="print"/>
          <a:srcRect/>
          <a:stretch>
            <a:fillRect/>
          </a:stretch>
        </p:blipFill>
        <p:spPr bwMode="auto">
          <a:xfrm>
            <a:off x="9480376" y="4005064"/>
            <a:ext cx="1929384" cy="2282827"/>
          </a:xfrm>
          <a:prstGeom prst="rect">
            <a:avLst/>
          </a:prstGeom>
          <a:noFill/>
        </p:spPr>
      </p:pic>
      <p:sp>
        <p:nvSpPr>
          <p:cNvPr id="9" name="副标题 2">
            <a:hlinkClick r:id="rId2" action="ppaction://hlinksldjump"/>
          </p:cNvPr>
          <p:cNvSpPr txBox="1"/>
          <p:nvPr/>
        </p:nvSpPr>
        <p:spPr>
          <a:xfrm>
            <a:off x="2057400" y="1653540"/>
            <a:ext cx="6955155" cy="494514"/>
          </a:xfrm>
          <a:prstGeom prst="rect">
            <a:avLst/>
          </a:prstGeom>
        </p:spPr>
        <p:txBody>
          <a:bodyPr vert="horz" lIns="91440" tIns="45720" rIns="91440" bIns="45720" rtlCol="0">
            <a:noAutofit/>
          </a:bodyPr>
          <a:lstStyle/>
          <a:p>
            <a:pPr marL="457200" indent="-457200">
              <a:lnSpc>
                <a:spcPct val="130000"/>
              </a:lnSpc>
              <a:buFont typeface="Wingdings" pitchFamily="2" charset="2"/>
              <a:buChar char="p"/>
            </a:pPr>
            <a:r>
              <a:rPr lang="zh-CN" altLang="en-US" sz="3200" dirty="0">
                <a:solidFill>
                  <a:schemeClr val="bg1"/>
                </a:solidFill>
                <a:latin typeface="+mn-ea"/>
                <a:cs typeface="Heiti SC Light"/>
              </a:rPr>
              <a:t>综合考法</a:t>
            </a:r>
            <a:r>
              <a:rPr lang="en-US" altLang="zh-CN" sz="3200" dirty="0">
                <a:solidFill>
                  <a:schemeClr val="bg1"/>
                </a:solidFill>
                <a:latin typeface="+mn-ea"/>
                <a:cs typeface="Heiti SC Light"/>
              </a:rPr>
              <a:t>2  </a:t>
            </a:r>
            <a:r>
              <a:rPr lang="zh-CN" altLang="en-US" sz="3200" dirty="0">
                <a:solidFill>
                  <a:schemeClr val="bg1"/>
                </a:solidFill>
                <a:latin typeface="+mn-ea"/>
                <a:cs typeface="Heiti SC Light"/>
              </a:rPr>
              <a:t>修改病句的解题方法</a:t>
            </a:r>
          </a:p>
        </p:txBody>
      </p:sp>
    </p:spTree>
  </p:cSld>
  <p:clrMapOvr>
    <a:masterClrMapping/>
  </p:clrMapOvr>
  <p:transition spd="med">
    <p:random/>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02460" y="1602105"/>
            <a:ext cx="588010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（一）修改病句的原则</a:t>
            </a:r>
          </a:p>
        </p:txBody>
      </p:sp>
      <p:grpSp>
        <p:nvGrpSpPr>
          <p:cNvPr id="17" name="组合 16"/>
          <p:cNvGrpSpPr/>
          <p:nvPr/>
        </p:nvGrpSpPr>
        <p:grpSpPr>
          <a:xfrm>
            <a:off x="1902460" y="2496820"/>
            <a:ext cx="8609965" cy="3084329"/>
            <a:chOff x="632041" y="2443498"/>
            <a:chExt cx="7643866" cy="1862186"/>
          </a:xfrm>
        </p:grpSpPr>
        <p:sp>
          <p:nvSpPr>
            <p:cNvPr id="20" name="圆角矩形 19"/>
            <p:cNvSpPr/>
            <p:nvPr/>
          </p:nvSpPr>
          <p:spPr>
            <a:xfrm>
              <a:off x="632041" y="2443498"/>
              <a:ext cx="7643866" cy="1004471"/>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宋体" pitchFamily="2" charset="-122"/>
                  <a:ea typeface="宋体" pitchFamily="2" charset="-122"/>
                </a:rPr>
                <a:t>1.</a:t>
              </a:r>
              <a:r>
                <a:rPr lang="zh-CN" altLang="en-US" sz="3200" dirty="0">
                  <a:solidFill>
                    <a:schemeClr val="bg1"/>
                  </a:solidFill>
                  <a:latin typeface="宋体" pitchFamily="2" charset="-122"/>
                  <a:ea typeface="宋体" pitchFamily="2" charset="-122"/>
                </a:rPr>
                <a:t>真实性原则</a:t>
              </a:r>
              <a:endParaRPr lang="zh-CN" altLang="en-US" sz="3200" dirty="0">
                <a:solidFill>
                  <a:schemeClr val="bg1"/>
                </a:solidFill>
                <a:latin typeface="宋体" pitchFamily="2" charset="-122"/>
                <a:ea typeface="宋体" pitchFamily="2" charset="-122"/>
              </a:endParaRPr>
            </a:p>
            <a:p>
              <a:r>
                <a:rPr lang="zh-CN" altLang="en-US" sz="3200" dirty="0">
                  <a:solidFill>
                    <a:schemeClr val="tx1"/>
                  </a:solidFill>
                  <a:latin typeface="楷体" panose="02010609060101010101" pitchFamily="49" charset="-122"/>
                  <a:ea typeface="楷体" panose="02010609060101010101" pitchFamily="49" charset="-122"/>
                </a:rPr>
                <a:t>要尽量保持句子的原意，千万不要违背原意，另起炉灶。</a:t>
              </a:r>
            </a:p>
          </p:txBody>
        </p:sp>
        <p:sp>
          <p:nvSpPr>
            <p:cNvPr id="21" name="圆角矩形 20"/>
            <p:cNvSpPr/>
            <p:nvPr/>
          </p:nvSpPr>
          <p:spPr>
            <a:xfrm>
              <a:off x="632041" y="3662742"/>
              <a:ext cx="7643866" cy="642942"/>
            </a:xfrm>
            <a:prstGeom prst="roundRect">
              <a:avLst/>
            </a:prstGeom>
            <a:solidFill>
              <a:schemeClr val="accent5">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3200" dirty="0">
                  <a:solidFill>
                    <a:schemeClr val="bg1"/>
                  </a:solidFill>
                  <a:latin typeface="宋体" pitchFamily="2" charset="-122"/>
                  <a:ea typeface="宋体" pitchFamily="2" charset="-122"/>
                </a:rPr>
                <a:t>2.</a:t>
              </a:r>
              <a:r>
                <a:rPr lang="zh-CN" altLang="en-US" sz="3200" dirty="0">
                  <a:solidFill>
                    <a:schemeClr val="bg1"/>
                  </a:solidFill>
                  <a:latin typeface="宋体" pitchFamily="2" charset="-122"/>
                  <a:ea typeface="宋体" pitchFamily="2" charset="-122"/>
                </a:rPr>
                <a:t>针对性原则</a:t>
              </a:r>
              <a:endParaRPr lang="zh-CN" altLang="en-US" sz="3200" dirty="0">
                <a:solidFill>
                  <a:schemeClr val="bg1"/>
                </a:solidFill>
                <a:latin typeface="宋体" pitchFamily="2" charset="-122"/>
                <a:ea typeface="宋体" pitchFamily="2" charset="-122"/>
              </a:endParaRPr>
            </a:p>
            <a:p>
              <a:r>
                <a:rPr lang="zh-CN" altLang="en-US" sz="3200" dirty="0">
                  <a:solidFill>
                    <a:schemeClr val="tx1"/>
                  </a:solidFill>
                  <a:latin typeface="楷体" panose="02010609060101010101" pitchFamily="49" charset="-122"/>
                  <a:ea typeface="楷体" panose="02010609060101010101" pitchFamily="49" charset="-122"/>
                </a:rPr>
                <a:t>要针对病句的实际情况做修改。</a:t>
              </a:r>
            </a:p>
          </p:txBody>
        </p:sp>
      </p:grpSp>
      <p:sp>
        <p:nvSpPr>
          <p:cNvPr id="10" name="文本框 17"/>
          <p:cNvSpPr txBox="1"/>
          <p:nvPr/>
        </p:nvSpPr>
        <p:spPr>
          <a:xfrm>
            <a:off x="1902460" y="744220"/>
            <a:ext cx="7721932" cy="710387"/>
          </a:xfrm>
          <a:prstGeom prst="rect">
            <a:avLst/>
          </a:prstGeom>
          <a:noFill/>
        </p:spPr>
        <p:txBody>
          <a:bodyPr wrap="square" rtlCol="0">
            <a:spAutoFit/>
          </a:bodyPr>
          <a:lstStyle/>
          <a:p>
            <a:pPr marL="457200" indent="-45720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修改病句的解题方法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 to="" calcmode="lin" valueType="num">
                                      <p:cBhvr>
                                        <p:cTn id="12" dur="1" fill="hold"/>
                                        <p:tgtEl>
                                          <p:spTgt spid="1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经济齿轮">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12460</Words>
  <Application>Kingsoft Office WPP</Application>
  <PresentationFormat>自定义</PresentationFormat>
  <Paragraphs>1069</Paragraphs>
  <Slides>106</Slides>
  <Notes>1</Notes>
  <HiddenSlides>0</HiddenSlides>
  <MMClips>0</MMClips>
  <ScaleCrop>false</ScaleCrop>
  <HeadingPairs>
    <vt:vector size="4" baseType="variant">
      <vt:variant>
        <vt:lpstr>主题</vt:lpstr>
      </vt:variant>
      <vt:variant>
        <vt:i4>1</vt:i4>
      </vt:variant>
      <vt:variant>
        <vt:lpstr>幻灯片标题</vt:lpstr>
      </vt:variant>
      <vt:variant>
        <vt:i4>106</vt:i4>
      </vt:variant>
    </vt:vector>
  </HeadingPairs>
  <TitlesOfParts>
    <vt:vector size="107" baseType="lpstr">
      <vt:lpstr>经济齿轮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424</cp:revision>
  <dcterms:created xsi:type="dcterms:W3CDTF">2017-02-11T06:33:00Z</dcterms:created>
  <dcterms:modified xsi:type="dcterms:W3CDTF">2019-02-13T08:50:10Z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