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6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8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9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2"/>
    <p:sldMasterId id="2147483669" r:id="rId3"/>
    <p:sldMasterId id="2147483686" r:id="rId4"/>
    <p:sldMasterId id="2147483700" r:id="rId5"/>
    <p:sldMasterId id="2147483714" r:id="rId6"/>
    <p:sldMasterId id="2147483728" r:id="rId7"/>
    <p:sldMasterId id="2147483742" r:id="rId8"/>
    <p:sldMasterId id="2147483756" r:id="rId9"/>
    <p:sldMasterId id="2147483769" r:id="rId10"/>
  </p:sldMasterIdLst>
  <p:notesMasterIdLst>
    <p:notesMasterId r:id="rId44"/>
  </p:notesMasterIdLst>
  <p:sldIdLst>
    <p:sldId id="274" r:id="rId11"/>
    <p:sldId id="292" r:id="rId12"/>
    <p:sldId id="363" r:id="rId13"/>
    <p:sldId id="364" r:id="rId14"/>
    <p:sldId id="365" r:id="rId15"/>
    <p:sldId id="367" r:id="rId16"/>
    <p:sldId id="366" r:id="rId17"/>
    <p:sldId id="368" r:id="rId18"/>
    <p:sldId id="369" r:id="rId19"/>
    <p:sldId id="370" r:id="rId20"/>
    <p:sldId id="375" r:id="rId21"/>
    <p:sldId id="373" r:id="rId22"/>
    <p:sldId id="371" r:id="rId23"/>
    <p:sldId id="372" r:id="rId24"/>
    <p:sldId id="376" r:id="rId25"/>
    <p:sldId id="377" r:id="rId26"/>
    <p:sldId id="378" r:id="rId27"/>
    <p:sldId id="379" r:id="rId28"/>
    <p:sldId id="381" r:id="rId29"/>
    <p:sldId id="382" r:id="rId30"/>
    <p:sldId id="324" r:id="rId31"/>
    <p:sldId id="383" r:id="rId32"/>
    <p:sldId id="384" r:id="rId33"/>
    <p:sldId id="387" r:id="rId34"/>
    <p:sldId id="385" r:id="rId35"/>
    <p:sldId id="389" r:id="rId36"/>
    <p:sldId id="390" r:id="rId37"/>
    <p:sldId id="391" r:id="rId38"/>
    <p:sldId id="392" r:id="rId39"/>
    <p:sldId id="393" r:id="rId40"/>
    <p:sldId id="395" r:id="rId41"/>
    <p:sldId id="388" r:id="rId42"/>
    <p:sldId id="394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A785C"/>
    <a:srgbClr val="D1C0B1"/>
    <a:srgbClr val="C8B3A1"/>
    <a:srgbClr val="84664E"/>
    <a:srgbClr val="4F3D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73" autoAdjust="0"/>
    <p:restoredTop sz="95015" autoAdjust="0"/>
  </p:normalViewPr>
  <p:slideViewPr>
    <p:cSldViewPr snapToGrid="0">
      <p:cViewPr varScale="1">
        <p:scale>
          <a:sx n="67" d="100"/>
          <a:sy n="67" d="100"/>
        </p:scale>
        <p:origin x="-972" y="-102"/>
      </p:cViewPr>
      <p:guideLst>
        <p:guide orient="horz" pos="215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272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201" y="1600200"/>
            <a:ext cx="5592233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34" y="1600200"/>
            <a:ext cx="5592233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B226D9-2DD9-4911-A1AD-DDA977098E0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56509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48"/>
            <a:ext cx="51816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23"/>
            <a:ext cx="51816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FD504-DDFD-4A48-99BE-0208A1A923F5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2020/5/27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018D5-3113-4E0C-BF28-4C4F20DBA89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64100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CF84C-1320-46D9-B156-DBFB40A79F0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44968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FACA5-E0CB-4CC2-BEEA-9D28FBE8EED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97226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51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76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ED8F82-092F-4CCB-8E16-2D374FA48D2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04452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77968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632" y="1981200"/>
            <a:ext cx="5077968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1EF5C0-A441-45BB-8DCB-9E59ABA712A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75131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83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83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B657F-191F-4D49-A1BE-5040A75BB47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41291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6FDFF-A0CC-4C14-8BC3-9905517D277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37499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7B700-8528-42F6-9680-B420C5C6335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77735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38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04B346-8462-493B-A87D-CC1401A2F04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75952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D77FBE-5B71-42D4-A88A-7A5A8AF3089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428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401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401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23D984-77AC-4C95-8B88-9859D350E2A2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22634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EB187-3B06-4710-9764-3C539971518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35609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9" y="609600"/>
            <a:ext cx="7622209" cy="54864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C25BB-473D-4285-B881-351BD13F2C6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4864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4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6E7E3B-868B-40B4-8BED-1916C0FC1C5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00936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CF84C-1320-46D9-B156-DBFB40A79F0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15896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FACA5-E0CB-4CC2-BEEA-9D28FBE8EED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31875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ED8F82-092F-4CCB-8E16-2D374FA48D2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77313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77968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632" y="1981200"/>
            <a:ext cx="5077968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1EF5C0-A441-45BB-8DCB-9E59ABA712A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30716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B657F-191F-4D49-A1BE-5040A75BB47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43994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6FDFF-A0CC-4C14-8BC3-9905517D277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24400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7B700-8528-42F6-9680-B420C5C6335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446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CCC78C-E3E5-4F42-B654-65207001603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4681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04B346-8462-493B-A87D-CC1401A2F04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67133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D77FBE-5B71-42D4-A88A-7A5A8AF3089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01263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EB187-3B06-4710-9764-3C539971518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91842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1" y="609600"/>
            <a:ext cx="7622209" cy="54864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C25BB-473D-4285-B881-351BD13F2C6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0365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4" name="日期占位符 34819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34820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34821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6E7E3B-868B-40B4-8BED-1916C0FC1C5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1036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948E54-3F7E-4465-B7BA-21582089089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217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10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1CBEE-6F48-473A-A373-ACCD2E245D9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9146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9E7517-97E1-43E4-A8BD-5E37566C5B6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7679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174A3-9B4D-4548-BBE7-29026F5EFDC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9211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2919" y="228651"/>
            <a:ext cx="2846916" cy="58705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201" y="228651"/>
            <a:ext cx="8337551" cy="58705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7F6864-6B0C-4D4C-87EB-BDF40E56DB4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1004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02169" y="228651"/>
            <a:ext cx="11387667" cy="58705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02201" y="6245225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34" y="6245225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fld id="{817447B2-6CD7-4A7C-84A9-3B2974B6986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816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9" y="228600"/>
            <a:ext cx="11387667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02169" y="1600200"/>
            <a:ext cx="11387667" cy="44989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02201" y="6245225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34" y="6245225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fld id="{6D739DF5-7667-4686-90F5-09D51489FA4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724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406400" y="2286000"/>
            <a:ext cx="11277600" cy="1143000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978F0D6-8914-4D2F-B81E-2A59450F151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3794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31DBB1-5205-4DBA-BA35-AF7B88D445D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0550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5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27A6A-D639-4934-976F-77E86E5B6B5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2810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201" y="1600200"/>
            <a:ext cx="5592233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34" y="1600200"/>
            <a:ext cx="5592233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927D2C-215C-4FEB-BD0B-265BF932941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3871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401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401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D0F6B1-175B-463C-A094-A5744E04B27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0120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20FAD3-18D9-488D-9F4F-B9B3706B7AF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3925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58D50F-4D5B-4D0B-96F5-2B4E3D62A51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669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10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3DD411-4F04-4CFA-8FFB-128A5A960CC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3626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D8EEB-B590-48F4-A60C-E68EE0A0B37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2316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7507F9-6A58-4E9E-A6B2-D23CD4FABF0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63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点击插入图片</a:t>
            </a:r>
            <a:endParaRPr lang="es-SV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2919" y="228651"/>
            <a:ext cx="2846916" cy="58705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201" y="228651"/>
            <a:ext cx="8337551" cy="58705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57670C-1D47-4695-B6A1-694068D5282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9752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02169" y="228651"/>
            <a:ext cx="11387667" cy="58705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02201" y="6245225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34" y="6245225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fld id="{84265D9C-6822-4ADA-BAAF-D18081540B9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1830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标题，两项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9" y="228600"/>
            <a:ext cx="11387667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02201" y="1600200"/>
            <a:ext cx="5592233" cy="21732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02201" y="3925939"/>
            <a:ext cx="5592233" cy="2173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6197634" y="1600200"/>
            <a:ext cx="5592233" cy="44989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02201" y="6245225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737634" y="6245225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fld id="{511D5B30-C4AF-4787-9B31-CDCA9E092CE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237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9" y="228600"/>
            <a:ext cx="11387667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201" y="1600200"/>
            <a:ext cx="5592233" cy="44989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34" y="1600200"/>
            <a:ext cx="5592233" cy="21732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34" y="3925939"/>
            <a:ext cx="5592233" cy="2173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02201" y="6245225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737634" y="6245225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fld id="{63C0C9A2-1903-40C0-A65D-E5D6CD84D65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2225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9" y="228600"/>
            <a:ext cx="11387667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02201" y="1600200"/>
            <a:ext cx="5592233" cy="44989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34" y="1600200"/>
            <a:ext cx="5592233" cy="44989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02201" y="6245225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34" y="6245225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fld id="{AF60B012-6DFF-4E43-9B0A-FA86D24A3A9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3794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9" y="228600"/>
            <a:ext cx="11387667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02201" y="1600200"/>
            <a:ext cx="5592233" cy="44989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34" y="1600200"/>
            <a:ext cx="5592233" cy="21732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34" y="3925939"/>
            <a:ext cx="5592233" cy="2173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02201" y="6245225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737634" y="6245225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fld id="{5289CE35-5381-4D1D-8BDE-335E45392B9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1275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2C93E-0389-4DB5-BA2E-57394F800A4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3393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F1889-FD5A-4587-9975-C4EC0403E92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9614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8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51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9D236-C898-4DA8-9FEE-A3350900B44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1658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DA0FB-43C1-4406-8977-03C7A95AB00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744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Marcador de posición de imagen"/>
          <p:cNvSpPr>
            <a:spLocks noGrp="1"/>
          </p:cNvSpPr>
          <p:nvPr>
            <p:ph type="pic" sz="quarter" idx="13" hasCustomPrompt="1"/>
          </p:nvPr>
        </p:nvSpPr>
        <p:spPr>
          <a:xfrm>
            <a:off x="7116569" y="1104764"/>
            <a:ext cx="4070673" cy="4821474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点击插入图片</a:t>
            </a:r>
            <a:endParaRPr lang="es-SV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92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92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2A394-6497-40AC-A9BC-5E2A723CDEF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80621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71E59-A926-4B8C-AD4D-A310B630D62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1751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0ABA9-C3C8-4024-8682-8696C6F31AF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98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7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14AD1-C1C1-42AD-8254-1740AFAAF7A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7314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651A2-3CEB-49E6-9638-925FDBD2AA2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90107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D1157-87FA-44EE-ADF4-AFD762373B5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10236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8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8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D57E6-77AC-45E2-AD2C-FC7D6B7CC36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8983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89"/>
            <a:ext cx="109728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073C5-00E2-49FA-A19F-23E8882BCBE2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2020/5/27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3D045-6F19-4420-8169-0627D374524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29123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76"/>
            <a:ext cx="51816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51"/>
            <a:ext cx="51816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FD504-DDFD-4A48-99BE-0208A1A923F5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2020/5/27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018D5-3113-4E0C-BF28-4C4F20DBA89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5435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2C93E-0389-4DB5-BA2E-57394F800A4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40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40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2020/5/27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400"/>
            <a:ext cx="4114800" cy="365125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40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7032456" y="6104041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F1889-FD5A-4587-9975-C4EC0403E92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01087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85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510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9D236-C898-4DA8-9FEE-A3350900B44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44568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DA0FB-43C1-4406-8977-03C7A95AB00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06303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92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92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2A394-6497-40AC-A9BC-5E2A723CDEF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30333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71E59-A926-4B8C-AD4D-A310B630D62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4780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0ABA9-C3C8-4024-8682-8696C6F31AF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3397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72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14AD1-C1C1-42AD-8254-1740AFAAF7A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4853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651A2-3CEB-49E6-9638-925FDBD2AA2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22296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D1157-87FA-44EE-ADF4-AFD762373B5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00544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85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85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D57E6-77AC-45E2-AD2C-FC7D6B7CC36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478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日期占位符 1048603"/>
          <p:cNvSpPr>
            <a:spLocks noGrp="1"/>
          </p:cNvSpPr>
          <p:nvPr>
            <p:ph type="dt" sz="half" idx="4294967295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indent="-342900"/>
            <a:endParaRPr lang="zh-CN" altLang="en-US" sz="1400"/>
          </a:p>
        </p:txBody>
      </p:sp>
      <p:sp>
        <p:nvSpPr>
          <p:cNvPr id="1048606" name="灯片编号占位符 1048605"/>
          <p:cNvSpPr>
            <a:spLocks noGrp="1"/>
          </p:cNvSpPr>
          <p:nvPr>
            <p:ph type="sldNum" sz="quarter" idx="9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indent="-342900" algn="r"/>
            <a:fld id="{566ABCEB-ACFC-4714-9973-3DA970169C29}" type="slidenum">
              <a:rPr lang="zh-CN" altLang="en-US" sz="1400"/>
              <a:t>‹#›</a:t>
            </a:fld>
            <a:endParaRPr lang="zh-CN" altLang="en-US" sz="1400"/>
          </a:p>
        </p:txBody>
      </p:sp>
      <p:sp>
        <p:nvSpPr>
          <p:cNvPr id="1048605" name="页脚占位符 1048604"/>
          <p:cNvSpPr>
            <a:spLocks noGrp="1"/>
          </p:cNvSpPr>
          <p:nvPr>
            <p:ph type="ftr" sz="quarter" idx="19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indent="-342900" algn="ctr"/>
            <a:endParaRPr lang="zh-CN" altLang="en-US" sz="1400"/>
          </a:p>
        </p:txBody>
      </p:sp>
    </p:spTree>
  </p:cSld>
  <p:clrMapOvr>
    <a:masterClrMapping/>
  </p:clrMapOvr>
  <p:transition>
    <p:wipe dir="u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85"/>
            <a:ext cx="109728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073C5-00E2-49FA-A19F-23E8882BCBE2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2020/5/27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3D045-6F19-4420-8169-0627D374524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21044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72"/>
            <a:ext cx="51816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47"/>
            <a:ext cx="51816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FD504-DDFD-4A48-99BE-0208A1A923F5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2020/5/27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018D5-3113-4E0C-BF28-4C4F20DBA89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7911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2C93E-0389-4DB5-BA2E-57394F800A4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2499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F1889-FD5A-4587-9975-C4EC0403E92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78745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7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50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9D236-C898-4DA8-9FEE-A3350900B44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51229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DA0FB-43C1-4406-8977-03C7A95AB00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7949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92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92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2A394-6497-40AC-A9BC-5E2A723CDEF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00786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71E59-A926-4B8C-AD4D-A310B630D62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34915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0ABA9-C3C8-4024-8682-8696C6F31AF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68853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6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14AD1-C1C1-42AD-8254-1740AFAAF7A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522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406400" y="2286000"/>
            <a:ext cx="11277600" cy="1143000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C583B22-4C68-467D-8314-F5713E31320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18502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651A2-3CEB-49E6-9638-925FDBD2AA2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51985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D1157-87FA-44EE-ADF4-AFD762373B5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79350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7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7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D57E6-77AC-45E2-AD2C-FC7D6B7CC36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93147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79"/>
            <a:ext cx="109728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073C5-00E2-49FA-A19F-23E8882BCBE2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2020/5/27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3D045-6F19-4420-8169-0627D374524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22570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66"/>
            <a:ext cx="51816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41"/>
            <a:ext cx="51816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FD504-DDFD-4A48-99BE-0208A1A923F5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2020/5/27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018D5-3113-4E0C-BF28-4C4F20DBA89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8625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2C93E-0389-4DB5-BA2E-57394F800A4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51654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F1889-FD5A-4587-9975-C4EC0403E92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48527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71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96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9D236-C898-4DA8-9FEE-A3350900B44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48393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DA0FB-43C1-4406-8977-03C7A95AB00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53806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92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92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2A394-6497-40AC-A9BC-5E2A723CDEF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81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E979D9-0B4C-4DF9-9FCF-3D5AF655121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67497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71E59-A926-4B8C-AD4D-A310B630D62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93333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0ABA9-C3C8-4024-8682-8696C6F31AF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77725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58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14AD1-C1C1-42AD-8254-1740AFAAF7A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27366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651A2-3CEB-49E6-9638-925FDBD2AA2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48911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D1157-87FA-44EE-ADF4-AFD762373B5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92669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71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71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D57E6-77AC-45E2-AD2C-FC7D6B7CC36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2771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71"/>
            <a:ext cx="109728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073C5-00E2-49FA-A19F-23E8882BCBE2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2020/5/27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3D045-6F19-4420-8169-0627D374524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07779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58"/>
            <a:ext cx="51816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33"/>
            <a:ext cx="51816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FD504-DDFD-4A48-99BE-0208A1A923F5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2020/5/27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018D5-3113-4E0C-BF28-4C4F20DBA89D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81489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2C93E-0389-4DB5-BA2E-57394F800A4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84435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F1889-FD5A-4587-9975-C4EC0403E92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657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5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51358-2D42-4492-8583-98A1564072F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24186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61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86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9D236-C898-4DA8-9FEE-A3350900B44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47996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6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DA0FB-43C1-4406-8977-03C7A95AB00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07554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90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90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2A394-6497-40AC-A9BC-5E2A723CDEF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80815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71E59-A926-4B8C-AD4D-A310B630D62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70590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0ABA9-C3C8-4024-8682-8696C6F31AF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5853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48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14AD1-C1C1-42AD-8254-1740AFAAF7A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31683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651A2-3CEB-49E6-9638-925FDBD2AA2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1827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D1157-87FA-44EE-ADF4-AFD762373B5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41604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61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61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D57E6-77AC-45E2-AD2C-FC7D6B7CC363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69097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61"/>
            <a:ext cx="109728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073C5-00E2-49FA-A19F-23E8882BCBE2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2020/5/27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3D045-6F19-4420-8169-0627D374524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436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13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9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7780"/>
            <a:ext cx="12191365" cy="6882765"/>
          </a:xfrm>
          <a:prstGeom prst="rect">
            <a:avLst/>
          </a:prstGeom>
          <a:noFill/>
          <a:ln w="381000">
            <a:solidFill>
              <a:srgbClr val="C8B3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wipe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3481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34818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4820" name="日期占位符 34819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4821" name="页脚占位符 34820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4822" name="灯片编号占位符 34821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4F45300A-7C65-4B9C-BF7D-9700FCF8A94E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648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02169" y="228600"/>
            <a:ext cx="1138766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402169" y="1600200"/>
            <a:ext cx="11387667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2201" y="6245225"/>
            <a:ext cx="305223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34" y="6245225"/>
            <a:ext cx="305223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66DAD5D-52FA-4803-AA5B-7D538EC31B36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351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5000"/>
        <a:buFont typeface="Wingdings" pitchFamily="2" charset="2"/>
        <a:buChar char="w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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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02169" y="228600"/>
            <a:ext cx="1138766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402169" y="1600200"/>
            <a:ext cx="11387667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2201" y="6245225"/>
            <a:ext cx="305223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34" y="6245225"/>
            <a:ext cx="305223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1426DD3-0AC0-468A-8664-607A777AC3F7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676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5000"/>
        <a:buFont typeface="Wingdings" pitchFamily="2" charset="2"/>
        <a:buChar char="w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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w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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FB6ADD28-E154-473C-B060-0057DEE64282}" type="datetime1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2020/5/27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1A30DA09-B99C-4D38-89F7-E6040BCFBBA5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937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FB6ADD28-E154-473C-B060-0057DEE64282}" type="datetime1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2020/5/27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1A30DA09-B99C-4D38-89F7-E6040BCFBBA5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449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FB6ADD28-E154-473C-B060-0057DEE64282}" type="datetime1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2020/5/27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1A30DA09-B99C-4D38-89F7-E6040BCFBBA5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285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FB6ADD28-E154-473C-B060-0057DEE64282}" type="datetime1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2020/5/27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1A30DA09-B99C-4D38-89F7-E6040BCFBBA5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320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FB6ADD28-E154-473C-B060-0057DEE64282}" type="datetime1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2020/5/27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1A30DA09-B99C-4D38-89F7-E6040BCFBBA5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211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3481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34818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4820" name="日期占位符 34819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4821" name="页脚占位符 34820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4822" name="灯片编号占位符 34821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4F45300A-7C65-4B9C-BF7D-9700FCF8A94E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‹#›</a:t>
            </a:fld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02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13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8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openxmlformats.org/officeDocument/2006/relationships/oleObject" Target="../embeddings/oleObject4.bin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7780"/>
            <a:ext cx="12191365" cy="6882765"/>
          </a:xfrm>
          <a:prstGeom prst="rect">
            <a:avLst/>
          </a:prstGeom>
          <a:noFill/>
          <a:ln w="381000">
            <a:solidFill>
              <a:srgbClr val="C8B3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06847" y="4697095"/>
            <a:ext cx="546100" cy="64008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748973" y="836434"/>
            <a:ext cx="1182915" cy="15893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6220893" y="2349727"/>
            <a:ext cx="4624465" cy="29874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56406" y="624255"/>
            <a:ext cx="387798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400"/>
              <a:t>仁义不施而攻守之势异也。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84803" y="1462405"/>
            <a:ext cx="117602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/>
              <a:t>过秦论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32325" y="5814695"/>
            <a:ext cx="26809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作者：贾谊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1489" y="241936"/>
            <a:ext cx="11768455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但是随着社会财富的增加，统治阶级中“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淫侈之俗，日日以长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”，权贵豪门大量侵吞农民土地，逼使农民破产流亡，“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卖田宅，鬻子孙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”，以至“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易子而咬其骨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-342900"/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同时，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刑罚苛重，民不聊生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。汉文帝“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外有轻刑之名，内实杀人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”，表面上废除肉刑，实际上只是改换一些杀人的名目而己。苛重的压迫剥削和酷虐的刑罚，使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阶级矛盾日渐激化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-342900"/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针对这种社会现实，为了向汉文帝说明政治形势的严重性，贾谊从关乎汉王朝兴亡的角度，写下此文。希望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借秦朝覆亡的历史来警戒当朝统治者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4000"/>
          </a:p>
        </p:txBody>
      </p:sp>
    </p:spTree>
  </p:cSld>
  <p:clrMapOvr>
    <a:masterClrMapping/>
  </p:clrMapOvr>
  <p:transition>
    <p:wipe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图片 2097156" descr="战国七雄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184151" y="168917"/>
            <a:ext cx="11841480" cy="6689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9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8" name="内容占位符 2097157" descr="地图2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0181" y="167690"/>
            <a:ext cx="11809731" cy="6492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48613" name="文本框 1048612"/>
          <p:cNvSpPr txBox="1"/>
          <p:nvPr/>
        </p:nvSpPr>
        <p:spPr>
          <a:xfrm>
            <a:off x="5303870" y="5084812"/>
            <a:ext cx="1368425" cy="46166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indent="-342900"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前</a:t>
            </a:r>
            <a:r>
              <a:rPr lang="en-US" altLang="zh-CN" sz="2400" b="1">
                <a:solidFill>
                  <a:srgbClr val="0000CC"/>
                </a:solidFill>
                <a:latin typeface="Arial" panose="020B0604020202020204" pitchFamily="34" charset="0"/>
              </a:rPr>
              <a:t>230</a:t>
            </a:r>
            <a:r>
              <a:rPr lang="zh-CN" altLang="en-US" sz="24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</a:p>
        </p:txBody>
      </p:sp>
      <p:sp>
        <p:nvSpPr>
          <p:cNvPr id="1048614" name="文本框 1048613"/>
          <p:cNvSpPr txBox="1"/>
          <p:nvPr/>
        </p:nvSpPr>
        <p:spPr>
          <a:xfrm>
            <a:off x="5519767" y="3284541"/>
            <a:ext cx="1368425" cy="46166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indent="-342900"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前</a:t>
            </a:r>
            <a:r>
              <a:rPr lang="en-US" altLang="zh-CN" sz="2400" b="1">
                <a:solidFill>
                  <a:srgbClr val="0000CC"/>
                </a:solidFill>
                <a:latin typeface="Arial" panose="020B0604020202020204" pitchFamily="34" charset="0"/>
              </a:rPr>
              <a:t>228</a:t>
            </a:r>
            <a:r>
              <a:rPr lang="zh-CN" altLang="en-US" sz="24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</a:p>
        </p:txBody>
      </p:sp>
      <p:sp>
        <p:nvSpPr>
          <p:cNvPr id="1048615" name="文本框 1048614"/>
          <p:cNvSpPr txBox="1"/>
          <p:nvPr/>
        </p:nvSpPr>
        <p:spPr>
          <a:xfrm>
            <a:off x="6600858" y="4149775"/>
            <a:ext cx="1439863" cy="46166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indent="-342900"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前</a:t>
            </a:r>
            <a:r>
              <a:rPr lang="en-US" altLang="zh-CN" sz="2400" b="1">
                <a:solidFill>
                  <a:srgbClr val="0000CC"/>
                </a:solidFill>
                <a:latin typeface="Arial" panose="020B0604020202020204" pitchFamily="34" charset="0"/>
              </a:rPr>
              <a:t>227</a:t>
            </a:r>
            <a:r>
              <a:rPr lang="zh-CN" altLang="en-US" sz="24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</a:p>
        </p:txBody>
      </p:sp>
      <p:sp>
        <p:nvSpPr>
          <p:cNvPr id="1048616" name="文本框 1048615"/>
          <p:cNvSpPr txBox="1"/>
          <p:nvPr/>
        </p:nvSpPr>
        <p:spPr>
          <a:xfrm>
            <a:off x="7319994" y="5229275"/>
            <a:ext cx="1439863" cy="46166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indent="-342900"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前</a:t>
            </a:r>
            <a:r>
              <a:rPr lang="en-US" altLang="zh-CN" sz="2400" b="1">
                <a:solidFill>
                  <a:srgbClr val="0000CC"/>
                </a:solidFill>
                <a:latin typeface="Arial" panose="020B0604020202020204" pitchFamily="34" charset="0"/>
              </a:rPr>
              <a:t>223</a:t>
            </a:r>
            <a:r>
              <a:rPr lang="zh-CN" altLang="en-US" sz="24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</a:p>
        </p:txBody>
      </p:sp>
      <p:sp>
        <p:nvSpPr>
          <p:cNvPr id="1048617" name="文本框 1048616"/>
          <p:cNvSpPr txBox="1"/>
          <p:nvPr/>
        </p:nvSpPr>
        <p:spPr>
          <a:xfrm>
            <a:off x="7896258" y="3500438"/>
            <a:ext cx="1439863" cy="46166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indent="-342900"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前</a:t>
            </a:r>
            <a:r>
              <a:rPr lang="en-US" altLang="zh-CN" sz="2400" b="1">
                <a:solidFill>
                  <a:srgbClr val="0000CC"/>
                </a:solidFill>
                <a:latin typeface="Arial" panose="020B0604020202020204" pitchFamily="34" charset="0"/>
              </a:rPr>
              <a:t>221</a:t>
            </a:r>
            <a:r>
              <a:rPr lang="zh-CN" altLang="en-US" sz="24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</a:p>
        </p:txBody>
      </p:sp>
      <p:sp>
        <p:nvSpPr>
          <p:cNvPr id="1048618" name="文本框 1048617"/>
          <p:cNvSpPr txBox="1"/>
          <p:nvPr/>
        </p:nvSpPr>
        <p:spPr>
          <a:xfrm>
            <a:off x="7175533" y="1773279"/>
            <a:ext cx="1439863" cy="46166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indent="-342900">
              <a:spcBef>
                <a:spcPct val="50000"/>
              </a:spcBef>
            </a:pPr>
            <a:r>
              <a:rPr lang="zh-CN" altLang="en-US" sz="24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前</a:t>
            </a:r>
            <a:r>
              <a:rPr lang="en-US" altLang="zh-CN" sz="2400" b="1">
                <a:solidFill>
                  <a:srgbClr val="0000CC"/>
                </a:solidFill>
                <a:latin typeface="Arial" panose="020B0604020202020204" pitchFamily="34" charset="0"/>
              </a:rPr>
              <a:t>222</a:t>
            </a:r>
            <a:r>
              <a:rPr lang="zh-CN" altLang="en-US" sz="24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3" grpId="0"/>
      <p:bldP spid="1048614" grpId="0"/>
      <p:bldP spid="1048615" grpId="0"/>
      <p:bldP spid="1048616" grpId="0"/>
      <p:bldP spid="1048617" grpId="0"/>
      <p:bldP spid="10486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7651" y="1524043"/>
            <a:ext cx="11696700" cy="513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-342900">
              <a:lnSpc>
                <a:spcPct val="90000"/>
              </a:lnSpc>
              <a:buFontTx/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秦始皇于公元前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230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灭韩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；前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228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年，攻邯郸，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年后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灭赵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；前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227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年，决河水灌大梁城，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灭魏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；前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223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年，派王翦率军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60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万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灭楚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；前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222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年，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灭燕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；前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221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年，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灭齐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（灭六国的顺序：</a:t>
            </a:r>
            <a:r>
              <a:rPr lang="zh-CN" altLang="en-US" sz="36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韩赵魏楚燕齐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       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-342900">
              <a:lnSpc>
                <a:spcPct val="90000"/>
              </a:lnSpc>
              <a:buFontTx/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秦始皇统一天下之后，施用</a:t>
            </a:r>
            <a:r>
              <a:rPr lang="zh-CN" altLang="en-US" sz="36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严刑峻法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，横征暴敛；</a:t>
            </a:r>
            <a:r>
              <a:rPr lang="zh-CN" altLang="en-US" sz="36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大兴土木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，营造阿房宫；实行</a:t>
            </a:r>
            <a:r>
              <a:rPr lang="zh-CN" altLang="en-US" sz="36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文化专制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，焚书坑儒；</a:t>
            </a:r>
            <a:r>
              <a:rPr lang="zh-CN" altLang="en-US" sz="36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收缴民间兵器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，铸成十二个铜人；</a:t>
            </a:r>
            <a:r>
              <a:rPr lang="zh-CN" altLang="en-US" sz="36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北筑长城，广修驰道，南开灵渠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；大动干戈，</a:t>
            </a:r>
            <a:r>
              <a:rPr lang="zh-CN" altLang="en-US" sz="36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北却匈奴，南击闽越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。秦始皇的暴政给人民带来了莫大的灾难，人民无法生活，不得不起来反抗，以求生路。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陈胜起义</a:t>
            </a:r>
            <a:r>
              <a:rPr lang="en-US" altLang="zh-CN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秦朝二世而亡。</a:t>
            </a:r>
          </a:p>
        </p:txBody>
      </p:sp>
      <p:sp>
        <p:nvSpPr>
          <p:cNvPr id="10" name="Freeform 5"/>
          <p:cNvSpPr/>
          <p:nvPr/>
        </p:nvSpPr>
        <p:spPr bwMode="auto">
          <a:xfrm flipH="1">
            <a:off x="2072005" y="375323"/>
            <a:ext cx="812800" cy="749358"/>
          </a:xfrm>
          <a:custGeom>
            <a:avLst/>
            <a:gdLst>
              <a:gd name="T0" fmla="*/ 0 w 926"/>
              <a:gd name="T1" fmla="*/ 369 h 2009"/>
              <a:gd name="T2" fmla="*/ 0 w 926"/>
              <a:gd name="T3" fmla="*/ 0 h 2009"/>
              <a:gd name="T4" fmla="*/ 926 w 926"/>
              <a:gd name="T5" fmla="*/ 0 h 2009"/>
              <a:gd name="T6" fmla="*/ 926 w 926"/>
              <a:gd name="T7" fmla="*/ 2009 h 2009"/>
              <a:gd name="T8" fmla="*/ 224 w 926"/>
              <a:gd name="T9" fmla="*/ 2009 h 2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6" h="2009">
                <a:moveTo>
                  <a:pt x="0" y="369"/>
                </a:moveTo>
                <a:lnTo>
                  <a:pt x="0" y="0"/>
                </a:lnTo>
                <a:lnTo>
                  <a:pt x="926" y="0"/>
                </a:lnTo>
                <a:lnTo>
                  <a:pt x="926" y="2009"/>
                </a:lnTo>
                <a:lnTo>
                  <a:pt x="224" y="2009"/>
                </a:lnTo>
              </a:path>
            </a:pathLst>
          </a:custGeom>
          <a:noFill/>
          <a:ln w="1905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88895" y="522605"/>
            <a:ext cx="16789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史实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91329" y="215724"/>
            <a:ext cx="1182915" cy="1589315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077" y="1861861"/>
            <a:ext cx="1175385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-342900"/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崤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xiáo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     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雍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州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yōng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     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孝公既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没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mò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 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腴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yú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   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逡巡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qūn xún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     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陈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轸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zhěn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翟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景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zhaí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       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召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shào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   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乐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毅（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yuè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镞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zú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                合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缔交（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zòng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 </a:t>
            </a:r>
            <a:endParaRPr lang="zh-CN" altLang="en-US" sz="4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-342900"/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赢粮而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景 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yǐng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cóng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    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笞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chī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    俯首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系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xì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）颈   蒙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恬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tián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藩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fān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）篱     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隳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huī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名城    销锋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镝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dí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     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谪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AU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zhé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）戍</a:t>
            </a:r>
          </a:p>
        </p:txBody>
      </p:sp>
      <p:sp>
        <p:nvSpPr>
          <p:cNvPr id="10" name="Freeform 5"/>
          <p:cNvSpPr/>
          <p:nvPr/>
        </p:nvSpPr>
        <p:spPr bwMode="auto">
          <a:xfrm flipH="1">
            <a:off x="2072005" y="375323"/>
            <a:ext cx="812800" cy="749358"/>
          </a:xfrm>
          <a:custGeom>
            <a:avLst/>
            <a:gdLst>
              <a:gd name="T0" fmla="*/ 0 w 926"/>
              <a:gd name="T1" fmla="*/ 369 h 2009"/>
              <a:gd name="T2" fmla="*/ 0 w 926"/>
              <a:gd name="T3" fmla="*/ 0 h 2009"/>
              <a:gd name="T4" fmla="*/ 926 w 926"/>
              <a:gd name="T5" fmla="*/ 0 h 2009"/>
              <a:gd name="T6" fmla="*/ 926 w 926"/>
              <a:gd name="T7" fmla="*/ 2009 h 2009"/>
              <a:gd name="T8" fmla="*/ 224 w 926"/>
              <a:gd name="T9" fmla="*/ 2009 h 2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6" h="2009">
                <a:moveTo>
                  <a:pt x="0" y="369"/>
                </a:moveTo>
                <a:lnTo>
                  <a:pt x="0" y="0"/>
                </a:lnTo>
                <a:lnTo>
                  <a:pt x="926" y="0"/>
                </a:lnTo>
                <a:lnTo>
                  <a:pt x="926" y="2009"/>
                </a:lnTo>
                <a:lnTo>
                  <a:pt x="224" y="2009"/>
                </a:lnTo>
              </a:path>
            </a:pathLst>
          </a:custGeom>
          <a:noFill/>
          <a:ln w="1905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67305" y="521995"/>
            <a:ext cx="26098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/>
              <a:t>正字正音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48517" y="217136"/>
            <a:ext cx="1182915" cy="1589315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119" y="890270"/>
            <a:ext cx="1178242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-342900">
              <a:lnSpc>
                <a:spcPct val="90000"/>
              </a:lnSpc>
            </a:pP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践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华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为城（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huà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       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劲弩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jìng </a:t>
            </a:r>
            <a:r>
              <a:rPr lang="zh-CN" altLang="en-AU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AU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nǔ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 </a:t>
            </a:r>
            <a:endParaRPr lang="en-US" altLang="zh-CN" sz="4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-342900">
              <a:lnSpc>
                <a:spcPct val="90000"/>
              </a:lnSpc>
            </a:pP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瓮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wèng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）牖（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yǒu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         墨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翟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dí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        </a:t>
            </a:r>
          </a:p>
          <a:p>
            <a:pPr lvl="0" indent="-342900">
              <a:lnSpc>
                <a:spcPct val="90000"/>
              </a:lnSpc>
            </a:pP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猗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顿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yī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                 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蹑足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行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伍（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háng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            </a:t>
            </a:r>
          </a:p>
          <a:p>
            <a:pPr lvl="0" indent="-342900">
              <a:lnSpc>
                <a:spcPct val="90000"/>
              </a:lnSpc>
            </a:pP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将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数百之众（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jiàng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       </a:t>
            </a:r>
            <a:r>
              <a:rPr lang="zh-CN" altLang="en-AU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黔</a:t>
            </a:r>
            <a:r>
              <a:rPr lang="zh-CN" altLang="en-AU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AU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qián</a:t>
            </a:r>
            <a:r>
              <a:rPr lang="en-AU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zh-CN" altLang="en-AU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首  </a:t>
            </a:r>
            <a:endParaRPr lang="zh-CN" altLang="en-AU" sz="4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-342900">
              <a:lnSpc>
                <a:spcPct val="90000"/>
              </a:lnSpc>
            </a:pPr>
            <a:r>
              <a:rPr lang="zh-CN" altLang="en-AU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AU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氓</a:t>
            </a:r>
            <a:r>
              <a:rPr lang="zh-CN" altLang="en-AU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AU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méng</a:t>
            </a:r>
            <a:r>
              <a:rPr lang="en-AU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zh-CN" altLang="en-AU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隶        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锄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耰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yō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u)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棘矜 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qín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        </a:t>
            </a:r>
          </a:p>
          <a:p>
            <a:pPr lvl="0" indent="-342900">
              <a:lnSpc>
                <a:spcPct val="90000"/>
              </a:lnSpc>
            </a:pP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非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铦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xiān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                     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长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铩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shā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      </a:t>
            </a:r>
          </a:p>
          <a:p>
            <a:pPr lvl="0" indent="-342900">
              <a:lnSpc>
                <a:spcPct val="90000"/>
              </a:lnSpc>
            </a:pP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AU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钩</a:t>
            </a:r>
            <a:r>
              <a:rPr lang="zh-CN" altLang="en-AU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戟</a:t>
            </a:r>
            <a:r>
              <a:rPr lang="zh-CN" altLang="en-AU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AU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jǐ</a:t>
            </a:r>
            <a:r>
              <a:rPr lang="en-AU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       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度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duó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）长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絜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xié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      </a:t>
            </a:r>
          </a:p>
          <a:p>
            <a:pPr lvl="0" indent="-342900">
              <a:lnSpc>
                <a:spcPct val="90000"/>
              </a:lnSpc>
            </a:pP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比权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量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力（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liàng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     万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乘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之势（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shèn</a:t>
            </a: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g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</a:t>
            </a:r>
            <a:endParaRPr lang="zh-CN" altLang="en-US" sz="4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-342900">
              <a:lnSpc>
                <a:spcPct val="90000"/>
              </a:lnSpc>
            </a:pP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朝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同列（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cháo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          一夫作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难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nàn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/>
          <p:nvPr/>
        </p:nvSpPr>
        <p:spPr bwMode="auto">
          <a:xfrm flipH="1">
            <a:off x="2072005" y="375323"/>
            <a:ext cx="812800" cy="749358"/>
          </a:xfrm>
          <a:custGeom>
            <a:avLst/>
            <a:gdLst>
              <a:gd name="T0" fmla="*/ 0 w 926"/>
              <a:gd name="T1" fmla="*/ 369 h 2009"/>
              <a:gd name="T2" fmla="*/ 0 w 926"/>
              <a:gd name="T3" fmla="*/ 0 h 2009"/>
              <a:gd name="T4" fmla="*/ 926 w 926"/>
              <a:gd name="T5" fmla="*/ 0 h 2009"/>
              <a:gd name="T6" fmla="*/ 926 w 926"/>
              <a:gd name="T7" fmla="*/ 2009 h 2009"/>
              <a:gd name="T8" fmla="*/ 224 w 926"/>
              <a:gd name="T9" fmla="*/ 2009 h 2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6" h="2009">
                <a:moveTo>
                  <a:pt x="0" y="369"/>
                </a:moveTo>
                <a:lnTo>
                  <a:pt x="0" y="0"/>
                </a:lnTo>
                <a:lnTo>
                  <a:pt x="926" y="0"/>
                </a:lnTo>
                <a:lnTo>
                  <a:pt x="926" y="2009"/>
                </a:lnTo>
                <a:lnTo>
                  <a:pt x="224" y="2009"/>
                </a:lnTo>
              </a:path>
            </a:pathLst>
          </a:custGeom>
          <a:noFill/>
          <a:ln w="1905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38751" y="503605"/>
            <a:ext cx="18205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/>
              <a:t>异读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9275" y="1773580"/>
            <a:ext cx="1075436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-342900">
              <a:lnSpc>
                <a:spcPct val="80000"/>
              </a:lnSpc>
            </a:pP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、破音异读</a:t>
            </a:r>
            <a:endParaRPr lang="zh-CN" altLang="en-US" sz="40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-342900">
              <a:lnSpc>
                <a:spcPct val="8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前人又叫“读破”、“破音”，是用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改变字（词）的通常读音来表示</a:t>
            </a:r>
            <a:r>
              <a:rPr lang="zh-CN" altLang="en-US" sz="4000" u="sng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不同词性和意义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的一种用法。</a:t>
            </a:r>
          </a:p>
          <a:p>
            <a:pPr lvl="0" indent="-342900">
              <a:lnSpc>
                <a:spcPct val="8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如“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王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骑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衣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”等。</a:t>
            </a:r>
          </a:p>
          <a:p>
            <a:pPr lvl="0" indent="0">
              <a:spcBef>
                <a:spcPct val="20000"/>
              </a:spcBef>
              <a:buFontTx/>
              <a:buNone/>
            </a:pPr>
            <a:r>
              <a:rPr lang="en-US" altLang="zh-CN" sz="4000">
                <a:solidFill>
                  <a:srgbClr val="CC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4000">
                <a:solidFill>
                  <a:srgbClr val="CC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、通假异读</a:t>
            </a:r>
            <a:endParaRPr lang="zh-CN" altLang="en-US" sz="4000">
              <a:solidFill>
                <a:srgbClr val="CC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0">
              <a:spcBef>
                <a:spcPct val="20000"/>
              </a:spcBef>
              <a:buFontTx/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指甲字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通假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为乙字，即读乙字的音。</a:t>
            </a:r>
          </a:p>
          <a:p>
            <a:pPr lvl="0" indent="0">
              <a:spcBef>
                <a:spcPct val="20000"/>
              </a:spcBef>
              <a:buFontTx/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如 “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从（纵）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景（影）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”等。</a:t>
            </a:r>
          </a:p>
          <a:p>
            <a:pPr lvl="0" indent="0">
              <a:spcBef>
                <a:spcPct val="20000"/>
              </a:spcBef>
              <a:buFontTx/>
              <a:buNone/>
            </a:pP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48517" y="217136"/>
            <a:ext cx="1182915" cy="1589315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180" y="955082"/>
            <a:ext cx="1058164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0">
              <a:spcBef>
                <a:spcPct val="20000"/>
              </a:spcBef>
              <a:buFontTx/>
              <a:buNone/>
            </a:pPr>
            <a:r>
              <a:rPr lang="en-US" altLang="zh-CN" sz="4000">
                <a:solidFill>
                  <a:srgbClr val="CC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4000">
                <a:solidFill>
                  <a:srgbClr val="CC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、古音异读</a:t>
            </a:r>
            <a:endParaRPr lang="zh-CN" altLang="en-US" sz="4000">
              <a:solidFill>
                <a:srgbClr val="CC33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0">
              <a:spcBef>
                <a:spcPct val="20000"/>
              </a:spcBef>
              <a:buFontTx/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有些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专有名词，如人名、地名、官名、族名、器物名、姓氏等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，因为专有，就有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固定性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，读时仍读保留下来的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古音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  <a:p>
            <a:pPr lvl="0" indent="0">
              <a:spcBef>
                <a:spcPct val="20000"/>
              </a:spcBef>
              <a:buFontTx/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如“会稽”“燕”“召” （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shào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）“乐”（ 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yuè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）“翟” （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zhái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等。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/>
          <p:nvPr/>
        </p:nvSpPr>
        <p:spPr bwMode="auto">
          <a:xfrm flipH="1">
            <a:off x="1217295" y="257465"/>
            <a:ext cx="812800" cy="749358"/>
          </a:xfrm>
          <a:custGeom>
            <a:avLst/>
            <a:gdLst>
              <a:gd name="T0" fmla="*/ 0 w 926"/>
              <a:gd name="T1" fmla="*/ 369 h 2009"/>
              <a:gd name="T2" fmla="*/ 0 w 926"/>
              <a:gd name="T3" fmla="*/ 0 h 2009"/>
              <a:gd name="T4" fmla="*/ 926 w 926"/>
              <a:gd name="T5" fmla="*/ 0 h 2009"/>
              <a:gd name="T6" fmla="*/ 926 w 926"/>
              <a:gd name="T7" fmla="*/ 2009 h 2009"/>
              <a:gd name="T8" fmla="*/ 224 w 926"/>
              <a:gd name="T9" fmla="*/ 2009 h 2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6" h="2009">
                <a:moveTo>
                  <a:pt x="0" y="369"/>
                </a:moveTo>
                <a:lnTo>
                  <a:pt x="0" y="0"/>
                </a:lnTo>
                <a:lnTo>
                  <a:pt x="926" y="0"/>
                </a:lnTo>
                <a:lnTo>
                  <a:pt x="926" y="2009"/>
                </a:lnTo>
                <a:lnTo>
                  <a:pt x="224" y="2009"/>
                </a:lnTo>
              </a:path>
            </a:pathLst>
          </a:custGeom>
          <a:noFill/>
          <a:ln w="1905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23695" y="323217"/>
            <a:ext cx="37668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/>
              <a:t>解读：第一段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2555" y="1223051"/>
            <a:ext cx="45008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-342900">
              <a:lnSpc>
                <a:spcPct val="90000"/>
              </a:lnSpc>
              <a:buFontTx/>
              <a:buNone/>
            </a:pPr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秦孝公</a:t>
            </a:r>
            <a:r>
              <a:rPr lang="zh-CN" altLang="en-US" sz="36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据殽函之</a:t>
            </a:r>
            <a:r>
              <a:rPr lang="zh-CN" altLang="en-US" sz="36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固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，拥雍州之地，</a:t>
            </a:r>
            <a:r>
              <a:rPr lang="zh-CN" altLang="en-US" sz="36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君臣</a:t>
            </a:r>
            <a:r>
              <a:rPr lang="zh-CN" altLang="en-US" sz="36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固</a:t>
            </a:r>
            <a:r>
              <a:rPr lang="zh-CN" altLang="en-US" sz="36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守以窥周室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，有席卷天下，包举宇内，囊括四海之意，并吞八荒之心。当是时也，商君佐之，内立法度，务耕织，修守战之具，</a:t>
            </a:r>
            <a:r>
              <a:rPr lang="zh-CN" altLang="en-US" sz="36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外</a:t>
            </a:r>
            <a:r>
              <a:rPr lang="zh-CN" altLang="en-US" sz="3600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连衡</a:t>
            </a:r>
            <a:r>
              <a:rPr lang="zh-CN" altLang="en-US" sz="36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而斗诸侯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。于是秦人拱手而取西河之外。</a:t>
            </a:r>
            <a:r>
              <a:rPr lang="zh-CN" altLang="en-US">
                <a:sym typeface="+mn-ea"/>
              </a:rPr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11395" y="1223010"/>
            <a:ext cx="716788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秦孝公占</a:t>
            </a:r>
            <a:r>
              <a:rPr lang="zh-CN" altLang="en-US" sz="3200" u="sng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据殽山，函谷关那样</a:t>
            </a:r>
            <a:r>
              <a:rPr lang="zh-CN" altLang="en-US" sz="3200" b="1" u="sng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险固</a:t>
            </a:r>
            <a:r>
              <a:rPr lang="zh-CN" altLang="en-US" sz="3200" b="1" u="sng">
                <a:solidFill>
                  <a:schemeClr val="accent1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的地方</a:t>
            </a:r>
            <a:r>
              <a:rPr lang="zh-CN" altLang="en-US" sz="3200" u="sng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（关隘）</a:t>
            </a:r>
            <a:r>
              <a:rPr lang="zh-CN" altLang="en-US" sz="3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，拥有雍州一带那样辽阔的地方，</a:t>
            </a:r>
            <a:r>
              <a:rPr lang="zh-CN" altLang="en-US" sz="3200" u="sng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（秦国的）国君臣子</a:t>
            </a:r>
            <a:r>
              <a:rPr lang="zh-CN" altLang="en-US" sz="3200" b="1" u="sng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牢固</a:t>
            </a:r>
            <a:r>
              <a:rPr lang="zh-CN" altLang="en-US" sz="3200" u="sng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据守来（窥探）周王朝</a:t>
            </a:r>
            <a:r>
              <a:rPr lang="zh-CN" altLang="en-US" sz="3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，（象卷席日子那样卷起，象用布包一样）有并吞天下，占领海内，控制全国的意图，吞并八方的野心。在这时，商鞅辅佐秦孝公，在国内建立法律制度，致力于耕种纺织，修造防守进攻的武器，</a:t>
            </a:r>
            <a:r>
              <a:rPr lang="zh-CN" altLang="en-US" sz="3200" u="sng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对外实行</a:t>
            </a:r>
            <a:r>
              <a:rPr lang="zh-CN" altLang="en-US" sz="3200" b="1" u="sng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连横</a:t>
            </a:r>
            <a:r>
              <a:rPr lang="zh-CN" altLang="en-US" sz="3200" u="sng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，来使诸侯各国相斗</a:t>
            </a:r>
            <a:r>
              <a:rPr lang="zh-CN" altLang="en-US" sz="32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。于是秦国人毫不费力地取得了黄河以西的大片土地。</a:t>
            </a:r>
            <a:r>
              <a:rPr lang="zh-CN" altLang="en-US">
                <a:solidFill>
                  <a:srgbClr val="FF33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 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36854" y="212167"/>
            <a:ext cx="1182915" cy="1589315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46531" y="986196"/>
            <a:ext cx="929894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tx1"/>
                </a:solidFill>
                <a:latin typeface="+mn-ea"/>
                <a:sym typeface="+mn-ea"/>
              </a:rPr>
              <a:t>第一段主要内容：</a:t>
            </a:r>
          </a:p>
          <a:p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    秦王朝势力的崛起，突出秦国</a:t>
            </a:r>
          </a:p>
          <a:p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地利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（据殽函之固、拥雍州之地）、</a:t>
            </a:r>
          </a:p>
          <a:p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人和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（君臣固守以窥周室）、</a:t>
            </a:r>
          </a:p>
          <a:p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政通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sym typeface="+mn-ea"/>
              </a:rPr>
              <a:t>（内立法度，务耕织，修守战之具）等的优势。</a:t>
            </a:r>
            <a:endParaRPr lang="zh-CN" altLang="en-US" sz="4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62741" y="195671"/>
            <a:ext cx="1182915" cy="158931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05537" y="431165"/>
            <a:ext cx="1072515" cy="1117600"/>
            <a:chOff x="944111" y="2203578"/>
            <a:chExt cx="1392689" cy="139268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4111" y="2203578"/>
              <a:ext cx="1392689" cy="1392689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068658" y="2267335"/>
              <a:ext cx="868680" cy="1264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6000" dirty="0">
                  <a:solidFill>
                    <a:srgbClr val="9A785C"/>
                  </a:solidFill>
                  <a:latin typeface="+mn-ea"/>
                </a:rPr>
                <a:t>导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659381" y="690271"/>
            <a:ext cx="46437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+mn-ea"/>
                <a:cs typeface="+mn-ea"/>
              </a:rPr>
              <a:t>创设情境 导入新课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443991" y="2028198"/>
            <a:ext cx="9304020" cy="42165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indent="-342900" algn="ctr">
              <a:spcBef>
                <a:spcPct val="50000"/>
              </a:spcBef>
            </a:pPr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贾生</a:t>
            </a:r>
            <a:endParaRPr lang="zh-CN" altLang="en-US" sz="4000">
              <a:latin typeface="Times New Roman" panose="02020603050405020304" charset="0"/>
            </a:endParaRPr>
          </a:p>
          <a:p>
            <a:pPr lvl="0" indent="-342900" algn="ctr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（唐）李商隐</a:t>
            </a:r>
            <a:endParaRPr lang="zh-CN" altLang="en-US" sz="4000">
              <a:solidFill>
                <a:schemeClr val="folHlink"/>
              </a:solidFill>
              <a:latin typeface="Times New Roman" panose="02020603050405020304" charset="0"/>
              <a:sym typeface="+mn-ea"/>
            </a:endParaRPr>
          </a:p>
          <a:p>
            <a:pPr lvl="0" indent="-342900" algn="ctr">
              <a:spcBef>
                <a:spcPct val="50000"/>
              </a:spcBef>
            </a:pP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宣室求贤访逐臣， 贾生才调更无伦。                          可怜夜半虚前席， 不问苍生问鬼神。</a:t>
            </a:r>
            <a:endParaRPr lang="zh-CN" altLang="en-US" sz="4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-342900" algn="ctr">
              <a:spcBef>
                <a:spcPct val="50000"/>
              </a:spcBef>
            </a:pPr>
            <a:endParaRPr lang="zh-CN" altLang="en-US" sz="4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Freeform 5"/>
          <p:cNvSpPr/>
          <p:nvPr/>
        </p:nvSpPr>
        <p:spPr bwMode="auto">
          <a:xfrm flipH="1">
            <a:off x="2339975" y="615353"/>
            <a:ext cx="812800" cy="749358"/>
          </a:xfrm>
          <a:custGeom>
            <a:avLst/>
            <a:gdLst>
              <a:gd name="T0" fmla="*/ 0 w 926"/>
              <a:gd name="T1" fmla="*/ 369 h 2009"/>
              <a:gd name="T2" fmla="*/ 0 w 926"/>
              <a:gd name="T3" fmla="*/ 0 h 2009"/>
              <a:gd name="T4" fmla="*/ 926 w 926"/>
              <a:gd name="T5" fmla="*/ 0 h 2009"/>
              <a:gd name="T6" fmla="*/ 926 w 926"/>
              <a:gd name="T7" fmla="*/ 2009 h 2009"/>
              <a:gd name="T8" fmla="*/ 224 w 926"/>
              <a:gd name="T9" fmla="*/ 2009 h 2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6" h="2009">
                <a:moveTo>
                  <a:pt x="0" y="369"/>
                </a:moveTo>
                <a:lnTo>
                  <a:pt x="0" y="0"/>
                </a:lnTo>
                <a:lnTo>
                  <a:pt x="926" y="0"/>
                </a:lnTo>
                <a:lnTo>
                  <a:pt x="926" y="2009"/>
                </a:lnTo>
                <a:lnTo>
                  <a:pt x="224" y="2009"/>
                </a:lnTo>
              </a:path>
            </a:pathLst>
          </a:custGeom>
          <a:noFill/>
          <a:ln w="1905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3244" y="3044825"/>
            <a:ext cx="26250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秦国崛起</a:t>
            </a: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3061335" y="1917750"/>
            <a:ext cx="916940" cy="14954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147853" y="1633858"/>
            <a:ext cx="608203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地利：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崤函、雍州</a:t>
            </a:r>
          </a:p>
        </p:txBody>
      </p:sp>
      <p:cxnSp>
        <p:nvCxnSpPr>
          <p:cNvPr id="7" name="直接连接符 6"/>
          <p:cNvCxnSpPr>
            <a:stCxn id="2" idx="3"/>
          </p:cNvCxnSpPr>
          <p:nvPr/>
        </p:nvCxnSpPr>
        <p:spPr>
          <a:xfrm flipV="1">
            <a:off x="3188335" y="2947670"/>
            <a:ext cx="832488" cy="481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061335" y="3512235"/>
            <a:ext cx="916940" cy="13823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147820" y="2598446"/>
            <a:ext cx="46424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人和：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君臣固守</a:t>
            </a:r>
          </a:p>
        </p:txBody>
      </p:sp>
      <p:cxnSp>
        <p:nvCxnSpPr>
          <p:cNvPr id="10" name="直接连接符 9"/>
          <p:cNvCxnSpPr>
            <a:stCxn id="2" idx="3"/>
          </p:cNvCxnSpPr>
          <p:nvPr/>
        </p:nvCxnSpPr>
        <p:spPr>
          <a:xfrm>
            <a:off x="3188335" y="3429546"/>
            <a:ext cx="789940" cy="590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232277" y="3651911"/>
            <a:ext cx="74358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-342900">
              <a:spcBef>
                <a:spcPct val="50000"/>
              </a:spcBef>
            </a:pP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雄心：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席卷、包举、囊括、并吞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274848" y="4654576"/>
            <a:ext cx="59550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政通：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内立法度，外连横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7780"/>
            <a:ext cx="12191365" cy="6882765"/>
          </a:xfrm>
          <a:prstGeom prst="rect">
            <a:avLst/>
          </a:prstGeom>
          <a:noFill/>
          <a:ln w="381000">
            <a:solidFill>
              <a:srgbClr val="C8B3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77117" y="327799"/>
            <a:ext cx="1182915" cy="1589315"/>
          </a:xfrm>
          <a:prstGeom prst="rect">
            <a:avLst/>
          </a:prstGeom>
        </p:spPr>
      </p:pic>
      <p:sp>
        <p:nvSpPr>
          <p:cNvPr id="10" name="Freeform 5"/>
          <p:cNvSpPr/>
          <p:nvPr/>
        </p:nvSpPr>
        <p:spPr bwMode="auto">
          <a:xfrm flipH="1">
            <a:off x="2059940" y="603923"/>
            <a:ext cx="812800" cy="749358"/>
          </a:xfrm>
          <a:custGeom>
            <a:avLst/>
            <a:gdLst>
              <a:gd name="T0" fmla="*/ 0 w 926"/>
              <a:gd name="T1" fmla="*/ 369 h 2009"/>
              <a:gd name="T2" fmla="*/ 0 w 926"/>
              <a:gd name="T3" fmla="*/ 0 h 2009"/>
              <a:gd name="T4" fmla="*/ 926 w 926"/>
              <a:gd name="T5" fmla="*/ 0 h 2009"/>
              <a:gd name="T6" fmla="*/ 926 w 926"/>
              <a:gd name="T7" fmla="*/ 2009 h 2009"/>
              <a:gd name="T8" fmla="*/ 224 w 926"/>
              <a:gd name="T9" fmla="*/ 2009 h 2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6" h="2009">
                <a:moveTo>
                  <a:pt x="0" y="369"/>
                </a:moveTo>
                <a:lnTo>
                  <a:pt x="0" y="0"/>
                </a:lnTo>
                <a:lnTo>
                  <a:pt x="926" y="0"/>
                </a:lnTo>
                <a:lnTo>
                  <a:pt x="926" y="2009"/>
                </a:lnTo>
                <a:lnTo>
                  <a:pt x="224" y="2009"/>
                </a:lnTo>
              </a:path>
            </a:pathLst>
          </a:custGeom>
          <a:noFill/>
          <a:ln w="1905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48255" y="769011"/>
            <a:ext cx="3929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解读：第二段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0341" y="3448693"/>
            <a:ext cx="25761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楷体" panose="02010609060101010101" charset="-122"/>
                <a:ea typeface="楷体" panose="02010609060101010101" charset="-122"/>
              </a:rPr>
              <a:t>秦之扩张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452371" y="2959100"/>
            <a:ext cx="881380" cy="8356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452369" y="3794760"/>
            <a:ext cx="928371" cy="767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333751" y="2494941"/>
            <a:ext cx="6062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文治：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蒙故业、因遗策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28037" y="4360571"/>
            <a:ext cx="13093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武功</a:t>
            </a: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1033145" y="5993765"/>
            <a:ext cx="183959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077878" y="5609614"/>
            <a:ext cx="72555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400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结果</a:t>
            </a:r>
            <a:r>
              <a:rPr lang="zh-CN" altLang="en-US" sz="4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4400" dirty="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纵散约败、割地秦赂</a:t>
            </a: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4461512" y="4339640"/>
            <a:ext cx="507365" cy="4070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461544" y="4819065"/>
            <a:ext cx="570865" cy="2673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196841" y="3971316"/>
            <a:ext cx="6843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南取、东割、西举、北收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196841" y="4819065"/>
            <a:ext cx="65487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开关延敌、割地赂秦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  <p:bldP spid="9" grpId="0"/>
      <p:bldP spid="9" grpId="1"/>
      <p:bldP spid="14" grpId="0"/>
      <p:bldP spid="14" grpId="1"/>
      <p:bldP spid="17" grpId="0"/>
      <p:bldP spid="17" grpId="1"/>
      <p:bldP spid="18" grpId="0"/>
      <p:bldP spid="1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77117" y="327799"/>
            <a:ext cx="1182915" cy="1589315"/>
          </a:xfrm>
          <a:prstGeom prst="rect">
            <a:avLst/>
          </a:prstGeom>
        </p:spPr>
      </p:pic>
      <p:sp>
        <p:nvSpPr>
          <p:cNvPr id="3" name="Freeform 5"/>
          <p:cNvSpPr/>
          <p:nvPr/>
        </p:nvSpPr>
        <p:spPr bwMode="auto">
          <a:xfrm flipH="1">
            <a:off x="2060031" y="747727"/>
            <a:ext cx="812800" cy="749358"/>
          </a:xfrm>
          <a:custGeom>
            <a:avLst/>
            <a:gdLst>
              <a:gd name="T0" fmla="*/ 0 w 926"/>
              <a:gd name="T1" fmla="*/ 369 h 2009"/>
              <a:gd name="T2" fmla="*/ 0 w 926"/>
              <a:gd name="T3" fmla="*/ 0 h 2009"/>
              <a:gd name="T4" fmla="*/ 926 w 926"/>
              <a:gd name="T5" fmla="*/ 0 h 2009"/>
              <a:gd name="T6" fmla="*/ 926 w 926"/>
              <a:gd name="T7" fmla="*/ 2009 h 2009"/>
              <a:gd name="T8" fmla="*/ 224 w 926"/>
              <a:gd name="T9" fmla="*/ 2009 h 2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6" h="2009">
                <a:moveTo>
                  <a:pt x="0" y="369"/>
                </a:moveTo>
                <a:lnTo>
                  <a:pt x="0" y="0"/>
                </a:lnTo>
                <a:lnTo>
                  <a:pt x="926" y="0"/>
                </a:lnTo>
                <a:lnTo>
                  <a:pt x="926" y="2009"/>
                </a:lnTo>
                <a:lnTo>
                  <a:pt x="224" y="2009"/>
                </a:lnTo>
              </a:path>
            </a:pathLst>
          </a:custGeom>
          <a:noFill/>
          <a:ln w="1905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66433" y="817799"/>
            <a:ext cx="33289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解读：第三段</a:t>
            </a:r>
            <a:endParaRPr lang="zh-CN" altLang="en-US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85797" y="3157544"/>
            <a:ext cx="27146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秦之极盛</a:t>
            </a:r>
            <a:endParaRPr lang="zh-CN" altLang="en-US" sz="44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672809" y="2471788"/>
            <a:ext cx="713331" cy="9419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687097" y="3607700"/>
            <a:ext cx="699043" cy="10621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386137" y="2117845"/>
            <a:ext cx="7447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accent1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前</a:t>
            </a:r>
            <a:endParaRPr lang="zh-CN" altLang="en-US" sz="4400" b="1" dirty="0">
              <a:solidFill>
                <a:schemeClr val="accent1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9" name="直接连接符 18"/>
          <p:cNvCxnSpPr>
            <a:endCxn id="17" idx="3"/>
          </p:cNvCxnSpPr>
          <p:nvPr/>
        </p:nvCxnSpPr>
        <p:spPr>
          <a:xfrm flipH="1">
            <a:off x="4130957" y="2117845"/>
            <a:ext cx="383927" cy="3847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130957" y="2586088"/>
            <a:ext cx="383927" cy="3566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484437" y="1724403"/>
            <a:ext cx="7300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政治：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振、御、吞、亡、履、制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14849" y="2741289"/>
            <a:ext cx="6800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军事：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南取百越、北筑长城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86137" y="4439032"/>
            <a:ext cx="7447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accent1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后</a:t>
            </a:r>
            <a:endParaRPr lang="zh-CN" altLang="en-US" sz="4400" b="1" dirty="0">
              <a:solidFill>
                <a:schemeClr val="accent1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4013902" y="4100716"/>
            <a:ext cx="485775" cy="512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059487" y="4823751"/>
            <a:ext cx="5268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029077" y="5016526"/>
            <a:ext cx="455363" cy="5000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499642" y="3603854"/>
            <a:ext cx="6800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文化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：废道、焚书（</a:t>
            </a: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愚民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484439" y="4439032"/>
            <a:ext cx="753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刑法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：隳城杀杰，弱天下之民（</a:t>
            </a: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弱民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14851" y="5319893"/>
            <a:ext cx="6072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防御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：地理、人防（</a:t>
            </a: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防民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30738" y="3142727"/>
            <a:ext cx="800219" cy="11960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9900"/>
                </a:solidFill>
                <a:latin typeface="楷体" pitchFamily="49" charset="-122"/>
                <a:ea typeface="楷体" pitchFamily="49" charset="-122"/>
              </a:rPr>
              <a:t>对比</a:t>
            </a:r>
            <a:endParaRPr lang="zh-CN" altLang="en-US" sz="4000" b="1" dirty="0">
              <a:solidFill>
                <a:srgbClr val="FF99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8622691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22" grpId="0"/>
      <p:bldP spid="23" grpId="0"/>
      <p:bldP spid="24" grpId="0"/>
      <p:bldP spid="31" grpId="0"/>
      <p:bldP spid="32" grpId="0"/>
      <p:bldP spid="33" grpId="0"/>
      <p:bldP spid="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77117" y="327799"/>
            <a:ext cx="1182915" cy="1589315"/>
          </a:xfrm>
          <a:prstGeom prst="rect">
            <a:avLst/>
          </a:prstGeom>
        </p:spPr>
      </p:pic>
      <p:sp>
        <p:nvSpPr>
          <p:cNvPr id="3" name="Freeform 5"/>
          <p:cNvSpPr/>
          <p:nvPr/>
        </p:nvSpPr>
        <p:spPr bwMode="auto">
          <a:xfrm flipH="1">
            <a:off x="2060031" y="747727"/>
            <a:ext cx="812800" cy="749358"/>
          </a:xfrm>
          <a:custGeom>
            <a:avLst/>
            <a:gdLst>
              <a:gd name="T0" fmla="*/ 0 w 926"/>
              <a:gd name="T1" fmla="*/ 369 h 2009"/>
              <a:gd name="T2" fmla="*/ 0 w 926"/>
              <a:gd name="T3" fmla="*/ 0 h 2009"/>
              <a:gd name="T4" fmla="*/ 926 w 926"/>
              <a:gd name="T5" fmla="*/ 0 h 2009"/>
              <a:gd name="T6" fmla="*/ 926 w 926"/>
              <a:gd name="T7" fmla="*/ 2009 h 2009"/>
              <a:gd name="T8" fmla="*/ 224 w 926"/>
              <a:gd name="T9" fmla="*/ 2009 h 2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6" h="2009">
                <a:moveTo>
                  <a:pt x="0" y="369"/>
                </a:moveTo>
                <a:lnTo>
                  <a:pt x="0" y="0"/>
                </a:lnTo>
                <a:lnTo>
                  <a:pt x="926" y="0"/>
                </a:lnTo>
                <a:lnTo>
                  <a:pt x="926" y="2009"/>
                </a:lnTo>
                <a:lnTo>
                  <a:pt x="224" y="2009"/>
                </a:lnTo>
              </a:path>
            </a:pathLst>
          </a:custGeom>
          <a:noFill/>
          <a:ln w="1905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66433" y="817799"/>
            <a:ext cx="33289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解读：第四段</a:t>
            </a:r>
            <a:endParaRPr lang="zh-CN" altLang="en-US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64091" y="3100388"/>
            <a:ext cx="26087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秦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朝灭亡</a:t>
            </a:r>
            <a:endParaRPr lang="zh-CN" altLang="en-US" sz="44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771776" y="2471788"/>
            <a:ext cx="684757" cy="771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557621" y="1961419"/>
            <a:ext cx="47863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始皇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：余威震于殊俗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771776" y="3613697"/>
            <a:ext cx="785813" cy="9583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557621" y="4235616"/>
            <a:ext cx="1414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陈涉</a:t>
            </a:r>
            <a:endParaRPr lang="zh-CN" altLang="en-US" sz="40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4686301" y="3469724"/>
            <a:ext cx="371475" cy="7658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4686300" y="4092849"/>
            <a:ext cx="457200" cy="3219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686300" y="4589584"/>
            <a:ext cx="457200" cy="3539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686300" y="4743450"/>
            <a:ext cx="457200" cy="7583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057776" y="3086101"/>
            <a:ext cx="51149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出身：氓隶之人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064919" y="3857651"/>
            <a:ext cx="434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才能：不及中人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066780" y="4626767"/>
            <a:ext cx="45862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人力：数百疲卒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143500" y="5317119"/>
            <a:ext cx="42915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物力：斩木为兵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37" name="直接箭头连接符 36"/>
          <p:cNvCxnSpPr/>
          <p:nvPr/>
        </p:nvCxnSpPr>
        <p:spPr>
          <a:xfrm>
            <a:off x="1867217" y="6357988"/>
            <a:ext cx="1589315" cy="285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557588" y="6020660"/>
            <a:ext cx="72998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结果：</a:t>
            </a:r>
            <a:r>
              <a:rPr lang="zh-CN" altLang="en-US" sz="4400" dirty="0" smtClean="0">
                <a:latin typeface="楷体" pitchFamily="49" charset="-122"/>
                <a:ea typeface="楷体" pitchFamily="49" charset="-122"/>
              </a:rPr>
              <a:t>天下响应，并起亡秦</a:t>
            </a:r>
            <a:endParaRPr lang="zh-CN" altLang="en-US" sz="44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3721898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2" grpId="0"/>
      <p:bldP spid="28" grpId="0"/>
      <p:bldP spid="30" grpId="0"/>
      <p:bldP spid="31" grpId="0"/>
      <p:bldP spid="32" grpId="0"/>
      <p:bldP spid="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34469" y="53"/>
            <a:ext cx="6000751" cy="608013"/>
          </a:xfrm>
        </p:spPr>
        <p:txBody>
          <a:bodyPr/>
          <a:lstStyle/>
          <a:p>
            <a:r>
              <a:rPr lang="zh-CN" altLang="en-US" sz="4000" b="1"/>
              <a:t>理清思路（</a:t>
            </a:r>
            <a:r>
              <a:rPr lang="en-US" altLang="zh-CN" sz="4000" b="1"/>
              <a:t>1-4</a:t>
            </a:r>
            <a:r>
              <a:rPr lang="zh-CN" altLang="en-US" sz="4000" b="1"/>
              <a:t>段）</a:t>
            </a: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6191251" y="1"/>
            <a:ext cx="270619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</a:rPr>
              <a:t>叙兴亡过程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1390685" y="836666"/>
            <a:ext cx="533832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</a:rPr>
              <a:t>1</a:t>
            </a:r>
            <a:r>
              <a:rPr lang="zh-CN" altLang="en-US" sz="2400" b="1">
                <a:solidFill>
                  <a:srgbClr val="000000"/>
                </a:solidFill>
              </a:rPr>
              <a:t>段</a:t>
            </a:r>
            <a:r>
              <a:rPr lang="en-US" altLang="zh-CN" sz="2400" b="1">
                <a:solidFill>
                  <a:srgbClr val="000000"/>
                </a:solidFill>
              </a:rPr>
              <a:t>—</a:t>
            </a:r>
            <a:r>
              <a:rPr lang="zh-CN" altLang="en-US" sz="2400" b="1">
                <a:solidFill>
                  <a:srgbClr val="000000"/>
                </a:solidFill>
              </a:rPr>
              <a:t>固基业：秦孝公的故事（</a:t>
            </a:r>
            <a:r>
              <a:rPr lang="en-US" altLang="zh-CN" sz="2400" b="1">
                <a:solidFill>
                  <a:srgbClr val="000000"/>
                </a:solidFill>
              </a:rPr>
              <a:t>24</a:t>
            </a:r>
            <a:r>
              <a:rPr lang="zh-CN" altLang="en-US" sz="2400" b="1">
                <a:solidFill>
                  <a:srgbClr val="000000"/>
                </a:solidFill>
              </a:rPr>
              <a:t>年）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</a:rPr>
              <a:t>       （崛起） （前</a:t>
            </a:r>
            <a:r>
              <a:rPr lang="en-US" altLang="zh-CN" sz="2400" b="1">
                <a:solidFill>
                  <a:srgbClr val="000000"/>
                </a:solidFill>
              </a:rPr>
              <a:t>361~</a:t>
            </a:r>
            <a:r>
              <a:rPr lang="zh-CN" altLang="en-US" sz="2400" b="1">
                <a:solidFill>
                  <a:srgbClr val="000000"/>
                </a:solidFill>
              </a:rPr>
              <a:t>前</a:t>
            </a:r>
            <a:r>
              <a:rPr lang="en-US" altLang="zh-CN" sz="2400" b="1">
                <a:solidFill>
                  <a:srgbClr val="000000"/>
                </a:solidFill>
              </a:rPr>
              <a:t>338</a:t>
            </a:r>
            <a:r>
              <a:rPr lang="zh-CN" altLang="en-US" sz="2400" b="1">
                <a:solidFill>
                  <a:srgbClr val="000000"/>
                </a:solidFill>
              </a:rPr>
              <a:t>）</a:t>
            </a:r>
          </a:p>
        </p:txBody>
      </p:sp>
      <p:sp>
        <p:nvSpPr>
          <p:cNvPr id="56325" name="AutoShape 5"/>
          <p:cNvSpPr>
            <a:spLocks/>
          </p:cNvSpPr>
          <p:nvPr/>
        </p:nvSpPr>
        <p:spPr bwMode="auto">
          <a:xfrm>
            <a:off x="8208435" y="692150"/>
            <a:ext cx="190500" cy="1079500"/>
          </a:xfrm>
          <a:prstGeom prst="leftBrace">
            <a:avLst>
              <a:gd name="adj1" fmla="val 6296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华文行楷" pitchFamily="2" charset="-122"/>
            </a:endParaRP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8401051" y="584201"/>
            <a:ext cx="1217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</a:rPr>
              <a:t>地理优势</a:t>
            </a: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8401051" y="1016001"/>
            <a:ext cx="1217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</a:rPr>
              <a:t>政治雄心</a:t>
            </a: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8401051" y="1447801"/>
            <a:ext cx="1217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</a:rPr>
              <a:t>商君辅佐</a:t>
            </a:r>
          </a:p>
        </p:txBody>
      </p:sp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1390686" y="2751191"/>
            <a:ext cx="502894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</a:rPr>
              <a:t>2</a:t>
            </a:r>
            <a:r>
              <a:rPr lang="zh-CN" altLang="en-US" sz="2400" b="1">
                <a:solidFill>
                  <a:srgbClr val="000000"/>
                </a:solidFill>
              </a:rPr>
              <a:t>段</a:t>
            </a:r>
            <a:r>
              <a:rPr lang="en-US" altLang="zh-CN" sz="2400" b="1">
                <a:solidFill>
                  <a:srgbClr val="000000"/>
                </a:solidFill>
              </a:rPr>
              <a:t>—</a:t>
            </a:r>
            <a:r>
              <a:rPr lang="zh-CN" altLang="en-US" sz="2400" b="1">
                <a:solidFill>
                  <a:srgbClr val="000000"/>
                </a:solidFill>
              </a:rPr>
              <a:t>充国力：五王的故事（</a:t>
            </a:r>
            <a:r>
              <a:rPr lang="en-US" altLang="zh-CN" sz="2400" b="1">
                <a:solidFill>
                  <a:srgbClr val="000000"/>
                </a:solidFill>
              </a:rPr>
              <a:t>90</a:t>
            </a:r>
            <a:r>
              <a:rPr lang="zh-CN" altLang="en-US" sz="2400" b="1">
                <a:solidFill>
                  <a:srgbClr val="000000"/>
                </a:solidFill>
              </a:rPr>
              <a:t>年）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</a:rPr>
              <a:t>        （发展）</a:t>
            </a:r>
          </a:p>
        </p:txBody>
      </p:sp>
      <p:sp>
        <p:nvSpPr>
          <p:cNvPr id="56330" name="AutoShape 10"/>
          <p:cNvSpPr>
            <a:spLocks/>
          </p:cNvSpPr>
          <p:nvPr/>
        </p:nvSpPr>
        <p:spPr bwMode="auto">
          <a:xfrm>
            <a:off x="7727953" y="2060575"/>
            <a:ext cx="287867" cy="2089150"/>
          </a:xfrm>
          <a:prstGeom prst="leftBrace">
            <a:avLst>
              <a:gd name="adj1" fmla="val 8063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华文行楷" pitchFamily="2" charset="-122"/>
            </a:endParaRPr>
          </a:p>
        </p:txBody>
      </p:sp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7920567" y="1981201"/>
            <a:ext cx="258917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</a:rPr>
              <a:t>惠文王</a:t>
            </a:r>
            <a:r>
              <a:rPr lang="zh-CN" altLang="en-US" sz="1600" b="1">
                <a:solidFill>
                  <a:srgbClr val="000000"/>
                </a:solidFill>
              </a:rPr>
              <a:t>（前</a:t>
            </a:r>
            <a:r>
              <a:rPr lang="en-US" altLang="zh-CN" sz="1600" b="1">
                <a:solidFill>
                  <a:srgbClr val="000000"/>
                </a:solidFill>
              </a:rPr>
              <a:t>337~</a:t>
            </a:r>
            <a:r>
              <a:rPr lang="zh-CN" altLang="en-US" sz="1600" b="1">
                <a:solidFill>
                  <a:srgbClr val="000000"/>
                </a:solidFill>
              </a:rPr>
              <a:t>前</a:t>
            </a:r>
            <a:r>
              <a:rPr lang="en-US" altLang="zh-CN" sz="1600" b="1">
                <a:solidFill>
                  <a:srgbClr val="000000"/>
                </a:solidFill>
              </a:rPr>
              <a:t>331</a:t>
            </a:r>
            <a:r>
              <a:rPr lang="zh-CN" altLang="en-US" sz="1600" b="1">
                <a:solidFill>
                  <a:srgbClr val="000000"/>
                </a:solidFill>
              </a:rPr>
              <a:t>）</a:t>
            </a:r>
          </a:p>
        </p:txBody>
      </p:sp>
      <p:sp>
        <p:nvSpPr>
          <p:cNvPr id="56332" name="Text Box 12"/>
          <p:cNvSpPr txBox="1">
            <a:spLocks noChangeArrowheads="1"/>
          </p:cNvSpPr>
          <p:nvPr/>
        </p:nvSpPr>
        <p:spPr bwMode="auto">
          <a:xfrm>
            <a:off x="7920602" y="2387601"/>
            <a:ext cx="233108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</a:rPr>
              <a:t>武王</a:t>
            </a:r>
            <a:r>
              <a:rPr lang="zh-CN" altLang="en-US" sz="1600" b="1">
                <a:solidFill>
                  <a:srgbClr val="000000"/>
                </a:solidFill>
              </a:rPr>
              <a:t>（前</a:t>
            </a:r>
            <a:r>
              <a:rPr lang="en-US" altLang="zh-CN" sz="1600" b="1">
                <a:solidFill>
                  <a:srgbClr val="000000"/>
                </a:solidFill>
              </a:rPr>
              <a:t>330~</a:t>
            </a:r>
            <a:r>
              <a:rPr lang="zh-CN" altLang="en-US" sz="1600" b="1">
                <a:solidFill>
                  <a:srgbClr val="000000"/>
                </a:solidFill>
              </a:rPr>
              <a:t>前</a:t>
            </a:r>
            <a:r>
              <a:rPr lang="en-US" altLang="zh-CN" sz="1600" b="1">
                <a:solidFill>
                  <a:srgbClr val="000000"/>
                </a:solidFill>
              </a:rPr>
              <a:t>307</a:t>
            </a:r>
            <a:r>
              <a:rPr lang="zh-CN" altLang="en-US" sz="1600" b="1">
                <a:solidFill>
                  <a:srgbClr val="000000"/>
                </a:solidFill>
              </a:rPr>
              <a:t>）</a:t>
            </a:r>
          </a:p>
        </p:txBody>
      </p:sp>
      <p:sp>
        <p:nvSpPr>
          <p:cNvPr id="56333" name="Text Box 13"/>
          <p:cNvSpPr txBox="1">
            <a:spLocks noChangeArrowheads="1"/>
          </p:cNvSpPr>
          <p:nvPr/>
        </p:nvSpPr>
        <p:spPr bwMode="auto">
          <a:xfrm>
            <a:off x="7920567" y="2819401"/>
            <a:ext cx="258917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</a:rPr>
              <a:t>昭襄王</a:t>
            </a:r>
            <a:r>
              <a:rPr lang="zh-CN" altLang="en-US" sz="1600" b="1">
                <a:solidFill>
                  <a:srgbClr val="000000"/>
                </a:solidFill>
              </a:rPr>
              <a:t>（前</a:t>
            </a:r>
            <a:r>
              <a:rPr lang="en-US" altLang="zh-CN" sz="1600" b="1">
                <a:solidFill>
                  <a:srgbClr val="000000"/>
                </a:solidFill>
              </a:rPr>
              <a:t>306~</a:t>
            </a:r>
            <a:r>
              <a:rPr lang="zh-CN" altLang="en-US" sz="1600" b="1">
                <a:solidFill>
                  <a:srgbClr val="000000"/>
                </a:solidFill>
              </a:rPr>
              <a:t>前</a:t>
            </a:r>
            <a:r>
              <a:rPr lang="en-US" altLang="zh-CN" sz="1600" b="1">
                <a:solidFill>
                  <a:srgbClr val="000000"/>
                </a:solidFill>
              </a:rPr>
              <a:t>251</a:t>
            </a:r>
            <a:r>
              <a:rPr lang="zh-CN" altLang="en-US" sz="1600" b="1">
                <a:solidFill>
                  <a:srgbClr val="000000"/>
                </a:solidFill>
              </a:rPr>
              <a:t>）</a:t>
            </a:r>
          </a:p>
        </p:txBody>
      </p:sp>
      <p:sp>
        <p:nvSpPr>
          <p:cNvPr id="56334" name="Text Box 14"/>
          <p:cNvSpPr txBox="1">
            <a:spLocks noChangeArrowheads="1"/>
          </p:cNvSpPr>
          <p:nvPr/>
        </p:nvSpPr>
        <p:spPr bwMode="auto">
          <a:xfrm>
            <a:off x="7823201" y="3384551"/>
            <a:ext cx="27478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</a:rPr>
              <a:t>孝文王</a:t>
            </a:r>
            <a:r>
              <a:rPr lang="zh-CN" altLang="en-US" sz="1600" b="1">
                <a:solidFill>
                  <a:srgbClr val="000000"/>
                </a:solidFill>
              </a:rPr>
              <a:t>（前</a:t>
            </a:r>
            <a:r>
              <a:rPr lang="en-US" altLang="zh-CN" sz="1600" b="1">
                <a:solidFill>
                  <a:srgbClr val="000000"/>
                </a:solidFill>
              </a:rPr>
              <a:t>250</a:t>
            </a:r>
            <a:r>
              <a:rPr lang="zh-CN" altLang="en-US" sz="1600" b="1">
                <a:solidFill>
                  <a:srgbClr val="000000"/>
                </a:solidFill>
              </a:rPr>
              <a:t>，仅三天）</a:t>
            </a:r>
          </a:p>
        </p:txBody>
      </p:sp>
      <p:sp>
        <p:nvSpPr>
          <p:cNvPr id="56335" name="Text Box 15"/>
          <p:cNvSpPr txBox="1">
            <a:spLocks noChangeArrowheads="1"/>
          </p:cNvSpPr>
          <p:nvPr/>
        </p:nvSpPr>
        <p:spPr bwMode="auto">
          <a:xfrm>
            <a:off x="7920567" y="3816351"/>
            <a:ext cx="258917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</a:rPr>
              <a:t>庄襄王</a:t>
            </a:r>
            <a:r>
              <a:rPr lang="zh-CN" altLang="en-US" sz="1600" b="1">
                <a:solidFill>
                  <a:srgbClr val="000000"/>
                </a:solidFill>
              </a:rPr>
              <a:t>（前</a:t>
            </a:r>
            <a:r>
              <a:rPr lang="en-US" altLang="zh-CN" sz="1600" b="1">
                <a:solidFill>
                  <a:srgbClr val="000000"/>
                </a:solidFill>
              </a:rPr>
              <a:t>250~</a:t>
            </a:r>
            <a:r>
              <a:rPr lang="zh-CN" altLang="en-US" sz="1600" b="1">
                <a:solidFill>
                  <a:srgbClr val="000000"/>
                </a:solidFill>
              </a:rPr>
              <a:t>前</a:t>
            </a:r>
            <a:r>
              <a:rPr lang="en-US" altLang="zh-CN" sz="1600" b="1">
                <a:solidFill>
                  <a:srgbClr val="000000"/>
                </a:solidFill>
              </a:rPr>
              <a:t>247</a:t>
            </a:r>
            <a:r>
              <a:rPr lang="zh-CN" altLang="en-US" sz="1600" b="1">
                <a:solidFill>
                  <a:srgbClr val="000000"/>
                </a:solidFill>
              </a:rPr>
              <a:t>）</a:t>
            </a:r>
          </a:p>
        </p:txBody>
      </p:sp>
      <p:sp>
        <p:nvSpPr>
          <p:cNvPr id="56336" name="Text Box 16"/>
          <p:cNvSpPr txBox="1">
            <a:spLocks noChangeArrowheads="1"/>
          </p:cNvSpPr>
          <p:nvPr/>
        </p:nvSpPr>
        <p:spPr bwMode="auto">
          <a:xfrm>
            <a:off x="1390686" y="4365678"/>
            <a:ext cx="406713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</a:rPr>
              <a:t>3</a:t>
            </a:r>
            <a:r>
              <a:rPr lang="zh-CN" altLang="en-US" sz="2400" b="1">
                <a:solidFill>
                  <a:srgbClr val="000000"/>
                </a:solidFill>
              </a:rPr>
              <a:t>段</a:t>
            </a:r>
            <a:r>
              <a:rPr lang="en-US" altLang="zh-CN" sz="2400" b="1">
                <a:solidFill>
                  <a:srgbClr val="000000"/>
                </a:solidFill>
              </a:rPr>
              <a:t>—</a:t>
            </a:r>
            <a:r>
              <a:rPr lang="zh-CN" altLang="en-US" sz="2400" b="1">
                <a:solidFill>
                  <a:srgbClr val="000000"/>
                </a:solidFill>
              </a:rPr>
              <a:t>统天下：秦始皇的故事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</a:rPr>
              <a:t>        （统一）   （</a:t>
            </a:r>
            <a:r>
              <a:rPr lang="en-US" altLang="zh-CN" sz="2400" b="1">
                <a:solidFill>
                  <a:srgbClr val="000000"/>
                </a:solidFill>
              </a:rPr>
              <a:t>37</a:t>
            </a:r>
            <a:r>
              <a:rPr lang="zh-CN" altLang="en-US" sz="2400" b="1">
                <a:solidFill>
                  <a:srgbClr val="000000"/>
                </a:solidFill>
              </a:rPr>
              <a:t>年）</a:t>
            </a:r>
          </a:p>
        </p:txBody>
      </p:sp>
      <p:sp>
        <p:nvSpPr>
          <p:cNvPr id="56337" name="AutoShape 17"/>
          <p:cNvSpPr>
            <a:spLocks/>
          </p:cNvSpPr>
          <p:nvPr/>
        </p:nvSpPr>
        <p:spPr bwMode="auto">
          <a:xfrm>
            <a:off x="6959603" y="4365625"/>
            <a:ext cx="190500" cy="1079500"/>
          </a:xfrm>
          <a:prstGeom prst="leftBrace">
            <a:avLst>
              <a:gd name="adj1" fmla="val 6296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华文行楷" pitchFamily="2" charset="-122"/>
            </a:endParaRPr>
          </a:p>
        </p:txBody>
      </p:sp>
      <p:sp>
        <p:nvSpPr>
          <p:cNvPr id="56338" name="Text Box 18"/>
          <p:cNvSpPr txBox="1">
            <a:spLocks noChangeArrowheads="1"/>
          </p:cNvSpPr>
          <p:nvPr/>
        </p:nvSpPr>
        <p:spPr bwMode="auto">
          <a:xfrm>
            <a:off x="7057014" y="4267201"/>
            <a:ext cx="87075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</a:rPr>
              <a:t>前</a:t>
            </a:r>
            <a:r>
              <a:rPr lang="en-US" altLang="zh-CN" sz="2000" b="1">
                <a:solidFill>
                  <a:srgbClr val="000000"/>
                </a:solidFill>
              </a:rPr>
              <a:t>246</a:t>
            </a:r>
          </a:p>
        </p:txBody>
      </p:sp>
      <p:sp>
        <p:nvSpPr>
          <p:cNvPr id="56339" name="Text Box 19"/>
          <p:cNvSpPr txBox="1">
            <a:spLocks noChangeArrowheads="1"/>
          </p:cNvSpPr>
          <p:nvPr/>
        </p:nvSpPr>
        <p:spPr bwMode="auto">
          <a:xfrm>
            <a:off x="7056968" y="4724401"/>
            <a:ext cx="190308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</a:rPr>
              <a:t>前</a:t>
            </a:r>
            <a:r>
              <a:rPr lang="en-US" altLang="zh-CN" sz="2000" b="1">
                <a:solidFill>
                  <a:srgbClr val="000000"/>
                </a:solidFill>
              </a:rPr>
              <a:t>221</a:t>
            </a:r>
            <a:r>
              <a:rPr lang="zh-CN" altLang="en-US" sz="2000" b="1">
                <a:solidFill>
                  <a:srgbClr val="000000"/>
                </a:solidFill>
              </a:rPr>
              <a:t>（统一）</a:t>
            </a:r>
          </a:p>
        </p:txBody>
      </p:sp>
      <p:sp>
        <p:nvSpPr>
          <p:cNvPr id="56340" name="Text Box 20"/>
          <p:cNvSpPr txBox="1">
            <a:spLocks noChangeArrowheads="1"/>
          </p:cNvSpPr>
          <p:nvPr/>
        </p:nvSpPr>
        <p:spPr bwMode="auto">
          <a:xfrm>
            <a:off x="7057014" y="5229226"/>
            <a:ext cx="87075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</a:rPr>
              <a:t>前</a:t>
            </a:r>
            <a:r>
              <a:rPr lang="en-US" altLang="zh-CN" sz="2000" b="1">
                <a:solidFill>
                  <a:srgbClr val="000000"/>
                </a:solidFill>
              </a:rPr>
              <a:t>210</a:t>
            </a:r>
          </a:p>
        </p:txBody>
      </p:sp>
      <p:sp>
        <p:nvSpPr>
          <p:cNvPr id="56341" name="AutoShape 21"/>
          <p:cNvSpPr>
            <a:spLocks/>
          </p:cNvSpPr>
          <p:nvPr/>
        </p:nvSpPr>
        <p:spPr bwMode="auto">
          <a:xfrm>
            <a:off x="9264651" y="4365625"/>
            <a:ext cx="203200" cy="503238"/>
          </a:xfrm>
          <a:prstGeom prst="rightBrace">
            <a:avLst>
              <a:gd name="adj1" fmla="val 2751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华文行楷" pitchFamily="2" charset="-122"/>
            </a:endParaRPr>
          </a:p>
        </p:txBody>
      </p:sp>
      <p:sp>
        <p:nvSpPr>
          <p:cNvPr id="56342" name="AutoShape 22"/>
          <p:cNvSpPr>
            <a:spLocks/>
          </p:cNvSpPr>
          <p:nvPr/>
        </p:nvSpPr>
        <p:spPr bwMode="auto">
          <a:xfrm>
            <a:off x="9264651" y="5013325"/>
            <a:ext cx="203200" cy="503238"/>
          </a:xfrm>
          <a:prstGeom prst="rightBrace">
            <a:avLst>
              <a:gd name="adj1" fmla="val 2751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华文行楷" pitchFamily="2" charset="-122"/>
            </a:endParaRPr>
          </a:p>
        </p:txBody>
      </p:sp>
      <p:sp>
        <p:nvSpPr>
          <p:cNvPr id="56343" name="Text Box 23"/>
          <p:cNvSpPr txBox="1">
            <a:spLocks noChangeArrowheads="1"/>
          </p:cNvSpPr>
          <p:nvPr/>
        </p:nvSpPr>
        <p:spPr bwMode="auto">
          <a:xfrm>
            <a:off x="9355667" y="4365677"/>
            <a:ext cx="145584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</a:rPr>
              <a:t>（</a:t>
            </a:r>
            <a:r>
              <a:rPr lang="en-US" altLang="zh-CN" sz="2400" b="1">
                <a:solidFill>
                  <a:srgbClr val="000000"/>
                </a:solidFill>
              </a:rPr>
              <a:t>25</a:t>
            </a:r>
            <a:r>
              <a:rPr lang="zh-CN" altLang="en-US" sz="2400" b="1">
                <a:solidFill>
                  <a:srgbClr val="000000"/>
                </a:solidFill>
              </a:rPr>
              <a:t>年）</a:t>
            </a:r>
          </a:p>
        </p:txBody>
      </p:sp>
      <p:sp>
        <p:nvSpPr>
          <p:cNvPr id="56344" name="Text Box 24"/>
          <p:cNvSpPr txBox="1">
            <a:spLocks noChangeArrowheads="1"/>
          </p:cNvSpPr>
          <p:nvPr/>
        </p:nvSpPr>
        <p:spPr bwMode="auto">
          <a:xfrm>
            <a:off x="9355667" y="4941940"/>
            <a:ext cx="145584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</a:rPr>
              <a:t>（</a:t>
            </a:r>
            <a:r>
              <a:rPr lang="en-US" altLang="zh-CN" sz="2400" b="1">
                <a:solidFill>
                  <a:srgbClr val="000000"/>
                </a:solidFill>
              </a:rPr>
              <a:t>12</a:t>
            </a:r>
            <a:r>
              <a:rPr lang="zh-CN" altLang="en-US" sz="2400" b="1">
                <a:solidFill>
                  <a:srgbClr val="000000"/>
                </a:solidFill>
              </a:rPr>
              <a:t>年）</a:t>
            </a:r>
          </a:p>
        </p:txBody>
      </p:sp>
      <p:sp>
        <p:nvSpPr>
          <p:cNvPr id="56345" name="AutoShape 25"/>
          <p:cNvSpPr>
            <a:spLocks/>
          </p:cNvSpPr>
          <p:nvPr/>
        </p:nvSpPr>
        <p:spPr bwMode="auto">
          <a:xfrm>
            <a:off x="11089253" y="692150"/>
            <a:ext cx="298449" cy="4032250"/>
          </a:xfrm>
          <a:prstGeom prst="rightBrace">
            <a:avLst>
              <a:gd name="adj1" fmla="val 15011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华文行楷" pitchFamily="2" charset="-122"/>
            </a:endParaRPr>
          </a:p>
        </p:txBody>
      </p:sp>
      <p:sp>
        <p:nvSpPr>
          <p:cNvPr id="56346" name="Text Box 26"/>
          <p:cNvSpPr txBox="1">
            <a:spLocks noChangeArrowheads="1"/>
          </p:cNvSpPr>
          <p:nvPr/>
        </p:nvSpPr>
        <p:spPr bwMode="auto">
          <a:xfrm>
            <a:off x="11423652" y="1989138"/>
            <a:ext cx="768349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FF"/>
                </a:solidFill>
              </a:rPr>
              <a:t>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</a:rPr>
              <a:t>（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139</a:t>
            </a:r>
            <a:r>
              <a:rPr lang="zh-CN" altLang="en-US" b="1">
                <a:solidFill>
                  <a:srgbClr val="000000"/>
                </a:solidFill>
              </a:rPr>
              <a:t>年）</a:t>
            </a:r>
          </a:p>
        </p:txBody>
      </p:sp>
      <p:sp>
        <p:nvSpPr>
          <p:cNvPr id="56347" name="AutoShape 27"/>
          <p:cNvSpPr>
            <a:spLocks/>
          </p:cNvSpPr>
          <p:nvPr/>
        </p:nvSpPr>
        <p:spPr bwMode="auto">
          <a:xfrm>
            <a:off x="1200151" y="1052566"/>
            <a:ext cx="190500" cy="3671887"/>
          </a:xfrm>
          <a:prstGeom prst="leftBrace">
            <a:avLst>
              <a:gd name="adj1" fmla="val 2141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华文行楷" pitchFamily="2" charset="-122"/>
            </a:endParaRPr>
          </a:p>
        </p:txBody>
      </p:sp>
      <p:sp>
        <p:nvSpPr>
          <p:cNvPr id="56348" name="Text Box 28"/>
          <p:cNvSpPr txBox="1">
            <a:spLocks noChangeArrowheads="1"/>
          </p:cNvSpPr>
          <p:nvPr/>
        </p:nvSpPr>
        <p:spPr bwMode="auto">
          <a:xfrm>
            <a:off x="1295400" y="5919841"/>
            <a:ext cx="375776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</a:rPr>
              <a:t>4</a:t>
            </a:r>
            <a:r>
              <a:rPr lang="zh-CN" altLang="en-US" sz="2400" b="1">
                <a:solidFill>
                  <a:srgbClr val="000000"/>
                </a:solidFill>
              </a:rPr>
              <a:t>段</a:t>
            </a:r>
            <a:r>
              <a:rPr lang="en-US" altLang="zh-CN" sz="2400" b="1">
                <a:solidFill>
                  <a:srgbClr val="000000"/>
                </a:solidFill>
              </a:rPr>
              <a:t>—</a:t>
            </a:r>
            <a:r>
              <a:rPr lang="zh-CN" altLang="en-US" sz="2400" b="1">
                <a:solidFill>
                  <a:srgbClr val="000000"/>
                </a:solidFill>
              </a:rPr>
              <a:t>义军起：陈涉的故事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</a:rPr>
              <a:t>         （灭亡）</a:t>
            </a:r>
          </a:p>
        </p:txBody>
      </p:sp>
      <p:sp>
        <p:nvSpPr>
          <p:cNvPr id="56349" name="Text Box 29"/>
          <p:cNvSpPr txBox="1">
            <a:spLocks noChangeArrowheads="1"/>
          </p:cNvSpPr>
          <p:nvPr/>
        </p:nvSpPr>
        <p:spPr bwMode="auto">
          <a:xfrm>
            <a:off x="6288652" y="5876926"/>
            <a:ext cx="336342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</a:rPr>
              <a:t>二世（胡亥）</a:t>
            </a:r>
            <a:r>
              <a:rPr lang="zh-CN" altLang="en-US" sz="1600" b="1">
                <a:solidFill>
                  <a:srgbClr val="000000"/>
                </a:solidFill>
              </a:rPr>
              <a:t>（前</a:t>
            </a:r>
            <a:r>
              <a:rPr lang="en-US" altLang="zh-CN" sz="1600" b="1">
                <a:solidFill>
                  <a:srgbClr val="000000"/>
                </a:solidFill>
              </a:rPr>
              <a:t>209~</a:t>
            </a:r>
            <a:r>
              <a:rPr lang="zh-CN" altLang="en-US" sz="1600" b="1">
                <a:solidFill>
                  <a:srgbClr val="000000"/>
                </a:solidFill>
              </a:rPr>
              <a:t>前</a:t>
            </a:r>
            <a:r>
              <a:rPr lang="en-US" altLang="zh-CN" sz="1600" b="1">
                <a:solidFill>
                  <a:srgbClr val="000000"/>
                </a:solidFill>
              </a:rPr>
              <a:t>208</a:t>
            </a:r>
            <a:r>
              <a:rPr lang="zh-CN" altLang="en-US" sz="1600" b="1">
                <a:solidFill>
                  <a:srgbClr val="000000"/>
                </a:solidFill>
              </a:rPr>
              <a:t>）</a:t>
            </a:r>
          </a:p>
        </p:txBody>
      </p:sp>
      <p:sp>
        <p:nvSpPr>
          <p:cNvPr id="56350" name="Text Box 30"/>
          <p:cNvSpPr txBox="1">
            <a:spLocks noChangeArrowheads="1"/>
          </p:cNvSpPr>
          <p:nvPr/>
        </p:nvSpPr>
        <p:spPr bwMode="auto">
          <a:xfrm>
            <a:off x="6288652" y="6337301"/>
            <a:ext cx="336342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00"/>
                </a:solidFill>
              </a:rPr>
              <a:t>三世（子婴）</a:t>
            </a:r>
            <a:r>
              <a:rPr lang="zh-CN" altLang="en-US" sz="1600" b="1">
                <a:solidFill>
                  <a:srgbClr val="000000"/>
                </a:solidFill>
              </a:rPr>
              <a:t>（前</a:t>
            </a:r>
            <a:r>
              <a:rPr lang="en-US" altLang="zh-CN" sz="1600" b="1">
                <a:solidFill>
                  <a:srgbClr val="000000"/>
                </a:solidFill>
              </a:rPr>
              <a:t>208~</a:t>
            </a:r>
            <a:r>
              <a:rPr lang="zh-CN" altLang="en-US" sz="1600" b="1">
                <a:solidFill>
                  <a:srgbClr val="000000"/>
                </a:solidFill>
              </a:rPr>
              <a:t>前</a:t>
            </a:r>
            <a:r>
              <a:rPr lang="en-US" altLang="zh-CN" sz="1600" b="1">
                <a:solidFill>
                  <a:srgbClr val="000000"/>
                </a:solidFill>
              </a:rPr>
              <a:t>207</a:t>
            </a:r>
            <a:r>
              <a:rPr lang="zh-CN" altLang="en-US" sz="1600" b="1">
                <a:solidFill>
                  <a:srgbClr val="000000"/>
                </a:solidFill>
              </a:rPr>
              <a:t>）</a:t>
            </a:r>
          </a:p>
        </p:txBody>
      </p:sp>
      <p:sp>
        <p:nvSpPr>
          <p:cNvPr id="56351" name="AutoShape 31"/>
          <p:cNvSpPr>
            <a:spLocks/>
          </p:cNvSpPr>
          <p:nvPr/>
        </p:nvSpPr>
        <p:spPr bwMode="auto">
          <a:xfrm>
            <a:off x="6096001" y="6021388"/>
            <a:ext cx="287867" cy="576262"/>
          </a:xfrm>
          <a:prstGeom prst="leftBrace">
            <a:avLst>
              <a:gd name="adj1" fmla="val 2224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华文行楷" pitchFamily="2" charset="-122"/>
            </a:endParaRPr>
          </a:p>
        </p:txBody>
      </p:sp>
      <p:sp>
        <p:nvSpPr>
          <p:cNvPr id="56352" name="AutoShape 32"/>
          <p:cNvSpPr>
            <a:spLocks/>
          </p:cNvSpPr>
          <p:nvPr/>
        </p:nvSpPr>
        <p:spPr bwMode="auto">
          <a:xfrm>
            <a:off x="10513484" y="6092825"/>
            <a:ext cx="203200" cy="503238"/>
          </a:xfrm>
          <a:prstGeom prst="rightBrace">
            <a:avLst>
              <a:gd name="adj1" fmla="val 2751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华文行楷" pitchFamily="2" charset="-122"/>
            </a:endParaRPr>
          </a:p>
        </p:txBody>
      </p:sp>
      <p:sp>
        <p:nvSpPr>
          <p:cNvPr id="56353" name="Text Box 33"/>
          <p:cNvSpPr txBox="1">
            <a:spLocks noChangeArrowheads="1"/>
          </p:cNvSpPr>
          <p:nvPr/>
        </p:nvSpPr>
        <p:spPr bwMode="auto">
          <a:xfrm>
            <a:off x="10608733" y="5950003"/>
            <a:ext cx="67098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</a:rPr>
              <a:t>3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</a:rPr>
              <a:t>年</a:t>
            </a:r>
          </a:p>
        </p:txBody>
      </p:sp>
      <p:sp>
        <p:nvSpPr>
          <p:cNvPr id="56354" name="AutoShape 34"/>
          <p:cNvSpPr>
            <a:spLocks/>
          </p:cNvSpPr>
          <p:nvPr/>
        </p:nvSpPr>
        <p:spPr bwMode="auto">
          <a:xfrm>
            <a:off x="11089253" y="5084816"/>
            <a:ext cx="298449" cy="1584325"/>
          </a:xfrm>
          <a:prstGeom prst="rightBrace">
            <a:avLst>
              <a:gd name="adj1" fmla="val 5898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华文行楷" pitchFamily="2" charset="-122"/>
            </a:endParaRPr>
          </a:p>
        </p:txBody>
      </p:sp>
      <p:sp>
        <p:nvSpPr>
          <p:cNvPr id="56355" name="Text Box 35"/>
          <p:cNvSpPr txBox="1">
            <a:spLocks noChangeArrowheads="1"/>
          </p:cNvSpPr>
          <p:nvPr/>
        </p:nvSpPr>
        <p:spPr bwMode="auto">
          <a:xfrm>
            <a:off x="11423652" y="5084789"/>
            <a:ext cx="76834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FF"/>
                </a:solidFill>
              </a:rPr>
              <a:t>守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</a:rPr>
              <a:t>（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15</a:t>
            </a:r>
            <a:r>
              <a:rPr lang="zh-CN" altLang="en-US" b="1">
                <a:solidFill>
                  <a:srgbClr val="000000"/>
                </a:solidFill>
              </a:rPr>
              <a:t>年）</a:t>
            </a:r>
          </a:p>
        </p:txBody>
      </p:sp>
      <p:sp>
        <p:nvSpPr>
          <p:cNvPr id="56356" name="Text Box 36"/>
          <p:cNvSpPr txBox="1">
            <a:spLocks noChangeArrowheads="1"/>
          </p:cNvSpPr>
          <p:nvPr/>
        </p:nvSpPr>
        <p:spPr bwMode="auto">
          <a:xfrm>
            <a:off x="239186" y="2565452"/>
            <a:ext cx="5966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99"/>
                </a:solidFill>
              </a:rPr>
              <a:t>兴</a:t>
            </a:r>
          </a:p>
        </p:txBody>
      </p:sp>
      <p:sp>
        <p:nvSpPr>
          <p:cNvPr id="56357" name="Text Box 37"/>
          <p:cNvSpPr txBox="1">
            <a:spLocks noChangeArrowheads="1"/>
          </p:cNvSpPr>
          <p:nvPr/>
        </p:nvSpPr>
        <p:spPr bwMode="auto">
          <a:xfrm>
            <a:off x="239186" y="5805541"/>
            <a:ext cx="5966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99"/>
                </a:solidFill>
              </a:rPr>
              <a:t>亡</a:t>
            </a:r>
          </a:p>
        </p:txBody>
      </p:sp>
      <p:sp>
        <p:nvSpPr>
          <p:cNvPr id="56358" name="AutoShape 38"/>
          <p:cNvSpPr>
            <a:spLocks noChangeArrowheads="1"/>
          </p:cNvSpPr>
          <p:nvPr/>
        </p:nvSpPr>
        <p:spPr bwMode="auto">
          <a:xfrm>
            <a:off x="431835" y="3284591"/>
            <a:ext cx="478367" cy="2447925"/>
          </a:xfrm>
          <a:prstGeom prst="downArrow">
            <a:avLst>
              <a:gd name="adj1" fmla="val 50000"/>
              <a:gd name="adj2" fmla="val 17057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华文行楷" pitchFamily="2" charset="-122"/>
            </a:endParaRPr>
          </a:p>
        </p:txBody>
      </p:sp>
      <p:sp>
        <p:nvSpPr>
          <p:cNvPr id="56359" name="Text Box 39"/>
          <p:cNvSpPr txBox="1">
            <a:spLocks noChangeArrowheads="1"/>
          </p:cNvSpPr>
          <p:nvPr/>
        </p:nvSpPr>
        <p:spPr bwMode="auto">
          <a:xfrm>
            <a:off x="9935669" y="620713"/>
            <a:ext cx="88036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—</a:t>
            </a:r>
            <a:r>
              <a:rPr lang="zh-CN" altLang="en-US" b="1">
                <a:solidFill>
                  <a:srgbClr val="000000"/>
                </a:solidFill>
              </a:rPr>
              <a:t>地利</a:t>
            </a:r>
          </a:p>
        </p:txBody>
      </p:sp>
      <p:sp>
        <p:nvSpPr>
          <p:cNvPr id="56360" name="AutoShape 40"/>
          <p:cNvSpPr>
            <a:spLocks/>
          </p:cNvSpPr>
          <p:nvPr/>
        </p:nvSpPr>
        <p:spPr bwMode="auto">
          <a:xfrm>
            <a:off x="9935633" y="1196975"/>
            <a:ext cx="203200" cy="503238"/>
          </a:xfrm>
          <a:prstGeom prst="rightBrace">
            <a:avLst>
              <a:gd name="adj1" fmla="val 2751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华文行楷" pitchFamily="2" charset="-122"/>
            </a:endParaRPr>
          </a:p>
        </p:txBody>
      </p:sp>
      <p:sp>
        <p:nvSpPr>
          <p:cNvPr id="56361" name="Text Box 41"/>
          <p:cNvSpPr txBox="1">
            <a:spLocks noChangeArrowheads="1"/>
          </p:cNvSpPr>
          <p:nvPr/>
        </p:nvSpPr>
        <p:spPr bwMode="auto">
          <a:xfrm>
            <a:off x="10128286" y="1196976"/>
            <a:ext cx="6495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</a:rPr>
              <a:t>人和</a:t>
            </a:r>
          </a:p>
        </p:txBody>
      </p:sp>
    </p:spTree>
    <p:extLst>
      <p:ext uri="{BB962C8B-B14F-4D97-AF65-F5344CB8AC3E}">
        <p14:creationId xmlns:p14="http://schemas.microsoft.com/office/powerpoint/2010/main" val="293339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56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63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6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56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56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decel="100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 nodeType="clickPar">
                      <p:stCondLst>
                        <p:cond delay="indefinite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 nodeType="clickPar">
                      <p:stCondLst>
                        <p:cond delay="indefinite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 nodeType="clickPar">
                      <p:stCondLst>
                        <p:cond delay="indefinite"/>
                      </p:stCondLst>
                      <p:childTnLst>
                        <p:par>
                          <p:cTn id="2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56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900" decel="100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 nodeType="clickPar">
                      <p:stCondLst>
                        <p:cond delay="indefinite"/>
                      </p:stCondLst>
                      <p:childTnLst>
                        <p:par>
                          <p:cTn id="2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 nodeType="clickPar">
                      <p:stCondLst>
                        <p:cond delay="indefinite"/>
                      </p:stCondLst>
                      <p:childTnLst>
                        <p:par>
                          <p:cTn id="2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 nodeType="clickPar">
                      <p:stCondLst>
                        <p:cond delay="indefinite"/>
                      </p:stCondLst>
                      <p:childTnLst>
                        <p:par>
                          <p:cTn id="2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 nodeType="clickPar">
                      <p:stCondLst>
                        <p:cond delay="indefinite"/>
                      </p:stCondLst>
                      <p:childTnLst>
                        <p:par>
                          <p:cTn id="2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56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900" decel="100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 nodeType="clickPar">
                      <p:stCondLst>
                        <p:cond delay="indefinite"/>
                      </p:stCondLst>
                      <p:childTnLst>
                        <p:par>
                          <p:cTn id="2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3" dur="500"/>
                                        <p:tgtEl>
                                          <p:spTgt spid="56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 nodeType="clickPar">
                      <p:stCondLst>
                        <p:cond delay="indefinite"/>
                      </p:stCondLst>
                      <p:childTnLst>
                        <p:par>
                          <p:cTn id="2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56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900" decel="1000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 nodeType="clickPar">
                      <p:stCondLst>
                        <p:cond delay="indefinite"/>
                      </p:stCondLst>
                      <p:childTnLst>
                        <p:par>
                          <p:cTn id="2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6" dur="500"/>
                                        <p:tgtEl>
                                          <p:spTgt spid="56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 nodeType="clickPar">
                      <p:stCondLst>
                        <p:cond delay="indefinite"/>
                      </p:stCondLst>
                      <p:childTnLst>
                        <p:par>
                          <p:cTn id="2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56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56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900" decel="100000" fill="hold"/>
                                        <p:tgtEl>
                                          <p:spTgt spid="56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 nodeType="clickPar">
                      <p:stCondLst>
                        <p:cond delay="indefinite"/>
                      </p:stCondLst>
                      <p:childTnLst>
                        <p:par>
                          <p:cTn id="2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56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56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56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 nodeType="clickPar">
                      <p:stCondLst>
                        <p:cond delay="indefinite"/>
                      </p:stCondLst>
                      <p:childTnLst>
                        <p:par>
                          <p:cTn id="3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56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56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900" decel="100000" fill="hold"/>
                                        <p:tgtEl>
                                          <p:spTgt spid="56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 nodeType="clickPar">
                      <p:stCondLst>
                        <p:cond delay="indefinite"/>
                      </p:stCondLst>
                      <p:childTnLst>
                        <p:par>
                          <p:cTn id="3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56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56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56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 nodeType="clickPar">
                      <p:stCondLst>
                        <p:cond delay="indefinite"/>
                      </p:stCondLst>
                      <p:childTnLst>
                        <p:par>
                          <p:cTn id="3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 nodeType="clickPar">
                      <p:stCondLst>
                        <p:cond delay="indefinite"/>
                      </p:stCondLst>
                      <p:childTnLst>
                        <p:par>
                          <p:cTn id="3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3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3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3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3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3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3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3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3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 nodeType="clickPar">
                      <p:stCondLst>
                        <p:cond delay="indefinite"/>
                      </p:stCondLst>
                      <p:childTnLst>
                        <p:par>
                          <p:cTn id="3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56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56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900" decel="100000" fill="hold"/>
                                        <p:tgtEl>
                                          <p:spTgt spid="56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 nodeType="clickPar">
                      <p:stCondLst>
                        <p:cond delay="indefinite"/>
                      </p:stCondLst>
                      <p:childTnLst>
                        <p:par>
                          <p:cTn id="3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5" dur="500" fill="hold"/>
                                        <p:tgtEl>
                                          <p:spTgt spid="56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6" dur="500" fill="hold"/>
                                        <p:tgtEl>
                                          <p:spTgt spid="56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 nodeType="clickPar">
                      <p:stCondLst>
                        <p:cond delay="indefinite"/>
                      </p:stCondLst>
                      <p:childTnLst>
                        <p:par>
                          <p:cTn id="3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1000"/>
                                        <p:tgtEl>
                                          <p:spTgt spid="56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56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900" decel="100000" fill="hold"/>
                                        <p:tgtEl>
                                          <p:spTgt spid="56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 nodeType="clickPar">
                      <p:stCondLst>
                        <p:cond delay="indefinite"/>
                      </p:stCondLst>
                      <p:childTnLst>
                        <p:par>
                          <p:cTn id="3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9" dur="500"/>
                                        <p:tgtEl>
                                          <p:spTgt spid="56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 nodeType="clickPar">
                      <p:stCondLst>
                        <p:cond delay="indefinite"/>
                      </p:stCondLst>
                      <p:childTnLst>
                        <p:par>
                          <p:cTn id="3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1000"/>
                                        <p:tgtEl>
                                          <p:spTgt spid="56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56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900" decel="100000" fill="hold"/>
                                        <p:tgtEl>
                                          <p:spTgt spid="56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 nodeType="clickPar">
                      <p:stCondLst>
                        <p:cond delay="indefinite"/>
                      </p:stCondLst>
                      <p:childTnLst>
                        <p:par>
                          <p:cTn id="3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56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56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56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 nodeType="clickPar">
                      <p:stCondLst>
                        <p:cond delay="indefinite"/>
                      </p:stCondLst>
                      <p:childTnLst>
                        <p:par>
                          <p:cTn id="3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56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56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56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 nodeType="clickPar">
                      <p:stCondLst>
                        <p:cond delay="indefinite"/>
                      </p:stCondLst>
                      <p:childTnLst>
                        <p:par>
                          <p:cTn id="4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6" dur="500" fill="hold"/>
                                        <p:tgtEl>
                                          <p:spTgt spid="56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7" dur="500" fill="hold"/>
                                        <p:tgtEl>
                                          <p:spTgt spid="56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 nodeType="clickPar">
                      <p:stCondLst>
                        <p:cond delay="indefinite"/>
                      </p:stCondLst>
                      <p:childTnLst>
                        <p:par>
                          <p:cTn id="4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2" dur="80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3" dur="80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4" dur="80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autoUpdateAnimBg="0"/>
      <p:bldP spid="56324" grpId="0" autoUpdateAnimBg="0"/>
      <p:bldP spid="56325" grpId="0" animBg="1"/>
      <p:bldP spid="56326" grpId="0" autoUpdateAnimBg="0"/>
      <p:bldP spid="56327" grpId="0" autoUpdateAnimBg="0"/>
      <p:bldP spid="56328" grpId="0" autoUpdateAnimBg="0"/>
      <p:bldP spid="56329" grpId="0" autoUpdateAnimBg="0"/>
      <p:bldP spid="56330" grpId="0" animBg="1"/>
      <p:bldP spid="56331" grpId="0" autoUpdateAnimBg="0"/>
      <p:bldP spid="56332" grpId="0" autoUpdateAnimBg="0"/>
      <p:bldP spid="56333" grpId="0" autoUpdateAnimBg="0"/>
      <p:bldP spid="56334" grpId="0" autoUpdateAnimBg="0"/>
      <p:bldP spid="56335" grpId="0" autoUpdateAnimBg="0"/>
      <p:bldP spid="56336" grpId="0" autoUpdateAnimBg="0"/>
      <p:bldP spid="56337" grpId="0" animBg="1"/>
      <p:bldP spid="56338" grpId="0" autoUpdateAnimBg="0"/>
      <p:bldP spid="56339" grpId="0" autoUpdateAnimBg="0"/>
      <p:bldP spid="56340" grpId="0" autoUpdateAnimBg="0"/>
      <p:bldP spid="56341" grpId="0" animBg="1"/>
      <p:bldP spid="56342" grpId="0" animBg="1"/>
      <p:bldP spid="56343" grpId="0" autoUpdateAnimBg="0"/>
      <p:bldP spid="56344" grpId="0" autoUpdateAnimBg="0"/>
      <p:bldP spid="56345" grpId="0" animBg="1"/>
      <p:bldP spid="56346" grpId="0" autoUpdateAnimBg="0"/>
      <p:bldP spid="56347" grpId="0" animBg="1"/>
      <p:bldP spid="56348" grpId="0" autoUpdateAnimBg="0"/>
      <p:bldP spid="56349" grpId="0" autoUpdateAnimBg="0"/>
      <p:bldP spid="56350" grpId="0" autoUpdateAnimBg="0"/>
      <p:bldP spid="56351" grpId="0" animBg="1"/>
      <p:bldP spid="56352" grpId="0" animBg="1"/>
      <p:bldP spid="56353" grpId="0" autoUpdateAnimBg="0"/>
      <p:bldP spid="56354" grpId="0" animBg="1"/>
      <p:bldP spid="56355" grpId="0" autoUpdateAnimBg="0"/>
      <p:bldP spid="56356" grpId="0" autoUpdateAnimBg="0"/>
      <p:bldP spid="56357" grpId="0" autoUpdateAnimBg="0"/>
      <p:bldP spid="56358" grpId="0" animBg="1"/>
      <p:bldP spid="56359" grpId="0" autoUpdateAnimBg="0"/>
      <p:bldP spid="56360" grpId="0" animBg="1"/>
      <p:bldP spid="56361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77117" y="327799"/>
            <a:ext cx="1182915" cy="1589315"/>
          </a:xfrm>
          <a:prstGeom prst="rect">
            <a:avLst/>
          </a:prstGeom>
        </p:spPr>
      </p:pic>
      <p:sp>
        <p:nvSpPr>
          <p:cNvPr id="3" name="Freeform 5"/>
          <p:cNvSpPr/>
          <p:nvPr/>
        </p:nvSpPr>
        <p:spPr bwMode="auto">
          <a:xfrm flipH="1">
            <a:off x="2060031" y="747727"/>
            <a:ext cx="812800" cy="749358"/>
          </a:xfrm>
          <a:custGeom>
            <a:avLst/>
            <a:gdLst>
              <a:gd name="T0" fmla="*/ 0 w 926"/>
              <a:gd name="T1" fmla="*/ 369 h 2009"/>
              <a:gd name="T2" fmla="*/ 0 w 926"/>
              <a:gd name="T3" fmla="*/ 0 h 2009"/>
              <a:gd name="T4" fmla="*/ 926 w 926"/>
              <a:gd name="T5" fmla="*/ 0 h 2009"/>
              <a:gd name="T6" fmla="*/ 926 w 926"/>
              <a:gd name="T7" fmla="*/ 2009 h 2009"/>
              <a:gd name="T8" fmla="*/ 224 w 926"/>
              <a:gd name="T9" fmla="*/ 2009 h 2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6" h="2009">
                <a:moveTo>
                  <a:pt x="0" y="369"/>
                </a:moveTo>
                <a:lnTo>
                  <a:pt x="0" y="0"/>
                </a:lnTo>
                <a:lnTo>
                  <a:pt x="926" y="0"/>
                </a:lnTo>
                <a:lnTo>
                  <a:pt x="926" y="2009"/>
                </a:lnTo>
                <a:lnTo>
                  <a:pt x="224" y="2009"/>
                </a:lnTo>
              </a:path>
            </a:pathLst>
          </a:custGeom>
          <a:noFill/>
          <a:ln w="1905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66433" y="817799"/>
            <a:ext cx="33289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解读：第五段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982148172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矩形 222209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6563" name="直接连接符 222210"/>
          <p:cNvSpPr>
            <a:spLocks noChangeShapeType="1"/>
          </p:cNvSpPr>
          <p:nvPr/>
        </p:nvSpPr>
        <p:spPr bwMode="auto">
          <a:xfrm rot="5400000">
            <a:off x="815182" y="1771388"/>
            <a:ext cx="1728788" cy="2116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6564" name="直接连接符 222211"/>
          <p:cNvSpPr>
            <a:spLocks noChangeShapeType="1"/>
          </p:cNvSpPr>
          <p:nvPr/>
        </p:nvSpPr>
        <p:spPr bwMode="auto">
          <a:xfrm>
            <a:off x="1678520" y="908050"/>
            <a:ext cx="2785533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6565" name="矩形 222212"/>
          <p:cNvSpPr>
            <a:spLocks noChangeArrowheads="1"/>
          </p:cNvSpPr>
          <p:nvPr/>
        </p:nvSpPr>
        <p:spPr bwMode="auto">
          <a:xfrm>
            <a:off x="4464053" y="696913"/>
            <a:ext cx="249766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不施仁义</a:t>
            </a:r>
          </a:p>
        </p:txBody>
      </p:sp>
      <p:sp>
        <p:nvSpPr>
          <p:cNvPr id="66566" name="直接连接符 222213"/>
          <p:cNvSpPr>
            <a:spLocks noChangeShapeType="1"/>
          </p:cNvSpPr>
          <p:nvPr/>
        </p:nvSpPr>
        <p:spPr bwMode="auto">
          <a:xfrm rot="10800000">
            <a:off x="6959600" y="908050"/>
            <a:ext cx="30734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6567" name="直接连接符 222214"/>
          <p:cNvSpPr>
            <a:spLocks noChangeShapeType="1"/>
          </p:cNvSpPr>
          <p:nvPr/>
        </p:nvSpPr>
        <p:spPr bwMode="auto">
          <a:xfrm>
            <a:off x="10033000" y="908103"/>
            <a:ext cx="0" cy="15843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6568" name="矩形 222215"/>
          <p:cNvSpPr>
            <a:spLocks noChangeArrowheads="1"/>
          </p:cNvSpPr>
          <p:nvPr/>
        </p:nvSpPr>
        <p:spPr bwMode="auto">
          <a:xfrm>
            <a:off x="711235" y="2438453"/>
            <a:ext cx="1007956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陈涉   </a:t>
            </a:r>
            <a:r>
              <a:rPr lang="en-US" altLang="zh-CN" sz="4000" b="1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&lt;   </a:t>
            </a:r>
            <a:r>
              <a:rPr lang="zh-CN" altLang="en-US" sz="4000" b="1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九国  </a:t>
            </a:r>
            <a:r>
              <a:rPr lang="en-US" altLang="zh-CN" sz="4000" b="1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&lt;   </a:t>
            </a:r>
            <a:r>
              <a:rPr lang="zh-CN" altLang="en-US" sz="4000" b="1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秦国   </a:t>
            </a:r>
            <a:r>
              <a:rPr lang="en-US" altLang="zh-CN" sz="4000" b="1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&lt;     </a:t>
            </a:r>
            <a:r>
              <a:rPr lang="zh-CN" altLang="en-US" sz="4000" b="1" smtClean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秦朝</a:t>
            </a:r>
          </a:p>
        </p:txBody>
      </p:sp>
      <p:sp>
        <p:nvSpPr>
          <p:cNvPr id="66569" name="直接连接符 222216"/>
          <p:cNvSpPr>
            <a:spLocks noChangeShapeType="1"/>
          </p:cNvSpPr>
          <p:nvPr/>
        </p:nvSpPr>
        <p:spPr bwMode="auto">
          <a:xfrm>
            <a:off x="1678517" y="3500491"/>
            <a:ext cx="0" cy="15843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6570" name="直接连接符 222217"/>
          <p:cNvSpPr>
            <a:spLocks noChangeShapeType="1"/>
          </p:cNvSpPr>
          <p:nvPr/>
        </p:nvSpPr>
        <p:spPr bwMode="auto">
          <a:xfrm>
            <a:off x="10033000" y="3573463"/>
            <a:ext cx="0" cy="165735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6571" name="矩形 222218"/>
          <p:cNvSpPr>
            <a:spLocks noChangeArrowheads="1"/>
          </p:cNvSpPr>
          <p:nvPr/>
        </p:nvSpPr>
        <p:spPr bwMode="auto">
          <a:xfrm>
            <a:off x="246641" y="5086909"/>
            <a:ext cx="24192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200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3200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一夫作难”</a:t>
            </a:r>
          </a:p>
        </p:txBody>
      </p:sp>
      <p:sp>
        <p:nvSpPr>
          <p:cNvPr id="66572" name="矩形 222219"/>
          <p:cNvSpPr>
            <a:spLocks noChangeArrowheads="1"/>
          </p:cNvSpPr>
          <p:nvPr/>
        </p:nvSpPr>
        <p:spPr bwMode="auto">
          <a:xfrm>
            <a:off x="9600374" y="5160498"/>
            <a:ext cx="17796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2800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七庙隳”</a:t>
            </a:r>
          </a:p>
        </p:txBody>
      </p:sp>
      <p:sp>
        <p:nvSpPr>
          <p:cNvPr id="66573" name="直接连接符 222220"/>
          <p:cNvSpPr>
            <a:spLocks noChangeShapeType="1"/>
          </p:cNvSpPr>
          <p:nvPr/>
        </p:nvSpPr>
        <p:spPr bwMode="auto">
          <a:xfrm>
            <a:off x="2639485" y="5445125"/>
            <a:ext cx="7008283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pic>
        <p:nvPicPr>
          <p:cNvPr id="66574" name="图片 222221" descr="cu-ayam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200" y="0"/>
            <a:ext cx="381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75" name="图片 222222" descr="cu-ayam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0" y="0"/>
            <a:ext cx="381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76" name="图片 222223" descr="cu-ayam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0" y="609600"/>
            <a:ext cx="381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77" name="图片 222224" descr="cu-ayam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0" y="0"/>
            <a:ext cx="381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78" name="图片 222225" descr="cu-ayam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0" y="1219200"/>
            <a:ext cx="381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79" name="图片 222226" descr="cu-ayam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0"/>
            <a:ext cx="381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80" name="图片 222227" descr="cu-ayam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381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81" name="图片 222228" descr="cu-ayam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0"/>
            <a:ext cx="381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82" name="图片 222229" descr="cu-ayam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1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83" name="图片 222230" descr="cu-ayam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"/>
            <a:ext cx="381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85" name="矩形 222232"/>
          <p:cNvSpPr>
            <a:spLocks noChangeArrowheads="1"/>
          </p:cNvSpPr>
          <p:nvPr/>
        </p:nvSpPr>
        <p:spPr bwMode="auto">
          <a:xfrm>
            <a:off x="1169517" y="3139483"/>
            <a:ext cx="10054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(</a:t>
            </a:r>
            <a:r>
              <a:rPr lang="zh-CN" altLang="en-US" sz="2400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最弱</a:t>
            </a:r>
            <a:r>
              <a:rPr lang="en-US" altLang="zh-CN" sz="2400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)</a:t>
            </a:r>
          </a:p>
        </p:txBody>
      </p:sp>
      <p:sp>
        <p:nvSpPr>
          <p:cNvPr id="66586" name="矩形 222233"/>
          <p:cNvSpPr>
            <a:spLocks noChangeArrowheads="1"/>
          </p:cNvSpPr>
          <p:nvPr/>
        </p:nvSpPr>
        <p:spPr bwMode="auto">
          <a:xfrm>
            <a:off x="9426635" y="3139483"/>
            <a:ext cx="10054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(</a:t>
            </a:r>
            <a:r>
              <a:rPr lang="zh-CN" altLang="en-US" sz="2400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最强</a:t>
            </a:r>
            <a:r>
              <a:rPr lang="en-US" altLang="zh-CN" sz="2400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)</a:t>
            </a:r>
          </a:p>
        </p:txBody>
      </p:sp>
      <p:sp>
        <p:nvSpPr>
          <p:cNvPr id="66587" name="矩形 222234"/>
          <p:cNvSpPr>
            <a:spLocks noChangeArrowheads="1"/>
          </p:cNvSpPr>
          <p:nvPr/>
        </p:nvSpPr>
        <p:spPr bwMode="auto">
          <a:xfrm>
            <a:off x="4169858" y="3658292"/>
            <a:ext cx="34163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smtClean="0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层层对比揭秦过</a:t>
            </a:r>
          </a:p>
        </p:txBody>
      </p:sp>
    </p:spTree>
    <p:extLst>
      <p:ext uri="{BB962C8B-B14F-4D97-AF65-F5344CB8AC3E}">
        <p14:creationId xmlns:p14="http://schemas.microsoft.com/office/powerpoint/2010/main" val="299881425"/>
      </p:ext>
    </p:extLst>
  </p:cSld>
  <p:clrMapOvr>
    <a:masterClrMapping/>
  </p:clrMapOvr>
  <p:transition spd="slow">
    <p:whee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图片 224257" descr="FD00419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549" y="5410200"/>
            <a:ext cx="1828801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7" name="直接连接符 224258"/>
          <p:cNvSpPr>
            <a:spLocks noChangeShapeType="1"/>
          </p:cNvSpPr>
          <p:nvPr/>
        </p:nvSpPr>
        <p:spPr bwMode="auto">
          <a:xfrm>
            <a:off x="3219484" y="2590800"/>
            <a:ext cx="4119033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7588" name="直接连接符 224259"/>
          <p:cNvSpPr>
            <a:spLocks noChangeShapeType="1"/>
          </p:cNvSpPr>
          <p:nvPr/>
        </p:nvSpPr>
        <p:spPr bwMode="auto">
          <a:xfrm>
            <a:off x="7994651" y="2743200"/>
            <a:ext cx="1157816" cy="19526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7589" name="直接连接符 224260"/>
          <p:cNvSpPr>
            <a:spLocks noChangeShapeType="1"/>
          </p:cNvSpPr>
          <p:nvPr/>
        </p:nvSpPr>
        <p:spPr bwMode="auto">
          <a:xfrm rot="10800000" flipH="1">
            <a:off x="1390651" y="2667005"/>
            <a:ext cx="1056216" cy="20161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7590" name="直接连接符 224261"/>
          <p:cNvSpPr>
            <a:spLocks noChangeShapeType="1"/>
          </p:cNvSpPr>
          <p:nvPr/>
        </p:nvSpPr>
        <p:spPr bwMode="auto">
          <a:xfrm>
            <a:off x="2101851" y="4876800"/>
            <a:ext cx="62992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7591" name="椭圆 224262"/>
          <p:cNvSpPr>
            <a:spLocks noChangeArrowheads="1"/>
          </p:cNvSpPr>
          <p:nvPr/>
        </p:nvSpPr>
        <p:spPr bwMode="auto">
          <a:xfrm>
            <a:off x="2355853" y="2183288"/>
            <a:ext cx="810683" cy="735747"/>
          </a:xfrm>
          <a:prstGeom prst="ellipse">
            <a:avLst/>
          </a:prstGeom>
          <a:noFill/>
          <a:ln w="317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攻</a:t>
            </a:r>
          </a:p>
        </p:txBody>
      </p:sp>
      <p:sp>
        <p:nvSpPr>
          <p:cNvPr id="67592" name="椭圆 224263"/>
          <p:cNvSpPr>
            <a:spLocks noChangeArrowheads="1"/>
          </p:cNvSpPr>
          <p:nvPr/>
        </p:nvSpPr>
        <p:spPr bwMode="auto">
          <a:xfrm>
            <a:off x="7285567" y="2184876"/>
            <a:ext cx="810684" cy="735747"/>
          </a:xfrm>
          <a:prstGeom prst="ellipse">
            <a:avLst/>
          </a:prstGeom>
          <a:noFill/>
          <a:ln w="317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守</a:t>
            </a:r>
          </a:p>
        </p:txBody>
      </p:sp>
      <p:sp>
        <p:nvSpPr>
          <p:cNvPr id="67593" name="椭圆 224264"/>
          <p:cNvSpPr>
            <a:spLocks noChangeArrowheads="1"/>
          </p:cNvSpPr>
          <p:nvPr/>
        </p:nvSpPr>
        <p:spPr bwMode="auto">
          <a:xfrm>
            <a:off x="1187451" y="4585176"/>
            <a:ext cx="914400" cy="735747"/>
          </a:xfrm>
          <a:prstGeom prst="ellipse">
            <a:avLst/>
          </a:prstGeom>
          <a:noFill/>
          <a:ln w="317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兴</a:t>
            </a:r>
          </a:p>
        </p:txBody>
      </p:sp>
      <p:sp>
        <p:nvSpPr>
          <p:cNvPr id="67594" name="椭圆 224265"/>
          <p:cNvSpPr>
            <a:spLocks noChangeArrowheads="1"/>
          </p:cNvSpPr>
          <p:nvPr/>
        </p:nvSpPr>
        <p:spPr bwMode="auto">
          <a:xfrm>
            <a:off x="8401051" y="4585176"/>
            <a:ext cx="914400" cy="735747"/>
          </a:xfrm>
          <a:prstGeom prst="ellipse">
            <a:avLst/>
          </a:prstGeom>
          <a:noFill/>
          <a:ln w="317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亡</a:t>
            </a:r>
          </a:p>
        </p:txBody>
      </p:sp>
      <p:sp>
        <p:nvSpPr>
          <p:cNvPr id="67595" name="直接连接符 224266"/>
          <p:cNvSpPr>
            <a:spLocks noChangeShapeType="1"/>
          </p:cNvSpPr>
          <p:nvPr/>
        </p:nvSpPr>
        <p:spPr bwMode="auto">
          <a:xfrm>
            <a:off x="2203451" y="3200400"/>
            <a:ext cx="711200" cy="0"/>
          </a:xfrm>
          <a:prstGeom prst="line">
            <a:avLst/>
          </a:prstGeom>
          <a:noFill/>
          <a:ln w="317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7596" name="直接连接符 224267"/>
          <p:cNvSpPr>
            <a:spLocks noChangeShapeType="1"/>
          </p:cNvSpPr>
          <p:nvPr/>
        </p:nvSpPr>
        <p:spPr bwMode="auto">
          <a:xfrm>
            <a:off x="1898651" y="3733800"/>
            <a:ext cx="1016000" cy="0"/>
          </a:xfrm>
          <a:prstGeom prst="line">
            <a:avLst/>
          </a:prstGeom>
          <a:noFill/>
          <a:ln w="317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7597" name="直接连接符 224268"/>
          <p:cNvSpPr>
            <a:spLocks noChangeShapeType="1"/>
          </p:cNvSpPr>
          <p:nvPr/>
        </p:nvSpPr>
        <p:spPr bwMode="auto">
          <a:xfrm>
            <a:off x="1593851" y="4267200"/>
            <a:ext cx="1320800" cy="0"/>
          </a:xfrm>
          <a:prstGeom prst="line">
            <a:avLst/>
          </a:prstGeom>
          <a:noFill/>
          <a:ln w="317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7598" name="直接连接符 224269"/>
          <p:cNvSpPr>
            <a:spLocks noChangeShapeType="1"/>
          </p:cNvSpPr>
          <p:nvPr/>
        </p:nvSpPr>
        <p:spPr bwMode="auto">
          <a:xfrm>
            <a:off x="8299451" y="3200400"/>
            <a:ext cx="812800" cy="0"/>
          </a:xfrm>
          <a:prstGeom prst="line">
            <a:avLst/>
          </a:prstGeom>
          <a:noFill/>
          <a:ln w="317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7599" name="直接连接符 224270"/>
          <p:cNvSpPr>
            <a:spLocks noChangeShapeType="1"/>
          </p:cNvSpPr>
          <p:nvPr/>
        </p:nvSpPr>
        <p:spPr bwMode="auto">
          <a:xfrm>
            <a:off x="8705851" y="3962400"/>
            <a:ext cx="914400" cy="0"/>
          </a:xfrm>
          <a:prstGeom prst="line">
            <a:avLst/>
          </a:prstGeom>
          <a:noFill/>
          <a:ln w="317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7600" name="矩形 224271"/>
          <p:cNvSpPr>
            <a:spLocks noChangeArrowheads="1"/>
          </p:cNvSpPr>
          <p:nvPr/>
        </p:nvSpPr>
        <p:spPr bwMode="auto">
          <a:xfrm>
            <a:off x="2914651" y="2937997"/>
            <a:ext cx="2844800" cy="523220"/>
          </a:xfrm>
          <a:prstGeom prst="rect">
            <a:avLst/>
          </a:prstGeom>
          <a:noFill/>
          <a:ln w="3175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统一四海</a:t>
            </a:r>
          </a:p>
        </p:txBody>
      </p:sp>
      <p:sp>
        <p:nvSpPr>
          <p:cNvPr id="67601" name="矩形 224272"/>
          <p:cNvSpPr>
            <a:spLocks noChangeArrowheads="1"/>
          </p:cNvSpPr>
          <p:nvPr/>
        </p:nvSpPr>
        <p:spPr bwMode="auto">
          <a:xfrm>
            <a:off x="2914651" y="3487272"/>
            <a:ext cx="2844800" cy="523220"/>
          </a:xfrm>
          <a:prstGeom prst="rect">
            <a:avLst/>
          </a:prstGeom>
          <a:noFill/>
          <a:ln w="3175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扩张土地</a:t>
            </a:r>
          </a:p>
        </p:txBody>
      </p:sp>
      <p:sp>
        <p:nvSpPr>
          <p:cNvPr id="67602" name="矩形 224273"/>
          <p:cNvSpPr>
            <a:spLocks noChangeArrowheads="1"/>
          </p:cNvSpPr>
          <p:nvPr/>
        </p:nvSpPr>
        <p:spPr bwMode="auto">
          <a:xfrm>
            <a:off x="2923120" y="4080997"/>
            <a:ext cx="2836333" cy="523220"/>
          </a:xfrm>
          <a:prstGeom prst="rect">
            <a:avLst/>
          </a:prstGeom>
          <a:noFill/>
          <a:ln w="3175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变法图强</a:t>
            </a:r>
          </a:p>
        </p:txBody>
      </p:sp>
      <p:sp>
        <p:nvSpPr>
          <p:cNvPr id="67603" name="矩形 224274"/>
          <p:cNvSpPr>
            <a:spLocks noChangeArrowheads="1"/>
          </p:cNvSpPr>
          <p:nvPr/>
        </p:nvSpPr>
        <p:spPr bwMode="auto">
          <a:xfrm>
            <a:off x="9112252" y="2953872"/>
            <a:ext cx="2216149" cy="523220"/>
          </a:xfrm>
          <a:prstGeom prst="rect">
            <a:avLst/>
          </a:prstGeom>
          <a:noFill/>
          <a:ln w="3175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施行暴政</a:t>
            </a:r>
          </a:p>
        </p:txBody>
      </p:sp>
      <p:sp>
        <p:nvSpPr>
          <p:cNvPr id="67604" name="矩形 224275"/>
          <p:cNvSpPr>
            <a:spLocks noChangeArrowheads="1"/>
          </p:cNvSpPr>
          <p:nvPr/>
        </p:nvSpPr>
        <p:spPr bwMode="auto">
          <a:xfrm>
            <a:off x="9620251" y="3715872"/>
            <a:ext cx="2235200" cy="523220"/>
          </a:xfrm>
          <a:prstGeom prst="rect">
            <a:avLst/>
          </a:prstGeom>
          <a:noFill/>
          <a:ln w="3175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陈涉起义</a:t>
            </a:r>
          </a:p>
        </p:txBody>
      </p:sp>
      <p:sp>
        <p:nvSpPr>
          <p:cNvPr id="67605" name="文本框 224276"/>
          <p:cNvSpPr txBox="1">
            <a:spLocks noChangeArrowheads="1"/>
          </p:cNvSpPr>
          <p:nvPr/>
        </p:nvSpPr>
        <p:spPr bwMode="auto">
          <a:xfrm>
            <a:off x="1919850" y="1484313"/>
            <a:ext cx="691303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dist" eaLnBrk="1" fontAlgn="base" hangingPunct="1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攻守势中看兴亡</a:t>
            </a:r>
          </a:p>
        </p:txBody>
      </p:sp>
      <p:sp>
        <p:nvSpPr>
          <p:cNvPr id="224278" name="云形标注 224277"/>
          <p:cNvSpPr/>
          <p:nvPr/>
        </p:nvSpPr>
        <p:spPr>
          <a:xfrm>
            <a:off x="2609851" y="457200"/>
            <a:ext cx="3251200" cy="990600"/>
          </a:xfrm>
          <a:prstGeom prst="cloudCallout">
            <a:avLst>
              <a:gd name="adj1" fmla="val -112241"/>
              <a:gd name="adj2" fmla="val 89903"/>
            </a:avLst>
          </a:prstGeom>
          <a:noFill/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en-US" altLang="zh-CN" sz="4400" b="1" i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Monotype Corsiva" pitchFamily="66" charset="0"/>
                <a:ea typeface="黑体" panose="02010609060101010101" pitchFamily="2" charset="-122"/>
              </a:rPr>
              <a:t>look</a:t>
            </a:r>
          </a:p>
        </p:txBody>
      </p:sp>
      <p:pic>
        <p:nvPicPr>
          <p:cNvPr id="67607" name="图片 224278" descr="78CE4606FCC2A3ED05588C2D1B7EFE2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1438"/>
            <a:ext cx="1219200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08" name="图片 224279" descr="FD00419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651" y="0"/>
            <a:ext cx="1828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09" name="图片 224280" descr="J009917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017" y="6475462"/>
            <a:ext cx="10363200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10" name="图片 224281" descr="J009917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566400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7147628"/>
      </p:ext>
    </p:extLst>
  </p:cSld>
  <p:clrMapOvr>
    <a:masterClrMapping/>
  </p:clrMapOvr>
  <p:transition spd="slow">
    <p:strips dir="r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矩形 225281"/>
          <p:cNvSpPr>
            <a:spLocks noChangeArrowheads="1"/>
          </p:cNvSpPr>
          <p:nvPr/>
        </p:nvSpPr>
        <p:spPr bwMode="auto">
          <a:xfrm>
            <a:off x="0" y="2420938"/>
            <a:ext cx="12192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8611" name="矩形 225282"/>
          <p:cNvSpPr>
            <a:spLocks noChangeArrowheads="1"/>
          </p:cNvSpPr>
          <p:nvPr/>
        </p:nvSpPr>
        <p:spPr bwMode="auto">
          <a:xfrm>
            <a:off x="914400" y="2392366"/>
            <a:ext cx="10363200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10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8612" name="矩形 225283"/>
          <p:cNvSpPr>
            <a:spLocks noChangeArrowheads="1"/>
          </p:cNvSpPr>
          <p:nvPr/>
        </p:nvSpPr>
        <p:spPr bwMode="auto">
          <a:xfrm>
            <a:off x="0" y="2057400"/>
            <a:ext cx="12192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68613" name="矩形 225284"/>
          <p:cNvSpPr>
            <a:spLocks noChangeArrowheads="1"/>
          </p:cNvSpPr>
          <p:nvPr/>
        </p:nvSpPr>
        <p:spPr bwMode="auto">
          <a:xfrm>
            <a:off x="239213" y="188956"/>
            <a:ext cx="11567583" cy="576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　多次运用对比的手法</a:t>
            </a:r>
            <a:r>
              <a:rPr lang="en-US" altLang="zh-CN" sz="40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:</a:t>
            </a:r>
            <a:r>
              <a:rPr lang="en-US" altLang="zh-CN" sz="4000" b="1" smtClean="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 </a:t>
            </a:r>
            <a:r>
              <a:rPr lang="en-US" altLang="zh-CN" sz="40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九国联盟与秦国实力的对比； </a:t>
            </a:r>
            <a:br>
              <a:rPr lang="zh-CN" altLang="en-US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九国会盟之时与惨败之后两种情况的对比 </a:t>
            </a:r>
            <a:br>
              <a:rPr lang="zh-CN" altLang="en-US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陈涉与九国的对比； </a:t>
            </a:r>
            <a:br>
              <a:rPr lang="zh-CN" altLang="en-US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陈涉与秦国的对比； </a:t>
            </a:r>
            <a:br>
              <a:rPr lang="zh-CN" altLang="en-US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sz="40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秦国前后兴亡的对比。 </a:t>
            </a:r>
          </a:p>
        </p:txBody>
      </p:sp>
      <p:sp>
        <p:nvSpPr>
          <p:cNvPr id="68614" name="矩形 225285"/>
          <p:cNvSpPr>
            <a:spLocks noChangeArrowheads="1"/>
          </p:cNvSpPr>
          <p:nvPr/>
        </p:nvSpPr>
        <p:spPr bwMode="auto">
          <a:xfrm>
            <a:off x="-124884" y="4124367"/>
            <a:ext cx="27443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br>
              <a:rPr lang="en-US" altLang="zh-CN" sz="2800" smtClean="0">
                <a:solidFill>
                  <a:srgbClr val="000000"/>
                </a:solidFill>
                <a:latin typeface="Times New Roman" pitchFamily="18" charset="0"/>
              </a:rPr>
            </a:br>
            <a:endParaRPr lang="en-US" altLang="zh-CN" sz="28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4070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矩形 226305"/>
          <p:cNvSpPr>
            <a:spLocks noChangeArrowheads="1"/>
          </p:cNvSpPr>
          <p:nvPr/>
        </p:nvSpPr>
        <p:spPr bwMode="auto">
          <a:xfrm>
            <a:off x="3600452" y="3141663"/>
            <a:ext cx="8591549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b="1" smtClean="0">
                <a:solidFill>
                  <a:srgbClr val="3333CC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3600" b="1" smtClean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数百</a:t>
            </a:r>
            <a:r>
              <a:rPr lang="zh-CN" altLang="en-US" sz="3600" b="1" smtClean="0">
                <a:solidFill>
                  <a:srgbClr val="3333CC"/>
                </a:solidFill>
                <a:latin typeface="Times New Roman" pitchFamily="18" charset="0"/>
                <a:ea typeface="黑体" pitchFamily="49" charset="-122"/>
              </a:rPr>
              <a:t>”</a:t>
            </a:r>
            <a:endParaRPr lang="zh-CN" altLang="en-US" sz="3600" b="1" smtClean="0">
              <a:solidFill>
                <a:srgbClr val="3333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6307" name="矩形 226306"/>
          <p:cNvSpPr>
            <a:spLocks noChangeArrowheads="1"/>
          </p:cNvSpPr>
          <p:nvPr/>
        </p:nvSpPr>
        <p:spPr bwMode="auto">
          <a:xfrm>
            <a:off x="431800" y="260350"/>
            <a:ext cx="117602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地　　位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3200" b="1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出　　身</a:t>
            </a:r>
          </a:p>
        </p:txBody>
      </p:sp>
      <p:sp>
        <p:nvSpPr>
          <p:cNvPr id="226308" name="矩形 226307"/>
          <p:cNvSpPr>
            <a:spLocks noChangeArrowheads="1"/>
          </p:cNvSpPr>
          <p:nvPr/>
        </p:nvSpPr>
        <p:spPr bwMode="auto">
          <a:xfrm>
            <a:off x="3600474" y="476285"/>
            <a:ext cx="259503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rPr>
              <a:t>陈涉</a:t>
            </a:r>
          </a:p>
        </p:txBody>
      </p:sp>
      <p:sp>
        <p:nvSpPr>
          <p:cNvPr id="226309" name="矩形 226308"/>
          <p:cNvSpPr>
            <a:spLocks noChangeArrowheads="1"/>
          </p:cNvSpPr>
          <p:nvPr/>
        </p:nvSpPr>
        <p:spPr bwMode="auto">
          <a:xfrm>
            <a:off x="7727974" y="476285"/>
            <a:ext cx="378036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rPr>
              <a:t>秦始皇</a:t>
            </a:r>
          </a:p>
        </p:txBody>
      </p:sp>
      <p:sp>
        <p:nvSpPr>
          <p:cNvPr id="226310" name="矩形 226309"/>
          <p:cNvSpPr>
            <a:spLocks noChangeArrowheads="1"/>
          </p:cNvSpPr>
          <p:nvPr/>
        </p:nvSpPr>
        <p:spPr bwMode="auto">
          <a:xfrm>
            <a:off x="719690" y="3148013"/>
            <a:ext cx="268816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军队数量</a:t>
            </a:r>
          </a:p>
        </p:txBody>
      </p:sp>
      <p:sp>
        <p:nvSpPr>
          <p:cNvPr id="226311" name="矩形 226310"/>
          <p:cNvSpPr>
            <a:spLocks noChangeArrowheads="1"/>
          </p:cNvSpPr>
          <p:nvPr/>
        </p:nvSpPr>
        <p:spPr bwMode="auto">
          <a:xfrm>
            <a:off x="719667" y="4076700"/>
            <a:ext cx="2791884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军队素质</a:t>
            </a:r>
          </a:p>
        </p:txBody>
      </p:sp>
      <p:sp>
        <p:nvSpPr>
          <p:cNvPr id="226312" name="矩形 226311"/>
          <p:cNvSpPr>
            <a:spLocks noChangeArrowheads="1"/>
          </p:cNvSpPr>
          <p:nvPr/>
        </p:nvSpPr>
        <p:spPr bwMode="auto">
          <a:xfrm>
            <a:off x="719669" y="4868898"/>
            <a:ext cx="254846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武器状况</a:t>
            </a:r>
          </a:p>
        </p:txBody>
      </p:sp>
      <p:sp>
        <p:nvSpPr>
          <p:cNvPr id="226313" name="矩形 226312"/>
          <p:cNvSpPr>
            <a:spLocks noChangeArrowheads="1"/>
          </p:cNvSpPr>
          <p:nvPr/>
        </p:nvSpPr>
        <p:spPr bwMode="auto">
          <a:xfrm>
            <a:off x="719666" y="5516598"/>
            <a:ext cx="244686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地理条件</a:t>
            </a:r>
          </a:p>
        </p:txBody>
      </p:sp>
      <p:sp>
        <p:nvSpPr>
          <p:cNvPr id="226314" name="矩形 226313"/>
          <p:cNvSpPr>
            <a:spLocks noChangeArrowheads="1"/>
          </p:cNvSpPr>
          <p:nvPr/>
        </p:nvSpPr>
        <p:spPr bwMode="auto">
          <a:xfrm>
            <a:off x="0" y="3306763"/>
            <a:ext cx="12192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26315" name="矩形 226314"/>
          <p:cNvSpPr>
            <a:spLocks noChangeArrowheads="1"/>
          </p:cNvSpPr>
          <p:nvPr/>
        </p:nvSpPr>
        <p:spPr bwMode="auto">
          <a:xfrm>
            <a:off x="2159023" y="1268413"/>
            <a:ext cx="662516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3600" b="1" smtClean="0">
                <a:solidFill>
                  <a:srgbClr val="3333CC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3600" b="1" smtClean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瓮牖绳枢之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　　子</a:t>
            </a:r>
            <a:r>
              <a:rPr lang="en-US" altLang="zh-CN" sz="3600" b="1" smtClean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 b="1" smtClean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迁徙之徒</a:t>
            </a:r>
            <a:r>
              <a:rPr lang="zh-CN" altLang="en-US" sz="3600" b="1" smtClean="0">
                <a:solidFill>
                  <a:srgbClr val="3333CC"/>
                </a:solidFill>
                <a:latin typeface="Times New Roman" pitchFamily="18" charset="0"/>
                <a:ea typeface="黑体" pitchFamily="49" charset="-122"/>
              </a:rPr>
              <a:t>”</a:t>
            </a:r>
            <a:endParaRPr lang="zh-CN" altLang="en-US" sz="3600" b="1" smtClean="0">
              <a:solidFill>
                <a:srgbClr val="3333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6316" name="矩形 226315"/>
          <p:cNvSpPr>
            <a:spLocks noChangeArrowheads="1"/>
          </p:cNvSpPr>
          <p:nvPr/>
        </p:nvSpPr>
        <p:spPr bwMode="auto">
          <a:xfrm>
            <a:off x="0" y="3276600"/>
            <a:ext cx="12192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26317" name="矩形 226316"/>
          <p:cNvSpPr>
            <a:spLocks noChangeArrowheads="1"/>
          </p:cNvSpPr>
          <p:nvPr/>
        </p:nvSpPr>
        <p:spPr bwMode="auto">
          <a:xfrm>
            <a:off x="7632703" y="1484313"/>
            <a:ext cx="45593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b="1" smtClean="0">
                <a:solidFill>
                  <a:srgbClr val="3333CC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3600" b="1" smtClean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至尊</a:t>
            </a:r>
            <a:r>
              <a:rPr lang="zh-CN" altLang="en-US" sz="3600" b="1" smtClean="0">
                <a:solidFill>
                  <a:srgbClr val="3333CC"/>
                </a:solidFill>
                <a:latin typeface="Times New Roman" pitchFamily="18" charset="0"/>
                <a:ea typeface="黑体" pitchFamily="49" charset="-122"/>
              </a:rPr>
              <a:t>”</a:t>
            </a:r>
            <a:endParaRPr lang="zh-CN" altLang="en-US" sz="3600" b="1" smtClean="0">
              <a:solidFill>
                <a:srgbClr val="3333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6318" name="矩形 226317"/>
          <p:cNvSpPr>
            <a:spLocks noChangeArrowheads="1"/>
          </p:cNvSpPr>
          <p:nvPr/>
        </p:nvSpPr>
        <p:spPr bwMode="auto">
          <a:xfrm>
            <a:off x="0" y="3306763"/>
            <a:ext cx="12192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26319" name="矩形 226318"/>
          <p:cNvSpPr>
            <a:spLocks noChangeArrowheads="1"/>
          </p:cNvSpPr>
          <p:nvPr/>
        </p:nvSpPr>
        <p:spPr bwMode="auto">
          <a:xfrm>
            <a:off x="2446890" y="2349500"/>
            <a:ext cx="88180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b="1" smtClean="0">
                <a:solidFill>
                  <a:srgbClr val="3333CC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3600" b="1" smtClean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行伍之间</a:t>
            </a:r>
            <a:r>
              <a:rPr lang="zh-CN" altLang="en-US" sz="3600" b="1" smtClean="0">
                <a:solidFill>
                  <a:srgbClr val="3333CC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 sz="36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226320" name="矩形 226319"/>
          <p:cNvSpPr>
            <a:spLocks noChangeArrowheads="1"/>
          </p:cNvSpPr>
          <p:nvPr/>
        </p:nvSpPr>
        <p:spPr bwMode="auto">
          <a:xfrm>
            <a:off x="0" y="3306763"/>
            <a:ext cx="12192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26321" name="矩形 226320"/>
          <p:cNvSpPr>
            <a:spLocks noChangeArrowheads="1"/>
          </p:cNvSpPr>
          <p:nvPr/>
        </p:nvSpPr>
        <p:spPr bwMode="auto">
          <a:xfrm>
            <a:off x="7632703" y="2565435"/>
            <a:ext cx="45593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王侯之家</a:t>
            </a:r>
          </a:p>
        </p:txBody>
      </p:sp>
      <p:sp>
        <p:nvSpPr>
          <p:cNvPr id="226322" name="矩形 226321"/>
          <p:cNvSpPr>
            <a:spLocks noChangeArrowheads="1"/>
          </p:cNvSpPr>
          <p:nvPr/>
        </p:nvSpPr>
        <p:spPr bwMode="auto">
          <a:xfrm>
            <a:off x="0" y="3306763"/>
            <a:ext cx="12192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26323" name="矩形 226322"/>
          <p:cNvSpPr>
            <a:spLocks noChangeArrowheads="1"/>
          </p:cNvSpPr>
          <p:nvPr/>
        </p:nvSpPr>
        <p:spPr bwMode="auto">
          <a:xfrm>
            <a:off x="7632703" y="3284538"/>
            <a:ext cx="45593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3333CC"/>
                </a:solidFill>
                <a:latin typeface="Times New Roman" pitchFamily="18" charset="0"/>
                <a:ea typeface="黑体" pitchFamily="49" charset="-122"/>
              </a:rPr>
              <a:t>万乘</a:t>
            </a:r>
          </a:p>
        </p:txBody>
      </p:sp>
      <p:sp>
        <p:nvSpPr>
          <p:cNvPr id="226324" name="矩形 226323"/>
          <p:cNvSpPr>
            <a:spLocks noChangeArrowheads="1"/>
          </p:cNvSpPr>
          <p:nvPr/>
        </p:nvSpPr>
        <p:spPr bwMode="auto">
          <a:xfrm>
            <a:off x="0" y="3306763"/>
            <a:ext cx="12192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26325" name="矩形 226324"/>
          <p:cNvSpPr>
            <a:spLocks noChangeArrowheads="1"/>
          </p:cNvSpPr>
          <p:nvPr/>
        </p:nvSpPr>
        <p:spPr bwMode="auto">
          <a:xfrm>
            <a:off x="7535333" y="4221163"/>
            <a:ext cx="465666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良将、信臣精卒</a:t>
            </a:r>
          </a:p>
        </p:txBody>
      </p:sp>
      <p:sp>
        <p:nvSpPr>
          <p:cNvPr id="226326" name="矩形 226325"/>
          <p:cNvSpPr>
            <a:spLocks noChangeArrowheads="1"/>
          </p:cNvSpPr>
          <p:nvPr/>
        </p:nvSpPr>
        <p:spPr bwMode="auto">
          <a:xfrm>
            <a:off x="0" y="3306763"/>
            <a:ext cx="12192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26327" name="矩形 226326"/>
          <p:cNvSpPr>
            <a:spLocks noChangeArrowheads="1"/>
          </p:cNvSpPr>
          <p:nvPr/>
        </p:nvSpPr>
        <p:spPr bwMode="auto">
          <a:xfrm>
            <a:off x="3503107" y="4076700"/>
            <a:ext cx="625898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b="1" smtClean="0">
                <a:solidFill>
                  <a:srgbClr val="3333CC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3600" b="1" smtClean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疲弊之卒</a:t>
            </a:r>
            <a:r>
              <a:rPr lang="zh-CN" altLang="en-US" sz="3600" b="1" smtClean="0">
                <a:solidFill>
                  <a:srgbClr val="3333CC"/>
                </a:solidFill>
                <a:latin typeface="Times New Roman" pitchFamily="18" charset="0"/>
                <a:ea typeface="黑体" pitchFamily="49" charset="-122"/>
              </a:rPr>
              <a:t>”</a:t>
            </a:r>
            <a:endParaRPr lang="zh-CN" altLang="en-US" sz="3600" b="1" smtClean="0">
              <a:solidFill>
                <a:srgbClr val="3333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6328" name="矩形 226327"/>
          <p:cNvSpPr>
            <a:spLocks noChangeArrowheads="1"/>
          </p:cNvSpPr>
          <p:nvPr/>
        </p:nvSpPr>
        <p:spPr bwMode="auto">
          <a:xfrm>
            <a:off x="0" y="3306763"/>
            <a:ext cx="12192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26329" name="矩形 226328"/>
          <p:cNvSpPr>
            <a:spLocks noChangeArrowheads="1"/>
          </p:cNvSpPr>
          <p:nvPr/>
        </p:nvSpPr>
        <p:spPr bwMode="auto">
          <a:xfrm>
            <a:off x="3503084" y="4941888"/>
            <a:ext cx="1210733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b="1" smtClean="0">
                <a:solidFill>
                  <a:srgbClr val="3333CC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3600" b="1" smtClean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斩木为兵</a:t>
            </a:r>
            <a:r>
              <a:rPr lang="zh-CN" altLang="en-US" sz="3600" b="1" smtClean="0">
                <a:solidFill>
                  <a:srgbClr val="3333CC"/>
                </a:solidFill>
                <a:latin typeface="Times New Roman" pitchFamily="18" charset="0"/>
                <a:ea typeface="黑体" pitchFamily="49" charset="-122"/>
              </a:rPr>
              <a:t>”</a:t>
            </a:r>
            <a:endParaRPr lang="zh-CN" altLang="en-US" sz="3600" b="1" smtClean="0">
              <a:solidFill>
                <a:srgbClr val="3333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6330" name="矩形 226329"/>
          <p:cNvSpPr>
            <a:spLocks noChangeArrowheads="1"/>
          </p:cNvSpPr>
          <p:nvPr/>
        </p:nvSpPr>
        <p:spPr bwMode="auto">
          <a:xfrm>
            <a:off x="0" y="3306763"/>
            <a:ext cx="12192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26331" name="矩形 226330"/>
          <p:cNvSpPr>
            <a:spLocks noChangeArrowheads="1"/>
          </p:cNvSpPr>
          <p:nvPr/>
        </p:nvSpPr>
        <p:spPr bwMode="auto">
          <a:xfrm>
            <a:off x="7632703" y="4868863"/>
            <a:ext cx="45593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b="1" smtClean="0">
                <a:solidFill>
                  <a:srgbClr val="3333CC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3600" b="1" smtClean="0">
                <a:solidFill>
                  <a:srgbClr val="3333CC"/>
                </a:solidFill>
                <a:latin typeface="Times New Roman" pitchFamily="18" charset="0"/>
                <a:ea typeface="黑体" pitchFamily="49" charset="-122"/>
              </a:rPr>
              <a:t>劲弩”“利兵</a:t>
            </a:r>
          </a:p>
        </p:txBody>
      </p:sp>
      <p:sp>
        <p:nvSpPr>
          <p:cNvPr id="226332" name="矩形 226331"/>
          <p:cNvSpPr>
            <a:spLocks noChangeArrowheads="1"/>
          </p:cNvSpPr>
          <p:nvPr/>
        </p:nvSpPr>
        <p:spPr bwMode="auto">
          <a:xfrm>
            <a:off x="1102784" y="2565435"/>
            <a:ext cx="11089216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26333" name="矩形 226332"/>
          <p:cNvSpPr>
            <a:spLocks noChangeArrowheads="1"/>
          </p:cNvSpPr>
          <p:nvPr/>
        </p:nvSpPr>
        <p:spPr bwMode="auto">
          <a:xfrm>
            <a:off x="3503084" y="5373723"/>
            <a:ext cx="4375149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b="1" smtClean="0">
                <a:solidFill>
                  <a:srgbClr val="3333CC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3600" b="1" smtClean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阡陌之中</a:t>
            </a:r>
            <a:r>
              <a:rPr lang="zh-CN" altLang="en-US" sz="3600" b="1" smtClean="0">
                <a:solidFill>
                  <a:srgbClr val="3333CC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lang="zh-CN" altLang="en-US" sz="3600" b="1" smtClean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3600" b="1" smtClean="0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6334" name="矩形 226333"/>
          <p:cNvSpPr>
            <a:spLocks noChangeArrowheads="1"/>
          </p:cNvSpPr>
          <p:nvPr/>
        </p:nvSpPr>
        <p:spPr bwMode="auto">
          <a:xfrm>
            <a:off x="7632703" y="5516563"/>
            <a:ext cx="4559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smtClean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据亿丈之城</a:t>
            </a:r>
          </a:p>
        </p:txBody>
      </p:sp>
      <p:sp>
        <p:nvSpPr>
          <p:cNvPr id="69663" name="椭圆 226334"/>
          <p:cNvSpPr>
            <a:spLocks noChangeArrowheads="1"/>
          </p:cNvSpPr>
          <p:nvPr/>
        </p:nvSpPr>
        <p:spPr bwMode="auto">
          <a:xfrm>
            <a:off x="624420" y="549276"/>
            <a:ext cx="2495549" cy="7921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smtClean="0">
                <a:solidFill>
                  <a:srgbClr val="FF3300"/>
                </a:solidFill>
                <a:ea typeface="华文行楷" pitchFamily="2" charset="-122"/>
              </a:rPr>
              <a:t>对比</a:t>
            </a:r>
          </a:p>
        </p:txBody>
      </p:sp>
    </p:spTree>
    <p:extLst>
      <p:ext uri="{BB962C8B-B14F-4D97-AF65-F5344CB8AC3E}">
        <p14:creationId xmlns:p14="http://schemas.microsoft.com/office/powerpoint/2010/main" val="377550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6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6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6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6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6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6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6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6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6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6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6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6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6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6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6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6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6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6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6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6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6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6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2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2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2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2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2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2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2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2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2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2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2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26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26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2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2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26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26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 nodeType="clickPar">
                      <p:stCondLst>
                        <p:cond delay="indefinite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26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26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26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226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226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26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6" grpId="0"/>
      <p:bldP spid="226307" grpId="0"/>
      <p:bldP spid="226308" grpId="0"/>
      <p:bldP spid="226309" grpId="0"/>
      <p:bldP spid="226310" grpId="0"/>
      <p:bldP spid="226311" grpId="0"/>
      <p:bldP spid="226312" grpId="0"/>
      <p:bldP spid="226313" grpId="0"/>
      <p:bldP spid="226315" grpId="0"/>
      <p:bldP spid="226317" grpId="0"/>
      <p:bldP spid="226319" grpId="0"/>
      <p:bldP spid="226321" grpId="0"/>
      <p:bldP spid="226323" grpId="0"/>
      <p:bldP spid="226325" grpId="0"/>
      <p:bldP spid="226327" grpId="0"/>
      <p:bldP spid="226329" grpId="0"/>
      <p:bldP spid="226331" grpId="0"/>
      <p:bldP spid="226333" grpId="0"/>
      <p:bldP spid="2263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22059" y="1126515"/>
            <a:ext cx="9948545" cy="429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0">
              <a:spcBef>
                <a:spcPct val="20000"/>
              </a:spcBef>
              <a:buFontTx/>
              <a:buNone/>
            </a:pPr>
            <a:r>
              <a:rPr lang="zh-CN" altLang="en-US" sz="4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解析：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这是一首</a:t>
            </a:r>
            <a:r>
              <a:rPr lang="zh-CN" altLang="en-US" sz="44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托古讽时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诗，意在借贾谊的遭遇，抒写诗人</a:t>
            </a:r>
            <a:r>
              <a:rPr lang="zh-CN" altLang="en-US" sz="44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怀才不遇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的感慨。</a:t>
            </a:r>
          </a:p>
          <a:p>
            <a:pPr lvl="0" indent="0">
              <a:spcBef>
                <a:spcPct val="20000"/>
              </a:spcBef>
              <a:buFontTx/>
              <a:buNone/>
            </a:pPr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    诗选取</a:t>
            </a:r>
            <a:r>
              <a:rPr lang="zh-CN" altLang="en-US" sz="4400" u="sng">
                <a:latin typeface="楷体" panose="02010609060101010101" charset="-122"/>
                <a:ea typeface="楷体" panose="02010609060101010101" charset="-122"/>
                <a:sym typeface="+mn-ea"/>
              </a:rPr>
              <a:t>汉文帝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宣室召见贾谊，夜半倾谈的情节，写文帝</a:t>
            </a:r>
            <a:r>
              <a:rPr lang="zh-CN" altLang="en-US" sz="4400" u="sng">
                <a:latin typeface="楷体" panose="02010609060101010101" charset="-122"/>
                <a:ea typeface="楷体" panose="02010609060101010101" charset="-122"/>
                <a:sym typeface="+mn-ea"/>
              </a:rPr>
              <a:t>不能识贤，任贤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；揭露了</a:t>
            </a:r>
            <a:r>
              <a:rPr lang="zh-CN" altLang="en-US" sz="4400" u="sng">
                <a:latin typeface="楷体" panose="02010609060101010101" charset="-122"/>
                <a:ea typeface="楷体" panose="02010609060101010101" charset="-122"/>
                <a:sym typeface="+mn-ea"/>
              </a:rPr>
              <a:t>晚唐皇帝服药求仙，荒于政事，不能任贤，不顾民生的昏庸特性</a:t>
            </a:r>
            <a:r>
              <a:rPr lang="zh-CN" altLang="en-US" sz="440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4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ipe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标题 230401"/>
          <p:cNvSpPr>
            <a:spLocks noGrp="1" noChangeArrowheads="1"/>
          </p:cNvSpPr>
          <p:nvPr>
            <p:ph type="title"/>
          </p:nvPr>
        </p:nvSpPr>
        <p:spPr>
          <a:xfrm>
            <a:off x="431800" y="188913"/>
            <a:ext cx="3962400" cy="990600"/>
          </a:xfrm>
        </p:spPr>
        <p:txBody>
          <a:bodyPr/>
          <a:lstStyle/>
          <a:p>
            <a:pPr eaLnBrk="1" hangingPunct="1"/>
            <a:r>
              <a:rPr lang="zh-CN" altLang="en-US" sz="3600" smtClean="0">
                <a:solidFill>
                  <a:srgbClr val="FF3300"/>
                </a:solidFill>
              </a:rPr>
              <a:t>写作特点</a:t>
            </a:r>
          </a:p>
        </p:txBody>
      </p:sp>
      <p:graphicFrame>
        <p:nvGraphicFramePr>
          <p:cNvPr id="230403" name="对象 230402"/>
          <p:cNvGraphicFramePr>
            <a:graphicFrameLocks/>
          </p:cNvGraphicFramePr>
          <p:nvPr/>
        </p:nvGraphicFramePr>
        <p:xfrm>
          <a:off x="1102784" y="1196975"/>
          <a:ext cx="84328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r:id="rId3" imgW="17162449" imgH="1361633" progId="Photoshop.Image.6">
                  <p:embed/>
                </p:oleObj>
              </mc:Choice>
              <mc:Fallback>
                <p:oleObj r:id="rId3" imgW="17162449" imgH="1361633" progId="Photoshop.Image.6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2784" y="1196975"/>
                        <a:ext cx="84328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04" name="对象 230403"/>
          <p:cNvGraphicFramePr>
            <a:graphicFrameLocks/>
          </p:cNvGraphicFramePr>
          <p:nvPr/>
        </p:nvGraphicFramePr>
        <p:xfrm>
          <a:off x="1102784" y="2852738"/>
          <a:ext cx="81280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r:id="rId5" imgW="13792653" imgH="1106638" progId="Photoshop.Image.6">
                  <p:embed/>
                </p:oleObj>
              </mc:Choice>
              <mc:Fallback>
                <p:oleObj r:id="rId5" imgW="13792653" imgH="1106638" progId="Photoshop.Image.6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2784" y="2852738"/>
                        <a:ext cx="8128000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05" name="对象 230404"/>
          <p:cNvGraphicFramePr>
            <a:graphicFrameLocks/>
          </p:cNvGraphicFramePr>
          <p:nvPr/>
        </p:nvGraphicFramePr>
        <p:xfrm>
          <a:off x="814917" y="3429000"/>
          <a:ext cx="10871200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r:id="rId7" imgW="32943673" imgH="6230204" progId="Photoshop.Image.6">
                  <p:embed/>
                </p:oleObj>
              </mc:Choice>
              <mc:Fallback>
                <p:oleObj r:id="rId7" imgW="32943673" imgH="6230204" progId="Photoshop.Image.6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4917" y="3429000"/>
                        <a:ext cx="10871200" cy="274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06" name="对象 230405"/>
          <p:cNvGraphicFramePr>
            <a:graphicFrameLocks/>
          </p:cNvGraphicFramePr>
          <p:nvPr/>
        </p:nvGraphicFramePr>
        <p:xfrm>
          <a:off x="1295400" y="1916113"/>
          <a:ext cx="92456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r:id="rId9" imgW="28731429" imgH="1116735" progId="Photoshop.Image.6">
                  <p:embed/>
                </p:oleObj>
              </mc:Choice>
              <mc:Fallback>
                <p:oleObj r:id="rId9" imgW="28731429" imgH="1116735" progId="Photoshop.Image.6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916113"/>
                        <a:ext cx="92456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17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文本框 116737"/>
          <p:cNvSpPr txBox="1">
            <a:spLocks noChangeArrowheads="1"/>
          </p:cNvSpPr>
          <p:nvPr/>
        </p:nvSpPr>
        <p:spPr bwMode="auto">
          <a:xfrm>
            <a:off x="3503084" y="3"/>
            <a:ext cx="3632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b="1" smtClean="0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rPr>
              <a:t>课堂练习：</a:t>
            </a:r>
          </a:p>
        </p:txBody>
      </p:sp>
      <p:sp>
        <p:nvSpPr>
          <p:cNvPr id="116739" name="文本框 116738"/>
          <p:cNvSpPr txBox="1">
            <a:spLocks noChangeArrowheads="1"/>
          </p:cNvSpPr>
          <p:nvPr/>
        </p:nvSpPr>
        <p:spPr bwMode="auto">
          <a:xfrm>
            <a:off x="239186" y="620716"/>
            <a:ext cx="9608721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itchFamily="18" charset="0"/>
              </a:rPr>
              <a:t>1.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仿宋_GB2312" pitchFamily="49" charset="-122"/>
              </a:rPr>
              <a:t>说明下列</a:t>
            </a:r>
            <a:r>
              <a:rPr lang="zh-CN" altLang="en-US" sz="2400" b="1" u="sng" smtClean="0">
                <a:solidFill>
                  <a:srgbClr val="FF3300"/>
                </a:solidFill>
                <a:latin typeface="Times New Roman" pitchFamily="18" charset="0"/>
                <a:ea typeface="仿宋_GB2312" pitchFamily="49" charset="-122"/>
              </a:rPr>
              <a:t>红色词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  <a:ea typeface="仿宋_GB2312" pitchFamily="49" charset="-122"/>
              </a:rPr>
              <a:t>的用法：</a:t>
            </a:r>
            <a:endParaRPr lang="zh-CN" altLang="en-US" sz="2400" b="1" smtClean="0">
              <a:solidFill>
                <a:srgbClr val="000000"/>
              </a:solidFill>
              <a:latin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itchFamily="18" charset="0"/>
              </a:rPr>
              <a:t>①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天下</a:t>
            </a:r>
            <a:r>
              <a:rPr lang="zh-CN" altLang="en-US" sz="2400" b="1" smtClean="0">
                <a:solidFill>
                  <a:srgbClr val="FF3300"/>
                </a:solidFill>
                <a:latin typeface="Times New Roman" pitchFamily="18" charset="0"/>
              </a:rPr>
              <a:t>云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集响应，赢粮而景从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itchFamily="18" charset="0"/>
              </a:rPr>
              <a:t>②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外连衡而</a:t>
            </a:r>
            <a:r>
              <a:rPr lang="zh-CN" altLang="en-US" sz="2400" b="1" smtClean="0">
                <a:solidFill>
                  <a:srgbClr val="FF3300"/>
                </a:solidFill>
                <a:latin typeface="Times New Roman" pitchFamily="18" charset="0"/>
              </a:rPr>
              <a:t>斗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诸侯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itchFamily="18" charset="0"/>
              </a:rPr>
              <a:t>③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然陈涉</a:t>
            </a:r>
            <a:r>
              <a:rPr lang="zh-CN" altLang="en-US" sz="2400" b="1" smtClean="0">
                <a:solidFill>
                  <a:srgbClr val="FF3300"/>
                </a:solidFill>
                <a:latin typeface="Times New Roman" pitchFamily="18" charset="0"/>
              </a:rPr>
              <a:t>瓮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牖</a:t>
            </a:r>
            <a:r>
              <a:rPr lang="zh-CN" altLang="en-US" sz="2400" b="1" smtClean="0">
                <a:solidFill>
                  <a:srgbClr val="FF3300"/>
                </a:solidFill>
                <a:latin typeface="Times New Roman" pitchFamily="18" charset="0"/>
              </a:rPr>
              <a:t>绳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枢之子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itchFamily="18" charset="0"/>
              </a:rPr>
              <a:t>④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序八州而</a:t>
            </a:r>
            <a:r>
              <a:rPr lang="zh-CN" altLang="en-US" sz="2400" b="1" smtClean="0">
                <a:solidFill>
                  <a:srgbClr val="FF3300"/>
                </a:solidFill>
                <a:latin typeface="Times New Roman" pitchFamily="18" charset="0"/>
              </a:rPr>
              <a:t>朝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同列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 smtClean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2.</a:t>
            </a:r>
            <a:r>
              <a:rPr lang="zh-CN" altLang="en-US" sz="2400" b="1" smtClean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在横线上填空：</a:t>
            </a:r>
            <a:endParaRPr lang="zh-CN" altLang="en-US" sz="2400" b="1" smtClean="0">
              <a:solidFill>
                <a:srgbClr val="000000"/>
              </a:solidFill>
              <a:latin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itchFamily="18" charset="0"/>
              </a:rPr>
              <a:t>①“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内立法度，务耕织”句省略了主语</a:t>
            </a:r>
            <a:r>
              <a:rPr lang="zh-CN" altLang="en-US" sz="2400" b="1" u="sng" smtClean="0">
                <a:solidFill>
                  <a:srgbClr val="000000"/>
                </a:solidFill>
                <a:latin typeface="Times New Roman" pitchFamily="18" charset="0"/>
              </a:rPr>
              <a:t>             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itchFamily="18" charset="0"/>
              </a:rPr>
              <a:t>②“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焚百家之言，以愚黔首”句中“以”后省略了宾语</a:t>
            </a:r>
            <a:r>
              <a:rPr lang="zh-CN" altLang="en-US" sz="2400" b="1" u="sng" smtClean="0">
                <a:solidFill>
                  <a:srgbClr val="000000"/>
                </a:solidFill>
                <a:latin typeface="Times New Roman" pitchFamily="18" charset="0"/>
              </a:rPr>
              <a:t>        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 smtClean="0">
                <a:solidFill>
                  <a:srgbClr val="000000"/>
                </a:solidFill>
                <a:latin typeface="Times New Roman" pitchFamily="18" charset="0"/>
              </a:rPr>
              <a:t>③“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一夫作难而七庙隳，身死人手，为天下笑者，何也”句，“一夫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作难”指</a:t>
            </a:r>
            <a:r>
              <a:rPr lang="zh-CN" altLang="en-US" sz="2400" b="1" u="sng" smtClean="0">
                <a:solidFill>
                  <a:srgbClr val="000000"/>
                </a:solidFill>
                <a:latin typeface="Times New Roman" pitchFamily="18" charset="0"/>
              </a:rPr>
              <a:t>                    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；“身死”后面省略了</a:t>
            </a:r>
            <a:r>
              <a:rPr lang="zh-CN" altLang="en-US" sz="2400" b="1" u="sng" smtClean="0">
                <a:solidFill>
                  <a:srgbClr val="000000"/>
                </a:solidFill>
                <a:latin typeface="Times New Roman" pitchFamily="18" charset="0"/>
              </a:rPr>
              <a:t>        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词  ；“为天下笑者，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何也？”是</a:t>
            </a:r>
            <a:r>
              <a:rPr lang="zh-CN" altLang="en-US" sz="2400" b="1" u="sng" smtClean="0">
                <a:solidFill>
                  <a:srgbClr val="000000"/>
                </a:solidFill>
                <a:latin typeface="Times New Roman" pitchFamily="18" charset="0"/>
              </a:rPr>
              <a:t>                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itchFamily="18" charset="0"/>
              </a:rPr>
              <a:t>修辞句。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 b="1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6740" name="文本框 116739"/>
          <p:cNvSpPr txBox="1">
            <a:spLocks noChangeArrowheads="1"/>
          </p:cNvSpPr>
          <p:nvPr/>
        </p:nvSpPr>
        <p:spPr bwMode="auto">
          <a:xfrm>
            <a:off x="6299201" y="762002"/>
            <a:ext cx="1112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3333CC"/>
                </a:solidFill>
                <a:latin typeface="Times New Roman" pitchFamily="18" charset="0"/>
                <a:ea typeface="楷体_GB2312" pitchFamily="49" charset="-122"/>
              </a:rPr>
              <a:t>名作状</a:t>
            </a:r>
          </a:p>
        </p:txBody>
      </p:sp>
      <p:sp>
        <p:nvSpPr>
          <p:cNvPr id="116741" name="文本框 116740"/>
          <p:cNvSpPr txBox="1">
            <a:spLocks noChangeArrowheads="1"/>
          </p:cNvSpPr>
          <p:nvPr/>
        </p:nvSpPr>
        <p:spPr bwMode="auto">
          <a:xfrm>
            <a:off x="6299200" y="1143002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3333CC"/>
                </a:solidFill>
                <a:latin typeface="Times New Roman" pitchFamily="18" charset="0"/>
                <a:ea typeface="楷体_GB2312" pitchFamily="49" charset="-122"/>
              </a:rPr>
              <a:t>使动用法</a:t>
            </a:r>
          </a:p>
        </p:txBody>
      </p:sp>
      <p:sp>
        <p:nvSpPr>
          <p:cNvPr id="116742" name="文本框 116741"/>
          <p:cNvSpPr txBox="1">
            <a:spLocks noChangeArrowheads="1"/>
          </p:cNvSpPr>
          <p:nvPr/>
        </p:nvSpPr>
        <p:spPr bwMode="auto">
          <a:xfrm>
            <a:off x="6299202" y="1524001"/>
            <a:ext cx="1112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3333CC"/>
                </a:solidFill>
                <a:latin typeface="Times New Roman" pitchFamily="18" charset="0"/>
                <a:ea typeface="楷体_GB2312" pitchFamily="49" charset="-122"/>
              </a:rPr>
              <a:t>名作动</a:t>
            </a:r>
          </a:p>
        </p:txBody>
      </p:sp>
      <p:sp>
        <p:nvSpPr>
          <p:cNvPr id="116743" name="文本框 116742"/>
          <p:cNvSpPr txBox="1">
            <a:spLocks noChangeArrowheads="1"/>
          </p:cNvSpPr>
          <p:nvPr/>
        </p:nvSpPr>
        <p:spPr bwMode="auto">
          <a:xfrm>
            <a:off x="6299200" y="1905002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3333CC"/>
                </a:solidFill>
                <a:latin typeface="Times New Roman" pitchFamily="18" charset="0"/>
                <a:ea typeface="楷体_GB2312" pitchFamily="49" charset="-122"/>
              </a:rPr>
              <a:t>使动用法</a:t>
            </a:r>
          </a:p>
        </p:txBody>
      </p:sp>
      <p:sp>
        <p:nvSpPr>
          <p:cNvPr id="116749" name="文本框 116748"/>
          <p:cNvSpPr txBox="1">
            <a:spLocks noChangeArrowheads="1"/>
          </p:cNvSpPr>
          <p:nvPr/>
        </p:nvSpPr>
        <p:spPr bwMode="auto">
          <a:xfrm>
            <a:off x="7234769" y="2855915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孝公</a:t>
            </a:r>
          </a:p>
        </p:txBody>
      </p:sp>
      <p:sp>
        <p:nvSpPr>
          <p:cNvPr id="116750" name="文本框 116749"/>
          <p:cNvSpPr txBox="1">
            <a:spLocks noChangeArrowheads="1"/>
          </p:cNvSpPr>
          <p:nvPr/>
        </p:nvSpPr>
        <p:spPr bwMode="auto">
          <a:xfrm>
            <a:off x="9867900" y="3313115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之</a:t>
            </a:r>
          </a:p>
        </p:txBody>
      </p:sp>
      <p:sp>
        <p:nvSpPr>
          <p:cNvPr id="116751" name="文本框 116750"/>
          <p:cNvSpPr txBox="1">
            <a:spLocks noChangeArrowheads="1"/>
          </p:cNvSpPr>
          <p:nvPr/>
        </p:nvSpPr>
        <p:spPr bwMode="auto">
          <a:xfrm>
            <a:off x="2161118" y="3967165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陈涉起义</a:t>
            </a:r>
          </a:p>
        </p:txBody>
      </p:sp>
      <p:sp>
        <p:nvSpPr>
          <p:cNvPr id="116752" name="文本框 116751"/>
          <p:cNvSpPr txBox="1">
            <a:spLocks noChangeArrowheads="1"/>
          </p:cNvSpPr>
          <p:nvPr/>
        </p:nvSpPr>
        <p:spPr bwMode="auto">
          <a:xfrm>
            <a:off x="8297333" y="3967165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介</a:t>
            </a:r>
          </a:p>
        </p:txBody>
      </p:sp>
      <p:sp>
        <p:nvSpPr>
          <p:cNvPr id="116753" name="文本框 116752"/>
          <p:cNvSpPr txBox="1">
            <a:spLocks noChangeArrowheads="1"/>
          </p:cNvSpPr>
          <p:nvPr/>
        </p:nvSpPr>
        <p:spPr bwMode="auto">
          <a:xfrm>
            <a:off x="2755902" y="4321177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设问</a:t>
            </a:r>
          </a:p>
        </p:txBody>
      </p:sp>
    </p:spTree>
    <p:extLst>
      <p:ext uri="{BB962C8B-B14F-4D97-AF65-F5344CB8AC3E}">
        <p14:creationId xmlns:p14="http://schemas.microsoft.com/office/powerpoint/2010/main" val="28874311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16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16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16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16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16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116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/>
      <p:bldP spid="116739" grpId="0"/>
      <p:bldP spid="116740" grpId="0"/>
      <p:bldP spid="116741" grpId="0"/>
      <p:bldP spid="116742" grpId="0"/>
      <p:bldP spid="116743" grpId="0"/>
      <p:bldP spid="116749" grpId="0"/>
      <p:bldP spid="116750" grpId="0"/>
      <p:bldP spid="116751" grpId="0"/>
      <p:bldP spid="116752" grpId="0"/>
      <p:bldP spid="11675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814953" y="765175"/>
            <a:ext cx="10703983" cy="51117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latin typeface="宋体" pitchFamily="2" charset="-122"/>
              </a:rPr>
              <a:t>判断</a:t>
            </a:r>
            <a:r>
              <a:rPr lang="zh-CN" altLang="en-US" sz="2800" b="1" dirty="0">
                <a:latin typeface="宋体" pitchFamily="2" charset="-122"/>
              </a:rPr>
              <a:t>正误</a:t>
            </a:r>
            <a:r>
              <a:rPr lang="en-US" altLang="zh-CN" sz="2800" b="1" dirty="0">
                <a:latin typeface="宋体" pitchFamily="2" charset="-122"/>
              </a:rPr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800" b="1" dirty="0">
                <a:latin typeface="宋体" pitchFamily="2" charset="-122"/>
              </a:rPr>
              <a:t>(1).《</a:t>
            </a:r>
            <a:r>
              <a:rPr lang="zh-CN" altLang="en-US" sz="2800" b="1" dirty="0">
                <a:latin typeface="宋体" pitchFamily="2" charset="-122"/>
              </a:rPr>
              <a:t>过秦论</a:t>
            </a:r>
            <a:r>
              <a:rPr lang="en-US" altLang="zh-CN" sz="2800" b="1" dirty="0">
                <a:latin typeface="宋体" pitchFamily="2" charset="-122"/>
              </a:rPr>
              <a:t>》</a:t>
            </a:r>
            <a:r>
              <a:rPr lang="zh-CN" altLang="en-US" sz="2800" b="1" dirty="0">
                <a:latin typeface="宋体" pitchFamily="2" charset="-122"/>
              </a:rPr>
              <a:t>的作者是东汉贾谊。过，这里是动词。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800" b="1" dirty="0">
                <a:latin typeface="宋体" pitchFamily="2" charset="-122"/>
              </a:rPr>
              <a:t>(2).“</a:t>
            </a:r>
            <a:r>
              <a:rPr lang="zh-CN" altLang="en-US" sz="2800" b="1" dirty="0">
                <a:latin typeface="宋体" pitchFamily="2" charset="-122"/>
              </a:rPr>
              <a:t>外连衡而斗诸侯”</a:t>
            </a:r>
            <a:r>
              <a:rPr lang="en-US" altLang="zh-CN" sz="2800" b="1" dirty="0">
                <a:latin typeface="宋体" pitchFamily="2" charset="-122"/>
              </a:rPr>
              <a:t>,</a:t>
            </a:r>
            <a:r>
              <a:rPr lang="zh-CN" altLang="en-US" sz="2800" b="1" dirty="0">
                <a:latin typeface="宋体" pitchFamily="2" charset="-122"/>
              </a:rPr>
              <a:t>译为“对外取用连横的策略使诸侯自相争斗。”其中“外”与“斗”都是名词活用做状语。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800" b="1" dirty="0">
                <a:latin typeface="宋体" pitchFamily="2" charset="-122"/>
              </a:rPr>
              <a:t>(3).《</a:t>
            </a:r>
            <a:r>
              <a:rPr lang="zh-CN" altLang="en-US" sz="2800" b="1" dirty="0">
                <a:latin typeface="宋体" pitchFamily="2" charset="-122"/>
              </a:rPr>
              <a:t>过秦论</a:t>
            </a:r>
            <a:r>
              <a:rPr lang="en-US" altLang="zh-CN" sz="2800" b="1" dirty="0">
                <a:latin typeface="宋体" pitchFamily="2" charset="-122"/>
              </a:rPr>
              <a:t>》</a:t>
            </a:r>
            <a:r>
              <a:rPr lang="zh-CN" altLang="en-US" sz="2800" b="1" dirty="0">
                <a:latin typeface="宋体" pitchFamily="2" charset="-122"/>
              </a:rPr>
              <a:t>的中心论点是全文最后一句“仁义不施而攻守之势异也</a:t>
            </a:r>
            <a:r>
              <a:rPr lang="en-US" altLang="zh-CN" sz="2800" b="1" dirty="0">
                <a:latin typeface="宋体" pitchFamily="2" charset="-122"/>
              </a:rPr>
              <a:t>.”</a:t>
            </a:r>
            <a:r>
              <a:rPr lang="zh-CN" altLang="en-US" sz="2800" b="1" dirty="0">
                <a:latin typeface="宋体" pitchFamily="2" charset="-122"/>
              </a:rPr>
              <a:t>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800" b="1" dirty="0">
                <a:latin typeface="宋体" pitchFamily="2" charset="-122"/>
              </a:rPr>
              <a:t>(4).“</a:t>
            </a:r>
            <a:r>
              <a:rPr lang="zh-CN" altLang="en-US" sz="2800" b="1" dirty="0">
                <a:latin typeface="宋体" pitchFamily="2" charset="-122"/>
              </a:rPr>
              <a:t>身死人手</a:t>
            </a:r>
            <a:r>
              <a:rPr lang="en-US" altLang="zh-CN" sz="2800" b="1" dirty="0">
                <a:latin typeface="宋体" pitchFamily="2" charset="-122"/>
              </a:rPr>
              <a:t>,</a:t>
            </a:r>
            <a:r>
              <a:rPr lang="zh-CN" altLang="en-US" sz="2800" b="1" dirty="0">
                <a:latin typeface="宋体" pitchFamily="2" charset="-122"/>
              </a:rPr>
              <a:t>为天下笑者”</a:t>
            </a:r>
            <a:r>
              <a:rPr lang="en-US" altLang="zh-CN" sz="2800" b="1" dirty="0">
                <a:latin typeface="宋体" pitchFamily="2" charset="-122"/>
              </a:rPr>
              <a:t>,</a:t>
            </a:r>
            <a:r>
              <a:rPr lang="zh-CN" altLang="en-US" sz="2800" b="1" dirty="0">
                <a:latin typeface="宋体" pitchFamily="2" charset="-122"/>
              </a:rPr>
              <a:t>句中的“为”表被动</a:t>
            </a:r>
            <a:r>
              <a:rPr lang="en-US" altLang="zh-CN" sz="2800" b="1" dirty="0">
                <a:latin typeface="宋体" pitchFamily="2" charset="-122"/>
              </a:rPr>
              <a:t>,“</a:t>
            </a:r>
            <a:r>
              <a:rPr lang="zh-CN" altLang="en-US" sz="2800" b="1" dirty="0">
                <a:latin typeface="宋体" pitchFamily="2" charset="-122"/>
              </a:rPr>
              <a:t>然后以六合为家”句中的“为”是“变为”、“当作”的意思</a:t>
            </a:r>
            <a:r>
              <a:rPr lang="zh-CN" altLang="en-US" sz="2800" dirty="0">
                <a:latin typeface="宋体" pitchFamily="2" charset="-122"/>
              </a:rPr>
              <a:t>。</a:t>
            </a: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304801" y="1143052"/>
            <a:ext cx="4587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FF"/>
                </a:solidFill>
              </a:rPr>
              <a:t>X</a:t>
            </a:r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304801" y="2057452"/>
            <a:ext cx="4587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FF"/>
                </a:solidFill>
              </a:rPr>
              <a:t>X</a:t>
            </a:r>
          </a:p>
        </p:txBody>
      </p:sp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304801" y="3276601"/>
            <a:ext cx="4587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FF"/>
                </a:solidFill>
              </a:rPr>
              <a:t>V</a:t>
            </a:r>
          </a:p>
        </p:txBody>
      </p:sp>
      <p:sp>
        <p:nvSpPr>
          <p:cNvPr id="84998" name="Text Box 6"/>
          <p:cNvSpPr txBox="1">
            <a:spLocks noChangeArrowheads="1"/>
          </p:cNvSpPr>
          <p:nvPr/>
        </p:nvSpPr>
        <p:spPr bwMode="auto">
          <a:xfrm>
            <a:off x="304801" y="4191052"/>
            <a:ext cx="4587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FF"/>
                </a:solidFill>
              </a:rPr>
              <a:t>V</a:t>
            </a:r>
          </a:p>
        </p:txBody>
      </p:sp>
    </p:spTree>
    <p:extLst>
      <p:ext uri="{BB962C8B-B14F-4D97-AF65-F5344CB8AC3E}">
        <p14:creationId xmlns:p14="http://schemas.microsoft.com/office/powerpoint/2010/main" val="1832880897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autoUpdateAnimBg="0"/>
      <p:bldP spid="84996" grpId="0" autoUpdateAnimBg="0"/>
      <p:bldP spid="84997" grpId="0" autoUpdateAnimBg="0"/>
      <p:bldP spid="84998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标题 108545"/>
          <p:cNvSpPr>
            <a:spLocks noGrp="1" noChangeArrowheads="1"/>
          </p:cNvSpPr>
          <p:nvPr>
            <p:ph type="title"/>
          </p:nvPr>
        </p:nvSpPr>
        <p:spPr>
          <a:xfrm>
            <a:off x="3407836" y="188913"/>
            <a:ext cx="5376333" cy="639762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</a:rPr>
              <a:t>特殊句式</a:t>
            </a:r>
          </a:p>
        </p:txBody>
      </p:sp>
      <p:sp>
        <p:nvSpPr>
          <p:cNvPr id="108547" name="内容占位符 108546"/>
          <p:cNvSpPr>
            <a:spLocks noGrp="1" noChangeArrowheads="1"/>
          </p:cNvSpPr>
          <p:nvPr>
            <p:ph idx="1"/>
          </p:nvPr>
        </p:nvSpPr>
        <p:spPr>
          <a:xfrm>
            <a:off x="239185" y="692150"/>
            <a:ext cx="11387667" cy="59499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800" b="1" smtClean="0">
                <a:solidFill>
                  <a:srgbClr val="FF0000"/>
                </a:solidFill>
              </a:rPr>
              <a:t>（一）判断句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smtClean="0"/>
              <a:t>   </a:t>
            </a:r>
            <a:r>
              <a:rPr lang="en-US" altLang="zh-CN" sz="2800" b="1" smtClean="0"/>
              <a:t>①</a:t>
            </a:r>
            <a:r>
              <a:rPr lang="zh-CN" altLang="en-US" sz="2800" b="1" smtClean="0"/>
              <a:t>然陈涉瓮牖绳枢之子，氓隶之人，而迁徙之徒也。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smtClean="0"/>
              <a:t>   </a:t>
            </a:r>
            <a:r>
              <a:rPr lang="en-US" altLang="zh-CN" sz="2800" b="1" smtClean="0"/>
              <a:t>②</a:t>
            </a:r>
            <a:r>
              <a:rPr lang="zh-CN" altLang="en-US" sz="2800" b="1" smtClean="0"/>
              <a:t>仁义不施而攻守之势异也。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smtClean="0">
                <a:solidFill>
                  <a:srgbClr val="FF0000"/>
                </a:solidFill>
              </a:rPr>
              <a:t>（二）被动句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smtClean="0"/>
              <a:t>   </a:t>
            </a:r>
            <a:r>
              <a:rPr lang="en-US" altLang="zh-CN" sz="2800" b="1" smtClean="0"/>
              <a:t>①</a:t>
            </a:r>
            <a:r>
              <a:rPr lang="zh-CN" altLang="en-US" sz="2800" b="1" smtClean="0"/>
              <a:t>一夫作难而七庙隳。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smtClean="0"/>
              <a:t>   </a:t>
            </a:r>
            <a:r>
              <a:rPr lang="en-US" altLang="zh-CN" sz="2800" b="1" smtClean="0"/>
              <a:t>②</a:t>
            </a:r>
            <a:r>
              <a:rPr lang="zh-CN" altLang="en-US" sz="2800" b="1" smtClean="0"/>
              <a:t>为天下笑者，何也？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smtClean="0">
                <a:solidFill>
                  <a:srgbClr val="FF0000"/>
                </a:solidFill>
              </a:rPr>
              <a:t>（三）宾语前置句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smtClean="0"/>
              <a:t>   </a:t>
            </a:r>
            <a:r>
              <a:rPr lang="en-US" altLang="zh-CN" sz="2800" b="1" smtClean="0"/>
              <a:t>①</a:t>
            </a:r>
            <a:r>
              <a:rPr lang="zh-CN" altLang="en-US" sz="2800" b="1" smtClean="0"/>
              <a:t>陈利兵而谁何。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smtClean="0"/>
              <a:t>   </a:t>
            </a:r>
            <a:r>
              <a:rPr lang="en-US" altLang="zh-CN" sz="2800" b="1" smtClean="0"/>
              <a:t>②</a:t>
            </a:r>
            <a:r>
              <a:rPr lang="zh-CN" altLang="en-US" sz="2800" b="1" smtClean="0"/>
              <a:t>崤函之固，自若也。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smtClean="0">
                <a:solidFill>
                  <a:srgbClr val="FF0000"/>
                </a:solidFill>
              </a:rPr>
              <a:t>（四）状语后置句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smtClean="0"/>
              <a:t>   </a:t>
            </a:r>
            <a:r>
              <a:rPr lang="en-US" altLang="zh-CN" sz="2800" b="1" smtClean="0"/>
              <a:t>①</a:t>
            </a:r>
            <a:r>
              <a:rPr lang="zh-CN" altLang="en-US" sz="2800" b="1" smtClean="0"/>
              <a:t>谪戌之众，非抗于九国之师也。 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smtClean="0"/>
              <a:t>   </a:t>
            </a:r>
            <a:r>
              <a:rPr lang="en-US" altLang="zh-CN" sz="2800" b="1" smtClean="0"/>
              <a:t>②</a:t>
            </a:r>
            <a:r>
              <a:rPr lang="zh-CN" altLang="en-US" sz="2800" b="1" smtClean="0"/>
              <a:t>陈涉之位，非尊于齐、楚、燕、赵、韩、魏、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800" b="1" smtClean="0"/>
              <a:t>          宋、卫、中山之君也。</a:t>
            </a:r>
          </a:p>
        </p:txBody>
      </p:sp>
    </p:spTree>
    <p:extLst>
      <p:ext uri="{BB962C8B-B14F-4D97-AF65-F5344CB8AC3E}">
        <p14:creationId xmlns:p14="http://schemas.microsoft.com/office/powerpoint/2010/main" val="327057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108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1085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2000"/>
                                        <p:tgtEl>
                                          <p:spTgt spid="1085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8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85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85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85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85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85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85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85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62741" y="195671"/>
            <a:ext cx="1182915" cy="158931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05537" y="431165"/>
            <a:ext cx="1072515" cy="1117600"/>
            <a:chOff x="944111" y="2203578"/>
            <a:chExt cx="1392689" cy="139268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4111" y="2203578"/>
              <a:ext cx="1392689" cy="139268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068658" y="2267335"/>
              <a:ext cx="868680" cy="1264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6000" dirty="0">
                  <a:solidFill>
                    <a:srgbClr val="9A785C"/>
                  </a:solidFill>
                  <a:latin typeface="+mn-ea"/>
                </a:rPr>
                <a:t>学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800353" y="842036"/>
            <a:ext cx="46437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+mn-ea"/>
                <a:cs typeface="+mn-ea"/>
              </a:rPr>
              <a:t>走进作者 知人论世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87961" y="1785034"/>
            <a:ext cx="1181671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贾谊（前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200—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前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168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40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4000">
                <a:solidFill>
                  <a:srgbClr val="FFFF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西汉洛阳人，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西汉初期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杰出的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政论家、文学家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18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岁时以文才显名，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岁被汉文帝刘恒召为博士，不久迁太中大夫，参与政事，颇受器重。后因提议改革政治，遭权贵嫉妒、毁谤，贬为长沙王太傅。转任梁怀王太傅。梁怀王坠马而死，他“自伤为傅无状”，一年后也忧郁而死，年仅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33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岁。世称</a:t>
            </a:r>
            <a:r>
              <a:rPr lang="zh-CN" altLang="en-US" sz="400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贾生</a:t>
            </a:r>
            <a:r>
              <a:rPr lang="en-US" altLang="zh-CN" sz="400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400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贾太傅</a:t>
            </a:r>
            <a:r>
              <a:rPr lang="en-US" altLang="zh-CN" sz="400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400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贾长沙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。与屈原合称“</a:t>
            </a:r>
            <a:r>
              <a:rPr lang="zh-CN" altLang="en-US" sz="400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屈贾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Freeform 5"/>
          <p:cNvSpPr/>
          <p:nvPr/>
        </p:nvSpPr>
        <p:spPr bwMode="auto">
          <a:xfrm flipH="1">
            <a:off x="2466975" y="742353"/>
            <a:ext cx="812800" cy="749358"/>
          </a:xfrm>
          <a:custGeom>
            <a:avLst/>
            <a:gdLst>
              <a:gd name="T0" fmla="*/ 0 w 926"/>
              <a:gd name="T1" fmla="*/ 369 h 2009"/>
              <a:gd name="T2" fmla="*/ 0 w 926"/>
              <a:gd name="T3" fmla="*/ 0 h 2009"/>
              <a:gd name="T4" fmla="*/ 926 w 926"/>
              <a:gd name="T5" fmla="*/ 0 h 2009"/>
              <a:gd name="T6" fmla="*/ 926 w 926"/>
              <a:gd name="T7" fmla="*/ 2009 h 2009"/>
              <a:gd name="T8" fmla="*/ 224 w 926"/>
              <a:gd name="T9" fmla="*/ 2009 h 2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6" h="2009">
                <a:moveTo>
                  <a:pt x="0" y="369"/>
                </a:moveTo>
                <a:lnTo>
                  <a:pt x="0" y="0"/>
                </a:lnTo>
                <a:lnTo>
                  <a:pt x="926" y="0"/>
                </a:lnTo>
                <a:lnTo>
                  <a:pt x="926" y="2009"/>
                </a:lnTo>
                <a:lnTo>
                  <a:pt x="224" y="2009"/>
                </a:lnTo>
              </a:path>
            </a:pathLst>
          </a:custGeom>
          <a:noFill/>
          <a:ln w="1905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ipe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6604" y="1251609"/>
            <a:ext cx="1087945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-342900" algn="ctr">
              <a:spcBef>
                <a:spcPct val="50000"/>
              </a:spcBef>
            </a:pP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贾谊</a:t>
            </a:r>
            <a:endParaRPr lang="zh-CN" altLang="en-US" sz="4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-342900" algn="ctr">
              <a:spcBef>
                <a:spcPct val="50000"/>
              </a:spcBef>
            </a:pP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毛泽东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lang="zh-CN" altLang="en-US" sz="4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-342900" algn="ctr">
              <a:spcBef>
                <a:spcPct val="50000"/>
              </a:spcBef>
            </a:pP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贾生才调世无伦， 哭泣情怀吊屈文。 </a:t>
            </a:r>
            <a:endParaRPr lang="zh-CN" altLang="en-US" sz="4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-342900" algn="ctr">
              <a:spcBef>
                <a:spcPct val="50000"/>
              </a:spcBef>
            </a:pPr>
            <a:r>
              <a:rPr lang="zh-CN" altLang="en-US" sz="44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梁王堕马寻常事，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4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何用哀伤付一生。</a:t>
            </a:r>
          </a:p>
        </p:txBody>
      </p:sp>
    </p:spTree>
  </p:cSld>
  <p:clrMapOvr>
    <a:masterClrMapping/>
  </p:clrMapOvr>
  <p:transition>
    <p:wipe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5909" y="485141"/>
            <a:ext cx="11103611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-342900"/>
            <a:r>
              <a:rPr lang="en-US" altLang="zh-CN" b="1">
                <a:solidFill>
                  <a:srgbClr val="CC0000"/>
                </a:solidFill>
                <a:latin typeface="Arial" panose="020B0604020202020204" pitchFamily="34" charset="0"/>
                <a:sym typeface="+mn-ea"/>
              </a:rPr>
              <a:t> 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〔贾生才调更无伦〕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-342900"/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才调</a:t>
            </a:r>
            <a:r>
              <a:rPr lang="en-US" altLang="zh-CN" sz="4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无伦</a:t>
            </a:r>
            <a:r>
              <a:rPr lang="en-US" altLang="zh-CN" sz="4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在他的文章中得到了充分表现。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-342900"/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贾谊的文章议论风发，挥洒自如，气势磅礴，雄辩有力，感染力极强。对当时和后世都很有影响。 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-342900">
              <a:lnSpc>
                <a:spcPct val="95000"/>
              </a:lnSpc>
            </a:pP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代表作品：</a:t>
            </a:r>
          </a:p>
          <a:p>
            <a:pPr lvl="0" indent="-342900">
              <a:lnSpc>
                <a:spcPct val="95000"/>
              </a:lnSpc>
            </a:pP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辞赋以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吊屈原赋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》《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鹏鸟赋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为最。</a:t>
            </a:r>
          </a:p>
          <a:p>
            <a:pPr lvl="0" indent="-342900">
              <a:lnSpc>
                <a:spcPct val="95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政论文以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陈政事疏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》《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论积贮疏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》《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过秦论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为代表。</a:t>
            </a:r>
          </a:p>
          <a:p>
            <a:pPr lvl="0" indent="-342900">
              <a:lnSpc>
                <a:spcPct val="95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过秦论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被鲁迅称为“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西汉鸿文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3517" y="459740"/>
            <a:ext cx="11824971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-342900">
              <a:spcBef>
                <a:spcPct val="50000"/>
              </a:spcBef>
            </a:pP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〔哭泣情怀吊屈文〕</a:t>
            </a:r>
            <a:endParaRPr lang="zh-CN" altLang="en-US" sz="400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-342900">
              <a:spcBef>
                <a:spcPct val="50000"/>
              </a:spcBef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贾谊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贬为长沙王太傅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后，渡湘江时有感于屈原忠而见疏，作</a:t>
            </a:r>
            <a:r>
              <a:rPr lang="en-US" altLang="zh-CN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吊屈原赋</a:t>
            </a:r>
            <a:r>
              <a:rPr lang="en-US" altLang="zh-CN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，“因以自喻”。 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-342900">
              <a:spcBef>
                <a:spcPct val="50000"/>
              </a:spcBef>
            </a:pP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〔梁王堕马寻常事，何用哀伤付一生〕</a:t>
            </a:r>
            <a:endParaRPr lang="zh-CN" altLang="en-US" sz="4000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-342900">
              <a:spcBef>
                <a:spcPct val="50000"/>
              </a:spcBef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贾谊后被征拜为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梁怀王太傅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，因梁怀王堕马而死，他认为自己“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为傅无状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”，忧郁自伤，不久去世。作者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非常赞赏贾谊的才华，认为他因哀伤而死不值得，并感到很惋惜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6124" y="997589"/>
            <a:ext cx="1125918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-342900"/>
            <a:endParaRPr lang="en-US" altLang="zh-CN" sz="4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-342900"/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过”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名词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40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过失、过错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作动词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40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指出</a:t>
            </a:r>
            <a:r>
              <a:rPr lang="en-US" altLang="zh-CN" sz="40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</a:t>
            </a:r>
            <a:r>
              <a:rPr lang="zh-CN" altLang="en-US" sz="40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过失、过错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）；</a:t>
            </a:r>
          </a:p>
          <a:p>
            <a:pPr lvl="0" indent="-342900"/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“过秦”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，即“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言秦之过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”，</a:t>
            </a:r>
            <a:r>
              <a:rPr lang="zh-CN" altLang="en-US" sz="40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指出秦亡国的过失。</a:t>
            </a:r>
            <a:endParaRPr lang="zh-CN" altLang="en-US" sz="4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-342900"/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论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，一种文体，古文中的所谓“论”，是</a:t>
            </a:r>
            <a:r>
              <a:rPr lang="zh-CN" altLang="en-US" sz="40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论断事理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，它包括</a:t>
            </a:r>
            <a:r>
              <a:rPr lang="zh-CN" altLang="en-US" sz="40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论政、论史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等文字。</a:t>
            </a:r>
            <a:endParaRPr lang="zh-CN" altLang="en-US" sz="4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-342900"/>
            <a:r>
              <a:rPr lang="en-US" altLang="zh-CN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过秦论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是史论，</a:t>
            </a:r>
            <a:r>
              <a:rPr lang="zh-CN" altLang="en-US" sz="40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名为“过秦”，实是“戒汉”。</a:t>
            </a:r>
          </a:p>
        </p:txBody>
      </p:sp>
      <p:sp>
        <p:nvSpPr>
          <p:cNvPr id="10" name="Freeform 5"/>
          <p:cNvSpPr/>
          <p:nvPr/>
        </p:nvSpPr>
        <p:spPr bwMode="auto">
          <a:xfrm flipH="1">
            <a:off x="2072005" y="375323"/>
            <a:ext cx="812800" cy="749358"/>
          </a:xfrm>
          <a:custGeom>
            <a:avLst/>
            <a:gdLst>
              <a:gd name="T0" fmla="*/ 0 w 926"/>
              <a:gd name="T1" fmla="*/ 369 h 2009"/>
              <a:gd name="T2" fmla="*/ 0 w 926"/>
              <a:gd name="T3" fmla="*/ 0 h 2009"/>
              <a:gd name="T4" fmla="*/ 926 w 926"/>
              <a:gd name="T5" fmla="*/ 0 h 2009"/>
              <a:gd name="T6" fmla="*/ 926 w 926"/>
              <a:gd name="T7" fmla="*/ 2009 h 2009"/>
              <a:gd name="T8" fmla="*/ 224 w 926"/>
              <a:gd name="T9" fmla="*/ 2009 h 2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6" h="2009">
                <a:moveTo>
                  <a:pt x="0" y="369"/>
                </a:moveTo>
                <a:lnTo>
                  <a:pt x="0" y="0"/>
                </a:lnTo>
                <a:lnTo>
                  <a:pt x="926" y="0"/>
                </a:lnTo>
                <a:lnTo>
                  <a:pt x="926" y="2009"/>
                </a:lnTo>
                <a:lnTo>
                  <a:pt x="224" y="2009"/>
                </a:lnTo>
              </a:path>
            </a:pathLst>
          </a:custGeom>
          <a:noFill/>
          <a:ln w="1905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67305" y="502311"/>
            <a:ext cx="139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解题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19941" y="195671"/>
            <a:ext cx="1182915" cy="1589315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/>
          <p:nvPr/>
        </p:nvSpPr>
        <p:spPr bwMode="auto">
          <a:xfrm flipH="1">
            <a:off x="1486219" y="432473"/>
            <a:ext cx="812800" cy="749358"/>
          </a:xfrm>
          <a:custGeom>
            <a:avLst/>
            <a:gdLst>
              <a:gd name="T0" fmla="*/ 0 w 926"/>
              <a:gd name="T1" fmla="*/ 369 h 2009"/>
              <a:gd name="T2" fmla="*/ 0 w 926"/>
              <a:gd name="T3" fmla="*/ 0 h 2009"/>
              <a:gd name="T4" fmla="*/ 926 w 926"/>
              <a:gd name="T5" fmla="*/ 0 h 2009"/>
              <a:gd name="T6" fmla="*/ 926 w 926"/>
              <a:gd name="T7" fmla="*/ 2009 h 2009"/>
              <a:gd name="T8" fmla="*/ 224 w 926"/>
              <a:gd name="T9" fmla="*/ 2009 h 2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6" h="2009">
                <a:moveTo>
                  <a:pt x="0" y="369"/>
                </a:moveTo>
                <a:lnTo>
                  <a:pt x="0" y="0"/>
                </a:lnTo>
                <a:lnTo>
                  <a:pt x="926" y="0"/>
                </a:lnTo>
                <a:lnTo>
                  <a:pt x="926" y="2009"/>
                </a:lnTo>
                <a:lnTo>
                  <a:pt x="224" y="2009"/>
                </a:lnTo>
              </a:path>
            </a:pathLst>
          </a:custGeom>
          <a:noFill/>
          <a:ln w="1905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82188" y="541046"/>
            <a:ext cx="2497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/>
              <a:t>文本背景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2880" y="1332231"/>
            <a:ext cx="118110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-342900"/>
            <a:r>
              <a:rPr lang="en-US" altLang="zh-CN" b="1">
                <a:solidFill>
                  <a:srgbClr val="FF3300"/>
                </a:solidFill>
                <a:latin typeface="Times New Roman" panose="02020603050405020304" charset="0"/>
                <a:sym typeface="+mn-ea"/>
              </a:rPr>
              <a:t>     </a:t>
            </a:r>
            <a:r>
              <a:rPr lang="en-US" altLang="zh-CN" sz="400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西汉初年，经历了春秋战乱到楚汉相争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5 0 0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多年的战争，社会经济遭受了难以想象的大破坏。土地荒芜，人民流亡，人口减少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战国 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4500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万 秦 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4000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万 西汉初年 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1500</a:t>
            </a:r>
            <a:r>
              <a:rPr lang="zh-CN" altLang="en-US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万 </a:t>
            </a:r>
            <a:r>
              <a:rPr lang="en-US" altLang="zh-CN" sz="4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，经济凋敝，都到了无以复加的程度。</a:t>
            </a:r>
          </a:p>
          <a:p>
            <a:pPr lvl="0" indent="-342900"/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文帝时期，由于秦末衰敝的社会经济的恢复和发展，人民生活得到相对安定，社会呈现出繁荣的景象。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91329" y="99744"/>
            <a:ext cx="1182915" cy="1589315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347666212"/>
  <p:tag name="KSO_WM_UNIT_PLACING_PICTURE_USER_VIEWPORT" val="{&quot;height&quot;:2502.8582677165355,&quot;width&quot;:1862.8566929133858}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">
      <a:majorFont>
        <a:latin typeface="华文细黑"/>
        <a:ea typeface="方正清刻本悦宋简体"/>
        <a:cs typeface=""/>
      </a:majorFont>
      <a:minorFont>
        <a:latin typeface="华文细黑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6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京剧脸谱">
  <a:themeElements>
    <a:clrScheme name="京剧脸谱 1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CCECFF"/>
      </a:accent1>
      <a:accent2>
        <a:srgbClr val="FFFF66"/>
      </a:accent2>
      <a:accent3>
        <a:srgbClr val="FFFFFF"/>
      </a:accent3>
      <a:accent4>
        <a:srgbClr val="000000"/>
      </a:accent4>
      <a:accent5>
        <a:srgbClr val="E2F4FF"/>
      </a:accent5>
      <a:accent6>
        <a:srgbClr val="E7E75C"/>
      </a:accent6>
      <a:hlink>
        <a:srgbClr val="0000FF"/>
      </a:hlink>
      <a:folHlink>
        <a:srgbClr val="006666"/>
      </a:folHlink>
    </a:clrScheme>
    <a:fontScheme name="京剧脸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京剧脸谱 1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CCECFF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5C"/>
        </a:accent6>
        <a:hlink>
          <a:srgbClr val="0000FF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 2">
        <a:dk1>
          <a:srgbClr val="000099"/>
        </a:dk1>
        <a:lt1>
          <a:srgbClr val="E9E9FF"/>
        </a:lt1>
        <a:dk2>
          <a:srgbClr val="000000"/>
        </a:dk2>
        <a:lt2>
          <a:srgbClr val="969696"/>
        </a:lt2>
        <a:accent1>
          <a:srgbClr val="FFCCCC"/>
        </a:accent1>
        <a:accent2>
          <a:srgbClr val="CC3300"/>
        </a:accent2>
        <a:accent3>
          <a:srgbClr val="F2F2FF"/>
        </a:accent3>
        <a:accent4>
          <a:srgbClr val="000082"/>
        </a:accent4>
        <a:accent5>
          <a:srgbClr val="FFE2E2"/>
        </a:accent5>
        <a:accent6>
          <a:srgbClr val="B92D00"/>
        </a:accent6>
        <a:hlink>
          <a:srgbClr val="993366"/>
        </a:hlink>
        <a:folHlink>
          <a:srgbClr val="00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 3">
        <a:dk1>
          <a:srgbClr val="000000"/>
        </a:dk1>
        <a:lt1>
          <a:srgbClr val="FFFFCC"/>
        </a:lt1>
        <a:dk2>
          <a:srgbClr val="000099"/>
        </a:dk2>
        <a:lt2>
          <a:srgbClr val="969696"/>
        </a:lt2>
        <a:accent1>
          <a:srgbClr val="C5D4BC"/>
        </a:accent1>
        <a:accent2>
          <a:srgbClr val="FFCC99"/>
        </a:accent2>
        <a:accent3>
          <a:srgbClr val="FFFFE2"/>
        </a:accent3>
        <a:accent4>
          <a:srgbClr val="000000"/>
        </a:accent4>
        <a:accent5>
          <a:srgbClr val="DFE6DA"/>
        </a:accent5>
        <a:accent6>
          <a:srgbClr val="E7B98A"/>
        </a:accent6>
        <a:hlink>
          <a:srgbClr val="5A5A86"/>
        </a:hlink>
        <a:folHlink>
          <a:srgbClr val="00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 4">
        <a:dk1>
          <a:srgbClr val="969696"/>
        </a:dk1>
        <a:lt1>
          <a:srgbClr val="FFFFFF"/>
        </a:lt1>
        <a:dk2>
          <a:srgbClr val="CCECFF"/>
        </a:dk2>
        <a:lt2>
          <a:srgbClr val="003300"/>
        </a:lt2>
        <a:accent1>
          <a:srgbClr val="CC9900"/>
        </a:accent1>
        <a:accent2>
          <a:srgbClr val="CCECFF"/>
        </a:accent2>
        <a:accent3>
          <a:srgbClr val="E2F4FF"/>
        </a:accent3>
        <a:accent4>
          <a:srgbClr val="DADADA"/>
        </a:accent4>
        <a:accent5>
          <a:srgbClr val="E2CAAA"/>
        </a:accent5>
        <a:accent6>
          <a:srgbClr val="B9D6E7"/>
        </a:accent6>
        <a:hlink>
          <a:srgbClr val="FFFF00"/>
        </a:hlink>
        <a:folHlink>
          <a:srgbClr val="66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京剧脸谱 5">
        <a:dk1>
          <a:srgbClr val="000099"/>
        </a:dk1>
        <a:lt1>
          <a:srgbClr val="CEE8DF"/>
        </a:lt1>
        <a:dk2>
          <a:srgbClr val="8A5667"/>
        </a:dk2>
        <a:lt2>
          <a:srgbClr val="B77A3D"/>
        </a:lt2>
        <a:accent1>
          <a:srgbClr val="E1F4FF"/>
        </a:accent1>
        <a:accent2>
          <a:srgbClr val="FFCC99"/>
        </a:accent2>
        <a:accent3>
          <a:srgbClr val="E3F2EC"/>
        </a:accent3>
        <a:accent4>
          <a:srgbClr val="000082"/>
        </a:accent4>
        <a:accent5>
          <a:srgbClr val="EEF8FF"/>
        </a:accent5>
        <a:accent6>
          <a:srgbClr val="E7B98A"/>
        </a:accent6>
        <a:hlink>
          <a:srgbClr val="993366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 6">
        <a:dk1>
          <a:srgbClr val="000099"/>
        </a:dk1>
        <a:lt1>
          <a:srgbClr val="FEF5DA"/>
        </a:lt1>
        <a:dk2>
          <a:srgbClr val="CC0000"/>
        </a:dk2>
        <a:lt2>
          <a:srgbClr val="969696"/>
        </a:lt2>
        <a:accent1>
          <a:srgbClr val="F3F6DE"/>
        </a:accent1>
        <a:accent2>
          <a:srgbClr val="9999FF"/>
        </a:accent2>
        <a:accent3>
          <a:srgbClr val="FEF9EA"/>
        </a:accent3>
        <a:accent4>
          <a:srgbClr val="000082"/>
        </a:accent4>
        <a:accent5>
          <a:srgbClr val="F8FAEC"/>
        </a:accent5>
        <a:accent6>
          <a:srgbClr val="8A8AE7"/>
        </a:accent6>
        <a:hlink>
          <a:srgbClr val="9900CC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 7">
        <a:dk1>
          <a:srgbClr val="660066"/>
        </a:dk1>
        <a:lt1>
          <a:srgbClr val="F0EBE0"/>
        </a:lt1>
        <a:dk2>
          <a:srgbClr val="006666"/>
        </a:dk2>
        <a:lt2>
          <a:srgbClr val="969696"/>
        </a:lt2>
        <a:accent1>
          <a:srgbClr val="D1E1D3"/>
        </a:accent1>
        <a:accent2>
          <a:srgbClr val="FF9933"/>
        </a:accent2>
        <a:accent3>
          <a:srgbClr val="F6F3ED"/>
        </a:accent3>
        <a:accent4>
          <a:srgbClr val="560056"/>
        </a:accent4>
        <a:accent5>
          <a:srgbClr val="E5EEE6"/>
        </a:accent5>
        <a:accent6>
          <a:srgbClr val="E78A2D"/>
        </a:accent6>
        <a:hlink>
          <a:srgbClr val="1C1C1C"/>
        </a:hlink>
        <a:folHlink>
          <a:srgbClr val="00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 8">
        <a:dk1>
          <a:srgbClr val="000000"/>
        </a:dk1>
        <a:lt1>
          <a:srgbClr val="FBF8E1"/>
        </a:lt1>
        <a:dk2>
          <a:srgbClr val="E40000"/>
        </a:dk2>
        <a:lt2>
          <a:srgbClr val="B77A3D"/>
        </a:lt2>
        <a:accent1>
          <a:srgbClr val="DDDDDD"/>
        </a:accent1>
        <a:accent2>
          <a:srgbClr val="FFCC00"/>
        </a:accent2>
        <a:accent3>
          <a:srgbClr val="FDFBEE"/>
        </a:accent3>
        <a:accent4>
          <a:srgbClr val="000000"/>
        </a:accent4>
        <a:accent5>
          <a:srgbClr val="EBEBEB"/>
        </a:accent5>
        <a:accent6>
          <a:srgbClr val="E7B900"/>
        </a:accent6>
        <a:hlink>
          <a:srgbClr val="990000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京剧脸谱_2">
  <a:themeElements>
    <a:clrScheme name="京剧脸谱_2 1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CCECFF"/>
      </a:accent1>
      <a:accent2>
        <a:srgbClr val="FFFF66"/>
      </a:accent2>
      <a:accent3>
        <a:srgbClr val="FFFFFF"/>
      </a:accent3>
      <a:accent4>
        <a:srgbClr val="000000"/>
      </a:accent4>
      <a:accent5>
        <a:srgbClr val="E2F4FF"/>
      </a:accent5>
      <a:accent6>
        <a:srgbClr val="E7E75C"/>
      </a:accent6>
      <a:hlink>
        <a:srgbClr val="0000FF"/>
      </a:hlink>
      <a:folHlink>
        <a:srgbClr val="006666"/>
      </a:folHlink>
    </a:clrScheme>
    <a:fontScheme name="京剧脸谱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京剧脸谱_2 1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CCECFF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5C"/>
        </a:accent6>
        <a:hlink>
          <a:srgbClr val="0000FF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_2 2">
        <a:dk1>
          <a:srgbClr val="000099"/>
        </a:dk1>
        <a:lt1>
          <a:srgbClr val="E9E9FF"/>
        </a:lt1>
        <a:dk2>
          <a:srgbClr val="000000"/>
        </a:dk2>
        <a:lt2>
          <a:srgbClr val="969696"/>
        </a:lt2>
        <a:accent1>
          <a:srgbClr val="FFCCCC"/>
        </a:accent1>
        <a:accent2>
          <a:srgbClr val="CC3300"/>
        </a:accent2>
        <a:accent3>
          <a:srgbClr val="F2F2FF"/>
        </a:accent3>
        <a:accent4>
          <a:srgbClr val="000082"/>
        </a:accent4>
        <a:accent5>
          <a:srgbClr val="FFE2E2"/>
        </a:accent5>
        <a:accent6>
          <a:srgbClr val="B92D00"/>
        </a:accent6>
        <a:hlink>
          <a:srgbClr val="993366"/>
        </a:hlink>
        <a:folHlink>
          <a:srgbClr val="00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_2 3">
        <a:dk1>
          <a:srgbClr val="000000"/>
        </a:dk1>
        <a:lt1>
          <a:srgbClr val="FFFFCC"/>
        </a:lt1>
        <a:dk2>
          <a:srgbClr val="000099"/>
        </a:dk2>
        <a:lt2>
          <a:srgbClr val="969696"/>
        </a:lt2>
        <a:accent1>
          <a:srgbClr val="C5D4BC"/>
        </a:accent1>
        <a:accent2>
          <a:srgbClr val="FFCC99"/>
        </a:accent2>
        <a:accent3>
          <a:srgbClr val="FFFFE2"/>
        </a:accent3>
        <a:accent4>
          <a:srgbClr val="000000"/>
        </a:accent4>
        <a:accent5>
          <a:srgbClr val="DFE6DA"/>
        </a:accent5>
        <a:accent6>
          <a:srgbClr val="E7B98A"/>
        </a:accent6>
        <a:hlink>
          <a:srgbClr val="5A5A86"/>
        </a:hlink>
        <a:folHlink>
          <a:srgbClr val="00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_2 4">
        <a:dk1>
          <a:srgbClr val="969696"/>
        </a:dk1>
        <a:lt1>
          <a:srgbClr val="FFFFFF"/>
        </a:lt1>
        <a:dk2>
          <a:srgbClr val="CCECFF"/>
        </a:dk2>
        <a:lt2>
          <a:srgbClr val="003300"/>
        </a:lt2>
        <a:accent1>
          <a:srgbClr val="CC9900"/>
        </a:accent1>
        <a:accent2>
          <a:srgbClr val="CCECFF"/>
        </a:accent2>
        <a:accent3>
          <a:srgbClr val="E2F4FF"/>
        </a:accent3>
        <a:accent4>
          <a:srgbClr val="DADADA"/>
        </a:accent4>
        <a:accent5>
          <a:srgbClr val="E2CAAA"/>
        </a:accent5>
        <a:accent6>
          <a:srgbClr val="B9D6E7"/>
        </a:accent6>
        <a:hlink>
          <a:srgbClr val="FFFF00"/>
        </a:hlink>
        <a:folHlink>
          <a:srgbClr val="66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京剧脸谱_2 5">
        <a:dk1>
          <a:srgbClr val="000099"/>
        </a:dk1>
        <a:lt1>
          <a:srgbClr val="CEE8DF"/>
        </a:lt1>
        <a:dk2>
          <a:srgbClr val="8A5667"/>
        </a:dk2>
        <a:lt2>
          <a:srgbClr val="B77A3D"/>
        </a:lt2>
        <a:accent1>
          <a:srgbClr val="E1F4FF"/>
        </a:accent1>
        <a:accent2>
          <a:srgbClr val="FFCC99"/>
        </a:accent2>
        <a:accent3>
          <a:srgbClr val="E3F2EC"/>
        </a:accent3>
        <a:accent4>
          <a:srgbClr val="000082"/>
        </a:accent4>
        <a:accent5>
          <a:srgbClr val="EEF8FF"/>
        </a:accent5>
        <a:accent6>
          <a:srgbClr val="E7B98A"/>
        </a:accent6>
        <a:hlink>
          <a:srgbClr val="993366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_2 6">
        <a:dk1>
          <a:srgbClr val="000099"/>
        </a:dk1>
        <a:lt1>
          <a:srgbClr val="FEF5DA"/>
        </a:lt1>
        <a:dk2>
          <a:srgbClr val="CC0000"/>
        </a:dk2>
        <a:lt2>
          <a:srgbClr val="969696"/>
        </a:lt2>
        <a:accent1>
          <a:srgbClr val="F3F6DE"/>
        </a:accent1>
        <a:accent2>
          <a:srgbClr val="9999FF"/>
        </a:accent2>
        <a:accent3>
          <a:srgbClr val="FEF9EA"/>
        </a:accent3>
        <a:accent4>
          <a:srgbClr val="000082"/>
        </a:accent4>
        <a:accent5>
          <a:srgbClr val="F8FAEC"/>
        </a:accent5>
        <a:accent6>
          <a:srgbClr val="8A8AE7"/>
        </a:accent6>
        <a:hlink>
          <a:srgbClr val="9900CC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_2 7">
        <a:dk1>
          <a:srgbClr val="660066"/>
        </a:dk1>
        <a:lt1>
          <a:srgbClr val="F0EBE0"/>
        </a:lt1>
        <a:dk2>
          <a:srgbClr val="006666"/>
        </a:dk2>
        <a:lt2>
          <a:srgbClr val="969696"/>
        </a:lt2>
        <a:accent1>
          <a:srgbClr val="D1E1D3"/>
        </a:accent1>
        <a:accent2>
          <a:srgbClr val="FF9933"/>
        </a:accent2>
        <a:accent3>
          <a:srgbClr val="F6F3ED"/>
        </a:accent3>
        <a:accent4>
          <a:srgbClr val="560056"/>
        </a:accent4>
        <a:accent5>
          <a:srgbClr val="E5EEE6"/>
        </a:accent5>
        <a:accent6>
          <a:srgbClr val="E78A2D"/>
        </a:accent6>
        <a:hlink>
          <a:srgbClr val="1C1C1C"/>
        </a:hlink>
        <a:folHlink>
          <a:srgbClr val="00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京剧脸谱_2 8">
        <a:dk1>
          <a:srgbClr val="000000"/>
        </a:dk1>
        <a:lt1>
          <a:srgbClr val="FBF8E1"/>
        </a:lt1>
        <a:dk2>
          <a:srgbClr val="E40000"/>
        </a:dk2>
        <a:lt2>
          <a:srgbClr val="B77A3D"/>
        </a:lt2>
        <a:accent1>
          <a:srgbClr val="DDDDDD"/>
        </a:accent1>
        <a:accent2>
          <a:srgbClr val="FFCC00"/>
        </a:accent2>
        <a:accent3>
          <a:srgbClr val="FDFBEE"/>
        </a:accent3>
        <a:accent4>
          <a:srgbClr val="000000"/>
        </a:accent4>
        <a:accent5>
          <a:srgbClr val="EBEBEB"/>
        </a:accent5>
        <a:accent6>
          <a:srgbClr val="E7B900"/>
        </a:accent6>
        <a:hlink>
          <a:srgbClr val="990000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5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2523</Words>
  <Application>Microsoft Office PowerPoint</Application>
  <PresentationFormat>自定义</PresentationFormat>
  <Paragraphs>240</Paragraphs>
  <Slides>33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10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第一PPT，www.1ppt.com</vt:lpstr>
      <vt:lpstr>京剧脸谱</vt:lpstr>
      <vt:lpstr>京剧脸谱_2</vt:lpstr>
      <vt:lpstr>默认设计模板</vt:lpstr>
      <vt:lpstr>1_默认设计模板</vt:lpstr>
      <vt:lpstr>2_默认设计模板</vt:lpstr>
      <vt:lpstr>3_默认设计模板</vt:lpstr>
      <vt:lpstr>4_默认设计模板</vt:lpstr>
      <vt:lpstr>5_默认设计模板</vt:lpstr>
      <vt:lpstr>6_默认设计模板</vt:lpstr>
      <vt:lpstr>Photoshop.Image.6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理清思路（1-4段）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写作特点</vt:lpstr>
      <vt:lpstr>PowerPoint 演示文稿</vt:lpstr>
      <vt:lpstr>PowerPoint 演示文稿</vt:lpstr>
      <vt:lpstr>特殊句式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</dc:title>
  <dc:creator>第一PPT</dc:creator>
  <cp:keywords>www.1ppt.com</cp:keywords>
  <dc:description>www.1ppt.com</dc:description>
  <cp:lastModifiedBy>LENOVO</cp:lastModifiedBy>
  <cp:revision>150</cp:revision>
  <dcterms:created xsi:type="dcterms:W3CDTF">2015-09-16T01:40:00Z</dcterms:created>
  <dcterms:modified xsi:type="dcterms:W3CDTF">2020-05-27T09:12:58Z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