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523" r:id="rId2"/>
    <p:sldId id="612" r:id="rId3"/>
    <p:sldId id="613" r:id="rId4"/>
    <p:sldId id="627" r:id="rId5"/>
    <p:sldId id="628" r:id="rId6"/>
    <p:sldId id="615" r:id="rId7"/>
    <p:sldId id="616" r:id="rId8"/>
    <p:sldId id="629" r:id="rId9"/>
    <p:sldId id="618" r:id="rId10"/>
    <p:sldId id="631" r:id="rId11"/>
    <p:sldId id="630" r:id="rId12"/>
    <p:sldId id="620" r:id="rId13"/>
    <p:sldId id="621" r:id="rId14"/>
    <p:sldId id="617" r:id="rId15"/>
    <p:sldId id="632" r:id="rId16"/>
    <p:sldId id="633" r:id="rId17"/>
    <p:sldId id="634" r:id="rId18"/>
    <p:sldId id="624" r:id="rId19"/>
    <p:sldId id="626" r:id="rId20"/>
    <p:sldId id="625" r:id="rId21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永宾" initials="李永宾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34" autoAdjust="0"/>
    <p:restoredTop sz="94660"/>
  </p:normalViewPr>
  <p:slideViewPr>
    <p:cSldViewPr>
      <p:cViewPr varScale="1">
        <p:scale>
          <a:sx n="84" d="100"/>
          <a:sy n="84" d="100"/>
        </p:scale>
        <p:origin x="-84" y="-4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239276-F692-4FB5-960D-6ECED991B84A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D3F43-125C-4622-81C3-731234AE2D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082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A8007-5084-48F5-A51F-5EF90EA8CCEE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B74BD-509B-4AE4-98A9-8EA600F963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018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8144" y="2836058"/>
            <a:ext cx="3097842" cy="2075929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909BE4F-C879-4B9B-9424-B332BA11EEA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8A0358F-A329-4786-8323-9B307642E72B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80" y="2112502"/>
            <a:ext cx="5486654" cy="980456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80" y="3092958"/>
            <a:ext cx="5486654" cy="569738"/>
          </a:xfrm>
        </p:spPr>
        <p:txBody>
          <a:bodyPr/>
          <a:lstStyle>
            <a:lvl1pPr marL="0" indent="0" algn="ctr">
              <a:buNone/>
              <a:defRPr sz="1575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54" y="1659636"/>
            <a:ext cx="5104874" cy="972836"/>
          </a:xfrm>
        </p:spPr>
        <p:txBody>
          <a:bodyPr anchor="ctr" anchorCtr="0"/>
          <a:lstStyle>
            <a:lvl1pPr algn="ctr">
              <a:defRPr sz="337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2021-11-12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628650" y="2544318"/>
            <a:ext cx="5486400" cy="5697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3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628650" y="857251"/>
            <a:ext cx="7886700" cy="377547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3429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t>2021-11-12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1563862"/>
            <a:ext cx="5486400" cy="98045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500"/>
            </a:lvl1pPr>
          </a:lstStyle>
          <a:p>
            <a:r>
              <a:rPr lang="zh-CN" altLang="en-US" smtClean="0"/>
              <a:t>再 见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347864" y="986030"/>
            <a:ext cx="5724636" cy="100965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7200" kern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6000" b="1" smtClean="0">
                <a:solidFill>
                  <a:schemeClr val="accent6">
                    <a:lumMod val="50000"/>
                  </a:schemeClr>
                </a:solidFill>
                <a:cs typeface="Kaiti SC"/>
                <a:sym typeface="+mn-ea"/>
              </a:rPr>
              <a:t>致 大 海</a:t>
            </a:r>
            <a:endParaRPr lang="zh-CN" altLang="en-US" sz="6000" b="1">
              <a:solidFill>
                <a:schemeClr val="accent6">
                  <a:lumMod val="50000"/>
                </a:schemeClr>
              </a:solidFill>
              <a:cs typeface="Kaiti SC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5076056" y="2103324"/>
            <a:ext cx="2088232" cy="50405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8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cs typeface="Kaiti SC"/>
                <a:sym typeface="+mn-ea"/>
              </a:rPr>
              <a:t>导读课件</a:t>
            </a:r>
            <a:endParaRPr lang="zh-CN" altLang="en-US" sz="280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cs typeface="Kaiti SC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47864" y="1995686"/>
            <a:ext cx="5544616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1"/>
          <p:cNvSpPr>
            <a:spLocks noGrp="1"/>
          </p:cNvSpPr>
          <p:nvPr/>
        </p:nvSpPr>
        <p:spPr>
          <a:xfrm>
            <a:off x="2843808" y="388486"/>
            <a:ext cx="2376264" cy="3240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68580" tIns="34290" rIns="68580" bIns="34290" rtlCol="0" anchor="ctr">
            <a:noAutofit/>
          </a:bodyPr>
          <a:lstStyle>
            <a:lvl1pPr algn="ctr" defTabSz="6858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300" b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0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cs typeface="Kaiti SC"/>
                <a:sym typeface="+mn-ea"/>
              </a:rPr>
              <a:t>外国作家作品研习</a:t>
            </a:r>
            <a:endParaRPr lang="zh-CN" altLang="en-US" sz="200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cs typeface="Kaiti SC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547664" y="980693"/>
            <a:ext cx="705217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ea typeface="黑体" panose="02010609060101010101" pitchFamily="49" charset="-122"/>
              </a:rPr>
              <a:t>除了表达对大海的赞美和追求，诗人</a:t>
            </a:r>
            <a:r>
              <a:rPr lang="zh-CN" altLang="en-US" sz="1600">
                <a:ea typeface="黑体" panose="02010609060101010101" pitchFamily="49" charset="-122"/>
              </a:rPr>
              <a:t>面对</a:t>
            </a:r>
            <a:r>
              <a:rPr lang="zh-CN" altLang="en-US" sz="1600" smtClean="0">
                <a:ea typeface="黑体" panose="02010609060101010101" pitchFamily="49" charset="-122"/>
              </a:rPr>
              <a:t>大海还表达了怎样的情感</a:t>
            </a:r>
            <a:r>
              <a:rPr lang="en-US" altLang="zh-CN" sz="1600" smtClean="0">
                <a:ea typeface="黑体" panose="02010609060101010101" pitchFamily="49" charset="-122"/>
              </a:rPr>
              <a:t>?</a:t>
            </a:r>
            <a:r>
              <a:rPr lang="zh-CN" altLang="en-US" sz="1600" smtClean="0">
                <a:ea typeface="黑体" panose="02010609060101010101" pitchFamily="49" charset="-122"/>
              </a:rPr>
              <a:t>为什么？</a:t>
            </a:r>
            <a:endParaRPr lang="zh-CN" altLang="en-US" sz="1600"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品读诗歌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4" y="102631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任务二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12318" y="1810608"/>
            <a:ext cx="3667794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我静静地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，迷惘地徘徊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苦思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着我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那珍爱的愿望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1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直到现在，我还不能离开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这令我厌烦的凝固的石岸，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你在期待，呼唤</a:t>
            </a:r>
            <a:r>
              <a:rPr lang="en-US" altLang="zh-CN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我却被缚住，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我的心徒然想要挣脱开</a:t>
            </a:r>
            <a:r>
              <a:rPr lang="en-US" altLang="zh-CN" sz="160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10406" y="2456939"/>
            <a:ext cx="266494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solidFill>
                  <a:srgbClr val="FF0000"/>
                </a:solidFill>
                <a:ea typeface="黑体" panose="02010609060101010101" pitchFamily="49" charset="-122"/>
              </a:rPr>
              <a:t>大海的自由奔放，勾起了诗人失去自由的苦恼心伤，诗人为未能逃脱监禁而悲伤痛苦。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691680" y="899155"/>
            <a:ext cx="4104456" cy="5078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>
                <a:ea typeface="黑体" panose="02010609060101010101" pitchFamily="49" charset="-122"/>
              </a:rPr>
              <a:t> </a:t>
            </a:r>
            <a:r>
              <a:rPr lang="zh-CN" altLang="en-US" sz="1800">
                <a:ea typeface="黑体" panose="02010609060101010101" pitchFamily="49" charset="-122"/>
              </a:rPr>
              <a:t>作者为什么会想起拿破仑和拜伦</a:t>
            </a:r>
            <a:r>
              <a:rPr lang="zh-CN" altLang="en-US" sz="1800" smtClean="0">
                <a:ea typeface="黑体" panose="02010609060101010101" pitchFamily="49" charset="-122"/>
              </a:rPr>
              <a:t>呢？ </a:t>
            </a:r>
            <a:endParaRPr lang="zh-CN" altLang="en-US" sz="1800"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552" y="93389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任务三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03648" y="1851669"/>
            <a:ext cx="3384376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他是由你的精气塑成的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海啊，他是你的形象的反映；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他像你似的深沉，有力，阴郁，</a:t>
            </a:r>
            <a:endParaRPr lang="en-US" altLang="zh-CN" sz="1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他也倔强得和你一样。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品读诗歌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899592" y="3433533"/>
            <a:ext cx="36207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赞颂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英雄拿破仑和伟大诗人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拜伦自由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精神的不懈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追求。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84068" y="2221001"/>
            <a:ext cx="2959822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“世界空虚了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哦，海洋，现在你还能把我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</a:rPr>
              <a:t>带到哪里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</a:p>
        </p:txBody>
      </p:sp>
      <p:sp>
        <p:nvSpPr>
          <p:cNvPr id="9" name="矩形 8"/>
          <p:cNvSpPr/>
          <p:nvPr/>
        </p:nvSpPr>
        <p:spPr>
          <a:xfrm>
            <a:off x="5171792" y="3433533"/>
            <a:ext cx="3348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同时反映诗人因二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人结局增添了前程渺茫，壮志难酬的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悲哀。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 descr="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3067883"/>
            <a:ext cx="1323975" cy="1498997"/>
          </a:xfrm>
          <a:prstGeom prst="rect">
            <a:avLst/>
          </a:prstGeom>
          <a:solidFill>
            <a:schemeClr val="bg2"/>
          </a:solidFill>
          <a:ln w="57150">
            <a:pattFill prst="pct30">
              <a:fgClr>
                <a:srgbClr val="000000"/>
              </a:fgClr>
              <a:bgClr>
                <a:schemeClr val="tx1"/>
              </a:bgClr>
            </a:pattFill>
            <a:miter lim="800000"/>
          </a:ln>
          <a:effectLst>
            <a:outerShdw dist="117088" dir="2963922" algn="ctr" rotWithShape="0">
              <a:srgbClr val="003300"/>
            </a:outerShdw>
          </a:effec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34380" y="1062879"/>
            <a:ext cx="799288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   拿破仑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波拿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巴，法兰西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第一帝国皇帝，杰出的资产阶级政治家、军事家。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1795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日临危受命，平定了王党分子的叛乱。后远征意大利，打败奥地利并侵入埃及。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1799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年发动雾月政变，就任第一执政。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1804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年建立法兰西帝国，自任皇帝，实行资本主义改革，制定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拿破仑法典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品读诗歌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176" y="710714"/>
            <a:ext cx="111440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800" b="1" smtClean="0">
                <a:ea typeface="黑体" panose="02010609060101010101" pitchFamily="49" charset="-122"/>
              </a:rPr>
              <a:t>相关链接</a:t>
            </a:r>
            <a:endParaRPr lang="zh-CN" altLang="en-US" sz="1800" b="1"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36" y="2571750"/>
            <a:ext cx="4875348" cy="23145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65230" y="710714"/>
            <a:ext cx="1736373" cy="33855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 拿破仑</a:t>
            </a:r>
            <a:r>
              <a:rPr lang="en-US" altLang="zh-CN" sz="1600" b="1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600" b="1">
                <a:latin typeface="黑体" panose="02010609060101010101" pitchFamily="49" charset="-122"/>
                <a:ea typeface="黑体" panose="02010609060101010101" pitchFamily="49" charset="-122"/>
              </a:rPr>
              <a:t>波拿巴</a:t>
            </a:r>
            <a:endParaRPr lang="zh-CN" altLang="en-US" sz="1600" b="1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979712" y="1300206"/>
            <a:ext cx="676875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英国伟大的浪漫主义诗人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支持纺织工人暴动，发表讽刺诗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《〈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制压破坏机器法案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〉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制订者颂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，这是英国文学史上第一篇反映资本主义剥削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方式的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杰作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1816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年拜伦离开英国，后在意大利参加烧炭党的组织，反抗奥地利的统治。这一时期创作长篇叙事诗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唐璜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1823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年烧炭党运动失败，他前去参加希腊人民反抗土耳其的民族解放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斗争，期间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不幸染病去世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其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诗作以辛辣的社会讽刺、批评和对自由、民主的讴歌，极大的鼓舞了欧洲的民族民主运动，在世界各国的革命志士心中引起了强烈共鸣，但表现的个人主义和悲观厌世的消极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成分比较严重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</a:p>
        </p:txBody>
      </p:sp>
      <p:pic>
        <p:nvPicPr>
          <p:cNvPr id="31749" name="Picture 5" descr="gaofei2034417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702" y="2427734"/>
            <a:ext cx="1422797" cy="1870472"/>
          </a:xfrm>
          <a:prstGeom prst="rect">
            <a:avLst/>
          </a:prstGeom>
          <a:noFill/>
          <a:ln w="57150">
            <a:pattFill prst="pct30">
              <a:fgClr>
                <a:srgbClr val="000000"/>
              </a:fgClr>
              <a:bgClr>
                <a:srgbClr val="FFFFFF"/>
              </a:bgClr>
            </a:pattFill>
            <a:miter lim="800000"/>
          </a:ln>
          <a:effectLst>
            <a:outerShdw dist="117088" dir="2963922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531897" y="802078"/>
            <a:ext cx="1114408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800" b="1" smtClean="0">
                <a:ea typeface="黑体" panose="02010609060101010101" pitchFamily="49" charset="-122"/>
              </a:rPr>
              <a:t>相关链接</a:t>
            </a:r>
            <a:endParaRPr lang="zh-CN" altLang="en-US" sz="1800" b="1"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16016" y="802078"/>
            <a:ext cx="883575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8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800" b="1" smtClean="0">
                <a:latin typeface="黑体" panose="02010609060101010101" pitchFamily="49" charset="-122"/>
                <a:ea typeface="黑体" panose="02010609060101010101" pitchFamily="49" charset="-122"/>
              </a:rPr>
              <a:t>拜 伦</a:t>
            </a:r>
            <a:endParaRPr lang="zh-CN" altLang="en-US" sz="1800" b="1"/>
          </a:p>
        </p:txBody>
      </p:sp>
      <p:sp>
        <p:nvSpPr>
          <p:cNvPr id="8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品读诗歌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907704" y="1090218"/>
            <a:ext cx="5886450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ea typeface="黑体" panose="02010609060101010101" pitchFamily="49" charset="-122"/>
              </a:rPr>
              <a:t>     全诗第一部分和第三部分都是</a:t>
            </a:r>
            <a:r>
              <a:rPr lang="zh-CN" altLang="en-US" sz="1600">
                <a:ea typeface="黑体" panose="02010609060101010101" pitchFamily="49" charset="-122"/>
              </a:rPr>
              <a:t>全诗抒情最集中、最强烈的地方，都是向大海告别</a:t>
            </a:r>
            <a:r>
              <a:rPr lang="zh-CN" altLang="en-US" sz="1600" smtClean="0">
                <a:ea typeface="黑体" panose="02010609060101010101" pitchFamily="49" charset="-122"/>
              </a:rPr>
              <a:t>，再读读这两部分，想一想， 诗人在两部分表达的</a:t>
            </a:r>
            <a:r>
              <a:rPr lang="zh-CN" altLang="en-US" sz="1600">
                <a:ea typeface="黑体" panose="02010609060101010101" pitchFamily="49" charset="-122"/>
              </a:rPr>
              <a:t>感情是否一样呢？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3568" y="141904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任务四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542586" y="2787774"/>
            <a:ext cx="3960440" cy="1118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smtClean="0">
                <a:solidFill>
                  <a:srgbClr val="FF0000"/>
                </a:solidFill>
                <a:ea typeface="黑体" panose="02010609060101010101" pitchFamily="49" charset="-122"/>
              </a:rPr>
              <a:t>第一部分： </a:t>
            </a:r>
            <a:r>
              <a:rPr lang="zh-CN" altLang="en-US" sz="1800">
                <a:solidFill>
                  <a:srgbClr val="FF0000"/>
                </a:solidFill>
                <a:ea typeface="黑体" panose="02010609060101010101" pitchFamily="49" charset="-122"/>
              </a:rPr>
              <a:t>忧郁、悲哀、恋恋不舍</a:t>
            </a:r>
            <a:br>
              <a:rPr lang="zh-CN" altLang="en-US" sz="1800">
                <a:solidFill>
                  <a:srgbClr val="FF0000"/>
                </a:solidFill>
                <a:ea typeface="黑体" panose="02010609060101010101" pitchFamily="49" charset="-122"/>
              </a:rPr>
            </a:br>
            <a:r>
              <a:rPr lang="zh-CN" altLang="en-US" sz="1800" smtClean="0">
                <a:solidFill>
                  <a:srgbClr val="FF0000"/>
                </a:solidFill>
                <a:ea typeface="黑体" panose="02010609060101010101" pitchFamily="49" charset="-122"/>
              </a:rPr>
              <a:t>第三</a:t>
            </a:r>
            <a:r>
              <a:rPr lang="zh-CN" altLang="en-US" sz="1800">
                <a:solidFill>
                  <a:srgbClr val="FF0000"/>
                </a:solidFill>
                <a:ea typeface="黑体" panose="02010609060101010101" pitchFamily="49" charset="-122"/>
              </a:rPr>
              <a:t>部分 </a:t>
            </a:r>
            <a:r>
              <a:rPr lang="zh-CN" altLang="en-US" sz="1800" smtClean="0">
                <a:solidFill>
                  <a:srgbClr val="FF0000"/>
                </a:solidFill>
                <a:ea typeface="黑体" panose="02010609060101010101" pitchFamily="49" charset="-122"/>
              </a:rPr>
              <a:t>：执着</a:t>
            </a:r>
            <a:r>
              <a:rPr lang="zh-CN" altLang="en-US" sz="1800">
                <a:solidFill>
                  <a:srgbClr val="FF0000"/>
                </a:solidFill>
                <a:ea typeface="黑体" panose="02010609060101010101" pitchFamily="49" charset="-122"/>
              </a:rPr>
              <a:t>、坚定、顽强</a:t>
            </a:r>
            <a:r>
              <a:rPr lang="zh-CN" altLang="en-US" sz="1800" smtClean="0">
                <a:solidFill>
                  <a:srgbClr val="FF0000"/>
                </a:solidFill>
                <a:ea typeface="黑体" panose="02010609060101010101" pitchFamily="49" charset="-122"/>
              </a:rPr>
              <a:t>不屈</a:t>
            </a:r>
            <a:endParaRPr lang="zh-CN" altLang="en-US" sz="1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品读诗歌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 rot="20238460">
            <a:off x="6572605" y="3527627"/>
            <a:ext cx="1017215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FF0000"/>
                </a:solidFill>
                <a:ea typeface="黑体" panose="02010609060101010101" pitchFamily="49" charset="-122"/>
              </a:rPr>
              <a:t>不一样</a:t>
            </a:r>
            <a:endParaRPr lang="zh-CN" altLang="en-US" sz="2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05958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任务五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835696" y="1080777"/>
            <a:ext cx="1440160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ea typeface="黑体" panose="02010609060101010101" pitchFamily="49" charset="-122"/>
              </a:rPr>
              <a:t>诗节赏读</a:t>
            </a:r>
            <a:endParaRPr lang="zh-CN" altLang="en-US" sz="1600"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品读诗歌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139702"/>
            <a:ext cx="3354640" cy="21698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直到现在，我还不能离开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这令我厌烦的凝固的石岸。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我还没有热烈地拥抱你，大海！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也没有让我的诗情的波澜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随着你的山脊跑开！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7944" y="2423959"/>
            <a:ext cx="51090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被禁锢在</a:t>
            </a:r>
            <a:r>
              <a:rPr lang="zh-CN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流放</a:t>
            </a:r>
            <a:r>
              <a:rPr lang="zh-CN" altLang="zh-CN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地南</a:t>
            </a:r>
            <a:r>
              <a:rPr lang="zh-CN" altLang="zh-CN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高加索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而不能拥抱自由的痛苦。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67266" y="3770625"/>
            <a:ext cx="36728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诗人想象离开囚禁之地时的狂欢之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情。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3822184" y="2516446"/>
            <a:ext cx="3177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822184" y="3893155"/>
            <a:ext cx="3177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05958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任务五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835696" y="1049899"/>
            <a:ext cx="1440160" cy="4194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ea typeface="黑体" panose="02010609060101010101" pitchFamily="49" charset="-122"/>
              </a:rPr>
              <a:t>诗节赏读 </a:t>
            </a:r>
            <a:endParaRPr lang="zh-CN" altLang="en-US" sz="1600"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品读诗歌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7585" y="1998298"/>
            <a:ext cx="3354640" cy="21048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他去了，使自由在悲泣中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把自己的桂冠留给世上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喧腾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吧，为险恶的天时而汹涌，噢，大海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曾经为你歌唱。</a:t>
            </a:r>
          </a:p>
        </p:txBody>
      </p:sp>
      <p:sp>
        <p:nvSpPr>
          <p:cNvPr id="6" name="矩形 5"/>
          <p:cNvSpPr/>
          <p:nvPr/>
        </p:nvSpPr>
        <p:spPr>
          <a:xfrm>
            <a:off x="4122348" y="1265050"/>
            <a:ext cx="30560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拜伦不仅是一位伟大的诗人，同时也是一位为自由而战的革命者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，诗人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对他十分崇敬，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认为他的离开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人世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，让自由悲泣。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20072" y="4103170"/>
            <a:ext cx="3384376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诗人缅怀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拜伦，赞美拜伦，正是赞美为自由而献身的崇高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精神。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3675925" y="2834710"/>
            <a:ext cx="3177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3233" y="806213"/>
            <a:ext cx="1383119" cy="17738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122348" y="2834710"/>
            <a:ext cx="30560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但诗人的自由精神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却永远留在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人们心中。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105958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任务五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835696" y="1080777"/>
            <a:ext cx="1512168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ea typeface="黑体" panose="02010609060101010101" pitchFamily="49" charset="-122"/>
              </a:rPr>
              <a:t>诗节赏读 </a:t>
            </a:r>
            <a:endParaRPr lang="zh-CN" altLang="en-US" sz="1600">
              <a:ea typeface="黑体" panose="02010609060101010101" pitchFamily="49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品读诗歌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7454" y="2031689"/>
            <a:ext cx="3354640" cy="16893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心里充满了你，我将要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的山岩，你的海湾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1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的光和影，你的浪花的喋喋，带到森林，带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寂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静的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荒原。</a:t>
            </a:r>
          </a:p>
        </p:txBody>
      </p:sp>
      <p:sp>
        <p:nvSpPr>
          <p:cNvPr id="6" name="矩形 5"/>
          <p:cNvSpPr/>
          <p:nvPr/>
        </p:nvSpPr>
        <p:spPr>
          <a:xfrm>
            <a:off x="4622090" y="1892070"/>
            <a:ext cx="4027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诗人从拿破仑与拜伦两位革命者身上得到了精神力量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，并坚定了争取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自由的崇高理想</a:t>
            </a: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，情感得以升华。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197474" y="2492234"/>
            <a:ext cx="317768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027" y="3040979"/>
            <a:ext cx="2300114" cy="152615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25331" y="4601607"/>
            <a:ext cx="1944215" cy="3650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乌克兰奥德萨海域</a:t>
            </a:r>
            <a:endParaRPr lang="zh-CN" altLang="en-US" sz="1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844" y="3040979"/>
            <a:ext cx="2100853" cy="15261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16626" y="845081"/>
            <a:ext cx="1352735" cy="369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800" smtClean="0">
                <a:latin typeface="Comic Sans MS" panose="030F0702030302020204" pitchFamily="66" charset="0"/>
                <a:ea typeface="黑体" panose="02010609060101010101" pitchFamily="49" charset="-122"/>
              </a:rPr>
              <a:t>思路与情感</a:t>
            </a:r>
            <a:endParaRPr lang="zh-CN" altLang="en-US" sz="1800">
              <a:latin typeface="Comic Sans MS" panose="030F0702030302020204" pitchFamily="66" charset="0"/>
              <a:ea typeface="黑体" panose="02010609060101010101" pitchFamily="49" charset="-122"/>
            </a:endParaRPr>
          </a:p>
        </p:txBody>
      </p:sp>
      <p:sp>
        <p:nvSpPr>
          <p:cNvPr id="37894" name="AutoShape 6"/>
          <p:cNvSpPr/>
          <p:nvPr/>
        </p:nvSpPr>
        <p:spPr bwMode="auto">
          <a:xfrm>
            <a:off x="1043608" y="1849863"/>
            <a:ext cx="234824" cy="2265114"/>
          </a:xfrm>
          <a:prstGeom prst="leftBrace">
            <a:avLst>
              <a:gd name="adj1" fmla="val 59668"/>
              <a:gd name="adj2" fmla="val 50000"/>
            </a:avLst>
          </a:prstGeom>
          <a:noFill/>
          <a:ln w="1270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15">
              <a:ea typeface="黑体" panose="02010609060101010101" pitchFamily="49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1236144" y="1733484"/>
            <a:ext cx="647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道别</a:t>
            </a: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1227198" y="2797754"/>
            <a:ext cx="647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联想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1251033" y="3862024"/>
            <a:ext cx="6477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道别</a:t>
            </a:r>
          </a:p>
        </p:txBody>
      </p:sp>
      <p:sp>
        <p:nvSpPr>
          <p:cNvPr id="37898" name="AutoShape 10"/>
          <p:cNvSpPr/>
          <p:nvPr/>
        </p:nvSpPr>
        <p:spPr bwMode="auto">
          <a:xfrm>
            <a:off x="1883844" y="2504479"/>
            <a:ext cx="152658" cy="1132763"/>
          </a:xfrm>
          <a:prstGeom prst="leftBrace">
            <a:avLst>
              <a:gd name="adj1" fmla="val 100740"/>
              <a:gd name="adj2" fmla="val 50000"/>
            </a:avLst>
          </a:prstGeom>
          <a:noFill/>
          <a:ln w="1270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27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endParaRPr lang="zh-CN" altLang="en-US" sz="1015">
              <a:ea typeface="黑体" panose="02010609060101010101" pitchFamily="49" charset="-122"/>
            </a:endParaRP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2026448" y="3189976"/>
            <a:ext cx="18080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功业未竟的伟人</a:t>
            </a:r>
            <a:endParaRPr lang="zh-CN" altLang="en-US" sz="1015"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2045448" y="2418419"/>
            <a:ext cx="210569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</a:rPr>
              <a:t>挣脱束缚的愿望</a:t>
            </a:r>
            <a:endParaRPr lang="zh-CN" altLang="en-US" sz="1015"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1838518" y="1688358"/>
            <a:ext cx="512575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180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 ——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难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舍，因共有自由奔放的精神而情感相联</a:t>
            </a:r>
          </a:p>
        </p:txBody>
      </p:sp>
      <p:sp>
        <p:nvSpPr>
          <p:cNvPr id="37902" name="Text Box 14"/>
          <p:cNvSpPr txBox="1">
            <a:spLocks noChangeArrowheads="1"/>
          </p:cNvSpPr>
          <p:nvPr/>
        </p:nvSpPr>
        <p:spPr bwMode="auto">
          <a:xfrm>
            <a:off x="3961233" y="2382544"/>
            <a:ext cx="22133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180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1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愁苦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，心愿难遂</a:t>
            </a:r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3977135" y="3180304"/>
            <a:ext cx="40505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180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180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惋惜</a:t>
            </a:r>
            <a:r>
              <a:rPr lang="zh-CN" altLang="en-US" sz="18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，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壮志未酬；崇敬，精神伟大</a:t>
            </a: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1960173" y="3867748"/>
            <a:ext cx="47529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180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1800" smtClean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牢记</a:t>
            </a:r>
            <a:r>
              <a:rPr lang="zh-CN" altLang="en-US" sz="18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，将大海的精神作为激励自己的动力</a:t>
            </a:r>
            <a:endParaRPr lang="zh-CN" altLang="en-US" sz="1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内容小结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0392" y="1740903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大海</a:t>
            </a:r>
            <a:endParaRPr lang="zh-CN" altLang="en-US" sz="1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5225" y="2751876"/>
            <a:ext cx="892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致大海</a:t>
            </a:r>
            <a:endParaRPr lang="zh-CN" altLang="en-US" sz="1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箭头连接符 3"/>
          <p:cNvCxnSpPr>
            <a:stCxn id="2" idx="2"/>
          </p:cNvCxnSpPr>
          <p:nvPr/>
        </p:nvCxnSpPr>
        <p:spPr>
          <a:xfrm flipH="1">
            <a:off x="8496436" y="2110235"/>
            <a:ext cx="0" cy="152700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100392" y="3637242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自由精神</a:t>
            </a:r>
            <a:endParaRPr lang="zh-CN" altLang="en-US" sz="1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2000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  <p:bldP spid="37896" grpId="0"/>
      <p:bldP spid="37897" grpId="0"/>
      <p:bldP spid="37898" grpId="0" animBg="1"/>
      <p:bldP spid="37899" grpId="0"/>
      <p:bldP spid="37900" grpId="0"/>
      <p:bldP spid="37901" grpId="0"/>
      <p:bldP spid="37902" grpId="0"/>
      <p:bldP spid="37903" grpId="0"/>
      <p:bldP spid="3790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994414" y="1707654"/>
            <a:ext cx="7344816" cy="2162826"/>
          </a:xfrm>
        </p:spPr>
        <p:txBody>
          <a:bodyPr>
            <a:normAutofit/>
          </a:bodyPr>
          <a:lstStyle/>
          <a:p>
            <a:pPr marL="0" indent="34290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1800">
                <a:solidFill>
                  <a:schemeClr val="tx1"/>
                </a:solidFill>
              </a:rPr>
              <a:t>《</a:t>
            </a:r>
            <a:r>
              <a:rPr lang="zh-CN" altLang="en-US" sz="1800">
                <a:solidFill>
                  <a:schemeClr val="tx1"/>
                </a:solidFill>
              </a:rPr>
              <a:t>致大海</a:t>
            </a:r>
            <a:r>
              <a:rPr lang="en-US" altLang="zh-CN" sz="1800">
                <a:solidFill>
                  <a:schemeClr val="tx1"/>
                </a:solidFill>
              </a:rPr>
              <a:t>》</a:t>
            </a:r>
            <a:r>
              <a:rPr lang="zh-CN" altLang="en-US" sz="1800">
                <a:solidFill>
                  <a:schemeClr val="tx1"/>
                </a:solidFill>
              </a:rPr>
              <a:t>通过讴歌大海，抒写了诗人对自由的向往，表现了诗人对自由的向往，表现了诗人在沙皇专制的残酷统治下，不屈不挠，追求理想的执著精神。全诗感情奔放自由、意境开阔，诗人对大海称“你”，向大海倾吐他的苦闷之情，是一曲悲壮而凄美的自由颂歌。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内容小结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  <p:sndAc>
      <p:stSnd>
        <p:snd r:embed="rId2" name="camera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新课导入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3635" y="814961"/>
            <a:ext cx="4561743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假如生活欺骗了你， 不要悲伤，不要心急。 </a:t>
            </a: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忧郁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的日子里需要镇静。 </a:t>
            </a: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相信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吧，快乐的日子将会来临。 </a:t>
            </a:r>
          </a:p>
          <a:p>
            <a:pPr>
              <a:lnSpc>
                <a:spcPct val="150000"/>
              </a:lnSpc>
            </a:pP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心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儿永远向往着未来； 现在却常是</a:t>
            </a:r>
            <a:r>
              <a:rPr lang="zh-CN" altLang="en-US" sz="1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忧郁。</a:t>
            </a:r>
            <a:r>
              <a:rPr lang="en-US" altLang="zh-CN" sz="16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00873" y="3991585"/>
            <a:ext cx="292524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政治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抒情诗</a:t>
            </a:r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——《</a:t>
            </a:r>
            <a:r>
              <a:rPr lang="zh-CN" altLang="en-US" sz="18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致大海</a:t>
            </a:r>
            <a:r>
              <a:rPr lang="en-US" altLang="zh-CN" sz="18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180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1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83635" y="2523287"/>
            <a:ext cx="4561744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比海洋阔大的是天空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比天空阔大的是人的心灵。</a:t>
            </a:r>
          </a:p>
        </p:txBody>
      </p:sp>
      <p:sp>
        <p:nvSpPr>
          <p:cNvPr id="5" name="矩形 4"/>
          <p:cNvSpPr/>
          <p:nvPr/>
        </p:nvSpPr>
        <p:spPr>
          <a:xfrm>
            <a:off x="6929959" y="2384621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普希金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3379" y="3058323"/>
            <a:ext cx="4572000" cy="4616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人的影响短暂而微弱，书的影响则广泛而深远。 </a:t>
            </a:r>
          </a:p>
        </p:txBody>
      </p:sp>
      <p:sp>
        <p:nvSpPr>
          <p:cNvPr id="8" name="矩形 7"/>
          <p:cNvSpPr/>
          <p:nvPr/>
        </p:nvSpPr>
        <p:spPr>
          <a:xfrm>
            <a:off x="1273378" y="3668419"/>
            <a:ext cx="4572000" cy="83099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等青春轻飘的烟雾把少年的欢乐袅袅曳去，之后，我们就能取得一切值得吸取的东西。 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97381" y="1635646"/>
            <a:ext cx="7938881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　　</a:t>
            </a:r>
            <a:r>
              <a:rPr lang="en-US" altLang="zh-CN" sz="1600" smtClean="0">
                <a:ea typeface="黑体" panose="02010609060101010101" pitchFamily="49" charset="-122"/>
              </a:rPr>
              <a:t>1.</a:t>
            </a:r>
            <a:r>
              <a:rPr lang="zh-CN" altLang="en-US" sz="1600" smtClean="0">
                <a:solidFill>
                  <a:srgbClr val="FF0000"/>
                </a:solidFill>
                <a:ea typeface="黑体" panose="02010609060101010101" pitchFamily="49" charset="-122"/>
              </a:rPr>
              <a:t>象征手法</a:t>
            </a:r>
            <a:endParaRPr lang="en-US" altLang="zh-CN" sz="1600" smtClean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1600" smtClean="0">
                <a:ea typeface="黑体" panose="02010609060101010101" pitchFamily="49" charset="-122"/>
              </a:rPr>
              <a:t>借</a:t>
            </a:r>
            <a:r>
              <a:rPr lang="zh-CN" altLang="en-US" sz="1600">
                <a:ea typeface="黑体" panose="02010609060101010101" pitchFamily="49" charset="-122"/>
              </a:rPr>
              <a:t>大海的形象表达自由的精神 　　</a:t>
            </a:r>
            <a:r>
              <a:rPr lang="zh-CN" altLang="en-US" sz="1600" smtClean="0">
                <a:ea typeface="黑体" panose="02010609060101010101" pitchFamily="49" charset="-122"/>
              </a:rPr>
              <a:t>  </a:t>
            </a:r>
            <a:endParaRPr lang="zh-CN" altLang="en-US" sz="16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　　</a:t>
            </a:r>
            <a:r>
              <a:rPr lang="en-US" altLang="zh-CN" sz="1600">
                <a:ea typeface="黑体" panose="02010609060101010101" pitchFamily="49" charset="-122"/>
              </a:rPr>
              <a:t>2.</a:t>
            </a:r>
            <a:r>
              <a:rPr lang="zh-CN" altLang="en-US" sz="1600">
                <a:solidFill>
                  <a:srgbClr val="FF3300"/>
                </a:solidFill>
                <a:ea typeface="黑体" panose="02010609060101010101" pitchFamily="49" charset="-122"/>
              </a:rPr>
              <a:t>强烈浓厚的抒情气氛</a:t>
            </a:r>
            <a:r>
              <a:rPr lang="zh-CN" altLang="en-US" sz="1600"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　　借景抒情与直接</a:t>
            </a:r>
            <a:r>
              <a:rPr lang="zh-CN" altLang="en-US" sz="1600" smtClean="0">
                <a:ea typeface="黑体" panose="02010609060101010101" pitchFamily="49" charset="-122"/>
              </a:rPr>
              <a:t>抒情相结合。诗人</a:t>
            </a:r>
            <a:r>
              <a:rPr lang="zh-CN" altLang="en-US" sz="1600">
                <a:ea typeface="黑体" panose="02010609060101010101" pitchFamily="49" charset="-122"/>
              </a:rPr>
              <a:t>对大海以“你”相称，是诗人对大海的倾诉，诗人在诗中以抒情主人公的身份出现，直接对大海表达自己的激情</a:t>
            </a:r>
            <a:r>
              <a:rPr lang="zh-CN" altLang="en-US" sz="1600" smtClean="0">
                <a:ea typeface="黑体" panose="02010609060101010101" pitchFamily="49" charset="-122"/>
              </a:rPr>
              <a:t>，诗情热烈奔放。</a:t>
            </a:r>
            <a:endParaRPr lang="en-US" altLang="zh-CN" sz="1600" smtClean="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ea typeface="黑体" panose="02010609060101010101" pitchFamily="49" charset="-122"/>
              </a:rPr>
              <a:t>　　</a:t>
            </a:r>
            <a:r>
              <a:rPr lang="en-US" altLang="zh-CN" sz="1600" smtClean="0">
                <a:ea typeface="黑体" panose="02010609060101010101" pitchFamily="49" charset="-122"/>
              </a:rPr>
              <a:t>3.</a:t>
            </a:r>
            <a:r>
              <a:rPr lang="zh-CN" altLang="en-US" sz="1600" smtClean="0">
                <a:solidFill>
                  <a:srgbClr val="FF0000"/>
                </a:solidFill>
                <a:ea typeface="黑体" panose="02010609060101010101" pitchFamily="49" charset="-122"/>
              </a:rPr>
              <a:t>诗风浪漫</a:t>
            </a: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</a:rPr>
              <a:t>　</a:t>
            </a:r>
            <a:r>
              <a:rPr lang="zh-CN" altLang="en-US" sz="1600">
                <a:ea typeface="黑体" panose="02010609060101010101" pitchFamily="49" charset="-122"/>
              </a:rPr>
              <a:t>　</a:t>
            </a:r>
            <a:endParaRPr lang="en-US" altLang="zh-CN" sz="1600" smtClean="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smtClean="0">
                <a:ea typeface="黑体" panose="02010609060101010101" pitchFamily="49" charset="-122"/>
              </a:rPr>
              <a:t>        诗情奔放，风格</a:t>
            </a:r>
            <a:r>
              <a:rPr lang="zh-CN" altLang="en-US" sz="1600">
                <a:ea typeface="黑体" panose="02010609060101010101" pitchFamily="49" charset="-122"/>
              </a:rPr>
              <a:t>豪迈</a:t>
            </a:r>
            <a:r>
              <a:rPr lang="zh-CN" altLang="en-US" sz="1600" smtClean="0">
                <a:ea typeface="黑体" panose="02010609060101010101" pitchFamily="49" charset="-122"/>
              </a:rPr>
              <a:t>，充分</a:t>
            </a:r>
            <a:r>
              <a:rPr lang="zh-CN" altLang="en-US" sz="1600">
                <a:ea typeface="黑体" panose="02010609060101010101" pitchFamily="49" charset="-122"/>
              </a:rPr>
              <a:t>表现了诗人对民主自由的渴望和</a:t>
            </a:r>
            <a:r>
              <a:rPr lang="zh-CN" altLang="en-US" sz="1600" smtClean="0">
                <a:ea typeface="黑体" panose="02010609060101010101" pitchFamily="49" charset="-122"/>
              </a:rPr>
              <a:t>追求。 </a:t>
            </a:r>
            <a:endParaRPr lang="zh-CN" altLang="en-US" sz="1600"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艺术特色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771550"/>
            <a:ext cx="1160895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1800" b="1" smtClean="0">
                <a:solidFill>
                  <a:srgbClr val="FF3300"/>
                </a:solidFill>
                <a:ea typeface="黑体" panose="02010609060101010101" pitchFamily="49" charset="-122"/>
              </a:rPr>
              <a:t>艺术特色</a:t>
            </a:r>
            <a:r>
              <a:rPr lang="zh-CN" altLang="en-US" sz="1800" b="1" smtClean="0">
                <a:ea typeface="黑体" panose="02010609060101010101" pitchFamily="49" charset="-122"/>
              </a:rPr>
              <a:t> </a:t>
            </a:r>
            <a:endParaRPr lang="zh-CN" altLang="en-US" sz="18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791580" y="1857857"/>
            <a:ext cx="7560840" cy="19389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ea typeface="黑体" panose="02010609060101010101" pitchFamily="49" charset="-122"/>
              </a:rPr>
              <a:t>1.</a:t>
            </a:r>
            <a:r>
              <a:rPr lang="zh-CN" altLang="en-US" sz="2000" dirty="0">
                <a:ea typeface="黑体" panose="02010609060101010101" pitchFamily="49" charset="-122"/>
              </a:rPr>
              <a:t>学习本诗借景</a:t>
            </a:r>
            <a:r>
              <a:rPr lang="zh-CN" altLang="en-US" sz="2000" dirty="0" smtClean="0">
                <a:ea typeface="黑体" panose="02010609060101010101" pitchFamily="49" charset="-122"/>
              </a:rPr>
              <a:t>抒情、融</a:t>
            </a:r>
            <a:r>
              <a:rPr lang="zh-CN" altLang="en-US" sz="2000" dirty="0">
                <a:ea typeface="黑体" panose="02010609060101010101" pitchFamily="49" charset="-122"/>
              </a:rPr>
              <a:t>情于景的写法。 </a:t>
            </a:r>
            <a:br>
              <a:rPr lang="zh-CN" altLang="en-US" sz="2000" dirty="0">
                <a:ea typeface="黑体" panose="02010609060101010101" pitchFamily="49" charset="-122"/>
              </a:rPr>
            </a:br>
            <a:r>
              <a:rPr lang="en-US" altLang="zh-CN" sz="2000" dirty="0" smtClean="0">
                <a:ea typeface="黑体" panose="02010609060101010101" pitchFamily="49" charset="-122"/>
              </a:rPr>
              <a:t>2.</a:t>
            </a:r>
            <a:r>
              <a:rPr lang="zh-CN" altLang="en-US" sz="2000" dirty="0" smtClean="0">
                <a:ea typeface="黑体" panose="02010609060101010101" pitchFamily="49" charset="-122"/>
              </a:rPr>
              <a:t>正确</a:t>
            </a:r>
            <a:r>
              <a:rPr lang="zh-CN" altLang="en-US" sz="2000" dirty="0">
                <a:ea typeface="黑体" panose="02010609060101010101" pitchFamily="49" charset="-122"/>
              </a:rPr>
              <a:t>理解大海的象征意义、揣摩诗的意境。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ea typeface="黑体" panose="02010609060101010101" pitchFamily="49" charset="-122"/>
              </a:rPr>
              <a:t>3.</a:t>
            </a:r>
            <a:r>
              <a:rPr lang="zh-CN" altLang="en-US" sz="2000" dirty="0" smtClean="0">
                <a:ea typeface="黑体" panose="02010609060101010101" pitchFamily="49" charset="-122"/>
              </a:rPr>
              <a:t>体味</a:t>
            </a:r>
            <a:r>
              <a:rPr lang="zh-CN" altLang="en-US" sz="2000" dirty="0">
                <a:ea typeface="黑体" panose="02010609060101010101" pitchFamily="49" charset="-122"/>
              </a:rPr>
              <a:t>诗人对自由的热烈向往与积极奋进的精神。 </a:t>
            </a:r>
            <a:br>
              <a:rPr lang="zh-CN" altLang="en-US" sz="2000" dirty="0">
                <a:ea typeface="黑体" panose="02010609060101010101" pitchFamily="49" charset="-122"/>
              </a:rPr>
            </a:br>
            <a:r>
              <a:rPr lang="en-US" altLang="zh-CN" sz="2000" dirty="0" smtClean="0">
                <a:ea typeface="黑体" panose="02010609060101010101" pitchFamily="49" charset="-122"/>
              </a:rPr>
              <a:t>4.</a:t>
            </a:r>
            <a:r>
              <a:rPr lang="zh-CN" altLang="en-US" sz="2000" dirty="0" smtClean="0">
                <a:ea typeface="黑体" panose="02010609060101010101" pitchFamily="49" charset="-122"/>
              </a:rPr>
              <a:t>结合</a:t>
            </a:r>
            <a:r>
              <a:rPr lang="zh-CN" altLang="en-US" sz="2000" dirty="0">
                <a:ea typeface="黑体" panose="02010609060101010101" pitchFamily="49" charset="-122"/>
              </a:rPr>
              <a:t>时代背景，理解抒情主人公复杂的心绪</a:t>
            </a:r>
            <a:r>
              <a:rPr lang="zh-CN" altLang="en-US" sz="2000" dirty="0" smtClean="0">
                <a:ea typeface="黑体" panose="02010609060101010101" pitchFamily="49" charset="-122"/>
              </a:rPr>
              <a:t>。</a:t>
            </a:r>
            <a:endParaRPr lang="zh-CN" altLang="en-US" sz="2000" dirty="0"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628650" y="0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/>
          <a:p>
            <a:pPr algn="ctr" defTabSz="914400">
              <a:spcBef>
                <a:spcPct val="0"/>
              </a:spcBef>
            </a:pPr>
            <a:r>
              <a:rPr lang="zh-CN" altLang="en-US" sz="32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rPr>
              <a:t>学习目标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8224" y="1563638"/>
            <a:ext cx="2121009" cy="25274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80351" y="631952"/>
            <a:ext cx="37148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俄国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诗人 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世纪俄罗斯民族积极浪漫主义文学的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代表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俄罗斯批判现实主义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文学的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奠基人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俄罗斯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文学语言的创建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者 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3826454"/>
            <a:ext cx="198002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 smtClean="0">
                <a:latin typeface="黑体" panose="02010609060101010101" pitchFamily="49" charset="-122"/>
                <a:ea typeface="黑体" panose="02010609060101010101" pitchFamily="49" charset="-122"/>
              </a:rPr>
              <a:t>普希金（</a:t>
            </a:r>
            <a:r>
              <a:rPr lang="en-US" altLang="zh-CN" sz="1400" b="1" smtClean="0">
                <a:latin typeface="黑体" panose="02010609060101010101" pitchFamily="49" charset="-122"/>
                <a:ea typeface="黑体" panose="02010609060101010101" pitchFamily="49" charset="-122"/>
              </a:rPr>
              <a:t>1799—1837</a:t>
            </a:r>
            <a:r>
              <a:rPr lang="zh-CN" altLang="en-US" sz="1400" b="1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96498" y="1094312"/>
            <a:ext cx="1095221" cy="323165"/>
            <a:chOff x="2535095" y="2619947"/>
            <a:chExt cx="1460295" cy="43088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086785" y="2279700"/>
              <a:ext cx="396274" cy="111138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535095" y="2619947"/>
              <a:ext cx="146029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smtClean="0">
                  <a:latin typeface="黑体" panose="02010609060101010101" pitchFamily="49" charset="-122"/>
                  <a:ea typeface="黑体" panose="02010609060101010101" pitchFamily="49" charset="-122"/>
                </a:rPr>
                <a:t> 文学身份</a:t>
              </a:r>
              <a:endParaRPr lang="zh-CN" altLang="en-US" sz="15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64240" y="3241696"/>
            <a:ext cx="953021" cy="323165"/>
            <a:chOff x="2649574" y="2624698"/>
            <a:chExt cx="1270695" cy="43088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086785" y="2279700"/>
              <a:ext cx="396274" cy="1111381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649574" y="2624698"/>
              <a:ext cx="127069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>
                  <a:latin typeface="黑体" panose="02010609060101010101" pitchFamily="49" charset="-122"/>
                  <a:ea typeface="黑体" panose="02010609060101010101" pitchFamily="49" charset="-122"/>
                </a:rPr>
                <a:t>主要经历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968405" y="1976851"/>
            <a:ext cx="626469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1799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出生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于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莫斯科 贵族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地主家庭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1811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月，考入皇村学校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1817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年，出版第一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本诗集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亚历山大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普希金诗集</a:t>
            </a: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从皇村学校毕业，获得十品文官之衔，被派往外交部供职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1818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年，完成诗歌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致恰达耶夫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抒发反对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沙皇暴政、渴求自由的思想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1823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年调往奥德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萨，在总督沃龙佐夫的监视下供职 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1824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年，因被密告，被押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至普斯科夫省米哈依洛夫斯克村，由地方当局和教会</a:t>
            </a:r>
            <a:r>
              <a:rPr lang="zh-CN" altLang="en-US" sz="1400" smtClean="0">
                <a:latin typeface="黑体" panose="02010609060101010101" pitchFamily="49" charset="-122"/>
                <a:ea typeface="黑体" panose="02010609060101010101" pitchFamily="49" charset="-122"/>
              </a:rPr>
              <a:t>监管。后继续从事出版编辑工作及创作。</a:t>
            </a:r>
            <a:endParaRPr lang="en-US" altLang="zh-CN" sz="1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14630" indent="-2146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smtClean="0">
                <a:latin typeface="黑体" panose="02010609060101010101" pitchFamily="49" charset="-122"/>
                <a:ea typeface="黑体" panose="02010609060101010101" pitchFamily="49" charset="-122"/>
              </a:rPr>
              <a:t>1837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140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1400">
                <a:latin typeface="黑体" panose="02010609060101010101" pitchFamily="49" charset="-122"/>
                <a:ea typeface="黑体" panose="02010609060101010101" pitchFamily="49" charset="-122"/>
              </a:rPr>
              <a:t>日，因决斗负伤而死 。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131840" y="1995686"/>
            <a:ext cx="4897506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 1"/>
          <p:cNvSpPr>
            <a:spLocks noGrp="1"/>
          </p:cNvSpPr>
          <p:nvPr/>
        </p:nvSpPr>
        <p:spPr>
          <a:xfrm>
            <a:off x="778089" y="168689"/>
            <a:ext cx="7886700" cy="617220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2700" smtClean="0">
                <a:solidFill>
                  <a:schemeClr val="bg1"/>
                </a:solidFill>
              </a:rPr>
              <a:t>作者简介</a:t>
            </a:r>
            <a:endParaRPr lang="zh-CN" altLang="en-US" sz="2700">
              <a:solidFill>
                <a:schemeClr val="bg1"/>
              </a:solidFill>
            </a:endParaRPr>
          </a:p>
          <a:p>
            <a:endParaRPr lang="zh-CN" altLang="en-US" sz="2700">
              <a:solidFill>
                <a:schemeClr val="bg1"/>
              </a:solidFill>
            </a:endParaRPr>
          </a:p>
        </p:txBody>
      </p:sp>
      <p:pic>
        <p:nvPicPr>
          <p:cNvPr id="25" name="Picture 5" descr="u=557891197,1576890877&amp;fm=21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9608" y="1819795"/>
            <a:ext cx="1272779" cy="1704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作者简介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9936" y="3806893"/>
            <a:ext cx="198002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</a:rPr>
              <a:t>普希金（</a:t>
            </a:r>
            <a:r>
              <a:rPr lang="en-US" altLang="zh-CN" sz="1400" b="1">
                <a:latin typeface="黑体" panose="02010609060101010101" pitchFamily="49" charset="-122"/>
                <a:ea typeface="黑体" panose="02010609060101010101" pitchFamily="49" charset="-122"/>
              </a:rPr>
              <a:t>1799—1837</a:t>
            </a:r>
            <a:r>
              <a:rPr lang="zh-CN" altLang="en-US" sz="1400" b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973251" y="1471521"/>
            <a:ext cx="1335054" cy="396274"/>
            <a:chOff x="2729231" y="2637254"/>
            <a:chExt cx="1335054" cy="39627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086785" y="2279700"/>
              <a:ext cx="396274" cy="1111381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793590" y="2666113"/>
              <a:ext cx="127069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代表作品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37734" y="3372089"/>
            <a:ext cx="1111381" cy="396274"/>
            <a:chOff x="2729231" y="2637254"/>
            <a:chExt cx="1111381" cy="396274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086785" y="2279700"/>
              <a:ext cx="396274" cy="1111381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2751169" y="2662477"/>
              <a:ext cx="10367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创作特色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3237500" y="732785"/>
            <a:ext cx="57269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诗歌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致大海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致恰达耶夫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自由颂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长诗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鲁斯兰和柳德米拉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高加索的俘虏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青铜骑士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短诗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假如生活欺骗了你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诗体小说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叶甫盖尼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奥涅金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81000" indent="-381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小说</a:t>
            </a:r>
            <a:r>
              <a:rPr lang="en-US" altLang="zh-CN" sz="160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上尉的女儿</a:t>
            </a:r>
            <a:r>
              <a:rPr lang="en-US" altLang="zh-CN" sz="16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62835" y="2606531"/>
            <a:ext cx="1454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内容主题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3149116" y="2671777"/>
            <a:ext cx="5720644" cy="0"/>
          </a:xfrm>
          <a:prstGeom prst="line">
            <a:avLst/>
          </a:prstGeom>
          <a:ln>
            <a:solidFill>
              <a:schemeClr val="bg2">
                <a:lumMod val="9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5" descr="u=557891197,1576890877&amp;fm=21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237" y="1881038"/>
            <a:ext cx="1312959" cy="17581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9" name="矩形 38"/>
          <p:cNvSpPr/>
          <p:nvPr/>
        </p:nvSpPr>
        <p:spPr>
          <a:xfrm>
            <a:off x="3285585" y="3027290"/>
            <a:ext cx="1031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俄国风光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38991" y="2981167"/>
            <a:ext cx="1248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俄国语言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761920" y="3011679"/>
            <a:ext cx="1263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俄国性格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285585" y="3941136"/>
            <a:ext cx="1579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艺术风格：</a:t>
            </a:r>
            <a:endParaRPr lang="zh-CN" altLang="en-US" sz="1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308305" y="4405079"/>
            <a:ext cx="23438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真实朴素，清新，明快。 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987824" y="3488955"/>
            <a:ext cx="5881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 作品富有鲜明的民族独创性，  “俄罗斯民族诗人”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65052" y="3011678"/>
            <a:ext cx="1263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latin typeface="黑体" panose="02010609060101010101" pitchFamily="49" charset="-122"/>
                <a:ea typeface="黑体" panose="02010609060101010101" pitchFamily="49" charset="-122"/>
              </a:rPr>
              <a:t>俄国精神</a:t>
            </a:r>
            <a:endParaRPr lang="zh-CN" altLang="en-US" sz="1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187624" y="1491630"/>
            <a:ext cx="7236879" cy="2537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800" dirty="0" smtClean="0">
                <a:ea typeface="黑体" panose="02010609060101010101" pitchFamily="49" charset="-122"/>
              </a:rPr>
              <a:t> </a:t>
            </a:r>
            <a:r>
              <a:rPr lang="en-US" altLang="zh-CN" sz="1800" dirty="0" smtClean="0">
                <a:ea typeface="黑体" panose="02010609060101010101" pitchFamily="49" charset="-122"/>
              </a:rPr>
              <a:t>1824</a:t>
            </a:r>
            <a:r>
              <a:rPr lang="zh-CN" altLang="en-US" sz="1800" dirty="0">
                <a:ea typeface="黑体" panose="02010609060101010101" pitchFamily="49" charset="-122"/>
              </a:rPr>
              <a:t>年夏天，普希金与奥德萨总督发生冲突，被军警押送到父母的领地米哈伊洛夫斯克村，幽禁在那里达两年之久。诗人在奥德萨，长期与大海相依为伴，把奔腾的大海看作自由的象征。当他将要远离奥德萨而向大海告别的时候，万千思绪如潮奔涌，忧郁而又愤激的诗篇酝酿在胸。诗人在奥德萨开始写作，而在米哈伊洛夫斯克村最后完成这一篇</a:t>
            </a:r>
            <a:r>
              <a:rPr lang="zh-CN" altLang="en-US" sz="1800" dirty="0" smtClean="0">
                <a:ea typeface="黑体" panose="02010609060101010101" pitchFamily="49" charset="-122"/>
              </a:rPr>
              <a:t>诗作</a:t>
            </a:r>
            <a:r>
              <a:rPr lang="en-US" altLang="zh-CN" sz="1800" dirty="0" smtClean="0">
                <a:ea typeface="黑体" panose="02010609060101010101" pitchFamily="49" charset="-122"/>
              </a:rPr>
              <a:t>——《</a:t>
            </a:r>
            <a:r>
              <a:rPr lang="zh-CN" altLang="en-US" sz="1800" dirty="0">
                <a:ea typeface="黑体" panose="02010609060101010101" pitchFamily="49" charset="-122"/>
              </a:rPr>
              <a:t>致大海</a:t>
            </a:r>
            <a:r>
              <a:rPr lang="en-US" altLang="zh-CN" sz="1800" dirty="0">
                <a:ea typeface="黑体" panose="02010609060101010101" pitchFamily="49" charset="-122"/>
              </a:rPr>
              <a:t>》</a:t>
            </a:r>
            <a:r>
              <a:rPr lang="zh-CN" altLang="en-US" sz="1800" dirty="0">
                <a:ea typeface="黑体" panose="02010609060101010101" pitchFamily="49" charset="-122"/>
              </a:rPr>
              <a:t>。 </a:t>
            </a: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写作背景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123688" y="1779662"/>
            <a:ext cx="261762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1</a:t>
            </a:r>
            <a:r>
              <a:rPr lang="en-US" altLang="zh-CN" sz="1800">
                <a:ea typeface="黑体" panose="02010609060101010101" pitchFamily="49" charset="-122"/>
              </a:rPr>
              <a:t>.</a:t>
            </a:r>
            <a:r>
              <a:rPr lang="zh-CN" altLang="en-US" sz="1800">
                <a:ea typeface="黑体" panose="02010609060101010101" pitchFamily="49" charset="-122"/>
              </a:rPr>
              <a:t>听录音朗读 </a:t>
            </a:r>
            <a:r>
              <a:rPr lang="zh-CN" altLang="en-US" sz="1800" smtClean="0">
                <a:ea typeface="黑体" panose="02010609060101010101" pitchFamily="49" charset="-122"/>
              </a:rPr>
              <a:t>。</a:t>
            </a:r>
            <a:endParaRPr lang="en-US" altLang="zh-CN" sz="1800" smtClean="0"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2</a:t>
            </a:r>
            <a:r>
              <a:rPr lang="en-US" altLang="zh-CN" sz="1800">
                <a:ea typeface="黑体" panose="02010609060101010101" pitchFamily="49" charset="-122"/>
              </a:rPr>
              <a:t>.</a:t>
            </a:r>
            <a:r>
              <a:rPr lang="zh-CN" altLang="en-US" sz="1800">
                <a:ea typeface="黑体" panose="02010609060101010101" pitchFamily="49" charset="-122"/>
              </a:rPr>
              <a:t>学生自由</a:t>
            </a:r>
            <a:r>
              <a:rPr lang="zh-CN" altLang="en-US" sz="1800" smtClean="0">
                <a:ea typeface="黑体" panose="02010609060101010101" pitchFamily="49" charset="-122"/>
              </a:rPr>
              <a:t>朗读。</a:t>
            </a:r>
            <a:endParaRPr lang="en-US" altLang="zh-CN" sz="1800" smtClean="0"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3.</a:t>
            </a:r>
            <a:r>
              <a:rPr lang="zh-CN" altLang="en-US" sz="1800" smtClean="0">
                <a:ea typeface="黑体" panose="02010609060101010101" pitchFamily="49" charset="-122"/>
              </a:rPr>
              <a:t>指名</a:t>
            </a:r>
            <a:r>
              <a:rPr lang="zh-CN" altLang="en-US" sz="1800">
                <a:ea typeface="黑体" panose="02010609060101010101" pitchFamily="49" charset="-122"/>
              </a:rPr>
              <a:t>朗读 </a:t>
            </a:r>
            <a:r>
              <a:rPr lang="zh-CN" altLang="en-US" sz="1800" smtClean="0">
                <a:ea typeface="黑体" panose="02010609060101010101" pitchFamily="49" charset="-122"/>
              </a:rPr>
              <a:t>。</a:t>
            </a:r>
            <a:endParaRPr lang="zh-CN" altLang="en-US" sz="1800"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朗读诗歌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292080" y="996949"/>
            <a:ext cx="3168352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800" smtClean="0">
                <a:ea typeface="黑体" panose="02010609060101010101" pitchFamily="49" charset="-122"/>
              </a:rPr>
              <a:t>点拨：</a:t>
            </a:r>
            <a:endParaRPr lang="en-US" altLang="zh-CN" sz="1800" smtClean="0"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1.</a:t>
            </a:r>
            <a:r>
              <a:rPr lang="zh-CN" altLang="en-US" sz="1800" smtClean="0">
                <a:ea typeface="黑体" panose="02010609060101010101" pitchFamily="49" charset="-122"/>
              </a:rPr>
              <a:t>初步体会诗人的感情</a:t>
            </a:r>
            <a:endParaRPr lang="en-US" altLang="zh-CN" sz="1800" smtClean="0"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2.</a:t>
            </a:r>
            <a:r>
              <a:rPr lang="zh-CN" altLang="en-US" sz="1800" smtClean="0">
                <a:ea typeface="黑体" panose="02010609060101010101" pitchFamily="49" charset="-122"/>
              </a:rPr>
              <a:t>可标记节奏与重音 </a:t>
            </a:r>
            <a:endParaRPr lang="zh-CN" altLang="en-US" sz="180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97414" y="3003798"/>
            <a:ext cx="2808312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再见吧，／自由的元素！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最后一次了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在我眼前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你的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蓝色的浪头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翻滚起伏，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你的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骄傲的美</a:t>
            </a:r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600">
                <a:latin typeface="楷体" panose="02010609060101010101" pitchFamily="49" charset="-122"/>
                <a:ea typeface="楷体" panose="02010609060101010101" pitchFamily="49" charset="-122"/>
              </a:rPr>
              <a:t>闪烁壮观。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003798"/>
            <a:ext cx="1707181" cy="2034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/>
          <p:cNvSpPr/>
          <p:nvPr/>
        </p:nvSpPr>
        <p:spPr>
          <a:xfrm>
            <a:off x="4973378" y="915566"/>
            <a:ext cx="3384376" cy="3921790"/>
          </a:xfrm>
          <a:prstGeom prst="round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325384" y="1109673"/>
            <a:ext cx="307799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smtClean="0">
                <a:ea typeface="黑体" panose="02010609060101010101" pitchFamily="49" charset="-122"/>
              </a:rPr>
              <a:t>一、</a:t>
            </a:r>
            <a:r>
              <a:rPr lang="en-US" altLang="zh-CN" sz="1800" smtClean="0">
                <a:ea typeface="黑体" panose="02010609060101010101" pitchFamily="49" charset="-122"/>
              </a:rPr>
              <a:t>1—2 </a:t>
            </a:r>
            <a:r>
              <a:rPr lang="zh-CN" altLang="en-US" sz="1800">
                <a:ea typeface="黑体" panose="02010609060101010101" pitchFamily="49" charset="-122"/>
              </a:rPr>
              <a:t>诗人与大海</a:t>
            </a:r>
            <a:r>
              <a:rPr lang="zh-CN" altLang="en-US" sz="1800" smtClean="0">
                <a:ea typeface="黑体" panose="02010609060101010101" pitchFamily="49" charset="-122"/>
              </a:rPr>
              <a:t>告别</a:t>
            </a:r>
            <a:endParaRPr lang="en-US" altLang="zh-CN" sz="1800" smtClean="0"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理解诗意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24098" y="1694810"/>
            <a:ext cx="4032448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 </a:t>
            </a:r>
            <a:r>
              <a:rPr lang="zh-CN" altLang="en-US" sz="1800" smtClean="0">
                <a:ea typeface="黑体" panose="02010609060101010101" pitchFamily="49" charset="-122"/>
              </a:rPr>
              <a:t>二、</a:t>
            </a:r>
            <a:r>
              <a:rPr lang="en-US" altLang="zh-CN" sz="1800" smtClean="0">
                <a:ea typeface="黑体" panose="02010609060101010101" pitchFamily="49" charset="-122"/>
              </a:rPr>
              <a:t>3—13 </a:t>
            </a:r>
            <a:r>
              <a:rPr lang="zh-CN" altLang="en-US" sz="1800">
                <a:ea typeface="黑体" panose="02010609060101010101" pitchFamily="49" charset="-122"/>
              </a:rPr>
              <a:t>诗人面对大海</a:t>
            </a:r>
            <a:r>
              <a:rPr lang="zh-CN" altLang="en-US" sz="1800" smtClean="0">
                <a:ea typeface="黑体" panose="02010609060101010101" pitchFamily="49" charset="-122"/>
              </a:rPr>
              <a:t>产生的联想</a:t>
            </a:r>
            <a:r>
              <a:rPr lang="en-US" altLang="zh-CN" sz="1800" smtClean="0">
                <a:ea typeface="黑体" panose="02010609060101010101" pitchFamily="49" charset="-122"/>
              </a:rPr>
              <a:t> </a:t>
            </a:r>
            <a:endParaRPr lang="zh-CN" altLang="en-US" sz="1800">
              <a:ea typeface="黑体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03648" y="4081349"/>
            <a:ext cx="5760640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 </a:t>
            </a:r>
            <a:r>
              <a:rPr lang="zh-CN" altLang="en-US" sz="1800" smtClean="0">
                <a:ea typeface="黑体" panose="02010609060101010101" pitchFamily="49" charset="-122"/>
              </a:rPr>
              <a:t>三、</a:t>
            </a:r>
            <a:r>
              <a:rPr lang="en-US" altLang="zh-CN" sz="1800" smtClean="0">
                <a:ea typeface="黑体" panose="02010609060101010101" pitchFamily="49" charset="-122"/>
              </a:rPr>
              <a:t>14—15 </a:t>
            </a:r>
            <a:r>
              <a:rPr lang="zh-CN" altLang="en-US" sz="1800" smtClean="0">
                <a:ea typeface="黑体" panose="02010609060101010101" pitchFamily="49" charset="-122"/>
              </a:rPr>
              <a:t> 再次</a:t>
            </a:r>
            <a:r>
              <a:rPr lang="zh-CN" altLang="en-US" sz="1800">
                <a:ea typeface="黑体" panose="02010609060101010101" pitchFamily="49" charset="-122"/>
              </a:rPr>
              <a:t>与大海</a:t>
            </a:r>
            <a:r>
              <a:rPr lang="zh-CN" altLang="en-US" sz="1800" smtClean="0">
                <a:ea typeface="黑体" panose="02010609060101010101" pitchFamily="49" charset="-122"/>
              </a:rPr>
              <a:t>告别，表达自己的信念</a:t>
            </a:r>
            <a:endParaRPr lang="zh-CN" altLang="en-US" sz="1800"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2244958"/>
            <a:ext cx="705678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1.</a:t>
            </a:r>
            <a:r>
              <a:rPr lang="zh-CN" altLang="en-US" sz="1800" smtClean="0">
                <a:ea typeface="黑体" panose="02010609060101010101" pitchFamily="49" charset="-122"/>
              </a:rPr>
              <a:t>（</a:t>
            </a:r>
            <a:r>
              <a:rPr lang="en-US" altLang="zh-CN" sz="1800" smtClean="0">
                <a:ea typeface="黑体" panose="02010609060101010101" pitchFamily="49" charset="-122"/>
              </a:rPr>
              <a:t>3—6</a:t>
            </a:r>
            <a:r>
              <a:rPr lang="zh-CN" altLang="en-US" sz="1800" smtClean="0">
                <a:ea typeface="黑体" panose="02010609060101010101" pitchFamily="49" charset="-122"/>
              </a:rPr>
              <a:t>）写</a:t>
            </a:r>
            <a:r>
              <a:rPr lang="zh-CN" altLang="en-US" sz="1800">
                <a:ea typeface="黑体" panose="02010609060101010101" pitchFamily="49" charset="-122"/>
              </a:rPr>
              <a:t>大海的自由奔放和无坚不摧的力量，表达诗人对自由的渴望。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2.</a:t>
            </a:r>
            <a:r>
              <a:rPr lang="zh-CN" altLang="en-US" sz="1800" smtClean="0">
                <a:ea typeface="黑体" panose="02010609060101010101" pitchFamily="49" charset="-122"/>
              </a:rPr>
              <a:t>（</a:t>
            </a:r>
            <a:r>
              <a:rPr lang="en-US" altLang="zh-CN" sz="1800" smtClean="0">
                <a:ea typeface="黑体" panose="02010609060101010101" pitchFamily="49" charset="-122"/>
              </a:rPr>
              <a:t>7—13</a:t>
            </a:r>
            <a:r>
              <a:rPr lang="zh-CN" altLang="en-US" sz="1800" smtClean="0">
                <a:ea typeface="黑体" panose="02010609060101010101" pitchFamily="49" charset="-122"/>
              </a:rPr>
              <a:t>）热情</a:t>
            </a:r>
            <a:r>
              <a:rPr lang="zh-CN" altLang="en-US" sz="1800">
                <a:ea typeface="黑体" panose="02010609060101010101" pitchFamily="49" charset="-122"/>
              </a:rPr>
              <a:t>赞颂拿破仑和拜伦为自由民主奋斗的精神，表达对自由民主的追求和向往。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218550" y="924889"/>
            <a:ext cx="4896543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ea typeface="黑体" panose="02010609060101010101" pitchFamily="49" charset="-122"/>
              </a:rPr>
              <a:t>从文</a:t>
            </a:r>
            <a:r>
              <a:rPr lang="zh-CN" altLang="en-US" sz="1600">
                <a:ea typeface="黑体" panose="02010609060101010101" pitchFamily="49" charset="-122"/>
              </a:rPr>
              <a:t>中找出作者直接描写大海的词语</a:t>
            </a:r>
            <a:r>
              <a:rPr lang="zh-CN" altLang="en-US" sz="1600" smtClean="0">
                <a:ea typeface="黑体" panose="02010609060101010101" pitchFamily="49" charset="-122"/>
              </a:rPr>
              <a:t>，思考：</a:t>
            </a:r>
            <a:endParaRPr lang="en-US" altLang="zh-CN" sz="1600" smtClean="0"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ea typeface="黑体" panose="02010609060101010101" pitchFamily="49" charset="-122"/>
              </a:rPr>
              <a:t>诗人</a:t>
            </a:r>
            <a:r>
              <a:rPr lang="zh-CN" altLang="en-US" sz="1600">
                <a:ea typeface="黑体" panose="02010609060101010101" pitchFamily="49" charset="-122"/>
              </a:rPr>
              <a:t>眼中的大海有哪些特点</a:t>
            </a:r>
            <a:r>
              <a:rPr lang="zh-CN" altLang="en-US" sz="1600" smtClean="0">
                <a:ea typeface="黑体" panose="02010609060101010101" pitchFamily="49" charset="-122"/>
              </a:rPr>
              <a:t>？</a:t>
            </a:r>
            <a:endParaRPr lang="en-US" altLang="zh-CN" sz="1600" smtClean="0"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ea typeface="黑体" panose="02010609060101010101" pitchFamily="49" charset="-122"/>
              </a:rPr>
              <a:t>诗人笔下的大海象征什么？</a:t>
            </a:r>
            <a:endParaRPr lang="en-US" altLang="zh-CN" sz="1600" smtClean="0">
              <a:ea typeface="黑体" panose="02010609060101010101" pitchFamily="49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smtClean="0">
                <a:ea typeface="黑体" panose="02010609060101010101" pitchFamily="49" charset="-122"/>
              </a:rPr>
              <a:t>诗人表达了对大海怎样的感情？</a:t>
            </a:r>
            <a:endParaRPr lang="zh-CN" altLang="en-US" sz="1600">
              <a:ea typeface="黑体" panose="02010609060101010101" pitchFamily="49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2830618" y="1"/>
            <a:ext cx="3672408" cy="627534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Autofit/>
          </a:bodyPr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</a:lstStyle>
          <a:p>
            <a:r>
              <a:rPr lang="zh-CN" altLang="en-US" sz="3200" smtClean="0">
                <a:solidFill>
                  <a:schemeClr val="bg1"/>
                </a:solidFill>
              </a:rPr>
              <a:t>品读诗歌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150829" y="3222151"/>
            <a:ext cx="691276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smtClean="0">
                <a:ea typeface="黑体" panose="02010609060101010101" pitchFamily="49" charset="-122"/>
              </a:rPr>
              <a:t>              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“自由”“骄傲”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“忧郁”“沉郁” 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“幽静”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 “阴沉”</a:t>
            </a:r>
            <a:b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       “任性”</a:t>
            </a:r>
            <a:r>
              <a:rPr lang="zh-CN" altLang="en-US" sz="1800">
                <a:latin typeface="楷体" panose="02010609060101010101" pitchFamily="49" charset="-122"/>
                <a:ea typeface="楷体" panose="02010609060101010101" pitchFamily="49" charset="-122"/>
              </a:rPr>
              <a:t>“反复无常”“无法控制” </a:t>
            </a:r>
            <a:r>
              <a:rPr lang="zh-CN" altLang="en-US" sz="1800" smtClean="0">
                <a:latin typeface="楷体" panose="02010609060101010101" pitchFamily="49" charset="-122"/>
                <a:ea typeface="楷体" panose="02010609060101010101" pitchFamily="49" charset="-122"/>
              </a:rPr>
              <a:t>“深沉”“阴郁”</a:t>
            </a:r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51984" y="4317962"/>
            <a:ext cx="722967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mtClean="0">
                <a:solidFill>
                  <a:srgbClr val="FF0000"/>
                </a:solidFill>
                <a:ea typeface="黑体" panose="02010609060101010101" pitchFamily="49" charset="-122"/>
              </a:rPr>
              <a:t>作者对大海强烈的依恋、热爱、赞美和向往就是诗人追求自由精神的强烈愿望</a:t>
            </a:r>
            <a:r>
              <a:rPr lang="zh-CN" altLang="en-US" sz="1600">
                <a:solidFill>
                  <a:srgbClr val="FF0000"/>
                </a:solidFill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9592" y="1203598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任务一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59050" y="2709477"/>
            <a:ext cx="210238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mtClean="0">
                <a:solidFill>
                  <a:srgbClr val="FF0000"/>
                </a:solidFill>
                <a:ea typeface="黑体" panose="02010609060101010101" pitchFamily="49" charset="-122"/>
              </a:rPr>
              <a:t> 自由展示自己的性格</a:t>
            </a:r>
            <a:endParaRPr lang="zh-CN" altLang="en-US" sz="1600"/>
          </a:p>
        </p:txBody>
      </p:sp>
      <p:sp>
        <p:nvSpPr>
          <p:cNvPr id="9" name="圆角矩形 8"/>
          <p:cNvSpPr/>
          <p:nvPr/>
        </p:nvSpPr>
        <p:spPr>
          <a:xfrm>
            <a:off x="1010137" y="3331073"/>
            <a:ext cx="787022" cy="4458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大海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右箭头 9"/>
          <p:cNvSpPr/>
          <p:nvPr/>
        </p:nvSpPr>
        <p:spPr>
          <a:xfrm>
            <a:off x="1430858" y="2828240"/>
            <a:ext cx="1728192" cy="411743"/>
          </a:xfrm>
          <a:prstGeom prst="bentArrow">
            <a:avLst>
              <a:gd name="adj1" fmla="val 7465"/>
              <a:gd name="adj2" fmla="val 17694"/>
              <a:gd name="adj3" fmla="val 29543"/>
              <a:gd name="adj4" fmla="val 7005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圆角右箭头 12"/>
          <p:cNvSpPr/>
          <p:nvPr/>
        </p:nvSpPr>
        <p:spPr>
          <a:xfrm rot="16200000" flipH="1" flipV="1">
            <a:off x="6481037" y="1519494"/>
            <a:ext cx="490028" cy="3174541"/>
          </a:xfrm>
          <a:prstGeom prst="bentArrow">
            <a:avLst>
              <a:gd name="adj1" fmla="val 8175"/>
              <a:gd name="adj2" fmla="val 14182"/>
              <a:gd name="adj3" fmla="val 25000"/>
              <a:gd name="adj4" fmla="val 32294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883580" y="3340398"/>
            <a:ext cx="859483" cy="628887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自由精神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1637</Words>
  <Application>Microsoft Office PowerPoint</Application>
  <PresentationFormat>全屏显示(16:9)</PresentationFormat>
  <Paragraphs>169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2021-08-20T18:01:56Z</cp:lastPrinted>
  <dcterms:created xsi:type="dcterms:W3CDTF">2021-08-20T18:01:56Z</dcterms:created>
  <dcterms:modified xsi:type="dcterms:W3CDTF">2021-11-12T01:21:20Z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