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1" r:id="rId6"/>
    <p:sldId id="267" r:id="rId7"/>
    <p:sldId id="268" r:id="rId8"/>
    <p:sldId id="269" r:id="rId9"/>
    <p:sldId id="260" r:id="rId10"/>
    <p:sldId id="270" r:id="rId11"/>
    <p:sldId id="262" r:id="rId12"/>
    <p:sldId id="263" r:id="rId13"/>
    <p:sldId id="264" r:id="rId14"/>
    <p:sldId id="265" r:id="rId15"/>
    <p:sldId id="272" r:id="rId16"/>
    <p:sldId id="273" r:id="rId17"/>
    <p:sldId id="274" r:id="rId18"/>
    <p:sldId id="26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5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92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3688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253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4891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01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35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5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3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3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390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42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104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143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82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166DD-6437-4E71-BFC1-368AF88B6CA6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9ECF996-18ED-4EEE-9182-7B2A46745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1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2018&#39640;&#32771;&#20248;&#31168;&#20316;&#25991;&#65288;&#39034;&#24503;&#19968;&#20013;&#65289;.doc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8CA3B2-27BE-405E-BE84-C515FB3FFA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4199" y="2164703"/>
            <a:ext cx="8532672" cy="1009056"/>
          </a:xfrm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年全国高考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卷作文说起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ED2B4C0-B8ED-4838-BC20-52F868DD8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373" y="3684242"/>
            <a:ext cx="7766936" cy="626501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南海艺术高中  肖韵彤</a:t>
            </a:r>
          </a:p>
        </p:txBody>
      </p:sp>
    </p:spTree>
    <p:extLst>
      <p:ext uri="{BB962C8B-B14F-4D97-AF65-F5344CB8AC3E}">
        <p14:creationId xmlns:p14="http://schemas.microsoft.com/office/powerpoint/2010/main" val="345249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820B2F-07EA-4FA6-AD13-C3BEE82CF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723" y="2625007"/>
            <a:ext cx="3306839" cy="1163222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优秀作文解读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277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A9CFF-148D-4597-AD1E-6945D5616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431" y="1563261"/>
            <a:ext cx="10342120" cy="2934094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、不回避热点与选拔功能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热点材料：人人可以写，人人有话说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选拔功能：熟识、深思、活用、缜密、语文味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（思维能力、表达能力）</a:t>
            </a:r>
          </a:p>
        </p:txBody>
      </p:sp>
    </p:spTree>
    <p:extLst>
      <p:ext uri="{BB962C8B-B14F-4D97-AF65-F5344CB8AC3E}">
        <p14:creationId xmlns:p14="http://schemas.microsoft.com/office/powerpoint/2010/main" val="3480827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A9CFF-148D-4597-AD1E-6945D5616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825" y="1413964"/>
            <a:ext cx="10342120" cy="493085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、思辨能力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年全国</a:t>
            </a: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卷）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“二战”期间，为了加强对战机的防护，英美军方调查了作战后幸存飞机上弹痕的分布，决定哪里弹痕多就加强哪里。然而统计学家沃德力排众议，指出更应该注意弹痕少的部位，因为这些部位受到重创的战机，很难有机会返航，而这部分数据被忽略了。事实证明，沃德是正确的。</a:t>
            </a: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要求：综合材料内容及含意，选好角度，确定立意，明确文体，自拟标题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不要套作，不得抄袭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不少于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800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字。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显性：弹痕多</a:t>
            </a:r>
            <a:r>
              <a:rPr lang="en-US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加强防护</a:t>
            </a:r>
            <a:r>
              <a:rPr lang="en-US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/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弹痕少</a:t>
            </a:r>
            <a:endParaRPr lang="en-US" altLang="zh-CN" sz="2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隐性：弹痕少</a:t>
            </a:r>
            <a:r>
              <a:rPr lang="en-US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难以返航</a:t>
            </a:r>
            <a:r>
              <a:rPr lang="en-US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加强防护（被忽略）</a:t>
            </a:r>
            <a:r>
              <a:rPr lang="en-US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弹痕多</a:t>
            </a:r>
          </a:p>
          <a:p>
            <a:pPr marL="0" indent="0">
              <a:buNone/>
            </a:pP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602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A9CFF-148D-4597-AD1E-6945D5616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825" y="1413964"/>
            <a:ext cx="10342120" cy="493085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、思辨能力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年全国</a:t>
            </a: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卷）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一代人有一代人的际遇和机缘、使命和挑战。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你们与新世纪的中国一路同行、成长，和中国的新时代一起追梦、圆梦。以上材料触发了你怎样的联想和思考？请据此写一篇文章，想象它装进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时光瓶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留待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年开启，给那时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岁的一代人阅读。</a:t>
            </a:r>
          </a:p>
          <a:p>
            <a:pPr marL="0" indent="0">
              <a:buNone/>
            </a:pP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千载难逢的机遇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历史的使命和挑战</a:t>
            </a:r>
            <a:endParaRPr lang="en-US" altLang="zh-CN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时代是美好的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责任是重大的</a:t>
            </a:r>
            <a:endParaRPr lang="en-US" altLang="zh-CN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道路是艰难的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未来是光明的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（对立统一）</a:t>
            </a:r>
          </a:p>
        </p:txBody>
      </p:sp>
    </p:spTree>
    <p:extLst>
      <p:ext uri="{BB962C8B-B14F-4D97-AF65-F5344CB8AC3E}">
        <p14:creationId xmlns:p14="http://schemas.microsoft.com/office/powerpoint/2010/main" val="4026976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48" y="1007700"/>
            <a:ext cx="10622048" cy="5632588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新高三学生作文训练要点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）事件类材料作文写作训练仍然是基础训练形式。</a:t>
            </a: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单个事件材料作文：</a:t>
            </a:r>
          </a:p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训练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：怎样对事件进行分析评论；怎样挖掘事件背后的社会价值</a:t>
            </a:r>
          </a:p>
          <a:p>
            <a:pPr marL="0" indent="0"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多个事件材料作文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训练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：怎样确定多个事件之间的关联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（形式关联、逻辑关联）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D840B3F-30CC-4412-A00A-F4C7BC421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</p:spTree>
    <p:extLst>
      <p:ext uri="{BB962C8B-B14F-4D97-AF65-F5344CB8AC3E}">
        <p14:creationId xmlns:p14="http://schemas.microsoft.com/office/powerpoint/2010/main" val="595526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48" y="1007700"/>
            <a:ext cx="10622048" cy="5632588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新高三学生作文训练要点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）情境写作训练的强化与落实</a:t>
            </a: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训练目的：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强化学生的情境意识，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增强表达的灵活、得体和个性化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训练方式：情境的增加与改造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D840B3F-30CC-4412-A00A-F4C7BC421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</p:spTree>
    <p:extLst>
      <p:ext uri="{BB962C8B-B14F-4D97-AF65-F5344CB8AC3E}">
        <p14:creationId xmlns:p14="http://schemas.microsoft.com/office/powerpoint/2010/main" val="3795111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48" y="1007700"/>
            <a:ext cx="10622048" cy="2155378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新高三学生作文训练要点</a:t>
            </a: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）表达的生活化和语文味</a:t>
            </a: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训练内容：从概念化口号式表达转化为情境描述、细节再现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D840B3F-30CC-4412-A00A-F4C7BC421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BA22B6-EAC4-424D-ADF8-093D7CD57A3C}"/>
              </a:ext>
            </a:extLst>
          </p:cNvPr>
          <p:cNvSpPr txBox="1"/>
          <p:nvPr/>
        </p:nvSpPr>
        <p:spPr>
          <a:xfrm>
            <a:off x="1117768" y="3144401"/>
            <a:ext cx="865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当我乘坐着高铁穿越祖国大地时，可以看到南方稻田间飞翔的白鹭，看到北方广袤田野上的大型收割机，也可以看到工业城市上空的蓝天白云，看到大山深处绿树掩映下的白墙黑瓦。从城市到乡村，从工业污染治理到扶贫攻坚战的打响，我们的祖国正在以中国速度迈步向前，走向不远处的春天。</a:t>
            </a:r>
            <a:r>
              <a:rPr lang="en-US" altLang="zh-CN" dirty="0"/>
              <a:t>  ——</a:t>
            </a:r>
            <a:r>
              <a:rPr lang="zh-CN" altLang="en-US" dirty="0"/>
              <a:t>南海区摸底考作文下水文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97937C-D4A3-443A-9F98-4812F22B9CD6}"/>
              </a:ext>
            </a:extLst>
          </p:cNvPr>
          <p:cNvSpPr txBox="1"/>
          <p:nvPr/>
        </p:nvSpPr>
        <p:spPr>
          <a:xfrm>
            <a:off x="307909" y="4665291"/>
            <a:ext cx="10077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我依然羡慕那个骑在你肩头的孩子。虽然他不懂得什么是“王者荣耀”，也没有手机或游戏机，但是他可以在一个晴朗的夜晚，骑在你的肩头，和你一起分享简单的快乐与幸福。而我呢，则跟众多的同龄人一样，坐在敞亮安静的客厅里，一边是电视机里停不下来的喧闹和欢笑，一边是手机上不断刷屏的朋友圈，内心却总是装满了挥之不去的寂静与孤独。</a:t>
            </a:r>
            <a:r>
              <a:rPr lang="en-US" altLang="zh-CN" dirty="0"/>
              <a:t>——</a:t>
            </a:r>
            <a:r>
              <a:rPr lang="zh-CN" altLang="en-US" dirty="0"/>
              <a:t>南海区摸底考作文下水文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67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D66A07-FC14-42E9-811B-5DB669CE7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48" y="1007700"/>
            <a:ext cx="10622048" cy="5632588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新高三学生作文训练要点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）适当拓展作文训练类型</a:t>
            </a:r>
            <a:endParaRPr lang="en-US" altLang="zh-CN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（关注全国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卷）</a:t>
            </a: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D840B3F-30CC-4412-A00A-F4C7BC421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96" y="217712"/>
            <a:ext cx="2131180" cy="9672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几点思考</a:t>
            </a:r>
          </a:p>
        </p:txBody>
      </p:sp>
    </p:spTree>
    <p:extLst>
      <p:ext uri="{BB962C8B-B14F-4D97-AF65-F5344CB8AC3E}">
        <p14:creationId xmlns:p14="http://schemas.microsoft.com/office/powerpoint/2010/main" val="2306638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427AF9-D3A9-402B-B91F-2E14C8B17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4044" y="2020630"/>
            <a:ext cx="5714135" cy="2318105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一家之言，仅供参考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谢谢大家！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教师节快乐！</a:t>
            </a:r>
          </a:p>
        </p:txBody>
      </p:sp>
    </p:spTree>
    <p:extLst>
      <p:ext uri="{BB962C8B-B14F-4D97-AF65-F5344CB8AC3E}">
        <p14:creationId xmlns:p14="http://schemas.microsoft.com/office/powerpoint/2010/main" val="257520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F8CC6-8F71-4BD5-800C-4479F2349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80" y="133735"/>
            <a:ext cx="1440715" cy="678025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3DB32C-FE0B-4FA2-B6D3-35280EADB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914400"/>
            <a:ext cx="9129139" cy="5126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22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．阅读下面的材料，根据要求写作。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(60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2000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农历庚辰龙年，人类迈进新千年，中国千万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世纪宝宝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出生。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2008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汶川大地震。北京奥运会。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2013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天宫一号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首次太空授课。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公路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村村通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接近完成；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精准扶贫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开始推动。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网民规模达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．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72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亿，互联网普及率超全球平均水平。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世纪宝宝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一代长大成人。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……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2020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全面建成小康社会。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基本实现社会主义现代化。</a:t>
            </a: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一代人有一代人的际遇和机缘、使命和挑战。你们与新世纪的中国一路同行、成长，和中国的新时代一起追梦、圆梦。以上材料触发了你怎样的联想和思考？请据此写一篇文章，想象它装进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时光瓶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留待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年开启，给那时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岁的一代人阅读。</a:t>
            </a: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要求：选好角度，确定立意，明确文体，自拟标题，不要套作，不得抄袭，不得泄露个人信息；不少于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800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字。</a:t>
            </a:r>
          </a:p>
          <a:p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40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6C630B98-2042-4C85-9289-413BB85A8C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1366841"/>
              </p:ext>
            </p:extLst>
          </p:nvPr>
        </p:nvGraphicFramePr>
        <p:xfrm>
          <a:off x="18650" y="1334273"/>
          <a:ext cx="10552932" cy="5159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034">
                  <a:extLst>
                    <a:ext uri="{9D8B030D-6E8A-4147-A177-3AD203B41FA5}">
                      <a16:colId xmlns:a16="http://schemas.microsoft.com/office/drawing/2014/main" val="325580798"/>
                    </a:ext>
                  </a:extLst>
                </a:gridCol>
                <a:gridCol w="5589387">
                  <a:extLst>
                    <a:ext uri="{9D8B030D-6E8A-4147-A177-3AD203B41FA5}">
                      <a16:colId xmlns:a16="http://schemas.microsoft.com/office/drawing/2014/main" val="254302773"/>
                    </a:ext>
                  </a:extLst>
                </a:gridCol>
                <a:gridCol w="4269511">
                  <a:extLst>
                    <a:ext uri="{9D8B030D-6E8A-4147-A177-3AD203B41FA5}">
                      <a16:colId xmlns:a16="http://schemas.microsoft.com/office/drawing/2014/main" val="3607500003"/>
                    </a:ext>
                  </a:extLst>
                </a:gridCol>
              </a:tblGrid>
              <a:tr h="77953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2017</a:t>
                      </a:r>
                      <a:r>
                        <a:rPr lang="zh-CN" altLang="en-US" sz="2400" dirty="0"/>
                        <a:t>年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2018</a:t>
                      </a:r>
                      <a:r>
                        <a:rPr lang="zh-CN" altLang="en-US" sz="2400" dirty="0"/>
                        <a:t>年</a:t>
                      </a:r>
                      <a:r>
                        <a:rPr lang="en-US" altLang="zh-CN" sz="2400" dirty="0"/>
                        <a:t>1</a:t>
                      </a:r>
                      <a:r>
                        <a:rPr lang="zh-CN" altLang="en-US" sz="2400" dirty="0"/>
                        <a:t>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680543"/>
                  </a:ext>
                </a:extLst>
              </a:tr>
              <a:tr h="102085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宏观语境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呈现你所认识的中国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与新世纪的中国一路同行、成长，和中国的新时代一起追梦、圆梦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016688"/>
                  </a:ext>
                </a:extLst>
              </a:tr>
              <a:tr h="102085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写作材料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一带一路、大熊猫、广场舞、中华美食、长城、共享单车、京剧、空气污染、美丽乡村、食品安全、高铁、移动支付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汶川地震、北京奥运、天宫一号太空授课、村村通、精准扶贫、互联网普及、十九大报告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921282"/>
                  </a:ext>
                </a:extLst>
              </a:tr>
              <a:tr h="77953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材料关联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选好关键词，使之形成有机关联（写作要求）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 时间轴（材料呈现方式</a:t>
                      </a: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——</a:t>
                      </a: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显性关联）</a:t>
                      </a:r>
                      <a:endParaRPr lang="en-US" altLang="zh-CN" sz="1800" b="1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  <a:p>
                      <a:pPr marL="0" algn="l" defTabSz="457200" rtl="0" eaLnBrk="1" latinLnBrk="0" hangingPunct="1"/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 隐性关联？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591223"/>
                  </a:ext>
                </a:extLst>
              </a:tr>
              <a:tr h="15590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写作情境</a:t>
                      </a:r>
                      <a:endParaRPr kumimoji="0" lang="zh-CN" alt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帮助外国青年读懂中国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中国千万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“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世纪宝宝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”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出生</a:t>
                      </a:r>
                      <a:endParaRPr kumimoji="0" lang="en-US" altLang="zh-CN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你们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……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0C226"/>
                        </a:buClr>
                        <a:buSzPct val="80000"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想象它装进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“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时光瓶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”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留待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2035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年开启，给那时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18</a:t>
                      </a:r>
                      <a:r>
                        <a:rPr kumimoji="0" lang="zh-CN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岁的一代人阅读。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654010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C0D444E-FEE8-47F0-BA9C-64A1DB5487F7}"/>
              </a:ext>
            </a:extLst>
          </p:cNvPr>
          <p:cNvSpPr txBox="1"/>
          <p:nvPr/>
        </p:nvSpPr>
        <p:spPr>
          <a:xfrm>
            <a:off x="923726" y="160566"/>
            <a:ext cx="7539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延续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年高考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卷作文几大特征：</a:t>
            </a:r>
            <a:endParaRPr lang="en-US" altLang="zh-CN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宏观语境   材料与关联   写作情境</a:t>
            </a:r>
          </a:p>
        </p:txBody>
      </p:sp>
    </p:spTree>
    <p:extLst>
      <p:ext uri="{BB962C8B-B14F-4D97-AF65-F5344CB8AC3E}">
        <p14:creationId xmlns:p14="http://schemas.microsoft.com/office/powerpoint/2010/main" val="849108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BDCCB-CA49-4390-80C0-A7CA5B5A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8" y="115070"/>
            <a:ext cx="1869923" cy="7433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专家解题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C64D03-C6C5-4FFB-BA12-3EB7104E5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18" y="621019"/>
            <a:ext cx="9539686" cy="743339"/>
          </a:xfrm>
        </p:spPr>
        <p:txBody>
          <a:bodyPr>
            <a:normAutofit/>
          </a:bodyPr>
          <a:lstStyle/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题目由重大事件、长远规划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（材料）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和导语三部分组成。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3F2D0B5-7CA0-4324-A7CF-A10DB13D6FB0}"/>
              </a:ext>
            </a:extLst>
          </p:cNvPr>
          <p:cNvSpPr txBox="1">
            <a:spLocks/>
          </p:cNvSpPr>
          <p:nvPr/>
        </p:nvSpPr>
        <p:spPr>
          <a:xfrm>
            <a:off x="434733" y="1194303"/>
            <a:ext cx="9856929" cy="5126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22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．阅读下面的材料，根据要求写作。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(60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2000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农历庚辰龙年，人类迈进新千年，中国千万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世纪宝宝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出生。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2008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汶川大地震。北京奥运会。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2013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天宫一号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首次太空授课。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公路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村村通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接近完成；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精准扶贫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开始推动。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网民规模达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72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亿，互联网普及率超全球平均水平。</a:t>
            </a:r>
          </a:p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世纪宝宝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一代长大成人。</a:t>
            </a:r>
            <a:r>
              <a:rPr lang="zh-CN" altLang="en-US" sz="30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（重大事件）</a:t>
            </a:r>
            <a:endParaRPr lang="zh-CN" altLang="zh-CN" sz="30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……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2020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全面建成小康社会。</a:t>
            </a: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基本实现社会主义现代化。</a:t>
            </a:r>
            <a:r>
              <a:rPr lang="zh-CN" altLang="en-US" sz="30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（长远规划）</a:t>
            </a:r>
            <a:endParaRPr lang="zh-CN" altLang="zh-CN" sz="30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一代人有一代人的际遇和机缘、使命和挑战。你们与新世纪的中国一路同行、成长，和中国的新时代一起追梦、圆梦。以上材料触发了你怎样的联想和思考？请据此写一篇文章，想象它装进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时光瓶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留待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年开启，给那时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岁的一代人阅读。</a:t>
            </a:r>
            <a:r>
              <a:rPr lang="zh-CN" altLang="en-US" sz="31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（导语）</a:t>
            </a:r>
            <a:endParaRPr lang="zh-CN" altLang="zh-CN" sz="31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要求：选好角度，确定立意，明确文体，自拟标题，不要套作，不得抄袭，不得泄露个人信息；不少于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800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字。</a:t>
            </a:r>
          </a:p>
          <a:p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597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BDCCB-CA49-4390-80C0-A7CA5B5A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8" y="283028"/>
            <a:ext cx="1869923" cy="7433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专家解题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C64D03-C6C5-4FFB-BA12-3EB7104E5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18" y="1096900"/>
            <a:ext cx="8839890" cy="4781386"/>
          </a:xfrm>
        </p:spPr>
        <p:txBody>
          <a:bodyPr>
            <a:normAutofit/>
          </a:bodyPr>
          <a:lstStyle/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基本要求：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）以材料为基础；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）展现大国风采、民族精神、时代品格、荣誉感、个人与时代的关联、四个自信、青春梦想；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）写作对象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2035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岁的一个人或一代人；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）写作人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世纪宝宝（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岁）；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）揭示个人与国家（时代）的深刻关联，可以以小见大，从个人小事折射国家发展。</a:t>
            </a:r>
          </a:p>
          <a:p>
            <a:pPr marL="0" indent="0">
              <a:buNone/>
            </a:pP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258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BDCCB-CA49-4390-80C0-A7CA5B5A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8" y="283028"/>
            <a:ext cx="1869923" cy="7433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专家解题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C64D03-C6C5-4FFB-BA12-3EB7104E5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18" y="1096900"/>
            <a:ext cx="8839890" cy="4781386"/>
          </a:xfrm>
        </p:spPr>
        <p:txBody>
          <a:bodyPr>
            <a:normAutofit/>
          </a:bodyPr>
          <a:lstStyle/>
          <a:p>
            <a:pPr indent="304800" algn="just"/>
            <a:r>
              <a:rPr lang="zh-CN" altLang="en-US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角度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）标志性事件角度。可以纵向综合，也可以用一则材料或几则材料形成关联。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）重大规划的角度。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2020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2035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两个重要节点世纪宝宝的挑战和使命。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）综合角度：标志事件与重大规划结合，体现个人成长史、社会进步史。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）个人成长角度。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637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BDCCB-CA49-4390-80C0-A7CA5B5A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8" y="283028"/>
            <a:ext cx="1869923" cy="7433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专家解题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C64D03-C6C5-4FFB-BA12-3EB7104E5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18" y="1096900"/>
            <a:ext cx="8839890" cy="4781386"/>
          </a:xfrm>
        </p:spPr>
        <p:txBody>
          <a:bodyPr>
            <a:normAutofit lnSpcReduction="10000"/>
          </a:bodyPr>
          <a:lstStyle/>
          <a:p>
            <a:pPr indent="304800" algn="just"/>
            <a:r>
              <a:rPr lang="zh-CN" altLang="en-US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参考立意</a:t>
            </a:r>
            <a:endParaRPr lang="en-US" altLang="zh-CN" sz="28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）史学：个人发展史、民族发展史、国家富强史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）政治学：四个自信（理论、制度、道路、文化）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）哲学：上一代人精神的传承，上一代人的奋斗是下一代人的机缘（接力与循环）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）社会学：社会发展与个人发展的关系（密不可分）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）成功学：中国梦也是青春梦</a:t>
            </a:r>
            <a:endParaRPr lang="zh-CN" altLang="zh-CN" sz="20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03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BDCCB-CA49-4390-80C0-A7CA5B5A4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8" y="283028"/>
            <a:ext cx="1869923" cy="74333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专家解题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C64D03-C6C5-4FFB-BA12-3EB7104E5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491" y="910280"/>
            <a:ext cx="9800950" cy="5947719"/>
          </a:xfrm>
        </p:spPr>
        <p:txBody>
          <a:bodyPr>
            <a:noAutofit/>
          </a:bodyPr>
          <a:lstStyle/>
          <a:p>
            <a:pPr indent="304800" algn="just"/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标准</a:t>
            </a:r>
          </a:p>
          <a:p>
            <a:pPr indent="304800" algn="just"/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写作任务共有两个。主要任务是对材料的阐释、由材料引发的联想和思考；次要任务是写作对象和写作者。同时完成两个任务为符合题意；没有谈及联想和思考，</a:t>
            </a:r>
            <a:r>
              <a:rPr lang="zh-CN" altLang="en-US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没有谈及材料，只有联想和思考为基本符合题意。</a:t>
            </a:r>
          </a:p>
          <a:p>
            <a:pPr indent="304800" algn="just"/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分数段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54-60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分：（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）任务完成好；（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）思想内容好（中心突出、内容丰富）；（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）表达好（文体特征突出）；（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）亮点突出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50-53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分：（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）任务完成较好；（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）思想内容较好；（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）表达较好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48-49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分：（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）任务完成一般；（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）思想内容一般；（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）表达一般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42-47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分：（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）都比较差；（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）联想思考一般；（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）写作对象不明确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36-41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分：（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）任务、内容、表达差；（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）材料阐释一般，联想思考与材料不对应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分以下：偏离题意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字以上：少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个字扣一分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字以下：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分以下</a:t>
            </a:r>
          </a:p>
          <a:p>
            <a:pPr indent="304800" algn="just"/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字以下：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分以下</a:t>
            </a:r>
          </a:p>
          <a:p>
            <a:pPr indent="304800" algn="just"/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抄袭试卷内容：基础等级为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等，发展等级为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</a:p>
          <a:p>
            <a:pPr indent="304800" algn="just"/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错别字：一个</a:t>
            </a:r>
            <a:r>
              <a:rPr lang="en-US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分，不重复扣分，不封顶。</a:t>
            </a:r>
          </a:p>
          <a:p>
            <a:pPr marL="0" indent="0">
              <a:buNone/>
            </a:pP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6131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2EA4AD-B22C-4A90-B069-0703952C23C6}"/>
              </a:ext>
            </a:extLst>
          </p:cNvPr>
          <p:cNvSpPr txBox="1"/>
          <p:nvPr/>
        </p:nvSpPr>
        <p:spPr>
          <a:xfrm>
            <a:off x="177282" y="223936"/>
            <a:ext cx="4236098" cy="7371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>
              <a:spcBef>
                <a:spcPct val="0"/>
              </a:spcBef>
              <a:buNone/>
              <a:defRPr sz="3600" b="1"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难度层级（根据阅卷情况）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B24FA1-BC8C-4410-9D33-C1E9BA82C722}"/>
              </a:ext>
            </a:extLst>
          </p:cNvPr>
          <p:cNvSpPr txBox="1"/>
          <p:nvPr/>
        </p:nvSpPr>
        <p:spPr>
          <a:xfrm>
            <a:off x="298580" y="1195878"/>
            <a:ext cx="5430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、围绕材料展开叙述、分析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80D600-6865-4E37-B9F7-5B858F872C94}"/>
              </a:ext>
            </a:extLst>
          </p:cNvPr>
          <p:cNvSpPr txBox="1"/>
          <p:nvPr/>
        </p:nvSpPr>
        <p:spPr>
          <a:xfrm>
            <a:off x="298580" y="2041473"/>
            <a:ext cx="5430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、紧扣材料展开联想与思考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FE3853-C7A2-413C-9713-31683FAA457C}"/>
              </a:ext>
            </a:extLst>
          </p:cNvPr>
          <p:cNvSpPr txBox="1"/>
          <p:nvPr/>
        </p:nvSpPr>
        <p:spPr>
          <a:xfrm>
            <a:off x="298579" y="2929440"/>
            <a:ext cx="5663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、以小见大，从个人成长折射国家发展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288BA0-F039-495F-B92B-B5CF4A89E81F}"/>
              </a:ext>
            </a:extLst>
          </p:cNvPr>
          <p:cNvSpPr txBox="1"/>
          <p:nvPr/>
        </p:nvSpPr>
        <p:spPr>
          <a:xfrm>
            <a:off x="298580" y="3795239"/>
            <a:ext cx="6195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、写作情境（作者身份、读者身份、对话感）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6E465E-08E1-4F13-B557-B06A6BF1868F}"/>
              </a:ext>
            </a:extLst>
          </p:cNvPr>
          <p:cNvSpPr txBox="1"/>
          <p:nvPr/>
        </p:nvSpPr>
        <p:spPr>
          <a:xfrm>
            <a:off x="298579" y="4647424"/>
            <a:ext cx="5663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、材料之间的关联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222266-0FC4-47B7-B66C-278A5AF04D52}"/>
              </a:ext>
            </a:extLst>
          </p:cNvPr>
          <p:cNvSpPr txBox="1"/>
          <p:nvPr/>
        </p:nvSpPr>
        <p:spPr>
          <a:xfrm>
            <a:off x="2951580" y="1590882"/>
            <a:ext cx="6043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、能够从题目提供的材料中选择写作素材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2F57D7-E3FB-45D4-8A67-99D280205793}"/>
              </a:ext>
            </a:extLst>
          </p:cNvPr>
          <p:cNvSpPr txBox="1"/>
          <p:nvPr/>
        </p:nvSpPr>
        <p:spPr>
          <a:xfrm>
            <a:off x="2985791" y="2445808"/>
            <a:ext cx="7585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、材料停留在简单的叙述分析，缺乏联想，缺乏思考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CC5847-6E3A-40AE-8C39-BA9DA80A20EE}"/>
              </a:ext>
            </a:extLst>
          </p:cNvPr>
          <p:cNvSpPr txBox="1"/>
          <p:nvPr/>
        </p:nvSpPr>
        <p:spPr>
          <a:xfrm>
            <a:off x="3035545" y="3343106"/>
            <a:ext cx="725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、缺乏“我”的成长和体验，口号式表述生硬乏味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F0589C-CA7D-44EC-8201-8374B67F4660}"/>
              </a:ext>
            </a:extLst>
          </p:cNvPr>
          <p:cNvSpPr txBox="1"/>
          <p:nvPr/>
        </p:nvSpPr>
        <p:spPr>
          <a:xfrm>
            <a:off x="3049546" y="4260608"/>
            <a:ext cx="7773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、忽略情境要求，或者看似有情境，缺乏对话感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7B4237-3179-416B-AB43-F8AAF538B984}"/>
              </a:ext>
            </a:extLst>
          </p:cNvPr>
          <p:cNvSpPr txBox="1"/>
          <p:nvPr/>
        </p:nvSpPr>
        <p:spPr>
          <a:xfrm>
            <a:off x="3082209" y="5042428"/>
            <a:ext cx="7302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、简单借用材料提供的时间轴，文章结构松散，文体特征不突出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8DCC09-E6DE-428A-9C13-63E34B8C5DCB}"/>
              </a:ext>
            </a:extLst>
          </p:cNvPr>
          <p:cNvSpPr txBox="1"/>
          <p:nvPr/>
        </p:nvSpPr>
        <p:spPr>
          <a:xfrm>
            <a:off x="5728996" y="475861"/>
            <a:ext cx="2481943" cy="36933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defPPr>
              <a:defRPr lang="en-US"/>
            </a:defPPr>
            <a:lvl1pPr>
              <a:spcBef>
                <a:spcPct val="0"/>
              </a:spcBef>
              <a:buNone/>
              <a:defRPr sz="3600" b="1"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800" dirty="0"/>
              <a:t>学生情况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AA15AA-0D94-4AB1-ADBD-B55C30DE3F64}"/>
              </a:ext>
            </a:extLst>
          </p:cNvPr>
          <p:cNvSpPr txBox="1"/>
          <p:nvPr/>
        </p:nvSpPr>
        <p:spPr>
          <a:xfrm>
            <a:off x="298578" y="5598463"/>
            <a:ext cx="5663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、辨证思维：机遇与挑战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06442C-C528-40A7-BEAE-4B66309A9642}"/>
              </a:ext>
            </a:extLst>
          </p:cNvPr>
          <p:cNvSpPr txBox="1"/>
          <p:nvPr/>
        </p:nvSpPr>
        <p:spPr>
          <a:xfrm>
            <a:off x="3136635" y="6030592"/>
            <a:ext cx="7302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、思维成扁平化</a:t>
            </a:r>
          </a:p>
        </p:txBody>
      </p:sp>
    </p:spTree>
    <p:extLst>
      <p:ext uri="{BB962C8B-B14F-4D97-AF65-F5344CB8AC3E}">
        <p14:creationId xmlns:p14="http://schemas.microsoft.com/office/powerpoint/2010/main" val="223157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464</TotalTime>
  <Words>2022</Words>
  <Application>Microsoft Office PowerPoint</Application>
  <PresentationFormat>宽屏</PresentationFormat>
  <Paragraphs>144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方正姚体</vt:lpstr>
      <vt:lpstr>仿宋</vt:lpstr>
      <vt:lpstr>黑体</vt:lpstr>
      <vt:lpstr>华文新魏</vt:lpstr>
      <vt:lpstr>宋体</vt:lpstr>
      <vt:lpstr>Arial</vt:lpstr>
      <vt:lpstr>Times New Roman</vt:lpstr>
      <vt:lpstr>Trebuchet MS</vt:lpstr>
      <vt:lpstr>Wingdings 3</vt:lpstr>
      <vt:lpstr>平面</vt:lpstr>
      <vt:lpstr>从2018年全国高考1卷作文说起</vt:lpstr>
      <vt:lpstr>读题</vt:lpstr>
      <vt:lpstr>PowerPoint 演示文稿</vt:lpstr>
      <vt:lpstr>专家解题</vt:lpstr>
      <vt:lpstr>专家解题</vt:lpstr>
      <vt:lpstr>专家解题</vt:lpstr>
      <vt:lpstr>专家解题</vt:lpstr>
      <vt:lpstr>专家解题</vt:lpstr>
      <vt:lpstr>PowerPoint 演示文稿</vt:lpstr>
      <vt:lpstr>优秀作文解读</vt:lpstr>
      <vt:lpstr>几点思考</vt:lpstr>
      <vt:lpstr>几点思考</vt:lpstr>
      <vt:lpstr>几点思考</vt:lpstr>
      <vt:lpstr>几点思考</vt:lpstr>
      <vt:lpstr>几点思考</vt:lpstr>
      <vt:lpstr>几点思考</vt:lpstr>
      <vt:lpstr>几点思考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96</cp:revision>
  <dcterms:created xsi:type="dcterms:W3CDTF">2018-09-04T01:08:56Z</dcterms:created>
  <dcterms:modified xsi:type="dcterms:W3CDTF">2018-09-10T11:28:16Z</dcterms:modified>
</cp:coreProperties>
</file>