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4"/>
  </p:notesMasterIdLst>
  <p:sldIdLst>
    <p:sldId id="531" r:id="rId4"/>
    <p:sldId id="388" r:id="rId5"/>
    <p:sldId id="561" r:id="rId6"/>
    <p:sldId id="562" r:id="rId7"/>
    <p:sldId id="333" r:id="rId8"/>
    <p:sldId id="477" r:id="rId9"/>
    <p:sldId id="478" r:id="rId10"/>
    <p:sldId id="479" r:id="rId11"/>
    <p:sldId id="480" r:id="rId12"/>
    <p:sldId id="514" r:id="rId13"/>
    <p:sldId id="515" r:id="rId14"/>
    <p:sldId id="516" r:id="rId15"/>
    <p:sldId id="517" r:id="rId16"/>
    <p:sldId id="454" r:id="rId17"/>
    <p:sldId id="518" r:id="rId18"/>
    <p:sldId id="447" r:id="rId19"/>
    <p:sldId id="449" r:id="rId20"/>
    <p:sldId id="530" r:id="rId21"/>
    <p:sldId id="563" r:id="rId22"/>
    <p:sldId id="534" r:id="rId23"/>
    <p:sldId id="535" r:id="rId25"/>
    <p:sldId id="533" r:id="rId26"/>
    <p:sldId id="536" r:id="rId27"/>
    <p:sldId id="537" r:id="rId28"/>
    <p:sldId id="538" r:id="rId29"/>
    <p:sldId id="532" r:id="rId30"/>
    <p:sldId id="564" r:id="rId31"/>
    <p:sldId id="565" r:id="rId32"/>
    <p:sldId id="595" r:id="rId33"/>
    <p:sldId id="596" r:id="rId34"/>
    <p:sldId id="539" r:id="rId35"/>
    <p:sldId id="540" r:id="rId36"/>
    <p:sldId id="541" r:id="rId37"/>
    <p:sldId id="542" r:id="rId38"/>
    <p:sldId id="543" r:id="rId39"/>
    <p:sldId id="544" r:id="rId40"/>
    <p:sldId id="597" r:id="rId41"/>
    <p:sldId id="598" r:id="rId42"/>
    <p:sldId id="599" r:id="rId43"/>
    <p:sldId id="600" r:id="rId44"/>
    <p:sldId id="545" r:id="rId45"/>
  </p:sldIdLst>
  <p:sldSz cx="9144000" cy="6858000" type="screen4x3"/>
  <p:notesSz cx="6858000" cy="9144000"/>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sz="4000" b="1" i="0" u="none" kern="1200" baseline="0">
        <a:solidFill>
          <a:srgbClr val="0066FF"/>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4" d="100"/>
          <a:sy n="84" d="100"/>
        </p:scale>
        <p:origin x="-1554" y="-90"/>
      </p:cViewPr>
      <p:guideLst>
        <p:guide orient="horz" pos="2217"/>
        <p:guide pos="2808"/>
      </p:guideLst>
    </p:cSldViewPr>
  </p:slideViewPr>
  <p:notesTextViewPr>
    <p:cViewPr>
      <p:scale>
        <a:sx n="100" d="100"/>
        <a:sy n="100" d="100"/>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17.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a:xfrm>
            <a:off x="685800" y="2286000"/>
            <a:ext cx="77724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2051"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pPr algn="r"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ea typeface="楷体_GB2312" pitchFamily="1" charset="-122"/>
            </a:endParaRPr>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381000"/>
            <a:ext cx="2135187" cy="5641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381000"/>
            <a:ext cx="6253163" cy="5641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a:xfrm>
            <a:off x="685800" y="2286000"/>
            <a:ext cx="77724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2051"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pPr algn="r"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ea typeface="楷体_GB2312" pitchFamily="1" charset="-122"/>
            </a:endParaRPr>
          </a:p>
        </p:txBody>
      </p:sp>
    </p:spTree>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381000"/>
            <a:ext cx="2135187" cy="5641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381000"/>
            <a:ext cx="6253163" cy="5641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noRot="1"/>
          </p:cNvSpPr>
          <p:nvPr>
            <p:ph type="title"/>
          </p:nvPr>
        </p:nvSpPr>
        <p:spPr>
          <a:xfrm>
            <a:off x="301625" y="381000"/>
            <a:ext cx="854075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Rectangle 3"/>
          <p:cNvSpPr>
            <a:spLocks noGrp="1" noRot="1"/>
          </p:cNvSpPr>
          <p:nvPr>
            <p:ph type="body" idx="5"/>
          </p:nvPr>
        </p:nvSpPr>
        <p:spPr>
          <a:xfrm>
            <a:off x="301625" y="1752600"/>
            <a:ext cx="8540750" cy="4270375"/>
          </a:xfrm>
          <a:prstGeom prst="rect">
            <a:avLst/>
          </a:prstGeom>
          <a:noFill/>
          <a:ln w="9525">
            <a:noFill/>
          </a:ln>
        </p:spPr>
        <p:txBody>
          <a:bodyPr anchor="t" anchorCtr="0"/>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301625" y="6172200"/>
            <a:ext cx="2289175" cy="476250"/>
          </a:xfrm>
          <a:prstGeom prst="rect">
            <a:avLst/>
          </a:prstGeom>
          <a:noFill/>
          <a:ln w="9525">
            <a:noFill/>
            <a:miter lim="800000"/>
          </a:ln>
          <a:effectLst/>
        </p:spPr>
        <p:txBody>
          <a:bodyPr vert="horz" wrap="square" lIns="91440" tIns="45720" rIns="91440" bIns="45720" numCol="1" anchor="t" anchorCtr="0" compatLnSpc="1"/>
          <a:lstStyle>
            <a:lvl1pPr algn="l" eaLnBrk="1" hangingPunct="1">
              <a:defRPr sz="1400" b="0">
                <a:solidFill>
                  <a:schemeClr val="tx1"/>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172200"/>
            <a:ext cx="2895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b="0">
                <a:solidFill>
                  <a:schemeClr val="tx1"/>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1722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ea typeface="楷体_GB2312" pitchFamily="1" charset="-122"/>
              </a:defRPr>
            </a:lvl1p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5pPr>
      <a:lvl6pPr marL="457200" algn="ctr" rtl="0" fontAlgn="base">
        <a:spcBef>
          <a:spcPct val="0"/>
        </a:spcBef>
        <a:spcAft>
          <a:spcPct val="0"/>
        </a:spcAft>
        <a:defRPr sz="4400">
          <a:solidFill>
            <a:schemeClr val="tx2"/>
          </a:solidFill>
          <a:latin typeface="Arial" panose="020B0604020202020204" pitchFamily="34" charset="0"/>
          <a:ea typeface="楷体_GB2312" pitchFamily="1" charset="-122"/>
        </a:defRPr>
      </a:lvl6pPr>
      <a:lvl7pPr marL="914400" algn="ctr" rtl="0" fontAlgn="base">
        <a:spcBef>
          <a:spcPct val="0"/>
        </a:spcBef>
        <a:spcAft>
          <a:spcPct val="0"/>
        </a:spcAft>
        <a:defRPr sz="4400">
          <a:solidFill>
            <a:schemeClr val="tx2"/>
          </a:solidFill>
          <a:latin typeface="Arial" panose="020B0604020202020204" pitchFamily="34" charset="0"/>
          <a:ea typeface="楷体_GB2312" pitchFamily="1" charset="-122"/>
        </a:defRPr>
      </a:lvl7pPr>
      <a:lvl8pPr marL="1371600" algn="ctr" rtl="0" fontAlgn="base">
        <a:spcBef>
          <a:spcPct val="0"/>
        </a:spcBef>
        <a:spcAft>
          <a:spcPct val="0"/>
        </a:spcAft>
        <a:defRPr sz="4400">
          <a:solidFill>
            <a:schemeClr val="tx2"/>
          </a:solidFill>
          <a:latin typeface="Arial" panose="020B0604020202020204" pitchFamily="34" charset="0"/>
          <a:ea typeface="楷体_GB2312" pitchFamily="1" charset="-122"/>
        </a:defRPr>
      </a:lvl8pPr>
      <a:lvl9pPr marL="1828800" algn="ctr" rtl="0" fontAlgn="base">
        <a:spcBef>
          <a:spcPct val="0"/>
        </a:spcBef>
        <a:spcAft>
          <a:spcPct val="0"/>
        </a:spcAft>
        <a:defRPr sz="4400">
          <a:solidFill>
            <a:schemeClr val="tx2"/>
          </a:solidFill>
          <a:latin typeface="Arial" panose="020B0604020202020204" pitchFamily="34" charset="0"/>
          <a:ea typeface="楷体_GB2312" pitchFamily="1"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115000"/>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noRot="1"/>
          </p:cNvSpPr>
          <p:nvPr>
            <p:ph type="title"/>
          </p:nvPr>
        </p:nvSpPr>
        <p:spPr>
          <a:xfrm>
            <a:off x="301625" y="381000"/>
            <a:ext cx="854075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Rectangle 3"/>
          <p:cNvSpPr>
            <a:spLocks noGrp="1" noRot="1"/>
          </p:cNvSpPr>
          <p:nvPr>
            <p:ph type="body" idx="5"/>
          </p:nvPr>
        </p:nvSpPr>
        <p:spPr>
          <a:xfrm>
            <a:off x="301625" y="1752600"/>
            <a:ext cx="8540750" cy="4270375"/>
          </a:xfrm>
          <a:prstGeom prst="rect">
            <a:avLst/>
          </a:prstGeom>
          <a:noFill/>
          <a:ln w="9525">
            <a:noFill/>
          </a:ln>
        </p:spPr>
        <p:txBody>
          <a:bodyPr anchor="t" anchorCtr="0"/>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301625" y="6172200"/>
            <a:ext cx="2289175" cy="476250"/>
          </a:xfrm>
          <a:prstGeom prst="rect">
            <a:avLst/>
          </a:prstGeom>
          <a:noFill/>
          <a:ln w="9525">
            <a:noFill/>
            <a:miter lim="800000"/>
          </a:ln>
          <a:effectLst/>
        </p:spPr>
        <p:txBody>
          <a:bodyPr vert="horz" wrap="square" lIns="91440" tIns="45720" rIns="91440" bIns="45720" numCol="1" anchor="t" anchorCtr="0" compatLnSpc="1"/>
          <a:lstStyle>
            <a:lvl1pPr algn="l" eaLnBrk="1" hangingPunct="1">
              <a:defRPr sz="1400" b="0">
                <a:solidFill>
                  <a:schemeClr val="tx1"/>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172200"/>
            <a:ext cx="2895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b="0">
                <a:solidFill>
                  <a:schemeClr val="tx1"/>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1722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ea typeface="楷体_GB2312" pitchFamily="1" charset="-122"/>
              </a:defRPr>
            </a:lvl1pPr>
          </a:lstStyle>
          <a:p>
            <a:pPr lvl="0" eaLnBrk="1" fontAlgn="base" hangingPunct="1"/>
            <a:fld id="{9A0DB2DC-4C9A-4742-B13C-FB6460FD3503}" type="slidenum">
              <a:rPr lang="zh-CN" altLang="en-US" strike="noStrike" noProof="1">
                <a:latin typeface="Arial" panose="020B0604020202020204" pitchFamily="34" charset="0"/>
                <a:ea typeface="楷体_GB2312" pitchFamily="1"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randomBar dir="ver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楷体_GB2312" pitchFamily="1" charset="-122"/>
        </a:defRPr>
      </a:lvl5pPr>
      <a:lvl6pPr marL="457200" algn="ctr" rtl="0" fontAlgn="base">
        <a:spcBef>
          <a:spcPct val="0"/>
        </a:spcBef>
        <a:spcAft>
          <a:spcPct val="0"/>
        </a:spcAft>
        <a:defRPr sz="4400">
          <a:solidFill>
            <a:schemeClr val="tx2"/>
          </a:solidFill>
          <a:latin typeface="Arial" panose="020B0604020202020204" pitchFamily="34" charset="0"/>
          <a:ea typeface="楷体_GB2312" pitchFamily="1" charset="-122"/>
        </a:defRPr>
      </a:lvl6pPr>
      <a:lvl7pPr marL="914400" algn="ctr" rtl="0" fontAlgn="base">
        <a:spcBef>
          <a:spcPct val="0"/>
        </a:spcBef>
        <a:spcAft>
          <a:spcPct val="0"/>
        </a:spcAft>
        <a:defRPr sz="4400">
          <a:solidFill>
            <a:schemeClr val="tx2"/>
          </a:solidFill>
          <a:latin typeface="Arial" panose="020B0604020202020204" pitchFamily="34" charset="0"/>
          <a:ea typeface="楷体_GB2312" pitchFamily="1" charset="-122"/>
        </a:defRPr>
      </a:lvl7pPr>
      <a:lvl8pPr marL="1371600" algn="ctr" rtl="0" fontAlgn="base">
        <a:spcBef>
          <a:spcPct val="0"/>
        </a:spcBef>
        <a:spcAft>
          <a:spcPct val="0"/>
        </a:spcAft>
        <a:defRPr sz="4400">
          <a:solidFill>
            <a:schemeClr val="tx2"/>
          </a:solidFill>
          <a:latin typeface="Arial" panose="020B0604020202020204" pitchFamily="34" charset="0"/>
          <a:ea typeface="楷体_GB2312" pitchFamily="1" charset="-122"/>
        </a:defRPr>
      </a:lvl8pPr>
      <a:lvl9pPr marL="1828800" algn="ctr" rtl="0" fontAlgn="base">
        <a:spcBef>
          <a:spcPct val="0"/>
        </a:spcBef>
        <a:spcAft>
          <a:spcPct val="0"/>
        </a:spcAft>
        <a:defRPr sz="4400">
          <a:solidFill>
            <a:schemeClr val="tx2"/>
          </a:solidFill>
          <a:latin typeface="Arial" panose="020B0604020202020204" pitchFamily="34" charset="0"/>
          <a:ea typeface="楷体_GB2312" pitchFamily="1"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115000"/>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jpeg"/><Relationship Id="rId1" Type="http://schemas.openxmlformats.org/officeDocument/2006/relationships/tags" Target="../tags/tag1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jpeg"/><Relationship Id="rId1" Type="http://schemas.openxmlformats.org/officeDocument/2006/relationships/tags" Target="../tags/tag1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jpeg"/><Relationship Id="rId1" Type="http://schemas.openxmlformats.org/officeDocument/2006/relationships/tags" Target="../tags/tag1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ChangeAspect="1"/>
          </p:cNvPicPr>
          <p:nvPr>
            <p:ph idx="1"/>
          </p:nvPr>
        </p:nvPicPr>
        <p:blipFill>
          <a:blip r:embed="rId1"/>
          <a:stretch>
            <a:fillRect/>
          </a:stretch>
        </p:blipFill>
        <p:spPr>
          <a:xfrm>
            <a:off x="467995" y="0"/>
            <a:ext cx="8220710" cy="5669915"/>
          </a:xfrm>
          <a:prstGeom prst="rect">
            <a:avLst/>
          </a:prstGeom>
        </p:spPr>
      </p:pic>
      <p:sp>
        <p:nvSpPr>
          <p:cNvPr id="6" name="文本框 5"/>
          <p:cNvSpPr txBox="1"/>
          <p:nvPr/>
        </p:nvSpPr>
        <p:spPr>
          <a:xfrm>
            <a:off x="1403985" y="1917065"/>
            <a:ext cx="6454775" cy="1014730"/>
          </a:xfrm>
          <a:prstGeom prst="rect">
            <a:avLst/>
          </a:prstGeom>
          <a:solidFill>
            <a:schemeClr val="bg1"/>
          </a:solidFill>
        </p:spPr>
        <p:txBody>
          <a:bodyPr wrap="square" rtlCol="0">
            <a:spAutoFit/>
          </a:bodyPr>
          <a:lstStyle/>
          <a:p>
            <a:pPr algn="ctr"/>
            <a:r>
              <a:rPr lang="zh-CN" altLang="en-US" sz="6000">
                <a:solidFill>
                  <a:srgbClr val="C00000"/>
                </a:solidFill>
                <a:latin typeface="黑体" panose="02010609060101010101" pitchFamily="49" charset="-122"/>
                <a:ea typeface="黑体" panose="02010609060101010101" pitchFamily="49" charset="-122"/>
              </a:rPr>
              <a:t>故事里的人</a:t>
            </a:r>
            <a:endParaRPr lang="zh-CN" altLang="en-US" sz="6000">
              <a:solidFill>
                <a:srgbClr val="C00000"/>
              </a:solidFill>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a:stretch>
            <a:fillRect/>
          </a:stretch>
        </p:blipFill>
        <p:spPr>
          <a:xfrm>
            <a:off x="1040765" y="4004945"/>
            <a:ext cx="1926590" cy="2570480"/>
          </a:xfrm>
          <a:prstGeom prst="roundRect">
            <a:avLst/>
          </a:prstGeom>
        </p:spPr>
      </p:pic>
      <p:pic>
        <p:nvPicPr>
          <p:cNvPr id="8" name="图片 7"/>
          <p:cNvPicPr>
            <a:picLocks noChangeAspect="1"/>
          </p:cNvPicPr>
          <p:nvPr/>
        </p:nvPicPr>
        <p:blipFill>
          <a:blip r:embed="rId3"/>
          <a:srcRect b="10261"/>
          <a:stretch>
            <a:fillRect/>
          </a:stretch>
        </p:blipFill>
        <p:spPr>
          <a:xfrm>
            <a:off x="3636010" y="4076700"/>
            <a:ext cx="2042160" cy="2493010"/>
          </a:xfrm>
          <a:prstGeom prst="roundRect">
            <a:avLst/>
          </a:prstGeom>
        </p:spPr>
      </p:pic>
      <p:pic>
        <p:nvPicPr>
          <p:cNvPr id="9" name="图片 8"/>
          <p:cNvPicPr>
            <a:picLocks noChangeAspect="1"/>
          </p:cNvPicPr>
          <p:nvPr/>
        </p:nvPicPr>
        <p:blipFill>
          <a:blip r:embed="rId4"/>
          <a:stretch>
            <a:fillRect/>
          </a:stretch>
        </p:blipFill>
        <p:spPr>
          <a:xfrm>
            <a:off x="6372225" y="4065270"/>
            <a:ext cx="1904365" cy="2510155"/>
          </a:xfrm>
          <a:prstGeom prst="roundRect">
            <a:avLst/>
          </a:prstGeom>
        </p:spPr>
      </p:pic>
    </p:spTree>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685800" y="1965325"/>
            <a:ext cx="7772400" cy="1358900"/>
          </a:xfrm>
        </p:spPr>
        <p:txBody>
          <a:bodyPr wrap="square" lIns="91440" tIns="45720" rIns="91440" bIns="45720" anchor="t" anchorCtr="0"/>
          <a:lstStyle/>
          <a:p>
            <a:pPr eaLnBrk="1" hangingPunct="1"/>
            <a:r>
              <a:rPr lang="zh-CN" altLang="zh-CN" sz="3600" b="1"/>
              <a:t>分析祥林嫂形象的巨大变化：</a:t>
            </a:r>
            <a:endParaRPr lang="zh-CN" altLang="zh-CN" sz="3600" b="1"/>
          </a:p>
          <a:p>
            <a:pPr eaLnBrk="1" hangingPunct="1"/>
            <a:r>
              <a:rPr lang="en-US" altLang="zh-CN" sz="3600" b="1">
                <a:solidFill>
                  <a:schemeClr val="tx2"/>
                </a:solidFill>
                <a:latin typeface="黑体" panose="02010609060101010101" pitchFamily="49" charset="-122"/>
                <a:ea typeface="黑体" panose="02010609060101010101" pitchFamily="49" charset="-122"/>
              </a:rPr>
              <a:t>2.</a:t>
            </a:r>
            <a:r>
              <a:rPr lang="zh-CN" altLang="zh-CN" sz="3600" b="1">
                <a:solidFill>
                  <a:schemeClr val="tx2"/>
                </a:solidFill>
                <a:latin typeface="黑体" panose="02010609060101010101" pitchFamily="49" charset="-122"/>
                <a:ea typeface="黑体" panose="02010609060101010101" pitchFamily="49" charset="-122"/>
              </a:rPr>
              <a:t>做事时的状态</a:t>
            </a:r>
            <a:endParaRPr lang="zh-CN" altLang="zh-CN" sz="3600" b="1">
              <a:solidFill>
                <a:schemeClr val="tx2"/>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1"/>
            </p:custDataLst>
          </p:nvPr>
        </p:nvGraphicFramePr>
        <p:xfrm>
          <a:off x="334963" y="3324225"/>
          <a:ext cx="8244840" cy="3263265"/>
        </p:xfrm>
        <a:graphic>
          <a:graphicData uri="http://schemas.openxmlformats.org/drawingml/2006/table">
            <a:tbl>
              <a:tblPr firstRow="1" bandRow="1">
                <a:tableStyleId>{E8034E78-7F5D-4C2E-B375-FC64B27BC917}</a:tableStyleId>
              </a:tblPr>
              <a:tblGrid>
                <a:gridCol w="2467610"/>
                <a:gridCol w="2867025"/>
                <a:gridCol w="2910205"/>
              </a:tblGrid>
              <a:tr h="490220">
                <a:tc>
                  <a:txBody>
                    <a:bodyPr wrap="square"/>
                    <a:lstStyle/>
                    <a:p>
                      <a:pPr algn="ctr">
                        <a:buNone/>
                      </a:pPr>
                      <a:r>
                        <a:rPr lang="zh-CN" altLang="en-US" sz="2400"/>
                        <a:t>出现位置</a:t>
                      </a:r>
                      <a:endParaRPr lang="zh-CN" altLang="en-US" sz="2400"/>
                    </a:p>
                  </a:txBody>
                  <a:tcPr vert="horz" anchor="ctr"/>
                </a:tc>
                <a:tc>
                  <a:txBody>
                    <a:bodyPr wrap="square"/>
                    <a:lstStyle/>
                    <a:p>
                      <a:pPr algn="ctr">
                        <a:buNone/>
                      </a:pPr>
                      <a:r>
                        <a:rPr lang="zh-CN" altLang="en-US" sz="2400"/>
                        <a:t>原文描述</a:t>
                      </a:r>
                      <a:endParaRPr lang="zh-CN" altLang="en-US" sz="2400"/>
                    </a:p>
                  </a:txBody>
                  <a:tcPr vert="horz" anchor="ctr"/>
                </a:tc>
                <a:tc>
                  <a:txBody>
                    <a:bodyPr wrap="square"/>
                    <a:lstStyle/>
                    <a:p>
                      <a:pPr algn="ctr">
                        <a:buNone/>
                      </a:pPr>
                      <a:r>
                        <a:rPr lang="zh-CN" altLang="en-US" sz="2400"/>
                        <a:t>体现的性格和心境</a:t>
                      </a:r>
                      <a:endParaRPr lang="zh-CN" altLang="en-US" sz="2400"/>
                    </a:p>
                  </a:txBody>
                  <a:tcPr vert="horz" anchor="ctr"/>
                </a:tc>
              </a:tr>
              <a:tr h="914400">
                <a:tc>
                  <a:txBody>
                    <a:bodyPr wrap="square"/>
                    <a:lstStyle/>
                    <a:p>
                      <a:pPr algn="ctr">
                        <a:buNone/>
                      </a:pPr>
                      <a:r>
                        <a:rPr lang="zh-CN" altLang="en-US" b="1">
                          <a:solidFill>
                            <a:srgbClr val="FF0000"/>
                          </a:solidFill>
                          <a:latin typeface="黑体" panose="02010609060101010101" pitchFamily="49" charset="-122"/>
                          <a:ea typeface="黑体" panose="02010609060101010101" pitchFamily="49" charset="-122"/>
                        </a:rPr>
                        <a:t>示例：刚到鲁镇</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b="1">
                          <a:solidFill>
                            <a:srgbClr val="FF0000"/>
                          </a:solidFill>
                          <a:latin typeface="黑体" panose="02010609060101010101" pitchFamily="49" charset="-122"/>
                          <a:ea typeface="黑体" panose="02010609060101010101" pitchFamily="49" charset="-122"/>
                        </a:rPr>
                        <a:t>她整天的做，似乎闲着就无聊，又有力，简直抵得过一个男子；她的做工丝毫没有懈怠，食物不论，力气是不惜的，人们都</a:t>
                      </a:r>
                      <a:endParaRPr lang="zh-CN" altLang="en-US" b="1">
                        <a:solidFill>
                          <a:srgbClr val="FF0000"/>
                        </a:solidFill>
                        <a:latin typeface="黑体" panose="02010609060101010101" pitchFamily="49" charset="-122"/>
                        <a:ea typeface="黑体" panose="02010609060101010101" pitchFamily="49" charset="-122"/>
                      </a:endParaRPr>
                    </a:p>
                    <a:p>
                      <a:pPr algn="ctr">
                        <a:buNone/>
                      </a:pPr>
                      <a:r>
                        <a:rPr lang="zh-CN" altLang="en-US" b="1">
                          <a:solidFill>
                            <a:srgbClr val="FF0000"/>
                          </a:solidFill>
                          <a:latin typeface="黑体" panose="02010609060101010101" pitchFamily="49" charset="-122"/>
                          <a:ea typeface="黑体" panose="02010609060101010101" pitchFamily="49" charset="-122"/>
                        </a:rPr>
                        <a:t>说鲁四老节家里雇了女工，实在比勤快的男人还勤快。</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1800" b="1">
                          <a:solidFill>
                            <a:srgbClr val="FF0000"/>
                          </a:solidFill>
                          <a:latin typeface="黑体" panose="02010609060101010101" pitchFamily="49" charset="-122"/>
                          <a:ea typeface="黑体" panose="02010609060101010101" pitchFamily="49" charset="-122"/>
                          <a:sym typeface="+mn-ea"/>
                        </a:rPr>
                        <a:t>憨厚踏实、勤劳肯干</a:t>
                      </a:r>
                      <a:endParaRPr lang="zh-CN" altLang="en-US" sz="1800" b="1">
                        <a:solidFill>
                          <a:srgbClr val="FF0000"/>
                        </a:solidFill>
                        <a:latin typeface="黑体" panose="02010609060101010101" pitchFamily="49" charset="-122"/>
                        <a:ea typeface="黑体" panose="02010609060101010101" pitchFamily="49" charset="-122"/>
                        <a:sym typeface="+mn-ea"/>
                      </a:endParaRPr>
                    </a:p>
                  </a:txBody>
                  <a:tcPr vert="horz" anchor="ctr"/>
                </a:tc>
              </a:tr>
              <a:tr h="76136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c>
                  <a:txBody>
                    <a:bodyPr wrap="square"/>
                    <a:lstStyle/>
                    <a:p>
                      <a:pPr>
                        <a:buNone/>
                      </a:pPr>
                      <a:endParaRPr lang="zh-CN" altLang="en-US"/>
                    </a:p>
                  </a:txBody>
                  <a:tcPr vert="horz"/>
                </a:tc>
              </a:tr>
            </a:tbl>
          </a:graphicData>
        </a:graphic>
      </p:graphicFrame>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175">
                                            <p:txEl>
                                              <p:charRg st="0" end="17"/>
                                            </p:txEl>
                                          </p:spTgt>
                                        </p:tgtEl>
                                        <p:attrNameLst>
                                          <p:attrName>style.visibility</p:attrName>
                                        </p:attrNameLst>
                                      </p:cBhvr>
                                      <p:to>
                                        <p:strVal val="visible"/>
                                      </p:to>
                                    </p:set>
                                    <p:animEffect transition="in" filter="box(out)">
                                      <p:cBhvr>
                                        <p:cTn id="7" dur="500"/>
                                        <p:tgtEl>
                                          <p:spTgt spid="7175">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50800" y="158750"/>
          <a:ext cx="9010650" cy="5861685"/>
        </p:xfrm>
        <a:graphic>
          <a:graphicData uri="http://schemas.openxmlformats.org/drawingml/2006/table">
            <a:tbl>
              <a:tblPr firstRow="1" bandRow="1">
                <a:tableStyleId>{E8034E78-7F5D-4C2E-B375-FC64B27BC917}</a:tableStyleId>
              </a:tblPr>
              <a:tblGrid>
                <a:gridCol w="1386840"/>
                <a:gridCol w="4267200"/>
                <a:gridCol w="3356610"/>
              </a:tblGrid>
              <a:tr h="490220">
                <a:tc>
                  <a:txBody>
                    <a:bodyPr wrap="square"/>
                    <a:lstStyle/>
                    <a:p>
                      <a:pPr algn="ctr">
                        <a:buNone/>
                      </a:pPr>
                      <a:r>
                        <a:rPr lang="zh-CN" altLang="en-US" sz="2400">
                          <a:latin typeface="黑体" panose="02010609060101010101" pitchFamily="49" charset="-122"/>
                          <a:ea typeface="黑体" panose="02010609060101010101" pitchFamily="49" charset="-122"/>
                        </a:rPr>
                        <a:t>出现位置</a:t>
                      </a:r>
                      <a:endParaRPr lang="zh-CN" altLang="en-US" sz="2400">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a:latin typeface="黑体" panose="02010609060101010101" pitchFamily="49" charset="-122"/>
                          <a:ea typeface="黑体" panose="02010609060101010101" pitchFamily="49" charset="-122"/>
                        </a:rPr>
                        <a:t>原文描述</a:t>
                      </a:r>
                      <a:endParaRPr lang="zh-CN" altLang="en-US" sz="2400">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a:latin typeface="黑体" panose="02010609060101010101" pitchFamily="49" charset="-122"/>
                          <a:ea typeface="黑体" panose="02010609060101010101" pitchFamily="49" charset="-122"/>
                        </a:rPr>
                        <a:t>体现的性格、心境或状态</a:t>
                      </a:r>
                      <a:endParaRPr lang="zh-CN" altLang="en-US" sz="2400">
                        <a:latin typeface="黑体" panose="02010609060101010101" pitchFamily="49" charset="-122"/>
                        <a:ea typeface="黑体" panose="02010609060101010101" pitchFamily="49" charset="-122"/>
                      </a:endParaRPr>
                    </a:p>
                  </a:txBody>
                  <a:tcPr vert="horz" anchor="ctr"/>
                </a:tc>
              </a:tr>
              <a:tr h="752475">
                <a:tc>
                  <a:txBody>
                    <a:bodyPr wrap="square"/>
                    <a:lstStyle/>
                    <a:p>
                      <a:pPr algn="ctr">
                        <a:buNone/>
                      </a:pPr>
                      <a:r>
                        <a:rPr lang="zh-CN" altLang="en-US" b="1">
                          <a:solidFill>
                            <a:srgbClr val="FF0000"/>
                          </a:solidFill>
                          <a:latin typeface="黑体" panose="02010609060101010101" pitchFamily="49" charset="-122"/>
                          <a:ea typeface="黑体" panose="02010609060101010101" pitchFamily="49" charset="-122"/>
                        </a:rPr>
                        <a:t>示例：刚到鲁镇</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l">
                        <a:buNone/>
                      </a:pPr>
                      <a:r>
                        <a:rPr lang="zh-CN" altLang="en-US" b="1">
                          <a:solidFill>
                            <a:srgbClr val="FF0000"/>
                          </a:solidFill>
                          <a:latin typeface="黑体" panose="02010609060101010101" pitchFamily="49" charset="-122"/>
                          <a:ea typeface="黑体" panose="02010609060101010101" pitchFamily="49" charset="-122"/>
                        </a:rPr>
                        <a:t>她整天的做，似乎闲着就无聊，又有力，简直抵得过一个男子；她的做工丝毫没有懈怠，食物不论，力气是不惜的，人们都说鲁四老节家里雇了女工，实在比勤快的男人还勤快。</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1800" b="1">
                          <a:solidFill>
                            <a:srgbClr val="FF0000"/>
                          </a:solidFill>
                          <a:latin typeface="黑体" panose="02010609060101010101" pitchFamily="49" charset="-122"/>
                          <a:ea typeface="黑体" panose="02010609060101010101" pitchFamily="49" charset="-122"/>
                          <a:sym typeface="+mn-ea"/>
                        </a:rPr>
                        <a:t>憨厚踏实、勤劳肯干</a:t>
                      </a:r>
                      <a:endParaRPr lang="zh-CN" altLang="en-US" sz="1800" b="1">
                        <a:solidFill>
                          <a:srgbClr val="FF0000"/>
                        </a:solidFill>
                        <a:latin typeface="黑体" panose="02010609060101010101" pitchFamily="49" charset="-122"/>
                        <a:ea typeface="黑体" panose="02010609060101010101" pitchFamily="49" charset="-122"/>
                        <a:sym typeface="+mn-ea"/>
                      </a:endParaRPr>
                    </a:p>
                  </a:txBody>
                  <a:tcPr vert="horz" anchor="ctr"/>
                </a:tc>
              </a:tr>
              <a:tr h="64135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922655">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112268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88900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bl>
          </a:graphicData>
        </a:graphic>
      </p:graphicFrame>
      <p:sp>
        <p:nvSpPr>
          <p:cNvPr id="4" name="文本框 3"/>
          <p:cNvSpPr txBox="1"/>
          <p:nvPr/>
        </p:nvSpPr>
        <p:spPr>
          <a:xfrm>
            <a:off x="73025" y="2643188"/>
            <a:ext cx="1419225"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重回鲁镇</a:t>
            </a:r>
            <a:endParaRPr lang="zh-CN" altLang="en-US" sz="1800">
              <a:solidFill>
                <a:schemeClr val="tx2"/>
              </a:solidFill>
              <a:latin typeface="黑体" panose="02010609060101010101" pitchFamily="49" charset="-122"/>
              <a:ea typeface="黑体" panose="02010609060101010101" pitchFamily="49" charset="-122"/>
            </a:endParaRPr>
          </a:p>
        </p:txBody>
      </p:sp>
      <p:sp>
        <p:nvSpPr>
          <p:cNvPr id="5" name="文本框 4"/>
          <p:cNvSpPr txBox="1"/>
          <p:nvPr/>
        </p:nvSpPr>
        <p:spPr>
          <a:xfrm>
            <a:off x="1492250" y="2505075"/>
            <a:ext cx="4049713"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手脚没有先前一样灵活，记性也坏得多，死尸似的脸上又整日没有笑影。</a:t>
            </a:r>
            <a:endParaRPr lang="zh-CN" altLang="en-US" sz="1800">
              <a:solidFill>
                <a:schemeClr val="tx2"/>
              </a:solidFill>
              <a:latin typeface="黑体" panose="02010609060101010101" pitchFamily="49" charset="-122"/>
              <a:ea typeface="黑体" panose="02010609060101010101" pitchFamily="49" charset="-122"/>
            </a:endParaRPr>
          </a:p>
        </p:txBody>
      </p:sp>
      <p:sp>
        <p:nvSpPr>
          <p:cNvPr id="6" name="文本框 5"/>
          <p:cNvSpPr txBox="1"/>
          <p:nvPr/>
        </p:nvSpPr>
        <p:spPr>
          <a:xfrm>
            <a:off x="5902325" y="2565400"/>
            <a:ext cx="3105150"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遭受夫子亡后的痛苦心境</a:t>
            </a:r>
            <a:endParaRPr lang="zh-CN" altLang="en-US" sz="1800">
              <a:solidFill>
                <a:schemeClr val="tx2"/>
              </a:solidFill>
              <a:latin typeface="黑体" panose="02010609060101010101" pitchFamily="49" charset="-122"/>
              <a:ea typeface="黑体" panose="02010609060101010101" pitchFamily="49" charset="-122"/>
            </a:endParaRPr>
          </a:p>
        </p:txBody>
      </p:sp>
      <p:sp>
        <p:nvSpPr>
          <p:cNvPr id="7" name="文本框 6"/>
          <p:cNvSpPr txBox="1"/>
          <p:nvPr/>
        </p:nvSpPr>
        <p:spPr>
          <a:xfrm>
            <a:off x="50800" y="3149600"/>
            <a:ext cx="1668463"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被众人嫌弃，决心捐门槛</a:t>
            </a:r>
            <a:endParaRPr lang="zh-CN" altLang="en-US" sz="1800">
              <a:solidFill>
                <a:schemeClr val="tx2"/>
              </a:solidFill>
              <a:latin typeface="黑体" panose="02010609060101010101" pitchFamily="49" charset="-122"/>
              <a:ea typeface="黑体" panose="02010609060101010101" pitchFamily="49" charset="-122"/>
            </a:endParaRPr>
          </a:p>
        </p:txBody>
      </p:sp>
      <p:sp>
        <p:nvSpPr>
          <p:cNvPr id="8" name="文本框 7"/>
          <p:cNvSpPr txBox="1"/>
          <p:nvPr/>
        </p:nvSpPr>
        <p:spPr>
          <a:xfrm>
            <a:off x="1677988" y="3286125"/>
            <a:ext cx="3598862" cy="368300"/>
          </a:xfrm>
          <a:prstGeom prst="rect">
            <a:avLst/>
          </a:prstGeom>
          <a:noFill/>
          <a:ln w="9525">
            <a:noFill/>
          </a:ln>
        </p:spPr>
        <p:txBody>
          <a:bodyPr wrap="square" anchor="t" anchorCtr="0">
            <a:spAutoFit/>
          </a:bodyPr>
          <a:lstStyle/>
          <a:p>
            <a:r>
              <a:rPr lang="zh-CN" sz="1800">
                <a:solidFill>
                  <a:schemeClr val="tx2"/>
                </a:solidFill>
                <a:latin typeface="黑体" panose="02010609060101010101" pitchFamily="49" charset="-122"/>
                <a:ea typeface="黑体" panose="02010609060101010101" pitchFamily="49" charset="-122"/>
              </a:rPr>
              <a:t>默默的</a:t>
            </a:r>
            <a:r>
              <a:rPr lang="zh-CN" altLang="zh-CN" sz="1800">
                <a:solidFill>
                  <a:schemeClr val="tx2"/>
                </a:solidFill>
                <a:latin typeface="黑体" panose="02010609060101010101" pitchFamily="49" charset="-122"/>
                <a:ea typeface="黑体" panose="02010609060101010101" pitchFamily="49" charset="-122"/>
              </a:rPr>
              <a:t>跑</a:t>
            </a:r>
            <a:r>
              <a:rPr lang="zh-CN" sz="1800">
                <a:solidFill>
                  <a:schemeClr val="tx2"/>
                </a:solidFill>
                <a:latin typeface="黑体" panose="02010609060101010101" pitchFamily="49" charset="-122"/>
                <a:ea typeface="黑体" panose="02010609060101010101" pitchFamily="49" charset="-122"/>
              </a:rPr>
              <a:t>街，扫地，洗菜，淘米。</a:t>
            </a:r>
            <a:endParaRPr lang="zh-CN" sz="1800">
              <a:solidFill>
                <a:schemeClr val="tx2"/>
              </a:solidFill>
              <a:latin typeface="黑体" panose="02010609060101010101" pitchFamily="49" charset="-122"/>
              <a:ea typeface="黑体" panose="02010609060101010101" pitchFamily="49" charset="-122"/>
            </a:endParaRPr>
          </a:p>
        </p:txBody>
      </p:sp>
      <p:sp>
        <p:nvSpPr>
          <p:cNvPr id="9" name="文本框 8"/>
          <p:cNvSpPr txBox="1"/>
          <p:nvPr/>
        </p:nvSpPr>
        <p:spPr>
          <a:xfrm>
            <a:off x="5824538" y="3286125"/>
            <a:ext cx="3232150" cy="646113"/>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捐门槛的执着和坚定，说明心里满怀希望与信心。</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1" name="文本框 10"/>
          <p:cNvSpPr txBox="1"/>
          <p:nvPr/>
        </p:nvSpPr>
        <p:spPr>
          <a:xfrm>
            <a:off x="92075" y="4335463"/>
            <a:ext cx="1585913"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冬至祭祖</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2" name="文本框 11"/>
          <p:cNvSpPr txBox="1"/>
          <p:nvPr/>
        </p:nvSpPr>
        <p:spPr>
          <a:xfrm>
            <a:off x="1677988" y="4138613"/>
            <a:ext cx="3694112" cy="922337"/>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她做得更出力，看四婶装好祭品，和阿牛将桌子抬到堂屋中央，她便坦然的去拿酒杯和筷子。”</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3" name="文本框 12"/>
          <p:cNvSpPr txBox="1"/>
          <p:nvPr/>
        </p:nvSpPr>
        <p:spPr>
          <a:xfrm>
            <a:off x="5824538" y="4197350"/>
            <a:ext cx="3119437"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认为已经赎清自己的罪过，从而更勤快和卖力地干活。</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4" name="文本框 13"/>
          <p:cNvSpPr txBox="1"/>
          <p:nvPr/>
        </p:nvSpPr>
        <p:spPr>
          <a:xfrm>
            <a:off x="73025" y="5338763"/>
            <a:ext cx="1465263"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不让</a:t>
            </a:r>
            <a:r>
              <a:rPr lang="en-US"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a:t>
            </a:r>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祝福”</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5" name="文本框 14"/>
          <p:cNvSpPr txBox="1"/>
          <p:nvPr/>
        </p:nvSpPr>
        <p:spPr>
          <a:xfrm>
            <a:off x="1677988" y="5338763"/>
            <a:ext cx="3168650"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甚而至于常常忘却了去淘米。</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6" name="文本框 15"/>
          <p:cNvSpPr txBox="1"/>
          <p:nvPr/>
        </p:nvSpPr>
        <p:spPr>
          <a:xfrm>
            <a:off x="5902325" y="5338763"/>
            <a:ext cx="3105150" cy="368300"/>
          </a:xfrm>
          <a:prstGeom prst="rect">
            <a:avLst/>
          </a:prstGeom>
          <a:noFill/>
          <a:ln w="9525">
            <a:noFill/>
          </a:ln>
        </p:spPr>
        <p:txBody>
          <a:bodyPr wrap="square" anchor="t" anchorCtr="0">
            <a:spAutoFit/>
          </a:bodyPr>
          <a:lstStyle/>
          <a:p>
            <a:r>
              <a:rPr lang="zh-CN" sz="1800">
                <a:solidFill>
                  <a:schemeClr val="tx2"/>
                </a:solidFill>
                <a:latin typeface="黑体" panose="02010609060101010101" pitchFamily="49" charset="-122"/>
                <a:ea typeface="黑体" panose="02010609060101010101" pitchFamily="49" charset="-122"/>
              </a:rPr>
              <a:t>几乎失了做活儿的能力</a:t>
            </a:r>
            <a:endParaRPr lang="zh-CN" sz="1800">
              <a:solidFill>
                <a:schemeClr val="tx2"/>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ppt_x"/>
                                          </p:val>
                                        </p:tav>
                                        <p:tav tm="100000">
                                          <p:val>
                                            <p:strVal val="#ppt_x"/>
                                          </p:val>
                                        </p:tav>
                                      </p:tavLst>
                                    </p:anim>
                                    <p:anim calcmode="lin" valueType="num">
                                      <p:cBhvr>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ppt_x</p:attrName>
                                        </p:attrNameLst>
                                      </p:cBhvr>
                                      <p:tavLst>
                                        <p:tav tm="0">
                                          <p:val>
                                            <p:strVal val="#ppt_x"/>
                                          </p:val>
                                        </p:tav>
                                        <p:tav tm="100000">
                                          <p:val>
                                            <p:strVal val="#ppt_x"/>
                                          </p:val>
                                        </p:tav>
                                      </p:tavLst>
                                    </p:anim>
                                    <p:anim calcmode="lin" valueType="num">
                                      <p:cBhvr>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ppt_x</p:attrName>
                                        </p:attrNameLst>
                                      </p:cBhvr>
                                      <p:tavLst>
                                        <p:tav tm="0">
                                          <p:val>
                                            <p:strVal val="#ppt_x"/>
                                          </p:val>
                                        </p:tav>
                                        <p:tav tm="100000">
                                          <p:val>
                                            <p:strVal val="#ppt_x"/>
                                          </p:val>
                                        </p:tav>
                                      </p:tavLst>
                                    </p:anim>
                                    <p:anim calcmode="lin" valueType="num">
                                      <p:cBhvr>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p:cNvGrpSpPr/>
          <p:nvPr/>
        </p:nvGrpSpPr>
        <p:grpSpPr>
          <a:xfrm>
            <a:off x="-26987" y="228600"/>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2291"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2293" name="AutoShape 6"/>
          <p:cNvSpPr/>
          <p:nvPr/>
        </p:nvSpPr>
        <p:spPr>
          <a:xfrm>
            <a:off x="2641600" y="80962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85725" y="1616075"/>
            <a:ext cx="8843963" cy="1358900"/>
          </a:xfrm>
        </p:spPr>
        <p:txBody>
          <a:bodyPr wrap="square" lIns="91440" tIns="45720" rIns="91440" bIns="45720" anchor="t" anchorCtr="0"/>
          <a:lstStyle/>
          <a:p>
            <a:pPr eaLnBrk="1" hangingPunct="1"/>
            <a:r>
              <a:rPr lang="zh-CN" altLang="zh-CN" b="1">
                <a:latin typeface="楷体" panose="02010609060101010101" charset="-122"/>
                <a:ea typeface="楷体" panose="02010609060101010101" charset="-122"/>
              </a:rPr>
              <a:t>丁玲曾经评价说：“祥林嫂是非死不可的，同情她的人和冷酷的人、自私的人，是一样把她往死里赶，是一样使她精神上痛苦。”</a:t>
            </a:r>
            <a:endParaRPr lang="zh-CN" altLang="zh-CN" b="1">
              <a:latin typeface="楷体" panose="02010609060101010101" charset="-122"/>
              <a:ea typeface="楷体" panose="02010609060101010101" charset="-122"/>
            </a:endParaRPr>
          </a:p>
          <a:p>
            <a:pPr eaLnBrk="1" hangingPunct="1"/>
            <a:r>
              <a:rPr lang="zh-CN" altLang="zh-CN" sz="3600" b="1"/>
              <a:t>究竟谁是“同情她的人和冷酷的人，自私的人”呢？是谁将这个原本勤快踏实的女人一步步推向死亡深渊的呢？</a:t>
            </a:r>
            <a:endParaRPr lang="zh-CN" altLang="zh-CN" sz="3600" b="1">
              <a:solidFill>
                <a:schemeClr val="tx2"/>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1"/>
            </p:custDataLst>
          </p:nvPr>
        </p:nvGraphicFramePr>
        <p:xfrm>
          <a:off x="84138" y="4957762"/>
          <a:ext cx="8910320" cy="1767205"/>
        </p:xfrm>
        <a:graphic>
          <a:graphicData uri="http://schemas.openxmlformats.org/drawingml/2006/table">
            <a:tbl>
              <a:tblPr firstRow="1" bandRow="1">
                <a:tableStyleId>{E8034E78-7F5D-4C2E-B375-FC64B27BC917}</a:tableStyleId>
              </a:tblPr>
              <a:tblGrid>
                <a:gridCol w="1717040"/>
                <a:gridCol w="2249170"/>
                <a:gridCol w="4944110"/>
              </a:tblGrid>
              <a:tr h="578485">
                <a:tc>
                  <a:txBody>
                    <a:bodyPr wrap="square"/>
                    <a:lstStyle/>
                    <a:p>
                      <a:pPr algn="ctr">
                        <a:buNone/>
                      </a:pPr>
                      <a:r>
                        <a:rPr lang="zh-CN" altLang="en-US" sz="2400"/>
                        <a:t>嫌疑人姓名</a:t>
                      </a:r>
                      <a:endParaRPr lang="zh-CN" altLang="en-US" sz="2400"/>
                    </a:p>
                  </a:txBody>
                  <a:tcPr vert="horz" anchor="ctr"/>
                </a:tc>
                <a:tc>
                  <a:txBody>
                    <a:bodyPr wrap="square"/>
                    <a:lstStyle/>
                    <a:p>
                      <a:pPr algn="ctr">
                        <a:buNone/>
                      </a:pPr>
                      <a:r>
                        <a:rPr lang="zh-CN" altLang="en-US" sz="2400"/>
                        <a:t>嫌疑人小像</a:t>
                      </a:r>
                      <a:endParaRPr lang="zh-CN" altLang="en-US" sz="2400"/>
                    </a:p>
                  </a:txBody>
                  <a:tcPr vert="horz" anchor="ctr"/>
                </a:tc>
                <a:tc>
                  <a:txBody>
                    <a:bodyPr wrap="square"/>
                    <a:lstStyle/>
                    <a:p>
                      <a:pPr algn="ctr">
                        <a:buNone/>
                      </a:pPr>
                      <a:r>
                        <a:rPr lang="zh-CN" altLang="en-US" sz="2400"/>
                        <a:t>“犯罪”的动机及行为</a:t>
                      </a:r>
                      <a:endParaRPr lang="zh-CN" altLang="en-US" sz="2400"/>
                    </a:p>
                  </a:txBody>
                  <a:tcPr vert="horz" anchor="ctr"/>
                </a:tc>
              </a:tr>
              <a:tr h="914400">
                <a:tc>
                  <a:txBody>
                    <a:bodyPr wrap="square"/>
                    <a:lstStyle/>
                    <a:p>
                      <a:pPr algn="ctr">
                        <a:buNone/>
                      </a:pPr>
                      <a:r>
                        <a:rPr lang="zh-CN" altLang="en-US" b="1">
                          <a:solidFill>
                            <a:srgbClr val="FF0000"/>
                          </a:solidFill>
                          <a:latin typeface="黑体" panose="02010609060101010101" pitchFamily="49" charset="-122"/>
                          <a:ea typeface="黑体" panose="02010609060101010101" pitchFamily="49" charset="-122"/>
                        </a:rPr>
                        <a:t>示例：鲁四老爷</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l">
                        <a:buNone/>
                      </a:pPr>
                      <a:r>
                        <a:rPr lang="zh-CN" altLang="en-US" b="1">
                          <a:solidFill>
                            <a:srgbClr val="FF0000"/>
                          </a:solidFill>
                          <a:latin typeface="黑体" panose="02010609060101010101" pitchFamily="49" charset="-122"/>
                          <a:ea typeface="黑体" panose="02010609060101010101" pitchFamily="49" charset="-122"/>
                        </a:rPr>
                        <a:t>守旧的老古董，假装斯文的小乡绅，自私伪善，冷酷无情。</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l">
                        <a:buNone/>
                      </a:pPr>
                      <a:r>
                        <a:rPr lang="zh-CN" altLang="en-US" sz="1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对雇用祥林嫂这一提议的反应是“皱眉”，介意她是寡妇；对祥林嫂改嫁一事是厌恶但可以接受，得知祥林嫂再亡夫时表现得冷酷绝情，当祥林嫂做活不利索后则把她一脚踢开。</a:t>
                      </a:r>
                      <a:endParaRPr lang="zh-CN" altLang="en-US" sz="1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a:txBody>
                  <a:tcPr vert="horz" anchor="ctr"/>
                </a:tc>
              </a:tr>
            </a:tbl>
          </a:graphicData>
        </a:graphic>
      </p:graphicFrame>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50800" y="158750"/>
          <a:ext cx="9010650" cy="6606540"/>
        </p:xfrm>
        <a:graphic>
          <a:graphicData uri="http://schemas.openxmlformats.org/drawingml/2006/table">
            <a:tbl>
              <a:tblPr firstRow="1" bandRow="1">
                <a:tableStyleId>{E8034E78-7F5D-4C2E-B375-FC64B27BC917}</a:tableStyleId>
              </a:tblPr>
              <a:tblGrid>
                <a:gridCol w="1189355"/>
                <a:gridCol w="2426970"/>
                <a:gridCol w="5394325"/>
              </a:tblGrid>
              <a:tr h="490220">
                <a:tc>
                  <a:txBody>
                    <a:bodyPr wrap="square"/>
                    <a:lstStyle/>
                    <a:p>
                      <a:pPr algn="ctr">
                        <a:buNone/>
                      </a:pPr>
                      <a:r>
                        <a:rPr lang="zh-CN" altLang="en-US" sz="2400">
                          <a:latin typeface="黑体" panose="02010609060101010101" pitchFamily="49" charset="-122"/>
                          <a:ea typeface="黑体" panose="02010609060101010101" pitchFamily="49" charset="-122"/>
                        </a:rPr>
                        <a:t>嫌疑人</a:t>
                      </a:r>
                      <a:endParaRPr lang="zh-CN" altLang="en-US" sz="2400">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a:latin typeface="黑体" panose="02010609060101010101" pitchFamily="49" charset="-122"/>
                          <a:ea typeface="黑体" panose="02010609060101010101" pitchFamily="49" charset="-122"/>
                        </a:rPr>
                        <a:t>嫌疑人小像</a:t>
                      </a:r>
                      <a:endParaRPr lang="zh-CN" altLang="en-US" sz="2400">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a:latin typeface="黑体" panose="02010609060101010101" pitchFamily="49" charset="-122"/>
                          <a:ea typeface="黑体" panose="02010609060101010101" pitchFamily="49" charset="-122"/>
                          <a:cs typeface="黑体" panose="02010609060101010101" pitchFamily="49" charset="-122"/>
                        </a:rPr>
                        <a:t>“犯罪”的动机及行为</a:t>
                      </a:r>
                      <a:endParaRPr lang="zh-CN" altLang="en-US" sz="2400">
                        <a:latin typeface="黑体" panose="02010609060101010101" pitchFamily="49" charset="-122"/>
                        <a:ea typeface="黑体" panose="02010609060101010101" pitchFamily="49" charset="-122"/>
                        <a:cs typeface="黑体" panose="02010609060101010101" pitchFamily="49" charset="-122"/>
                      </a:endParaRPr>
                    </a:p>
                  </a:txBody>
                  <a:tcPr vert="horz" anchor="ctr"/>
                </a:tc>
              </a:tr>
              <a:tr h="752475">
                <a:tc>
                  <a:txBody>
                    <a:bodyPr wrap="square"/>
                    <a:lstStyle/>
                    <a:p>
                      <a:pPr algn="ctr">
                        <a:buNone/>
                      </a:pPr>
                      <a:r>
                        <a:rPr lang="zh-CN" altLang="en-US" b="1">
                          <a:solidFill>
                            <a:srgbClr val="FF0000"/>
                          </a:solidFill>
                          <a:latin typeface="黑体" panose="02010609060101010101" pitchFamily="49" charset="-122"/>
                          <a:ea typeface="黑体" panose="02010609060101010101" pitchFamily="49" charset="-122"/>
                        </a:rPr>
                        <a:t>示例：鲁四老爷</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l">
                        <a:buNone/>
                      </a:pPr>
                      <a:r>
                        <a:rPr lang="zh-CN" altLang="en-US" b="1">
                          <a:solidFill>
                            <a:srgbClr val="FF0000"/>
                          </a:solidFill>
                          <a:latin typeface="黑体" panose="02010609060101010101" pitchFamily="49" charset="-122"/>
                          <a:ea typeface="黑体" panose="02010609060101010101" pitchFamily="49" charset="-122"/>
                        </a:rPr>
                        <a:t>守旧的老古董，假装斯文的小乡绅，自私伪善，冷酷无情。</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l">
                        <a:buNone/>
                      </a:pPr>
                      <a:r>
                        <a:rPr lang="zh-CN" altLang="en-US" sz="1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对雇用祥林嫂这一提议的反应是“皱眉”，介意她是寡妇；对祥林嫂改嫁一事是厌恶但可以接受，得知祥林嫂再亡夫时表现得冷酷绝情，当祥林嫂做活不利索后则把她一脚踢开。</a:t>
                      </a:r>
                      <a:endParaRPr lang="zh-CN" altLang="en-US" sz="1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a:txBody>
                  <a:tcPr vert="horz" anchor="ctr"/>
                </a:tc>
              </a:tr>
              <a:tr h="87757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588645">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902335">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88900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53848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113157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bl>
          </a:graphicData>
        </a:graphic>
      </p:graphicFrame>
      <p:sp>
        <p:nvSpPr>
          <p:cNvPr id="4" name="文本框 3"/>
          <p:cNvSpPr txBox="1"/>
          <p:nvPr/>
        </p:nvSpPr>
        <p:spPr>
          <a:xfrm>
            <a:off x="52388" y="2078038"/>
            <a:ext cx="1419225" cy="368300"/>
          </a:xfrm>
          <a:prstGeom prst="rect">
            <a:avLst/>
          </a:prstGeom>
          <a:noFill/>
          <a:ln w="9525">
            <a:noFill/>
          </a:ln>
        </p:spPr>
        <p:txBody>
          <a:bodyPr wrap="square" anchor="t" anchorCtr="0">
            <a:spAutoFit/>
          </a:bodyPr>
          <a:lstStyle/>
          <a:p>
            <a:pPr algn="ctr"/>
            <a:r>
              <a:rPr lang="zh-CN" altLang="en-US" sz="1800">
                <a:solidFill>
                  <a:schemeClr val="tx2"/>
                </a:solidFill>
                <a:latin typeface="黑体" panose="02010609060101010101" pitchFamily="49" charset="-122"/>
                <a:ea typeface="黑体" panose="02010609060101010101" pitchFamily="49" charset="-122"/>
              </a:rPr>
              <a:t>四婶</a:t>
            </a:r>
            <a:endParaRPr lang="zh-CN" altLang="en-US" sz="1800">
              <a:solidFill>
                <a:schemeClr val="tx2"/>
              </a:solidFill>
              <a:latin typeface="黑体" panose="02010609060101010101" pitchFamily="49" charset="-122"/>
              <a:ea typeface="黑体" panose="02010609060101010101" pitchFamily="49" charset="-122"/>
            </a:endParaRPr>
          </a:p>
        </p:txBody>
      </p:sp>
      <p:sp>
        <p:nvSpPr>
          <p:cNvPr id="5" name="文本框 4"/>
          <p:cNvSpPr txBox="1"/>
          <p:nvPr/>
        </p:nvSpPr>
        <p:spPr>
          <a:xfrm>
            <a:off x="1470025" y="1939925"/>
            <a:ext cx="2381250"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她唯老爷之命是从，看似善良，实则虚伪。</a:t>
            </a:r>
            <a:endParaRPr lang="zh-CN" altLang="en-US" sz="1800">
              <a:solidFill>
                <a:schemeClr val="tx2"/>
              </a:solidFill>
              <a:latin typeface="黑体" panose="02010609060101010101" pitchFamily="49" charset="-122"/>
              <a:ea typeface="黑体" panose="02010609060101010101" pitchFamily="49" charset="-122"/>
            </a:endParaRPr>
          </a:p>
        </p:txBody>
      </p:sp>
      <p:sp>
        <p:nvSpPr>
          <p:cNvPr id="6" name="文本框 5"/>
          <p:cNvSpPr txBox="1"/>
          <p:nvPr/>
        </p:nvSpPr>
        <p:spPr>
          <a:xfrm>
            <a:off x="3851275" y="1800225"/>
            <a:ext cx="5210175" cy="922338"/>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她贪图祥林嫂的勤快能干，为省下工钱才愿意雇用祥林嫂；祥林嫂消沉之后，开始不满，频频警告，最后甚至撵走了样林嫂。</a:t>
            </a:r>
            <a:endParaRPr lang="zh-CN" altLang="en-US" sz="1800">
              <a:solidFill>
                <a:schemeClr val="tx2"/>
              </a:solidFill>
              <a:latin typeface="黑体" panose="02010609060101010101" pitchFamily="49" charset="-122"/>
              <a:ea typeface="黑体" panose="02010609060101010101" pitchFamily="49" charset="-122"/>
            </a:endParaRPr>
          </a:p>
        </p:txBody>
      </p:sp>
      <p:sp>
        <p:nvSpPr>
          <p:cNvPr id="7" name="文本框 6"/>
          <p:cNvSpPr txBox="1"/>
          <p:nvPr/>
        </p:nvSpPr>
        <p:spPr>
          <a:xfrm>
            <a:off x="161925" y="2822575"/>
            <a:ext cx="1511300"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卫老婆子</a:t>
            </a:r>
            <a:endParaRPr lang="zh-CN" altLang="en-US" sz="1800">
              <a:solidFill>
                <a:schemeClr val="tx2"/>
              </a:solidFill>
              <a:latin typeface="黑体" panose="02010609060101010101" pitchFamily="49" charset="-122"/>
              <a:ea typeface="黑体" panose="02010609060101010101" pitchFamily="49" charset="-122"/>
            </a:endParaRPr>
          </a:p>
        </p:txBody>
      </p:sp>
      <p:sp>
        <p:nvSpPr>
          <p:cNvPr id="8" name="文本框 7"/>
          <p:cNvSpPr txBox="1"/>
          <p:nvPr/>
        </p:nvSpPr>
        <p:spPr>
          <a:xfrm>
            <a:off x="1752600" y="2803525"/>
            <a:ext cx="2581275" cy="368300"/>
          </a:xfrm>
          <a:prstGeom prst="rect">
            <a:avLst/>
          </a:prstGeom>
          <a:noFill/>
          <a:ln w="9525">
            <a:noFill/>
          </a:ln>
        </p:spPr>
        <p:txBody>
          <a:bodyPr wrap="square" anchor="t" anchorCtr="0">
            <a:spAutoFit/>
          </a:bodyPr>
          <a:lstStyle/>
          <a:p>
            <a:r>
              <a:rPr lang="zh-CN" sz="1800">
                <a:solidFill>
                  <a:schemeClr val="tx2"/>
                </a:solidFill>
                <a:latin typeface="黑体" panose="02010609060101010101" pitchFamily="49" charset="-122"/>
                <a:ea typeface="黑体" panose="02010609060101010101" pitchFamily="49" charset="-122"/>
              </a:rPr>
              <a:t>狡猾的</a:t>
            </a:r>
            <a:r>
              <a:rPr lang="zh-CN" altLang="zh-CN" sz="1800">
                <a:solidFill>
                  <a:schemeClr val="tx2"/>
                </a:solidFill>
                <a:latin typeface="黑体" panose="02010609060101010101" pitchFamily="49" charset="-122"/>
                <a:ea typeface="黑体" panose="02010609060101010101" pitchFamily="49" charset="-122"/>
              </a:rPr>
              <a:t>市侩</a:t>
            </a:r>
            <a:endParaRPr lang="zh-CN" sz="1800">
              <a:solidFill>
                <a:schemeClr val="tx2"/>
              </a:solidFill>
              <a:latin typeface="黑体" panose="02010609060101010101" pitchFamily="49" charset="-122"/>
              <a:ea typeface="黑体" panose="02010609060101010101" pitchFamily="49" charset="-122"/>
            </a:endParaRPr>
          </a:p>
        </p:txBody>
      </p:sp>
      <p:sp>
        <p:nvSpPr>
          <p:cNvPr id="9" name="文本框 8"/>
          <p:cNvSpPr txBox="1"/>
          <p:nvPr/>
        </p:nvSpPr>
        <p:spPr>
          <a:xfrm>
            <a:off x="3794125" y="2684463"/>
            <a:ext cx="5210175"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她是“买卖女工”的中间人和故事的散播者，对祥林嫂的遭遇十分冷漠。</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1" name="文本框 10"/>
          <p:cNvSpPr txBox="1"/>
          <p:nvPr/>
        </p:nvSpPr>
        <p:spPr>
          <a:xfrm>
            <a:off x="161925" y="3584575"/>
            <a:ext cx="1377950"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柳妈</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2" name="文本框 11"/>
          <p:cNvSpPr txBox="1"/>
          <p:nvPr/>
        </p:nvSpPr>
        <p:spPr>
          <a:xfrm>
            <a:off x="1228725" y="3328988"/>
            <a:ext cx="2565400" cy="92202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脸蹙缩……</a:t>
            </a:r>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看似心善，实则乐于嚼舌，爱搬弄是非。</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3" name="文本框 12"/>
          <p:cNvSpPr txBox="1"/>
          <p:nvPr/>
        </p:nvSpPr>
        <p:spPr>
          <a:xfrm>
            <a:off x="3917950" y="3308350"/>
            <a:ext cx="5086350" cy="922338"/>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勾起祥林嫂对于地狱鬼神之事的恐惧，使她不得不用“捐门槛”的方式救赎自己；散播祥林嫂改嫁的细节，惹得众人嘲笑祥林嫂。</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4" name="文本框 13"/>
          <p:cNvSpPr txBox="1"/>
          <p:nvPr/>
        </p:nvSpPr>
        <p:spPr>
          <a:xfrm>
            <a:off x="4763" y="4332288"/>
            <a:ext cx="1465262" cy="646112"/>
          </a:xfrm>
          <a:prstGeom prst="rect">
            <a:avLst/>
          </a:prstGeom>
          <a:noFill/>
          <a:ln w="9525">
            <a:noFill/>
          </a:ln>
        </p:spPr>
        <p:txBody>
          <a:bodyPr wrap="square" anchor="t" anchorCtr="0">
            <a:spAutoFit/>
          </a:bodyPr>
          <a:lstStyle/>
          <a:p>
            <a:r>
              <a:rPr lang="zh-CN" altLang="zh-CN" sz="1800">
                <a:solidFill>
                  <a:schemeClr val="tx2"/>
                </a:solidFill>
                <a:latin typeface="黑体" panose="02010609060101010101" pitchFamily="49" charset="-122"/>
                <a:ea typeface="黑体" panose="02010609060101010101" pitchFamily="49" charset="-122"/>
              </a:rPr>
              <a:t>祥林嫂的婆婆</a:t>
            </a:r>
            <a:endParaRPr lang="zh-CN" altLang="zh-CN" sz="1800">
              <a:solidFill>
                <a:schemeClr val="tx2"/>
              </a:solidFill>
              <a:latin typeface="黑体" panose="02010609060101010101" pitchFamily="49" charset="-122"/>
              <a:ea typeface="黑体" panose="02010609060101010101" pitchFamily="49" charset="-122"/>
            </a:endParaRPr>
          </a:p>
        </p:txBody>
      </p:sp>
      <p:sp>
        <p:nvSpPr>
          <p:cNvPr id="15" name="文本框 14"/>
          <p:cNvSpPr txBox="1"/>
          <p:nvPr/>
        </p:nvSpPr>
        <p:spPr>
          <a:xfrm>
            <a:off x="1371600" y="4379913"/>
            <a:ext cx="2546350" cy="646112"/>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精明强干，很会打算，自私贪婪。</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6" name="文本框 15"/>
          <p:cNvSpPr txBox="1"/>
          <p:nvPr/>
        </p:nvSpPr>
        <p:spPr>
          <a:xfrm>
            <a:off x="3851275" y="4175125"/>
            <a:ext cx="5153025" cy="922338"/>
          </a:xfrm>
          <a:prstGeom prst="rect">
            <a:avLst/>
          </a:prstGeom>
          <a:noFill/>
          <a:ln w="9525">
            <a:noFill/>
          </a:ln>
        </p:spPr>
        <p:txBody>
          <a:bodyPr wrap="square" anchor="t" anchorCtr="0">
            <a:spAutoFit/>
          </a:bodyPr>
          <a:lstStyle/>
          <a:p>
            <a:r>
              <a:rPr lang="zh-CN"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堂</a:t>
            </a:r>
            <a:r>
              <a:rPr lang="zh-CN" sz="1800">
                <a:solidFill>
                  <a:schemeClr val="tx2"/>
                </a:solidFill>
                <a:latin typeface="黑体" panose="02010609060101010101" pitchFamily="49" charset="-122"/>
                <a:ea typeface="黑体" panose="02010609060101010101" pitchFamily="49" charset="-122"/>
                <a:cs typeface="黑体" panose="02010609060101010101" pitchFamily="49" charset="-122"/>
              </a:rPr>
              <a:t>而</a:t>
            </a:r>
            <a:r>
              <a:rPr lang="zh-CN"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皇</a:t>
            </a:r>
            <a:r>
              <a:rPr lang="zh-CN" sz="1800">
                <a:solidFill>
                  <a:schemeClr val="tx2"/>
                </a:solidFill>
                <a:latin typeface="黑体" panose="02010609060101010101" pitchFamily="49" charset="-122"/>
                <a:ea typeface="黑体" panose="02010609060101010101" pitchFamily="49" charset="-122"/>
                <a:cs typeface="黑体" panose="02010609060101010101" pitchFamily="49" charset="-122"/>
              </a:rPr>
              <a:t>之地收走了祥林嫂的钱，并强迫祥林嫂改嫁</a:t>
            </a:r>
            <a:r>
              <a:rPr lang="zh-CN"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a:t>
            </a:r>
            <a:r>
              <a:rPr lang="zh-CN" sz="1800">
                <a:solidFill>
                  <a:schemeClr val="tx2"/>
                </a:solidFill>
                <a:latin typeface="黑体" panose="02010609060101010101" pitchFamily="49" charset="-122"/>
                <a:ea typeface="黑体" panose="02010609060101010101" pitchFamily="49" charset="-122"/>
                <a:cs typeface="黑体" panose="02010609060101010101" pitchFamily="49" charset="-122"/>
              </a:rPr>
              <a:t>用绳</a:t>
            </a:r>
            <a:r>
              <a:rPr lang="zh-CN"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子</a:t>
            </a:r>
            <a:r>
              <a:rPr lang="zh-CN" sz="1800">
                <a:solidFill>
                  <a:schemeClr val="tx2"/>
                </a:solidFill>
                <a:latin typeface="黑体" panose="02010609060101010101" pitchFamily="49" charset="-122"/>
                <a:ea typeface="黑体" panose="02010609060101010101" pitchFamily="49" charset="-122"/>
                <a:cs typeface="黑体" panose="02010609060101010101" pitchFamily="49" charset="-122"/>
              </a:rPr>
              <a:t>一捆，塞在花轿里，以八十</a:t>
            </a:r>
            <a:r>
              <a:rPr lang="zh-CN"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千</a:t>
            </a:r>
            <a:r>
              <a:rPr lang="zh-CN" sz="1800">
                <a:solidFill>
                  <a:schemeClr val="tx2"/>
                </a:solidFill>
                <a:latin typeface="黑体" panose="02010609060101010101" pitchFamily="49" charset="-122"/>
                <a:ea typeface="黑体" panose="02010609060101010101" pitchFamily="49" charset="-122"/>
                <a:cs typeface="黑体" panose="02010609060101010101" pitchFamily="49" charset="-122"/>
              </a:rPr>
              <a:t>的价格把</a:t>
            </a:r>
            <a:r>
              <a:rPr lang="zh-CN"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祥</a:t>
            </a:r>
            <a:r>
              <a:rPr lang="zh-CN" sz="1800">
                <a:solidFill>
                  <a:schemeClr val="tx2"/>
                </a:solidFill>
                <a:latin typeface="黑体" panose="02010609060101010101" pitchFamily="49" charset="-122"/>
                <a:ea typeface="黑体" panose="02010609060101010101" pitchFamily="49" charset="-122"/>
                <a:cs typeface="黑体" panose="02010609060101010101" pitchFamily="49" charset="-122"/>
              </a:rPr>
              <a:t>林嫂</a:t>
            </a:r>
            <a:r>
              <a:rPr lang="en-US"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a:t>
            </a:r>
            <a:r>
              <a:rPr lang="zh-CN" sz="1800">
                <a:solidFill>
                  <a:schemeClr val="tx2"/>
                </a:solidFill>
                <a:latin typeface="黑体" panose="02010609060101010101" pitchFamily="49" charset="-122"/>
                <a:ea typeface="黑体" panose="02010609060101010101" pitchFamily="49" charset="-122"/>
                <a:cs typeface="黑体" panose="02010609060101010101" pitchFamily="49" charset="-122"/>
              </a:rPr>
              <a:t>卖”了。</a:t>
            </a:r>
            <a:endParaRPr lang="zh-CN"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7" name="文本框 16"/>
          <p:cNvSpPr txBox="1"/>
          <p:nvPr/>
        </p:nvSpPr>
        <p:spPr>
          <a:xfrm>
            <a:off x="57150" y="5097463"/>
            <a:ext cx="1314450"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丈夫的堂兄</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8" name="文本框 17"/>
          <p:cNvSpPr txBox="1"/>
          <p:nvPr/>
        </p:nvSpPr>
        <p:spPr>
          <a:xfrm>
            <a:off x="1539875" y="5181600"/>
            <a:ext cx="2001838" cy="368300"/>
          </a:xfrm>
          <a:prstGeom prst="rect">
            <a:avLst/>
          </a:prstGeom>
          <a:noFill/>
          <a:ln w="9525">
            <a:noFill/>
          </a:ln>
        </p:spPr>
        <p:txBody>
          <a:bodyPr wrap="square" anchor="t" anchorCtr="0">
            <a:spAutoFit/>
          </a:bodyPr>
          <a:lstStyle/>
          <a:p>
            <a:r>
              <a:rPr lang="zh-CN" altLang="zh-CN" sz="1800">
                <a:solidFill>
                  <a:schemeClr val="tx2"/>
                </a:solidFill>
                <a:latin typeface="黑体" panose="02010609060101010101" pitchFamily="49" charset="-122"/>
                <a:ea typeface="黑体" panose="02010609060101010101" pitchFamily="49" charset="-122"/>
              </a:rPr>
              <a:t>残忍自私</a:t>
            </a:r>
            <a:endParaRPr lang="zh-CN" altLang="zh-CN" sz="1800">
              <a:solidFill>
                <a:schemeClr val="tx2"/>
              </a:solidFill>
              <a:latin typeface="黑体" panose="02010609060101010101" pitchFamily="49" charset="-122"/>
              <a:ea typeface="黑体" panose="02010609060101010101" pitchFamily="49" charset="-122"/>
            </a:endParaRPr>
          </a:p>
        </p:txBody>
      </p:sp>
      <p:sp>
        <p:nvSpPr>
          <p:cNvPr id="19" name="文本框 18"/>
          <p:cNvSpPr txBox="1"/>
          <p:nvPr/>
        </p:nvSpPr>
        <p:spPr>
          <a:xfrm>
            <a:off x="3990975" y="5181600"/>
            <a:ext cx="4724400"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驱赶刚刚刚失去丈夫和儿子的祥林嫂。</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0" name="文本框 9"/>
          <p:cNvSpPr txBox="1"/>
          <p:nvPr/>
        </p:nvSpPr>
        <p:spPr>
          <a:xfrm>
            <a:off x="31750" y="5954713"/>
            <a:ext cx="1365250" cy="368300"/>
          </a:xfrm>
          <a:prstGeom prst="rect">
            <a:avLst/>
          </a:prstGeom>
          <a:noFill/>
          <a:ln w="9525">
            <a:noFill/>
          </a:ln>
        </p:spPr>
        <p:txBody>
          <a:bodyPr wrap="square" anchor="t" anchorCtr="0">
            <a:spAutoFit/>
          </a:bodyPr>
          <a:lstStyle/>
          <a:p>
            <a:r>
              <a:rPr lang="zh-CN" sz="1800">
                <a:solidFill>
                  <a:schemeClr val="tx2"/>
                </a:solidFill>
                <a:latin typeface="黑体" panose="02010609060101010101" pitchFamily="49" charset="-122"/>
                <a:ea typeface="黑体" panose="02010609060101010101" pitchFamily="49" charset="-122"/>
              </a:rPr>
              <a:t>其他人</a:t>
            </a:r>
            <a:endParaRPr lang="zh-CN" sz="1800">
              <a:solidFill>
                <a:schemeClr val="tx2"/>
              </a:solidFill>
              <a:latin typeface="黑体" panose="02010609060101010101" pitchFamily="49" charset="-122"/>
              <a:ea typeface="黑体" panose="02010609060101010101" pitchFamily="49" charset="-122"/>
            </a:endParaRPr>
          </a:p>
        </p:txBody>
      </p:sp>
      <p:sp>
        <p:nvSpPr>
          <p:cNvPr id="20" name="文本框 19"/>
          <p:cNvSpPr txBox="1"/>
          <p:nvPr/>
        </p:nvSpPr>
        <p:spPr>
          <a:xfrm>
            <a:off x="1139825" y="5875338"/>
            <a:ext cx="2711450" cy="644525"/>
          </a:xfrm>
          <a:prstGeom prst="rect">
            <a:avLst/>
          </a:prstGeom>
          <a:noFill/>
          <a:ln w="9525">
            <a:noFill/>
          </a:ln>
        </p:spPr>
        <p:txBody>
          <a:bodyPr wrap="square" anchor="t" anchorCtr="0">
            <a:spAutoFit/>
          </a:bodyPr>
          <a:lstStyle/>
          <a:p>
            <a:r>
              <a:rPr lang="zh-CN" sz="1800">
                <a:solidFill>
                  <a:schemeClr val="tx2"/>
                </a:solidFill>
                <a:latin typeface="黑体" panose="02010609060101010101" pitchFamily="49" charset="-122"/>
                <a:ea typeface="黑体" panose="02010609060101010101" pitchFamily="49" charset="-122"/>
              </a:rPr>
              <a:t>自私冷漠，有着廉价的同情和喜看热闹的残忍。</a:t>
            </a:r>
            <a:endParaRPr lang="zh-CN" sz="1800">
              <a:solidFill>
                <a:schemeClr val="tx2"/>
              </a:solidFill>
              <a:latin typeface="黑体" panose="02010609060101010101" pitchFamily="49" charset="-122"/>
              <a:ea typeface="黑体" panose="02010609060101010101" pitchFamily="49" charset="-122"/>
            </a:endParaRPr>
          </a:p>
        </p:txBody>
      </p:sp>
      <p:sp>
        <p:nvSpPr>
          <p:cNvPr id="21" name="文本框 20"/>
          <p:cNvSpPr txBox="1"/>
          <p:nvPr/>
        </p:nvSpPr>
        <p:spPr>
          <a:xfrm>
            <a:off x="3794125" y="5597525"/>
            <a:ext cx="4926013" cy="1200150"/>
          </a:xfrm>
          <a:prstGeom prst="rect">
            <a:avLst/>
          </a:prstGeom>
          <a:noFill/>
          <a:ln w="9525">
            <a:noFill/>
          </a:ln>
        </p:spPr>
        <p:txBody>
          <a:bodyPr wrap="square" anchor="t" anchorCtr="0">
            <a:spAutoFit/>
          </a:bodyPr>
          <a:lstStyle/>
          <a:p>
            <a:r>
              <a:rPr lang="zh-CN" sz="1800">
                <a:solidFill>
                  <a:schemeClr val="tx2"/>
                </a:solidFill>
                <a:latin typeface="黑体" panose="02010609060101010101" pitchFamily="49" charset="-122"/>
                <a:ea typeface="黑体" panose="02010609060101010101" pitchFamily="49" charset="-122"/>
              </a:rPr>
              <a:t>镇上的人们对祥林嫂的遭遇没有任何的同情，他们一开始只是用祥林嫂的悲剧满足一下自己的</a:t>
            </a:r>
            <a:r>
              <a:rPr lang="zh-CN" altLang="zh-CN" sz="1800">
                <a:solidFill>
                  <a:schemeClr val="tx2"/>
                </a:solidFill>
                <a:latin typeface="黑体" panose="02010609060101010101" pitchFamily="49" charset="-122"/>
                <a:ea typeface="黑体" panose="02010609060101010101" pitchFamily="49" charset="-122"/>
              </a:rPr>
              <a:t>猎</a:t>
            </a:r>
            <a:r>
              <a:rPr lang="zh-CN" sz="1800">
                <a:solidFill>
                  <a:schemeClr val="tx2"/>
                </a:solidFill>
                <a:latin typeface="黑体" panose="02010609060101010101" pitchFamily="49" charset="-122"/>
                <a:ea typeface="黑体" panose="02010609060101010101" pitchFamily="49" charset="-122"/>
              </a:rPr>
              <a:t>奇心理，等到厌倦了，便是嘲笑</a:t>
            </a:r>
            <a:r>
              <a:rPr lang="zh-CN" altLang="zh-CN" sz="1800">
                <a:solidFill>
                  <a:schemeClr val="tx2"/>
                </a:solidFill>
                <a:latin typeface="黑体" panose="02010609060101010101" pitchFamily="49" charset="-122"/>
                <a:ea typeface="黑体" panose="02010609060101010101" pitchFamily="49" charset="-122"/>
              </a:rPr>
              <a:t>、唾</a:t>
            </a:r>
            <a:r>
              <a:rPr lang="zh-CN" sz="1800">
                <a:solidFill>
                  <a:schemeClr val="tx2"/>
                </a:solidFill>
                <a:latin typeface="黑体" panose="02010609060101010101" pitchFamily="49" charset="-122"/>
                <a:ea typeface="黑体" panose="02010609060101010101" pitchFamily="49" charset="-122"/>
              </a:rPr>
              <a:t>弃，表现出一种冷漠厌烦的态度</a:t>
            </a:r>
            <a:r>
              <a:rPr lang="zh-CN" altLang="zh-CN" sz="1800">
                <a:solidFill>
                  <a:schemeClr val="tx2"/>
                </a:solidFill>
                <a:latin typeface="黑体" panose="02010609060101010101" pitchFamily="49" charset="-122"/>
                <a:ea typeface="黑体" panose="02010609060101010101" pitchFamily="49" charset="-122"/>
              </a:rPr>
              <a:t>。</a:t>
            </a:r>
            <a:endParaRPr lang="zh-CN" altLang="zh-CN" sz="1800">
              <a:solidFill>
                <a:schemeClr val="tx2"/>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ppt_x"/>
                                          </p:val>
                                        </p:tav>
                                        <p:tav tm="100000">
                                          <p:val>
                                            <p:strVal val="#ppt_x"/>
                                          </p:val>
                                        </p:tav>
                                      </p:tavLst>
                                    </p:anim>
                                    <p:anim calcmode="lin" valueType="num">
                                      <p:cBhvr>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ppt_x</p:attrName>
                                        </p:attrNameLst>
                                      </p:cBhvr>
                                      <p:tavLst>
                                        <p:tav tm="0">
                                          <p:val>
                                            <p:strVal val="#ppt_x"/>
                                          </p:val>
                                        </p:tav>
                                        <p:tav tm="100000">
                                          <p:val>
                                            <p:strVal val="#ppt_x"/>
                                          </p:val>
                                        </p:tav>
                                      </p:tavLst>
                                    </p:anim>
                                    <p:anim calcmode="lin" valueType="num">
                                      <p:cBhvr>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ppt_x</p:attrName>
                                        </p:attrNameLst>
                                      </p:cBhvr>
                                      <p:tavLst>
                                        <p:tav tm="0">
                                          <p:val>
                                            <p:strVal val="#ppt_x"/>
                                          </p:val>
                                        </p:tav>
                                        <p:tav tm="100000">
                                          <p:val>
                                            <p:strVal val="#ppt_x"/>
                                          </p:val>
                                        </p:tav>
                                      </p:tavLst>
                                    </p:anim>
                                    <p:anim calcmode="lin" valueType="num">
                                      <p:cBhvr>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ppt_x</p:attrName>
                                        </p:attrNameLst>
                                      </p:cBhvr>
                                      <p:tavLst>
                                        <p:tav tm="0">
                                          <p:val>
                                            <p:strVal val="#ppt_x"/>
                                          </p:val>
                                        </p:tav>
                                        <p:tav tm="100000">
                                          <p:val>
                                            <p:strVal val="#ppt_x"/>
                                          </p:val>
                                        </p:tav>
                                      </p:tavLst>
                                    </p:anim>
                                    <p:anim calcmode="lin" valueType="num">
                                      <p:cBhvr>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ppt_x</p:attrName>
                                        </p:attrNameLst>
                                      </p:cBhvr>
                                      <p:tavLst>
                                        <p:tav tm="0">
                                          <p:val>
                                            <p:strVal val="#ppt_x"/>
                                          </p:val>
                                        </p:tav>
                                        <p:tav tm="100000">
                                          <p:val>
                                            <p:strVal val="#ppt_x"/>
                                          </p:val>
                                        </p:tav>
                                      </p:tavLst>
                                    </p:anim>
                                    <p:anim calcmode="lin" valueType="num">
                                      <p:cBhvr>
                                        <p:cTn id="9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p:cTn id="97" dur="500" fill="hold"/>
                                        <p:tgtEl>
                                          <p:spTgt spid="10"/>
                                        </p:tgtEl>
                                        <p:attrNameLst>
                                          <p:attrName>ppt_x</p:attrName>
                                        </p:attrNameLst>
                                      </p:cBhvr>
                                      <p:tavLst>
                                        <p:tav tm="0">
                                          <p:val>
                                            <p:strVal val="#ppt_x"/>
                                          </p:val>
                                        </p:tav>
                                        <p:tav tm="100000">
                                          <p:val>
                                            <p:strVal val="#ppt_x"/>
                                          </p:val>
                                        </p:tav>
                                      </p:tavLst>
                                    </p:anim>
                                    <p:anim calcmode="lin" valueType="num">
                                      <p:cBhvr>
                                        <p:cTn id="9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fill="hold"/>
                                        <p:tgtEl>
                                          <p:spTgt spid="20"/>
                                        </p:tgtEl>
                                        <p:attrNameLst>
                                          <p:attrName>ppt_x</p:attrName>
                                        </p:attrNameLst>
                                      </p:cBhvr>
                                      <p:tavLst>
                                        <p:tav tm="0">
                                          <p:val>
                                            <p:strVal val="#ppt_x"/>
                                          </p:val>
                                        </p:tav>
                                        <p:tav tm="100000">
                                          <p:val>
                                            <p:strVal val="#ppt_x"/>
                                          </p:val>
                                        </p:tav>
                                      </p:tavLst>
                                    </p:anim>
                                    <p:anim calcmode="lin" valueType="num">
                                      <p:cBhvr>
                                        <p:cTn id="10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ppt_x</p:attrName>
                                        </p:attrNameLst>
                                      </p:cBhvr>
                                      <p:tavLst>
                                        <p:tav tm="0">
                                          <p:val>
                                            <p:strVal val="#ppt_x"/>
                                          </p:val>
                                        </p:tav>
                                        <p:tav tm="100000">
                                          <p:val>
                                            <p:strVal val="#ppt_x"/>
                                          </p:val>
                                        </p:tav>
                                      </p:tavLst>
                                    </p:anim>
                                    <p:anim calcmode="lin" valueType="num">
                                      <p:cBhvr>
                                        <p:cTn id="11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P spid="14" grpId="0"/>
      <p:bldP spid="15" grpId="0"/>
      <p:bldP spid="16" grpId="0"/>
      <p:bldP spid="17" grpId="0"/>
      <p:bldP spid="18" grpId="0"/>
      <p:bldP spid="19" grpId="0"/>
      <p:bldP spid="10"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2"/>
          <p:cNvGrpSpPr/>
          <p:nvPr/>
        </p:nvGrpSpPr>
        <p:grpSpPr>
          <a:xfrm>
            <a:off x="-34925" y="404813"/>
            <a:ext cx="6318250" cy="1219200"/>
            <a:chOff x="0" y="0"/>
            <a:chExt cx="3981" cy="768"/>
          </a:xfrm>
        </p:grpSpPr>
        <p:sp>
          <p:nvSpPr>
            <p:cNvPr id="45059"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4339"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45061"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4341" name="AutoShape 6"/>
          <p:cNvSpPr/>
          <p:nvPr/>
        </p:nvSpPr>
        <p:spPr>
          <a:xfrm>
            <a:off x="2663825" y="1052513"/>
            <a:ext cx="5257800"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性   格</a:t>
            </a:r>
            <a:endParaRPr lang="zh-CN" altLang="en-US">
              <a:latin typeface="Arial" panose="020B0604020202020204" pitchFamily="34" charset="0"/>
              <a:ea typeface="宋体" panose="02010600030101010101" pitchFamily="2" charset="-122"/>
            </a:endParaRPr>
          </a:p>
        </p:txBody>
      </p:sp>
      <p:sp>
        <p:nvSpPr>
          <p:cNvPr id="14342" name="Rectangle 7"/>
          <p:cNvSpPr>
            <a:spLocks noGrp="1" noRot="1"/>
          </p:cNvSpPr>
          <p:nvPr>
            <p:ph type="title"/>
          </p:nvPr>
        </p:nvSpPr>
        <p:spPr>
          <a:xfrm>
            <a:off x="323850" y="1844675"/>
            <a:ext cx="7488238" cy="720725"/>
          </a:xfrm>
        </p:spPr>
        <p:txBody>
          <a:bodyPr wrap="square" lIns="91440" tIns="45720" rIns="91440" bIns="45720" anchor="ctr" anchorCtr="0"/>
          <a:lstStyle/>
          <a:p>
            <a:pPr eaLnBrk="1" hangingPunct="1"/>
            <a:r>
              <a:rPr lang="zh-CN" altLang="en-US" sz="4000"/>
              <a:t>作品中“我”的形象。 </a:t>
            </a:r>
            <a:endParaRPr lang="zh-CN" altLang="en-US" sz="4000"/>
          </a:p>
        </p:txBody>
      </p:sp>
      <p:sp>
        <p:nvSpPr>
          <p:cNvPr id="45064" name="Rectangle 8"/>
          <p:cNvSpPr>
            <a:spLocks noGrp="1" noRot="1"/>
          </p:cNvSpPr>
          <p:nvPr>
            <p:ph idx="1"/>
          </p:nvPr>
        </p:nvSpPr>
        <p:spPr>
          <a:xfrm>
            <a:off x="250825" y="2636838"/>
            <a:ext cx="8640763" cy="3887787"/>
          </a:xfrm>
        </p:spPr>
        <p:txBody>
          <a:bodyPr wrap="square" lIns="91440" tIns="45720" rIns="91440" bIns="45720" anchor="t" anchorCtr="0"/>
          <a:lstStyle/>
          <a:p>
            <a:pPr eaLnBrk="1" hangingPunct="1"/>
            <a:r>
              <a:rPr lang="zh-CN" altLang="en-US" b="1"/>
              <a:t>作品中的“我”是一个具有正义感的小资产阶级知识分子的形象。“我”反感鲁四老爷，厌恶封建礼俗，同情祥林嫂，但另一方面又是软弱无能，无力给祥林嫂以帮助。在小说结构上，“我”又起着线索作用，祥林嫂一生的悲惨遭遇都是通过“我”的所见所闻来反映，“我”是事件的见证人。 </a:t>
            </a:r>
            <a:endParaRPr lang="zh-CN" altLang="en-US" b="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5064">
                                            <p:txEl>
                                              <p:pRg st="0" end="0"/>
                                            </p:txEl>
                                          </p:spTgt>
                                        </p:tgtEl>
                                        <p:attrNameLst>
                                          <p:attrName>style.visibility</p:attrName>
                                        </p:attrNameLst>
                                      </p:cBhvr>
                                      <p:to>
                                        <p:strVal val="visible"/>
                                      </p:to>
                                    </p:set>
                                    <p:animEffect transition="in" filter="diamond(in)">
                                      <p:cBhvr>
                                        <p:cTn id="7" dur="2000"/>
                                        <p:tgtEl>
                                          <p:spTgt spid="450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1" name="Group 2"/>
          <p:cNvGrpSpPr/>
          <p:nvPr/>
        </p:nvGrpSpPr>
        <p:grpSpPr>
          <a:xfrm>
            <a:off x="-26987" y="228600"/>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536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5365" name="AutoShape 6"/>
          <p:cNvSpPr/>
          <p:nvPr/>
        </p:nvSpPr>
        <p:spPr>
          <a:xfrm>
            <a:off x="2641600" y="80962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主 题 思 想</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77788" y="2003425"/>
            <a:ext cx="8416925" cy="1358900"/>
          </a:xfrm>
        </p:spPr>
        <p:txBody>
          <a:bodyPr wrap="square" lIns="91440" tIns="45720" rIns="91440" bIns="45720" anchor="t" anchorCtr="0"/>
          <a:lstStyle/>
          <a:p>
            <a:pPr eaLnBrk="1" hangingPunct="1"/>
            <a:r>
              <a:rPr lang="zh-CN" altLang="zh-CN" sz="3600" b="1"/>
              <a:t>鲁镇的人为什么那样看待（对待）祥林嫂？究竟是什么导致了祥林嫂的悲剧命运？</a:t>
            </a:r>
            <a:endParaRPr lang="zh-CN" altLang="zh-CN" sz="3600" b="1"/>
          </a:p>
          <a:p>
            <a:pPr eaLnBrk="1" hangingPunct="1"/>
            <a:r>
              <a:rPr lang="zh-CN" altLang="zh-CN" sz="3600" b="1">
                <a:latin typeface="楷体" panose="02010609060101010101" charset="-122"/>
                <a:ea typeface="楷体" panose="02010609060101010101" charset="-122"/>
                <a:cs typeface="楷体" panose="02010609060101010101" charset="-122"/>
              </a:rPr>
              <a:t>1.鲁镇是一个封闭式的社会。</a:t>
            </a:r>
            <a:r>
              <a:rPr lang="zh-CN" altLang="zh-CN" sz="3600" b="1">
                <a:solidFill>
                  <a:srgbClr val="FF0000"/>
                </a:solidFill>
                <a:latin typeface="楷体" panose="02010609060101010101" charset="-122"/>
                <a:ea typeface="楷体" panose="02010609060101010101" charset="-122"/>
                <a:cs typeface="楷体" panose="02010609060101010101" charset="-122"/>
              </a:rPr>
              <a:t>封建礼教牢牢地束缚着人们的思想。</a:t>
            </a:r>
            <a:endParaRPr lang="zh-CN" altLang="zh-CN" sz="3600" b="1">
              <a:solidFill>
                <a:srgbClr val="FF0000"/>
              </a:solidFill>
              <a:latin typeface="楷体" panose="02010609060101010101" charset="-122"/>
              <a:ea typeface="楷体" panose="02010609060101010101" charset="-122"/>
              <a:cs typeface="楷体" panose="02010609060101010101" charset="-122"/>
            </a:endParaRPr>
          </a:p>
          <a:p>
            <a:pPr eaLnBrk="1" hangingPunct="1"/>
            <a:r>
              <a:rPr lang="zh-CN" altLang="zh-CN" sz="3600" b="1">
                <a:latin typeface="楷体" panose="02010609060101010101" charset="-122"/>
                <a:ea typeface="楷体" panose="02010609060101010101" charset="-122"/>
                <a:cs typeface="楷体" panose="02010609060101010101" charset="-122"/>
              </a:rPr>
              <a:t>2.鲁镇弥漫着浓厚的</a:t>
            </a:r>
            <a:r>
              <a:rPr lang="zh-CN" altLang="zh-CN" sz="3600" b="1">
                <a:solidFill>
                  <a:srgbClr val="FF0000"/>
                </a:solidFill>
                <a:latin typeface="楷体" panose="02010609060101010101" charset="-122"/>
                <a:ea typeface="楷体" panose="02010609060101010101" charset="-122"/>
                <a:cs typeface="楷体" panose="02010609060101010101" charset="-122"/>
              </a:rPr>
              <a:t>迷信</a:t>
            </a:r>
            <a:r>
              <a:rPr lang="zh-CN" altLang="zh-CN" sz="3600" b="1">
                <a:latin typeface="楷体" panose="02010609060101010101" charset="-122"/>
                <a:ea typeface="楷体" panose="02010609060101010101" charset="-122"/>
                <a:cs typeface="楷体" panose="02010609060101010101" charset="-122"/>
              </a:rPr>
              <a:t>气氛。</a:t>
            </a:r>
            <a:endParaRPr lang="zh-CN" altLang="zh-CN" sz="36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173057"/>
          <p:cNvSpPr/>
          <p:nvPr/>
        </p:nvSpPr>
        <p:spPr>
          <a:xfrm>
            <a:off x="3348038" y="476250"/>
            <a:ext cx="2633662" cy="935038"/>
          </a:xfrm>
          <a:prstGeom prst="rect">
            <a:avLst/>
          </a:prstGeom>
          <a:solidFill>
            <a:srgbClr val="1609C3"/>
          </a:solidFill>
          <a:ln w="9525">
            <a:noFill/>
          </a:ln>
        </p:spPr>
        <p:txBody>
          <a:bodyPr anchor="ctr" anchorCtr="0"/>
          <a:lstStyle/>
          <a:p>
            <a:r>
              <a:rPr lang="zh-CN" altLang="en-US" sz="4800">
                <a:solidFill>
                  <a:srgbClr val="FFFF66"/>
                </a:solidFill>
                <a:latin typeface="Arial" panose="020B0604020202020204" pitchFamily="34" charset="0"/>
                <a:ea typeface="华文新魏" pitchFamily="2" charset="-122"/>
              </a:rPr>
              <a:t>主题研讨</a:t>
            </a:r>
            <a:endParaRPr lang="zh-CN" altLang="en-US" sz="4800">
              <a:solidFill>
                <a:srgbClr val="FFFF66"/>
              </a:solidFill>
              <a:latin typeface="Arial" panose="020B0604020202020204" pitchFamily="34" charset="0"/>
              <a:ea typeface="华文新魏" pitchFamily="2" charset="-122"/>
            </a:endParaRPr>
          </a:p>
        </p:txBody>
      </p:sp>
      <p:sp>
        <p:nvSpPr>
          <p:cNvPr id="16386" name="文本框 173058"/>
          <p:cNvSpPr txBox="1"/>
          <p:nvPr/>
        </p:nvSpPr>
        <p:spPr>
          <a:xfrm>
            <a:off x="1828800" y="2133600"/>
            <a:ext cx="5562600" cy="762000"/>
          </a:xfrm>
          <a:prstGeom prst="rect">
            <a:avLst/>
          </a:prstGeom>
          <a:noFill/>
          <a:ln w="9525">
            <a:noFill/>
          </a:ln>
        </p:spPr>
        <p:txBody>
          <a:bodyPr anchor="t" anchorCtr="0">
            <a:spAutoFit/>
          </a:bodyPr>
          <a:lstStyle/>
          <a:p>
            <a:pPr>
              <a:spcBef>
                <a:spcPct val="50000"/>
              </a:spcBef>
            </a:pPr>
            <a:endParaRPr lang="zh-CN" altLang="zh-CN" sz="4400">
              <a:solidFill>
                <a:schemeClr val="bg1"/>
              </a:solidFill>
              <a:latin typeface="Times New Roman" panose="02020603050405020304" pitchFamily="18" charset="0"/>
              <a:ea typeface="华文行楷" pitchFamily="2" charset="-122"/>
            </a:endParaRPr>
          </a:p>
        </p:txBody>
      </p:sp>
      <p:sp>
        <p:nvSpPr>
          <p:cNvPr id="16387" name="文本框 173059"/>
          <p:cNvSpPr txBox="1"/>
          <p:nvPr/>
        </p:nvSpPr>
        <p:spPr>
          <a:xfrm>
            <a:off x="971550" y="1844675"/>
            <a:ext cx="7345363" cy="3662363"/>
          </a:xfrm>
          <a:prstGeom prst="rect">
            <a:avLst/>
          </a:prstGeom>
          <a:noFill/>
          <a:ln w="9525">
            <a:noFill/>
          </a:ln>
        </p:spPr>
        <p:txBody>
          <a:bodyPr anchor="t" anchorCtr="0">
            <a:spAutoFit/>
          </a:bodyPr>
          <a:lstStyle/>
          <a:p>
            <a:pPr algn="just">
              <a:spcBef>
                <a:spcPct val="50000"/>
              </a:spcBef>
            </a:pPr>
            <a:r>
              <a:rPr lang="zh-CN" altLang="en-US" sz="3600">
                <a:solidFill>
                  <a:schemeClr val="tx1"/>
                </a:solidFill>
                <a:latin typeface="Times New Roman" panose="02020603050405020304" pitchFamily="18" charset="0"/>
                <a:ea typeface="隶书" pitchFamily="49" charset="-122"/>
              </a:rPr>
              <a:t>小说中的人物不得不在一定的环境中活动。作品的环境描写，不论是社会环境或自然环境，都不是可有可无的装饰品，而是密切地联系着人物的思想和行动。</a:t>
            </a:r>
            <a:endParaRPr lang="zh-CN" altLang="en-US" sz="3600">
              <a:solidFill>
                <a:schemeClr val="tx1"/>
              </a:solidFill>
              <a:latin typeface="Times New Roman" panose="02020603050405020304" pitchFamily="18" charset="0"/>
              <a:ea typeface="隶书" pitchFamily="49" charset="-122"/>
            </a:endParaRPr>
          </a:p>
          <a:p>
            <a:pPr algn="r">
              <a:spcBef>
                <a:spcPct val="50000"/>
              </a:spcBef>
            </a:pPr>
            <a:r>
              <a:rPr lang="en-US" altLang="zh-CN" sz="3600">
                <a:solidFill>
                  <a:schemeClr val="tx1"/>
                </a:solidFill>
                <a:latin typeface="楷体" panose="02010609060101010101" charset="-122"/>
                <a:ea typeface="楷体" panose="02010609060101010101" charset="-122"/>
              </a:rPr>
              <a:t>——</a:t>
            </a:r>
            <a:r>
              <a:rPr lang="zh-CN" altLang="en-US" sz="3600">
                <a:solidFill>
                  <a:schemeClr val="tx1"/>
                </a:solidFill>
                <a:latin typeface="Times New Roman" panose="02020603050405020304" pitchFamily="18" charset="0"/>
                <a:ea typeface="楷体" panose="02010609060101010101" charset="-122"/>
              </a:rPr>
              <a:t>茅盾</a:t>
            </a:r>
            <a:endParaRPr lang="zh-CN" altLang="en-US" sz="3600">
              <a:solidFill>
                <a:schemeClr val="tx1"/>
              </a:solidFill>
              <a:latin typeface="Times New Roman" panose="02020603050405020304" pitchFamily="18" charset="0"/>
              <a:ea typeface="楷体" panose="02010609060101010101" charset="-122"/>
            </a:endParaRPr>
          </a:p>
        </p:txBody>
      </p:sp>
    </p:spTree>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175105"/>
          <p:cNvSpPr/>
          <p:nvPr/>
        </p:nvSpPr>
        <p:spPr>
          <a:xfrm>
            <a:off x="971550" y="404813"/>
            <a:ext cx="7200900" cy="935037"/>
          </a:xfrm>
          <a:prstGeom prst="rect">
            <a:avLst/>
          </a:prstGeom>
          <a:solidFill>
            <a:srgbClr val="1609C3"/>
          </a:solidFill>
          <a:ln w="9525">
            <a:noFill/>
          </a:ln>
        </p:spPr>
        <p:txBody>
          <a:bodyPr anchor="ctr" anchorCtr="0"/>
          <a:lstStyle/>
          <a:p>
            <a:pPr algn="ctr"/>
            <a:r>
              <a:rPr lang="zh-CN" altLang="en-US" sz="4400">
                <a:solidFill>
                  <a:srgbClr val="FFFF66"/>
                </a:solidFill>
                <a:latin typeface="Arial" panose="020B0604020202020204" pitchFamily="34" charset="0"/>
                <a:ea typeface="华文新魏" pitchFamily="2" charset="-122"/>
              </a:rPr>
              <a:t>时代的悲剧，社会的悲剧</a:t>
            </a:r>
            <a:endParaRPr lang="zh-CN" altLang="en-US" sz="4400">
              <a:solidFill>
                <a:srgbClr val="FFFF66"/>
              </a:solidFill>
              <a:latin typeface="Arial" panose="020B0604020202020204" pitchFamily="34" charset="0"/>
              <a:ea typeface="华文新魏" pitchFamily="2" charset="-122"/>
            </a:endParaRPr>
          </a:p>
        </p:txBody>
      </p:sp>
      <p:sp>
        <p:nvSpPr>
          <p:cNvPr id="18434" name="文本框 175106"/>
          <p:cNvSpPr txBox="1"/>
          <p:nvPr/>
        </p:nvSpPr>
        <p:spPr>
          <a:xfrm>
            <a:off x="1828800" y="2133600"/>
            <a:ext cx="5562600" cy="762000"/>
          </a:xfrm>
          <a:prstGeom prst="rect">
            <a:avLst/>
          </a:prstGeom>
          <a:noFill/>
          <a:ln w="9525">
            <a:noFill/>
          </a:ln>
        </p:spPr>
        <p:txBody>
          <a:bodyPr anchor="t" anchorCtr="0">
            <a:spAutoFit/>
          </a:bodyPr>
          <a:lstStyle/>
          <a:p>
            <a:pPr>
              <a:spcBef>
                <a:spcPct val="50000"/>
              </a:spcBef>
            </a:pPr>
            <a:endParaRPr lang="zh-CN" altLang="zh-CN" sz="4400">
              <a:solidFill>
                <a:schemeClr val="bg1"/>
              </a:solidFill>
              <a:latin typeface="Times New Roman" panose="02020603050405020304" pitchFamily="18" charset="0"/>
              <a:ea typeface="华文行楷" pitchFamily="2" charset="-122"/>
            </a:endParaRPr>
          </a:p>
        </p:txBody>
      </p:sp>
      <p:sp>
        <p:nvSpPr>
          <p:cNvPr id="18435" name="文本框 175107"/>
          <p:cNvSpPr txBox="1"/>
          <p:nvPr/>
        </p:nvSpPr>
        <p:spPr>
          <a:xfrm>
            <a:off x="3924300" y="1989138"/>
            <a:ext cx="4538663" cy="3503612"/>
          </a:xfrm>
          <a:prstGeom prst="rect">
            <a:avLst/>
          </a:prstGeom>
          <a:noFill/>
          <a:ln w="9525">
            <a:noFill/>
          </a:ln>
        </p:spPr>
        <p:txBody>
          <a:bodyPr anchor="t" anchorCtr="0">
            <a:spAutoFit/>
          </a:bodyPr>
          <a:lstStyle/>
          <a:p>
            <a:pPr>
              <a:spcBef>
                <a:spcPct val="50000"/>
              </a:spcBef>
            </a:pPr>
            <a:r>
              <a:rPr lang="zh-CN" altLang="zh-CN" sz="4400">
                <a:solidFill>
                  <a:schemeClr val="tx1"/>
                </a:solidFill>
                <a:latin typeface="Times New Roman" panose="02020603050405020304" pitchFamily="18" charset="0"/>
                <a:ea typeface="隶书" pitchFamily="49" charset="-122"/>
              </a:rPr>
              <a:t>人世惨事，不惨在狼吃阿毛，而惨在礼教吃祥林嫂。</a:t>
            </a:r>
            <a:endParaRPr lang="zh-CN" altLang="zh-CN" sz="4400">
              <a:solidFill>
                <a:schemeClr val="tx1"/>
              </a:solidFill>
              <a:latin typeface="Times New Roman" panose="02020603050405020304" pitchFamily="18" charset="0"/>
              <a:ea typeface="隶书" pitchFamily="49" charset="-122"/>
            </a:endParaRPr>
          </a:p>
          <a:p>
            <a:pPr algn="r">
              <a:spcBef>
                <a:spcPct val="50000"/>
              </a:spcBef>
            </a:pPr>
            <a:r>
              <a:rPr lang="en-US" altLang="zh-CN" sz="3200">
                <a:solidFill>
                  <a:schemeClr val="tx1"/>
                </a:solidFill>
                <a:latin typeface="宋体" panose="02010600030101010101" pitchFamily="2" charset="-122"/>
                <a:ea typeface="宋体" panose="02010600030101010101" pitchFamily="2" charset="-122"/>
              </a:rPr>
              <a:t>——</a:t>
            </a:r>
            <a:r>
              <a:rPr lang="zh-CN" altLang="en-US" sz="3200">
                <a:solidFill>
                  <a:schemeClr val="tx1"/>
                </a:solidFill>
                <a:latin typeface="Times New Roman" panose="02020603050405020304" pitchFamily="18" charset="0"/>
                <a:ea typeface="宋体" panose="02010600030101010101" pitchFamily="2" charset="-122"/>
              </a:rPr>
              <a:t>许寿裳</a:t>
            </a:r>
            <a:endParaRPr lang="zh-CN" altLang="en-US" sz="3200">
              <a:solidFill>
                <a:schemeClr val="tx1"/>
              </a:solidFill>
              <a:latin typeface="Times New Roman" panose="02020603050405020304" pitchFamily="18" charset="0"/>
              <a:ea typeface="宋体" panose="02010600030101010101" pitchFamily="2" charset="-122"/>
            </a:endParaRPr>
          </a:p>
        </p:txBody>
      </p:sp>
      <p:pic>
        <p:nvPicPr>
          <p:cNvPr id="18436" name="图片 175108" descr="3165467588088220725"/>
          <p:cNvPicPr>
            <a:picLocks noChangeAspect="1"/>
          </p:cNvPicPr>
          <p:nvPr/>
        </p:nvPicPr>
        <p:blipFill>
          <a:blip r:embed="rId1"/>
          <a:stretch>
            <a:fillRect/>
          </a:stretch>
        </p:blipFill>
        <p:spPr>
          <a:xfrm>
            <a:off x="0" y="1700213"/>
            <a:ext cx="3563938" cy="4321175"/>
          </a:xfrm>
          <a:prstGeom prst="rect">
            <a:avLst/>
          </a:prstGeom>
          <a:noFill/>
          <a:ln w="9525">
            <a:noFill/>
          </a:ln>
        </p:spPr>
      </p:pic>
    </p:spTree>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林教头"/>
          <p:cNvPicPr>
            <a:picLocks noChangeAspect="1"/>
          </p:cNvPicPr>
          <p:nvPr/>
        </p:nvPicPr>
        <p:blipFill>
          <a:blip r:embed="rId1"/>
          <a:stretch>
            <a:fillRect/>
          </a:stretch>
        </p:blipFill>
        <p:spPr>
          <a:xfrm>
            <a:off x="0" y="0"/>
            <a:ext cx="9144000" cy="6858000"/>
          </a:xfrm>
          <a:prstGeom prst="rect">
            <a:avLst/>
          </a:prstGeom>
        </p:spPr>
      </p:pic>
    </p:spTree>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1505" y="980440"/>
            <a:ext cx="7929245" cy="5507990"/>
          </a:xfrm>
          <a:prstGeom prst="rect">
            <a:avLst/>
          </a:prstGeom>
          <a:noFill/>
        </p:spPr>
        <p:txBody>
          <a:bodyPr wrap="square" rtlCol="0">
            <a:spAutoFit/>
          </a:bodyPr>
          <a:p>
            <a:r>
              <a:rPr lang="en-US" altLang="zh-CN" sz="320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ltLang="en-US" sz="3200">
                <a:solidFill>
                  <a:schemeClr val="tx1"/>
                </a:solidFill>
                <a:latin typeface="黑体" panose="02010609060101010101" pitchFamily="49" charset="-122"/>
                <a:ea typeface="黑体" panose="02010609060101010101" pitchFamily="49" charset="-122"/>
                <a:cs typeface="黑体" panose="02010609060101010101" pitchFamily="49" charset="-122"/>
              </a:rPr>
              <a:t>风雪山神庙讲的是八十万禁军教头林冲刺配后，几经周折后被分到看守草料场的工作。因大雪压塌住处，无奈来到一个破旧的山神庙暂住一宿。</a:t>
            </a:r>
            <a:endParaRPr lang="zh-CN" altLang="en-US" sz="3200">
              <a:solidFill>
                <a:schemeClr val="tx1"/>
              </a:solidFill>
              <a:latin typeface="黑体" panose="02010609060101010101" pitchFamily="49" charset="-122"/>
              <a:ea typeface="黑体" panose="02010609060101010101" pitchFamily="49" charset="-122"/>
              <a:cs typeface="黑体" panose="02010609060101010101" pitchFamily="49" charset="-122"/>
            </a:endParaRPr>
          </a:p>
          <a:p>
            <a:r>
              <a:rPr lang="en-US" altLang="zh-CN" sz="320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ltLang="en-US" sz="3200">
                <a:solidFill>
                  <a:schemeClr val="tx1"/>
                </a:solidFill>
                <a:latin typeface="黑体" panose="02010609060101010101" pitchFamily="49" charset="-122"/>
                <a:ea typeface="黑体" panose="02010609060101010101" pitchFamily="49" charset="-122"/>
                <a:cs typeface="黑体" panose="02010609060101010101" pitchFamily="49" charset="-122"/>
              </a:rPr>
              <a:t>正因此才凑巧听见门外陆谦、富安和差拨的谈话，得知自己已被陷害，而且差点被害死。恼怒中，林冲终于爆发，提枪戳死三人，并将陆谦剖腹剜心。可以说，正是这次事件，才使得林冲对官场的仅存的美好愿景化为泡影，不得已只得投靠梁山。</a:t>
            </a:r>
            <a:endParaRPr lang="zh-CN" altLang="en-US" sz="32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2"/>
          <p:cNvSpPr txBox="1"/>
          <p:nvPr/>
        </p:nvSpPr>
        <p:spPr>
          <a:xfrm>
            <a:off x="1459230" y="198755"/>
            <a:ext cx="7011035" cy="706755"/>
          </a:xfrm>
          <a:prstGeom prst="rect">
            <a:avLst/>
          </a:prstGeom>
          <a:noFill/>
        </p:spPr>
        <p:txBody>
          <a:bodyPr wrap="square" rtlCol="0">
            <a:spAutoFit/>
          </a:bodyPr>
          <a:p>
            <a:r>
              <a:rPr lang="zh-CN" altLang="en-US"/>
              <a:t>《风雪山神庙》内容概要</a:t>
            </a:r>
            <a:endParaRPr lang="zh-CN" altLang="en-US"/>
          </a:p>
        </p:txBody>
      </p:sp>
    </p:spTree>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标题 1"/>
          <p:cNvSpPr>
            <a:spLocks noGrp="1" noRot="1"/>
          </p:cNvSpPr>
          <p:nvPr>
            <p:ph type="ctrTitle"/>
          </p:nvPr>
        </p:nvSpPr>
        <p:spPr/>
        <p:txBody>
          <a:bodyPr anchor="ctr" anchorCtr="0"/>
          <a:lstStyle/>
          <a:p>
            <a:pPr>
              <a:buClrTx/>
              <a:buSzTx/>
              <a:buFontTx/>
            </a:pPr>
            <a:endParaRPr lang="zh-CN" altLang="en-US">
              <a:latin typeface="+mj-lt"/>
              <a:ea typeface="+mj-ea"/>
              <a:cs typeface="+mj-cs"/>
            </a:endParaRPr>
          </a:p>
        </p:txBody>
      </p:sp>
      <p:pic>
        <p:nvPicPr>
          <p:cNvPr id="3074" name="图片 2" descr="祝福1"/>
          <p:cNvPicPr>
            <a:picLocks noChangeAspect="1"/>
          </p:cNvPicPr>
          <p:nvPr/>
        </p:nvPicPr>
        <p:blipFill>
          <a:blip r:embed="rId1"/>
          <a:stretch>
            <a:fillRect/>
          </a:stretch>
        </p:blipFill>
        <p:spPr>
          <a:xfrm>
            <a:off x="-3175" y="-1587"/>
            <a:ext cx="9148763" cy="6862762"/>
          </a:xfrm>
          <a:prstGeom prst="rect">
            <a:avLst/>
          </a:prstGeom>
          <a:noFill/>
          <a:ln w="9525">
            <a:noFill/>
          </a:ln>
        </p:spPr>
      </p:pic>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
          <p:cNvSpPr>
            <a:spLocks noGrp="1" noRot="1"/>
          </p:cNvSpPr>
          <p:nvPr>
            <p:ph idx="1"/>
          </p:nvPr>
        </p:nvSpPr>
        <p:spPr>
          <a:xfrm>
            <a:off x="-16510" y="692785"/>
            <a:ext cx="9039860" cy="1581150"/>
          </a:xfrm>
        </p:spPr>
        <p:txBody>
          <a:bodyPr wrap="square" lIns="91440" tIns="45720" rIns="91440" bIns="45720" anchor="t" anchorCtr="0"/>
          <a:lstStyle/>
          <a:p>
            <a:pPr eaLnBrk="1" hangingPunct="1"/>
            <a:r>
              <a:rPr lang="zh-CN" sz="3600" b="1"/>
              <a:t>山神庙外发生一起命案，现组成调查小组，还原案件经过，分析案件内容，填写“案件调查表”。</a:t>
            </a:r>
            <a:endParaRPr lang="zh-CN" sz="3600" b="1"/>
          </a:p>
        </p:txBody>
      </p:sp>
      <p:graphicFrame>
        <p:nvGraphicFramePr>
          <p:cNvPr id="2" name="表格 1"/>
          <p:cNvGraphicFramePr>
            <a:graphicFrameLocks noGrp="1"/>
          </p:cNvGraphicFramePr>
          <p:nvPr>
            <p:custDataLst>
              <p:tags r:id="rId1"/>
            </p:custDataLst>
          </p:nvPr>
        </p:nvGraphicFramePr>
        <p:xfrm>
          <a:off x="82233" y="2435225"/>
          <a:ext cx="8954770" cy="4023360"/>
        </p:xfrm>
        <a:graphic>
          <a:graphicData uri="http://schemas.openxmlformats.org/drawingml/2006/table">
            <a:tbl>
              <a:tblPr firstRow="1" bandRow="1">
                <a:tableStyleId>{ED083AE6-46FA-4A59-8FB0-9F97EB10719F}</a:tableStyleId>
              </a:tblPr>
              <a:tblGrid>
                <a:gridCol w="2573020"/>
                <a:gridCol w="6381750"/>
              </a:tblGrid>
              <a:tr h="640080">
                <a:tc>
                  <a:txBody>
                    <a:bodyPr wrap="square"/>
                    <a:lstStyle/>
                    <a:p>
                      <a:pPr algn="ctr">
                        <a:buNone/>
                      </a:pPr>
                      <a:r>
                        <a:rPr lang="zh-CN" altLang="en-US" sz="2400">
                          <a:latin typeface="黑体" panose="02010609060101010101" pitchFamily="49" charset="-122"/>
                          <a:ea typeface="黑体" panose="02010609060101010101" pitchFamily="49" charset="-122"/>
                        </a:rPr>
                        <a:t>案发地点与环境</a:t>
                      </a:r>
                      <a:endParaRPr lang="zh-CN" altLang="en-US" sz="2400"/>
                    </a:p>
                  </a:txBody>
                  <a:tcPr vert="horz" anchor="ctr"/>
                </a:tc>
                <a:tc>
                  <a:txBody>
                    <a:bodyPr wrap="square"/>
                    <a:lstStyle/>
                    <a:p>
                      <a:pPr algn="ctr">
                        <a:buNone/>
                      </a:pPr>
                      <a:endParaRPr lang="zh-CN" altLang="en-US" sz="2400"/>
                    </a:p>
                  </a:txBody>
                  <a:tcPr vert="horz" anchor="ctr"/>
                </a:tc>
              </a:tr>
              <a:tr h="640080">
                <a:tc>
                  <a:txBody>
                    <a:bodyPr wrap="square"/>
                    <a:lstStyle/>
                    <a:p>
                      <a:pPr algn="ctr">
                        <a:buNone/>
                      </a:pPr>
                      <a:r>
                        <a:rPr lang="zh-CN" altLang="en-US" sz="2400" b="1">
                          <a:latin typeface="黑体" panose="02010609060101010101" pitchFamily="49" charset="-122"/>
                          <a:ea typeface="黑体" panose="02010609060101010101" pitchFamily="49" charset="-122"/>
                        </a:rPr>
                        <a:t>死者身份</a:t>
                      </a:r>
                      <a:endParaRPr lang="zh-CN" altLang="en-US" sz="2400" b="1">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p>
                  </a:txBody>
                  <a:tcPr vert="horz" anchor="ctr"/>
                </a:tc>
              </a:tr>
              <a:tr h="640080">
                <a:tc>
                  <a:txBody>
                    <a:bodyPr wrap="square"/>
                    <a:lstStyle/>
                    <a:p>
                      <a:pPr algn="ctr">
                        <a:buNone/>
                      </a:pPr>
                      <a:r>
                        <a:rPr lang="zh-CN" altLang="en-US" sz="2400" b="1">
                          <a:latin typeface="黑体" panose="02010609060101010101" pitchFamily="49" charset="-122"/>
                          <a:ea typeface="黑体" panose="02010609060101010101" pitchFamily="49" charset="-122"/>
                        </a:rPr>
                        <a:t>嫌疑人身份</a:t>
                      </a:r>
                      <a:endParaRPr lang="zh-CN" altLang="en-US" sz="2400" b="1">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p>
                  </a:txBody>
                  <a:tcPr vert="horz" anchor="ctr"/>
                </a:tc>
              </a:tr>
              <a:tr h="640080">
                <a:tc>
                  <a:txBody>
                    <a:bodyPr wrap="square"/>
                    <a:lstStyle/>
                    <a:p>
                      <a:pPr algn="ctr">
                        <a:buNone/>
                      </a:pPr>
                      <a:r>
                        <a:rPr lang="zh-CN" altLang="en-US" sz="2400" b="1">
                          <a:latin typeface="黑体" panose="02010609060101010101" pitchFamily="49" charset="-122"/>
                          <a:ea typeface="黑体" panose="02010609060101010101" pitchFamily="49" charset="-122"/>
                        </a:rPr>
                        <a:t>嫌疑人与死者之间的关系</a:t>
                      </a:r>
                      <a:endParaRPr lang="zh-CN" altLang="en-US" sz="2400" b="1">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p>
                  </a:txBody>
                  <a:tcPr vert="horz" anchor="ctr"/>
                </a:tc>
              </a:tr>
              <a:tr h="640080">
                <a:tc>
                  <a:txBody>
                    <a:bodyPr wrap="square"/>
                    <a:lstStyle/>
                    <a:p>
                      <a:pPr algn="ctr">
                        <a:buNone/>
                      </a:pPr>
                      <a:r>
                        <a:rPr lang="zh-CN" altLang="en-US" sz="2400" b="1">
                          <a:latin typeface="黑体" panose="02010609060101010101" pitchFamily="49" charset="-122"/>
                          <a:ea typeface="黑体" panose="02010609060101010101" pitchFamily="49" charset="-122"/>
                        </a:rPr>
                        <a:t>证人</a:t>
                      </a:r>
                      <a:endParaRPr lang="zh-CN" altLang="en-US" sz="2400" b="1">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p>
                  </a:txBody>
                  <a:tcPr vert="horz" anchor="ctr"/>
                </a:tc>
              </a:tr>
              <a:tr h="640080">
                <a:tc>
                  <a:txBody>
                    <a:bodyPr wrap="square"/>
                    <a:lstStyle/>
                    <a:p>
                      <a:pPr algn="ctr">
                        <a:buNone/>
                      </a:pPr>
                      <a:r>
                        <a:rPr lang="zh-CN" altLang="en-US" sz="2400" b="1">
                          <a:latin typeface="黑体" panose="02010609060101010101" pitchFamily="49" charset="-122"/>
                          <a:ea typeface="黑体" panose="02010609060101010101" pitchFamily="49" charset="-122"/>
                        </a:rPr>
                        <a:t>证物</a:t>
                      </a:r>
                      <a:endParaRPr lang="zh-CN" altLang="en-US" sz="2400" b="1">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p>
                  </a:txBody>
                  <a:tcPr vert="horz" anchor="ctr"/>
                </a:tc>
              </a:tr>
            </a:tbl>
          </a:graphicData>
        </a:graphic>
      </p:graphicFrame>
      <p:sp>
        <p:nvSpPr>
          <p:cNvPr id="12293" name="AutoShape 6"/>
          <p:cNvSpPr/>
          <p:nvPr/>
        </p:nvSpPr>
        <p:spPr>
          <a:xfrm>
            <a:off x="467360" y="15938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zh-CN">
                <a:latin typeface="Arial" panose="020B0604020202020204" pitchFamily="34" charset="0"/>
                <a:ea typeface="宋体" panose="02010600030101010101" pitchFamily="2" charset="-122"/>
              </a:rPr>
              <a:t>分析情节</a:t>
            </a:r>
            <a:endParaRPr lang="zh-CN" altLang="zh-CN">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175">
                                            <p:txEl>
                                              <p:charRg st="0" end="17"/>
                                            </p:txEl>
                                          </p:spTgt>
                                        </p:tgtEl>
                                        <p:attrNameLst>
                                          <p:attrName>style.visibility</p:attrName>
                                        </p:attrNameLst>
                                      </p:cBhvr>
                                      <p:to>
                                        <p:strVal val="visible"/>
                                      </p:to>
                                    </p:set>
                                    <p:animEffect transition="in" filter="box(out)">
                                      <p:cBhvr>
                                        <p:cTn id="7" dur="500"/>
                                        <p:tgtEl>
                                          <p:spTgt spid="7175">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54293" y="953770"/>
          <a:ext cx="8954135" cy="5729605"/>
        </p:xfrm>
        <a:graphic>
          <a:graphicData uri="http://schemas.openxmlformats.org/drawingml/2006/table">
            <a:tbl>
              <a:tblPr firstRow="1" bandRow="1">
                <a:tableStyleId>{ED083AE6-46FA-4A59-8FB0-9F97EB10719F}</a:tableStyleId>
              </a:tblPr>
              <a:tblGrid>
                <a:gridCol w="2573020"/>
                <a:gridCol w="6381115"/>
              </a:tblGrid>
              <a:tr h="754380">
                <a:tc>
                  <a:txBody>
                    <a:bodyPr wrap="square"/>
                    <a:lstStyle/>
                    <a:p>
                      <a:pPr algn="ctr">
                        <a:buNone/>
                      </a:pPr>
                      <a:r>
                        <a:rPr lang="zh-CN" altLang="en-US" sz="2400">
                          <a:solidFill>
                            <a:srgbClr val="FF0000"/>
                          </a:solidFill>
                          <a:latin typeface="黑体" panose="02010609060101010101" pitchFamily="49" charset="-122"/>
                          <a:ea typeface="黑体" panose="02010609060101010101" pitchFamily="49" charset="-122"/>
                        </a:rPr>
                        <a:t>案发地点与环境</a:t>
                      </a:r>
                      <a:endParaRPr lang="zh-CN" altLang="en-US" sz="2400">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sz="2400">
                        <a:latin typeface="黑体" panose="02010609060101010101" pitchFamily="49" charset="-122"/>
                        <a:ea typeface="黑体" panose="02010609060101010101" pitchFamily="49" charset="-122"/>
                      </a:endParaRPr>
                    </a:p>
                  </a:txBody>
                  <a:tcPr vert="horz" anchor="ctr"/>
                </a:tc>
              </a:tr>
              <a:tr h="993775">
                <a:tc>
                  <a:txBody>
                    <a:bodyPr wrap="square"/>
                    <a:lstStyle/>
                    <a:p>
                      <a:pPr algn="ctr">
                        <a:buNone/>
                      </a:pPr>
                      <a:r>
                        <a:rPr lang="zh-CN" altLang="en-US" sz="2400" b="1">
                          <a:solidFill>
                            <a:srgbClr val="FF0000"/>
                          </a:solidFill>
                          <a:latin typeface="黑体" panose="02010609060101010101" pitchFamily="49" charset="-122"/>
                          <a:ea typeface="黑体" panose="02010609060101010101" pitchFamily="49" charset="-122"/>
                        </a:rPr>
                        <a:t>死者身份</a:t>
                      </a:r>
                      <a:endParaRPr lang="zh-CN" altLang="en-US" sz="24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latin typeface="黑体" panose="02010609060101010101" pitchFamily="49" charset="-122"/>
                        <a:ea typeface="黑体" panose="02010609060101010101" pitchFamily="49" charset="-122"/>
                      </a:endParaRPr>
                    </a:p>
                  </a:txBody>
                  <a:tcPr vert="horz" anchor="ctr"/>
                </a:tc>
              </a:tr>
              <a:tr h="853440">
                <a:tc>
                  <a:txBody>
                    <a:bodyPr wrap="square"/>
                    <a:lstStyle/>
                    <a:p>
                      <a:pPr algn="ctr">
                        <a:buNone/>
                      </a:pPr>
                      <a:r>
                        <a:rPr lang="zh-CN" altLang="en-US" sz="2400" b="1">
                          <a:solidFill>
                            <a:srgbClr val="FF0000"/>
                          </a:solidFill>
                          <a:latin typeface="黑体" panose="02010609060101010101" pitchFamily="49" charset="-122"/>
                          <a:ea typeface="黑体" panose="02010609060101010101" pitchFamily="49" charset="-122"/>
                        </a:rPr>
                        <a:t>嫌疑人身份</a:t>
                      </a:r>
                      <a:endParaRPr lang="zh-CN" altLang="en-US" sz="24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latin typeface="黑体" panose="02010609060101010101" pitchFamily="49" charset="-122"/>
                        <a:ea typeface="黑体" panose="02010609060101010101" pitchFamily="49" charset="-122"/>
                      </a:endParaRPr>
                    </a:p>
                  </a:txBody>
                  <a:tcPr vert="horz" anchor="ctr"/>
                </a:tc>
              </a:tr>
              <a:tr h="1421765">
                <a:tc>
                  <a:txBody>
                    <a:bodyPr wrap="square"/>
                    <a:lstStyle/>
                    <a:p>
                      <a:pPr algn="ctr">
                        <a:buNone/>
                      </a:pPr>
                      <a:r>
                        <a:rPr lang="zh-CN" altLang="en-US" sz="2400" b="1">
                          <a:solidFill>
                            <a:srgbClr val="FF0000"/>
                          </a:solidFill>
                          <a:latin typeface="黑体" panose="02010609060101010101" pitchFamily="49" charset="-122"/>
                          <a:ea typeface="黑体" panose="02010609060101010101" pitchFamily="49" charset="-122"/>
                        </a:rPr>
                        <a:t>嫌疑人与死者之间的关系</a:t>
                      </a:r>
                      <a:endParaRPr lang="zh-CN" altLang="en-US" sz="24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latin typeface="黑体" panose="02010609060101010101" pitchFamily="49" charset="-122"/>
                        <a:ea typeface="黑体" panose="02010609060101010101" pitchFamily="49" charset="-122"/>
                      </a:endParaRPr>
                    </a:p>
                  </a:txBody>
                  <a:tcPr vert="horz" anchor="ctr"/>
                </a:tc>
              </a:tr>
              <a:tr h="852805">
                <a:tc>
                  <a:txBody>
                    <a:bodyPr wrap="square"/>
                    <a:lstStyle/>
                    <a:p>
                      <a:pPr algn="ctr">
                        <a:buNone/>
                      </a:pPr>
                      <a:r>
                        <a:rPr lang="zh-CN" altLang="en-US" sz="2400" b="1">
                          <a:solidFill>
                            <a:srgbClr val="FF0000"/>
                          </a:solidFill>
                          <a:latin typeface="黑体" panose="02010609060101010101" pitchFamily="49" charset="-122"/>
                          <a:ea typeface="黑体" panose="02010609060101010101" pitchFamily="49" charset="-122"/>
                        </a:rPr>
                        <a:t>证人</a:t>
                      </a:r>
                      <a:endParaRPr lang="zh-CN" altLang="en-US" sz="24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latin typeface="黑体" panose="02010609060101010101" pitchFamily="49" charset="-122"/>
                        <a:ea typeface="黑体" panose="02010609060101010101" pitchFamily="49" charset="-122"/>
                      </a:endParaRPr>
                    </a:p>
                  </a:txBody>
                  <a:tcPr vert="horz" anchor="ctr"/>
                </a:tc>
              </a:tr>
              <a:tr h="853440">
                <a:tc>
                  <a:txBody>
                    <a:bodyPr wrap="square"/>
                    <a:lstStyle/>
                    <a:p>
                      <a:pPr algn="ctr">
                        <a:buNone/>
                      </a:pPr>
                      <a:r>
                        <a:rPr lang="zh-CN" altLang="en-US" sz="2400" b="1">
                          <a:solidFill>
                            <a:srgbClr val="FF0000"/>
                          </a:solidFill>
                          <a:latin typeface="黑体" panose="02010609060101010101" pitchFamily="49" charset="-122"/>
                          <a:ea typeface="黑体" panose="02010609060101010101" pitchFamily="49" charset="-122"/>
                        </a:rPr>
                        <a:t>证物</a:t>
                      </a:r>
                      <a:endParaRPr lang="zh-CN" altLang="en-US" sz="24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latin typeface="黑体" panose="02010609060101010101" pitchFamily="49" charset="-122"/>
                        <a:ea typeface="黑体" panose="02010609060101010101" pitchFamily="49" charset="-122"/>
                      </a:endParaRPr>
                    </a:p>
                  </a:txBody>
                  <a:tcPr vert="horz" anchor="ctr"/>
                </a:tc>
              </a:tr>
            </a:tbl>
          </a:graphicData>
        </a:graphic>
      </p:graphicFrame>
      <p:sp>
        <p:nvSpPr>
          <p:cNvPr id="12293" name="AutoShape 6"/>
          <p:cNvSpPr/>
          <p:nvPr/>
        </p:nvSpPr>
        <p:spPr>
          <a:xfrm>
            <a:off x="467360" y="15938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zh-CN">
                <a:latin typeface="黑体" panose="02010609060101010101" pitchFamily="49" charset="-122"/>
                <a:ea typeface="黑体" panose="02010609060101010101" pitchFamily="49" charset="-122"/>
              </a:rPr>
              <a:t>分析情节</a:t>
            </a:r>
            <a:endParaRPr lang="zh-CN" altLang="zh-CN">
              <a:latin typeface="黑体" panose="02010609060101010101" pitchFamily="49" charset="-122"/>
              <a:ea typeface="黑体" panose="02010609060101010101" pitchFamily="49" charset="-122"/>
            </a:endParaRPr>
          </a:p>
        </p:txBody>
      </p:sp>
      <p:sp>
        <p:nvSpPr>
          <p:cNvPr id="3" name="文本框 2"/>
          <p:cNvSpPr txBox="1"/>
          <p:nvPr/>
        </p:nvSpPr>
        <p:spPr>
          <a:xfrm>
            <a:off x="3203575" y="1124585"/>
            <a:ext cx="4850130" cy="521970"/>
          </a:xfrm>
          <a:prstGeom prst="rect">
            <a:avLst/>
          </a:prstGeom>
          <a:noFill/>
        </p:spPr>
        <p:txBody>
          <a:bodyPr wrap="square" rtlCol="0">
            <a:spAutoFit/>
          </a:bodyPr>
          <a:lstStyle/>
          <a:p>
            <a:r>
              <a:rPr lang="zh-CN" altLang="en-US" sz="2800">
                <a:solidFill>
                  <a:schemeClr val="tx1"/>
                </a:solidFill>
                <a:latin typeface="黑体" panose="02010609060101010101" pitchFamily="49" charset="-122"/>
                <a:ea typeface="黑体" panose="02010609060101010101" pitchFamily="49" charset="-122"/>
              </a:rPr>
              <a:t>风雪之下，山神庙外</a:t>
            </a:r>
            <a:endParaRPr lang="zh-CN" altLang="en-US" sz="2800">
              <a:solidFill>
                <a:schemeClr val="tx1"/>
              </a:solidFill>
              <a:latin typeface="黑体" panose="02010609060101010101" pitchFamily="49" charset="-122"/>
              <a:ea typeface="黑体" panose="02010609060101010101" pitchFamily="49" charset="-122"/>
            </a:endParaRPr>
          </a:p>
        </p:txBody>
      </p:sp>
      <p:sp>
        <p:nvSpPr>
          <p:cNvPr id="4" name="文本框 3"/>
          <p:cNvSpPr txBox="1"/>
          <p:nvPr/>
        </p:nvSpPr>
        <p:spPr>
          <a:xfrm>
            <a:off x="2699385" y="1772920"/>
            <a:ext cx="6327775" cy="953135"/>
          </a:xfrm>
          <a:prstGeom prst="rect">
            <a:avLst/>
          </a:prstGeom>
          <a:noFill/>
        </p:spPr>
        <p:txBody>
          <a:bodyPr wrap="square" rtlCol="0">
            <a:spAutoFit/>
          </a:bodyPr>
          <a:lstStyle/>
          <a:p>
            <a:r>
              <a:rPr lang="zh-CN" altLang="en-US" sz="2800">
                <a:solidFill>
                  <a:schemeClr val="tx1"/>
                </a:solidFill>
                <a:latin typeface="黑体" panose="02010609060101010101" pitchFamily="49" charset="-122"/>
                <a:ea typeface="黑体" panose="02010609060101010101" pitchFamily="49" charset="-122"/>
              </a:rPr>
              <a:t>陆虞候、富安（高衙内手下）；差拨（当地负责看管牢狱囚犯的小吏）</a:t>
            </a:r>
            <a:endParaRPr lang="zh-CN" altLang="en-US" sz="2800">
              <a:solidFill>
                <a:schemeClr val="tx1"/>
              </a:solidFill>
              <a:latin typeface="黑体" panose="02010609060101010101" pitchFamily="49" charset="-122"/>
              <a:ea typeface="黑体" panose="02010609060101010101" pitchFamily="49" charset="-122"/>
            </a:endParaRPr>
          </a:p>
        </p:txBody>
      </p:sp>
      <p:sp>
        <p:nvSpPr>
          <p:cNvPr id="5" name="文本框 4"/>
          <p:cNvSpPr txBox="1"/>
          <p:nvPr/>
        </p:nvSpPr>
        <p:spPr>
          <a:xfrm>
            <a:off x="2699385" y="2726055"/>
            <a:ext cx="6309360" cy="953135"/>
          </a:xfrm>
          <a:prstGeom prst="rect">
            <a:avLst/>
          </a:prstGeom>
          <a:noFill/>
        </p:spPr>
        <p:txBody>
          <a:bodyPr wrap="square" rtlCol="0">
            <a:spAutoFit/>
          </a:bodyPr>
          <a:lstStyle/>
          <a:p>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林冲（原禁军教头，因“白虎堂”事件刺配沧州）</a:t>
            </a:r>
            <a:endPar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6" name="文本框 5"/>
          <p:cNvSpPr txBox="1"/>
          <p:nvPr/>
        </p:nvSpPr>
        <p:spPr>
          <a:xfrm>
            <a:off x="2628265" y="3644900"/>
            <a:ext cx="6309360" cy="1383665"/>
          </a:xfrm>
          <a:prstGeom prst="rect">
            <a:avLst/>
          </a:prstGeom>
          <a:noFill/>
        </p:spPr>
        <p:txBody>
          <a:bodyPr wrap="square" rtlCol="0">
            <a:spAutoFit/>
          </a:bodyPr>
          <a:lstStyle/>
          <a:p>
            <a:r>
              <a:rPr lang="zh-CN" altLang="en-US" sz="2800">
                <a:solidFill>
                  <a:schemeClr val="tx1"/>
                </a:solidFill>
                <a:latin typeface="黑体" panose="02010609060101010101" pitchFamily="49" charset="-122"/>
                <a:ea typeface="黑体" panose="02010609060101010101" pitchFamily="49" charset="-122"/>
              </a:rPr>
              <a:t>林冲与陆虞候曾为多年的好友，富安曾多次参与陷害林冲之事，林冲与差拨之间没有直接的关系</a:t>
            </a:r>
            <a:endParaRPr lang="zh-CN" altLang="en-US" sz="2800">
              <a:solidFill>
                <a:schemeClr val="tx1"/>
              </a:solidFill>
              <a:latin typeface="黑体" panose="02010609060101010101" pitchFamily="49" charset="-122"/>
              <a:ea typeface="黑体" panose="02010609060101010101" pitchFamily="49" charset="-122"/>
            </a:endParaRPr>
          </a:p>
        </p:txBody>
      </p:sp>
      <p:sp>
        <p:nvSpPr>
          <p:cNvPr id="7" name="文本框 6"/>
          <p:cNvSpPr txBox="1"/>
          <p:nvPr/>
        </p:nvSpPr>
        <p:spPr>
          <a:xfrm>
            <a:off x="2628265" y="4940935"/>
            <a:ext cx="6309360" cy="953135"/>
          </a:xfrm>
          <a:prstGeom prst="rect">
            <a:avLst/>
          </a:prstGeom>
          <a:noFill/>
        </p:spPr>
        <p:txBody>
          <a:bodyPr wrap="square" rtlCol="0">
            <a:spAutoFit/>
          </a:bodyPr>
          <a:lstStyle/>
          <a:p>
            <a:r>
              <a:rPr lang="zh-CN" altLang="en-US" sz="2800">
                <a:solidFill>
                  <a:schemeClr val="tx1"/>
                </a:solidFill>
                <a:latin typeface="黑体" panose="02010609060101010101" pitchFamily="49" charset="-122"/>
                <a:ea typeface="黑体" panose="02010609060101010101" pitchFamily="49" charset="-122"/>
              </a:rPr>
              <a:t>李小二夫妻、草料场老军、沧州牢城营管营</a:t>
            </a:r>
            <a:endParaRPr lang="zh-CN" altLang="en-US" sz="2800">
              <a:solidFill>
                <a:schemeClr val="tx1"/>
              </a:solidFill>
              <a:latin typeface="黑体" panose="02010609060101010101" pitchFamily="49" charset="-122"/>
              <a:ea typeface="黑体" panose="02010609060101010101" pitchFamily="49" charset="-122"/>
            </a:endParaRPr>
          </a:p>
        </p:txBody>
      </p:sp>
      <p:sp>
        <p:nvSpPr>
          <p:cNvPr id="8" name="文本框 7"/>
          <p:cNvSpPr txBox="1"/>
          <p:nvPr/>
        </p:nvSpPr>
        <p:spPr>
          <a:xfrm>
            <a:off x="2699385" y="6021070"/>
            <a:ext cx="6309360" cy="521970"/>
          </a:xfrm>
          <a:prstGeom prst="rect">
            <a:avLst/>
          </a:prstGeom>
          <a:noFill/>
        </p:spPr>
        <p:txBody>
          <a:bodyPr wrap="square" rtlCol="0">
            <a:spAutoFit/>
          </a:bodyPr>
          <a:lstStyle/>
          <a:p>
            <a:r>
              <a:rPr lang="zh-CN" altLang="en-US" sz="2800">
                <a:solidFill>
                  <a:schemeClr val="tx1"/>
                </a:solidFill>
                <a:latin typeface="黑体" panose="02010609060101010101" pitchFamily="49" charset="-122"/>
                <a:ea typeface="黑体" panose="02010609060101010101" pitchFamily="49" charset="-122"/>
              </a:rPr>
              <a:t>酒葫芦、大石头、花枪、解腕尖刀</a:t>
            </a:r>
            <a:endParaRPr lang="zh-CN" altLang="en-US" sz="280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p:cNvGrpSpPr/>
          <p:nvPr/>
        </p:nvGrpSpPr>
        <p:grpSpPr>
          <a:xfrm>
            <a:off x="-26987" y="228600"/>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2291"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2293" name="AutoShape 6"/>
          <p:cNvSpPr/>
          <p:nvPr/>
        </p:nvSpPr>
        <p:spPr>
          <a:xfrm>
            <a:off x="2641600" y="80962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3" name="内容占位符 2"/>
          <p:cNvSpPr/>
          <p:nvPr>
            <p:ph idx="1"/>
          </p:nvPr>
        </p:nvSpPr>
        <p:spPr>
          <a:xfrm>
            <a:off x="38100" y="1752600"/>
            <a:ext cx="8804275" cy="666115"/>
          </a:xfrm>
        </p:spPr>
        <p:txBody>
          <a:bodyPr/>
          <a:lstStyle/>
          <a:p>
            <a:r>
              <a:rPr lang="zh-CN" altLang="en-US" b="1"/>
              <a:t>找出文中直接或间接描写林冲的语句，分析其人物形象。</a:t>
            </a:r>
            <a:endParaRPr lang="zh-CN" altLang="en-US" b="1"/>
          </a:p>
          <a:p>
            <a:r>
              <a:rPr lang="en-US" altLang="zh-CN" b="1">
                <a:solidFill>
                  <a:srgbClr val="FF0000"/>
                </a:solidFill>
              </a:rPr>
              <a:t>1.</a:t>
            </a:r>
            <a:r>
              <a:rPr lang="zh-CN" altLang="en-US" b="1">
                <a:solidFill>
                  <a:srgbClr val="FF0000"/>
                </a:solidFill>
              </a:rPr>
              <a:t>委曲求全的忍耐性格。</a:t>
            </a:r>
            <a:endParaRPr lang="zh-CN" altLang="en-US" b="1"/>
          </a:p>
          <a:p>
            <a:r>
              <a:rPr lang="zh-CN" altLang="en-US" b="1">
                <a:latin typeface="楷体" panose="02010609060101010101" charset="-122"/>
                <a:ea typeface="楷体" panose="02010609060101010101" charset="-122"/>
                <a:cs typeface="楷体" panose="02010609060101010101" charset="-122"/>
              </a:rPr>
              <a:t>作为一个禁军教头,他曾得到高俅的提携,他对他的顶头上司毕恭毕敬。即便是刺配沧州,言及高俅仍称之为高太尉。如课文中林冲对李小二这样说:“我因恶了高太尉,生事陷害,受了一场官司,刺配到这里......”这给人的感觉是林冲受罪乃因自己有过在前。反观林冲之前的表现,无一不是逆来顺受。</a:t>
            </a:r>
            <a:endParaRPr lang="zh-CN" altLang="en-US"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p:cNvGrpSpPr/>
          <p:nvPr/>
        </p:nvGrpSpPr>
        <p:grpSpPr>
          <a:xfrm>
            <a:off x="-26987" y="228600"/>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2291"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2293" name="AutoShape 6"/>
          <p:cNvSpPr/>
          <p:nvPr/>
        </p:nvSpPr>
        <p:spPr>
          <a:xfrm>
            <a:off x="2641600" y="80962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3" name="内容占位符 2"/>
          <p:cNvSpPr/>
          <p:nvPr>
            <p:ph idx="1"/>
          </p:nvPr>
        </p:nvSpPr>
        <p:spPr>
          <a:xfrm>
            <a:off x="38100" y="1752600"/>
            <a:ext cx="6489065" cy="666115"/>
          </a:xfrm>
        </p:spPr>
        <p:txBody>
          <a:bodyPr/>
          <a:lstStyle/>
          <a:p>
            <a:r>
              <a:rPr lang="en-US" altLang="zh-CN" sz="3600" b="1">
                <a:solidFill>
                  <a:srgbClr val="FF0000"/>
                </a:solidFill>
              </a:rPr>
              <a:t>2.</a:t>
            </a:r>
            <a:r>
              <a:rPr lang="zh-CN" altLang="en-US" sz="3600" b="1">
                <a:solidFill>
                  <a:srgbClr val="FF0000"/>
                </a:solidFill>
              </a:rPr>
              <a:t>救弱济贫的侠义气概。</a:t>
            </a:r>
            <a:endParaRPr lang="zh-CN" altLang="en-US" sz="3600" b="1"/>
          </a:p>
          <a:p>
            <a:r>
              <a:rPr lang="zh-CN" altLang="en-US" sz="3600" b="1">
                <a:latin typeface="楷体" panose="02010609060101010101" charset="-122"/>
                <a:ea typeface="楷体" panose="02010609060101010101" charset="-122"/>
                <a:cs typeface="楷体" panose="02010609060101010101" charset="-122"/>
              </a:rPr>
              <a:t>作为达官显室,林冲不同于谄上欺下的贪官污吏。他对下层百姓具有侧隐之心,是一个有正义感的将官。如课文开头有关林冲救过李小二免送官司的插叙。</a:t>
            </a:r>
            <a:endParaRPr lang="zh-CN" altLang="en-US" sz="3600" b="1">
              <a:latin typeface="楷体" panose="02010609060101010101" charset="-122"/>
              <a:ea typeface="楷体" panose="02010609060101010101" charset="-122"/>
              <a:cs typeface="楷体" panose="02010609060101010101" charset="-122"/>
            </a:endParaRPr>
          </a:p>
        </p:txBody>
      </p:sp>
      <p:pic>
        <p:nvPicPr>
          <p:cNvPr id="2" name="图片 1" descr="林教头1"/>
          <p:cNvPicPr>
            <a:picLocks noChangeAspect="1"/>
          </p:cNvPicPr>
          <p:nvPr>
            <p:custDataLst>
              <p:tags r:id="rId1"/>
            </p:custDataLst>
          </p:nvPr>
        </p:nvPicPr>
        <p:blipFill>
          <a:blip r:embed="rId2"/>
          <a:stretch>
            <a:fillRect/>
          </a:stretch>
        </p:blipFill>
        <p:spPr>
          <a:xfrm>
            <a:off x="6350000" y="3721735"/>
            <a:ext cx="2620645" cy="3136265"/>
          </a:xfrm>
          <a:prstGeom prst="ellipse">
            <a:avLst/>
          </a:prstGeom>
        </p:spPr>
      </p:pic>
    </p:spTree>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p:cNvGrpSpPr/>
          <p:nvPr/>
        </p:nvGrpSpPr>
        <p:grpSpPr>
          <a:xfrm>
            <a:off x="-26987" y="228600"/>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2291"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2293" name="AutoShape 6"/>
          <p:cNvSpPr/>
          <p:nvPr/>
        </p:nvSpPr>
        <p:spPr>
          <a:xfrm>
            <a:off x="2641600" y="80962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3" name="内容占位符 2"/>
          <p:cNvSpPr/>
          <p:nvPr>
            <p:ph idx="1"/>
          </p:nvPr>
        </p:nvSpPr>
        <p:spPr>
          <a:xfrm>
            <a:off x="38100" y="1752600"/>
            <a:ext cx="6691630" cy="666115"/>
          </a:xfrm>
        </p:spPr>
        <p:txBody>
          <a:bodyPr/>
          <a:lstStyle/>
          <a:p>
            <a:r>
              <a:rPr lang="en-US" altLang="zh-CN" sz="3600" b="1">
                <a:solidFill>
                  <a:srgbClr val="FF0000"/>
                </a:solidFill>
              </a:rPr>
              <a:t>3.</a:t>
            </a:r>
            <a:r>
              <a:rPr lang="zh-CN" altLang="en-US" sz="3600" b="1">
                <a:solidFill>
                  <a:srgbClr val="FF0000"/>
                </a:solidFill>
              </a:rPr>
              <a:t>谨小慎微的细致个性。</a:t>
            </a:r>
            <a:endParaRPr lang="zh-CN" altLang="en-US" sz="3600" b="1">
              <a:solidFill>
                <a:srgbClr val="FF0000"/>
              </a:solidFill>
            </a:endParaRPr>
          </a:p>
          <a:p>
            <a:pPr marL="0" indent="0">
              <a:buNone/>
            </a:pPr>
            <a:r>
              <a:rPr lang="zh-CN" altLang="en-US" sz="3600" b="1">
                <a:latin typeface="楷体" panose="02010609060101010101" charset="-122"/>
                <a:ea typeface="楷体" panose="02010609060101010101" charset="-122"/>
                <a:cs typeface="楷体" panose="02010609060101010101" charset="-122"/>
              </a:rPr>
              <a:t>在林冲往市井买酒之前,先将草屋里火炭盖了;当他回到草屋时,发现两向草厅已被雪压倒:(林冲)恐怕火盆内有火炭烧起来,搬开破壁子,探半身入去摸时,火盆内火种都被雪水浸灭了。</a:t>
            </a:r>
            <a:endParaRPr lang="zh-CN" altLang="en-US" sz="3600" b="1">
              <a:latin typeface="楷体" panose="02010609060101010101" charset="-122"/>
              <a:ea typeface="楷体" panose="02010609060101010101" charset="-122"/>
              <a:cs typeface="楷体" panose="02010609060101010101" charset="-122"/>
            </a:endParaRPr>
          </a:p>
          <a:p>
            <a:pPr marL="0" indent="0">
              <a:buNone/>
            </a:pPr>
            <a:endParaRPr lang="zh-CN" altLang="en-US" sz="3600" b="1">
              <a:latin typeface="楷体" panose="02010609060101010101" charset="-122"/>
              <a:ea typeface="楷体" panose="02010609060101010101" charset="-122"/>
              <a:cs typeface="楷体" panose="02010609060101010101" charset="-122"/>
            </a:endParaRPr>
          </a:p>
        </p:txBody>
      </p:sp>
      <p:pic>
        <p:nvPicPr>
          <p:cNvPr id="2" name="图片 1" descr="林教头1"/>
          <p:cNvPicPr>
            <a:picLocks noChangeAspect="1"/>
          </p:cNvPicPr>
          <p:nvPr>
            <p:custDataLst>
              <p:tags r:id="rId1"/>
            </p:custDataLst>
          </p:nvPr>
        </p:nvPicPr>
        <p:blipFill>
          <a:blip r:embed="rId2"/>
          <a:stretch>
            <a:fillRect/>
          </a:stretch>
        </p:blipFill>
        <p:spPr>
          <a:xfrm>
            <a:off x="6560820" y="3973830"/>
            <a:ext cx="2409825" cy="2884170"/>
          </a:xfrm>
          <a:prstGeom prst="ellipse">
            <a:avLst/>
          </a:prstGeom>
        </p:spPr>
      </p:pic>
    </p:spTree>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p:cNvGrpSpPr/>
          <p:nvPr/>
        </p:nvGrpSpPr>
        <p:grpSpPr>
          <a:xfrm>
            <a:off x="-26987" y="228600"/>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2291"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2293" name="AutoShape 6"/>
          <p:cNvSpPr/>
          <p:nvPr/>
        </p:nvSpPr>
        <p:spPr>
          <a:xfrm>
            <a:off x="2641600" y="80962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3" name="内容占位符 2"/>
          <p:cNvSpPr/>
          <p:nvPr>
            <p:ph idx="1"/>
          </p:nvPr>
        </p:nvSpPr>
        <p:spPr>
          <a:xfrm>
            <a:off x="38100" y="1752600"/>
            <a:ext cx="8804275" cy="666115"/>
          </a:xfrm>
        </p:spPr>
        <p:txBody>
          <a:bodyPr/>
          <a:lstStyle/>
          <a:p>
            <a:r>
              <a:rPr lang="en-US" altLang="zh-CN" sz="3600" b="1">
                <a:solidFill>
                  <a:srgbClr val="FF0000"/>
                </a:solidFill>
              </a:rPr>
              <a:t>4.</a:t>
            </a:r>
            <a:r>
              <a:rPr lang="zh-CN" altLang="en-US" sz="3600" b="1">
                <a:solidFill>
                  <a:srgbClr val="FF0000"/>
                </a:solidFill>
              </a:rPr>
              <a:t>以牙还牙的报复心理。</a:t>
            </a:r>
            <a:endParaRPr lang="zh-CN" altLang="en-US" sz="3600" b="1">
              <a:solidFill>
                <a:srgbClr val="FF0000"/>
              </a:solidFill>
            </a:endParaRPr>
          </a:p>
          <a:p>
            <a:pPr marL="0" indent="0">
              <a:buNone/>
            </a:pPr>
            <a:r>
              <a:rPr lang="zh-CN" altLang="en-US" sz="3600" b="1">
                <a:latin typeface="楷体" panose="02010609060101010101" charset="-122"/>
                <a:ea typeface="楷体" panose="02010609060101010101" charset="-122"/>
                <a:cs typeface="楷体" panose="02010609060101010101" charset="-122"/>
              </a:rPr>
              <a:t>李小二："林教头是一个性急的人,摸不着便要杀人放火。”</a:t>
            </a:r>
            <a:r>
              <a:rPr lang="zh-CN" altLang="en-US" sz="3600" b="1">
                <a:solidFill>
                  <a:srgbClr val="FF0000"/>
                </a:solidFill>
                <a:latin typeface="楷体" panose="02010609060101010101" charset="-122"/>
                <a:ea typeface="楷体" panose="02010609060101010101" charset="-122"/>
                <a:cs typeface="楷体" panose="02010609060101010101" charset="-122"/>
              </a:rPr>
              <a:t>侧面</a:t>
            </a:r>
            <a:endParaRPr lang="zh-CN" altLang="en-US" sz="3600" b="1">
              <a:solidFill>
                <a:srgbClr val="FF0000"/>
              </a:solidFill>
              <a:latin typeface="楷体" panose="02010609060101010101" charset="-122"/>
              <a:ea typeface="楷体" panose="02010609060101010101" charset="-122"/>
              <a:cs typeface="楷体" panose="02010609060101010101" charset="-122"/>
            </a:endParaRPr>
          </a:p>
          <a:p>
            <a:pPr marL="0" indent="0">
              <a:buNone/>
            </a:pPr>
            <a:r>
              <a:rPr lang="zh-CN" altLang="en-US" sz="3600" b="1">
                <a:latin typeface="楷体" panose="02010609060101010101" charset="-122"/>
                <a:ea typeface="楷体" panose="02010609060101010101" charset="-122"/>
                <a:cs typeface="楷体" panose="02010609060101010101" charset="-122"/>
              </a:rPr>
              <a:t>当他得知陆谦、富安追至沧州欲加害于他时,不禁大怒,四处寻仇,最后在山神庙手刃</a:t>
            </a:r>
            <a:endParaRPr lang="zh-CN" altLang="en-US" sz="3600" b="1">
              <a:latin typeface="楷体" panose="02010609060101010101" charset="-122"/>
              <a:ea typeface="楷体" panose="02010609060101010101" charset="-122"/>
              <a:cs typeface="楷体" panose="02010609060101010101" charset="-122"/>
            </a:endParaRPr>
          </a:p>
          <a:p>
            <a:pPr marL="0" indent="0">
              <a:buNone/>
            </a:pPr>
            <a:r>
              <a:rPr lang="zh-CN" altLang="en-US" sz="3600" b="1">
                <a:latin typeface="楷体" panose="02010609060101010101" charset="-122"/>
                <a:ea typeface="楷体" panose="02010609060101010101" charset="-122"/>
                <a:cs typeface="楷体" panose="02010609060101010101" charset="-122"/>
              </a:rPr>
              <a:t>仇敌,上了梁山,走上反抗的道路。</a:t>
            </a:r>
            <a:endParaRPr lang="zh-CN" altLang="en-US" sz="3600" b="1">
              <a:latin typeface="楷体" panose="02010609060101010101" charset="-122"/>
              <a:ea typeface="楷体" panose="02010609060101010101" charset="-122"/>
              <a:cs typeface="楷体" panose="02010609060101010101" charset="-122"/>
            </a:endParaRPr>
          </a:p>
        </p:txBody>
      </p:sp>
      <p:pic>
        <p:nvPicPr>
          <p:cNvPr id="2" name="图片 1" descr="林教头1"/>
          <p:cNvPicPr>
            <a:picLocks noChangeAspect="1"/>
          </p:cNvPicPr>
          <p:nvPr>
            <p:custDataLst>
              <p:tags r:id="rId1"/>
            </p:custDataLst>
          </p:nvPr>
        </p:nvPicPr>
        <p:blipFill>
          <a:blip r:embed="rId2"/>
          <a:stretch>
            <a:fillRect/>
          </a:stretch>
        </p:blipFill>
        <p:spPr>
          <a:xfrm>
            <a:off x="7252970" y="4802505"/>
            <a:ext cx="1717675" cy="2055495"/>
          </a:xfrm>
          <a:prstGeom prst="ellipse">
            <a:avLst/>
          </a:prstGeom>
        </p:spPr>
      </p:pic>
    </p:spTree>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27305"/>
            <a:ext cx="9180195" cy="6885305"/>
          </a:xfrm>
          <a:prstGeom prst="rect">
            <a:avLst/>
          </a:prstGeom>
        </p:spPr>
      </p:pic>
    </p:spTree>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1625" y="116840"/>
            <a:ext cx="8540750" cy="1143000"/>
          </a:xfrm>
        </p:spPr>
        <p:txBody>
          <a:bodyPr/>
          <a:p>
            <a:r>
              <a:rPr lang="zh-CN" altLang="en-US">
                <a:latin typeface="黑体" panose="02010609060101010101" pitchFamily="49" charset="-122"/>
                <a:ea typeface="黑体" panose="02010609060101010101" pitchFamily="49" charset="-122"/>
              </a:rPr>
              <a:t>《装在套子里的人》主要</a:t>
            </a:r>
            <a:r>
              <a:rPr lang="zh-CN" altLang="en-US">
                <a:latin typeface="黑体" panose="02010609060101010101" pitchFamily="49" charset="-122"/>
                <a:ea typeface="黑体" panose="02010609060101010101" pitchFamily="49" charset="-122"/>
              </a:rPr>
              <a:t>内容</a:t>
            </a:r>
            <a:endParaRPr lang="zh-CN" altLang="en-US">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23215" y="1259840"/>
            <a:ext cx="8655685" cy="5212080"/>
          </a:xfrm>
        </p:spPr>
        <p:txBody>
          <a:bodyPr/>
          <a:p>
            <a:r>
              <a:rPr lang="en-US" altLang="zh-CN" sz="2800" b="1">
                <a:latin typeface="黑体" panose="02010609060101010101" pitchFamily="49" charset="-122"/>
                <a:ea typeface="黑体" panose="02010609060101010101" pitchFamily="49" charset="-122"/>
                <a:cs typeface="黑体" panose="02010609060101010101" pitchFamily="49" charset="-122"/>
              </a:rPr>
              <a:t>   </a:t>
            </a:r>
            <a:r>
              <a:rPr lang="zh-CN" altLang="en-US" sz="2800" b="1">
                <a:latin typeface="黑体" panose="02010609060101010101" pitchFamily="49" charset="-122"/>
                <a:ea typeface="黑体" panose="02010609060101010101" pitchFamily="49" charset="-122"/>
                <a:cs typeface="黑体" panose="02010609060101010101" pitchFamily="49" charset="-122"/>
              </a:rPr>
              <a:t>《装在套子里的人》是俄国作家安东·巴甫洛维奇·契诃夫创作的短篇小说，塑造了一个性格孤僻，胆小怕事，恐惧变革，想做一个纯粹的现行制度的“守法良民”别里科夫。</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en-US" altLang="zh-CN" sz="2800" b="1">
                <a:latin typeface="黑体" panose="02010609060101010101" pitchFamily="49" charset="-122"/>
                <a:ea typeface="黑体" panose="02010609060101010101" pitchFamily="49" charset="-122"/>
                <a:cs typeface="黑体" panose="02010609060101010101" pitchFamily="49" charset="-122"/>
              </a:rPr>
              <a:t>    </a:t>
            </a:r>
            <a:r>
              <a:rPr lang="zh-CN" altLang="en-US" sz="2800" b="1">
                <a:latin typeface="黑体" panose="02010609060101010101" pitchFamily="49" charset="-122"/>
                <a:ea typeface="黑体" panose="02010609060101010101" pitchFamily="49" charset="-122"/>
                <a:cs typeface="黑体" panose="02010609060101010101" pitchFamily="49" charset="-122"/>
              </a:rPr>
              <a:t>别里科夫是众多“装在套子里的人”的典型代表，是因循守旧、畏首畏尾、害怕变革者的符号象征：“套中人”别利科夫“哪怕天气很好，也总要穿上套鞋，带着雨伞，而且一定穿上暖和的棉大衣”；他把随身带的东西都放在一个又一个“套子”里；他把自己的脸也“藏在竖起的衣领里”；他“戴黑墨镜，穿羊毛衫，用棉花堵住耳朵眼”；他坐马车“一定吩咐车夫支起车篷”。</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zh-CN" altLang="en-US" sz="2800" b="1">
                <a:latin typeface="黑体" panose="02010609060101010101" pitchFamily="49" charset="-122"/>
                <a:ea typeface="黑体" panose="02010609060101010101" pitchFamily="49" charset="-122"/>
                <a:cs typeface="黑体" panose="02010609060101010101" pitchFamily="49" charset="-122"/>
              </a:rPr>
              <a:t>不仅如此，别里科夫把和人交往也视为厌事，他所去的那个挤满了人的学校，分明使得他满心害怕和憎恶，跟“我”（布尔金）一块儿走路，对他那么一个性情孤僻的人来说，显然也是苦事。在几乎没有涉及外貌的情况下契诃夫却细致而准确地展示了别里科夫的心理状态，即恐惧。</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zh-CN" altLang="en-US" sz="2800" b="1">
                <a:latin typeface="黑体" panose="02010609060101010101" pitchFamily="49" charset="-122"/>
                <a:ea typeface="黑体" panose="02010609060101010101" pitchFamily="49" charset="-122"/>
                <a:cs typeface="黑体" panose="02010609060101010101" pitchFamily="49" charset="-122"/>
              </a:rPr>
              <a:t>别里科夫是一条被套子套住了手脚和思想的可怜虫，是一个尖酸刻薄、神经衰弱、精神极度紧张警觉的人的形象。他的所谓“性情孤僻”，其实是“逃避”外界活生生的生活。人类生活总要向前发展，文明才能进步。</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zh-CN" altLang="en-US" sz="2800" b="1">
                <a:latin typeface="黑体" panose="02010609060101010101" pitchFamily="49" charset="-122"/>
                <a:ea typeface="黑体" panose="02010609060101010101" pitchFamily="49" charset="-122"/>
                <a:cs typeface="黑体" panose="02010609060101010101" pitchFamily="49" charset="-122"/>
              </a:rPr>
              <a:t>别里科夫怕的就是这样的发展、进步，所以他十脆逃避生活，以今不如昔来安慰自己，甚至歌颂从没存在过的东两，可见他已经虚妄到何等地步。契诃夫通过生动的“套中人”形象的塑造，讽刺和鞭挞别里科夫之流以及产生他们这种畸形性格的反动时代。</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3660" y="116840"/>
            <a:ext cx="8994775" cy="4270375"/>
          </a:xfrm>
        </p:spPr>
        <p:txBody>
          <a:bodyPr/>
          <a:p>
            <a:pPr marL="0" indent="0">
              <a:buNone/>
            </a:pPr>
            <a:r>
              <a:rPr lang="en-US" altLang="zh-CN" sz="2600" b="1">
                <a:latin typeface="黑体" panose="02010609060101010101" pitchFamily="49" charset="-122"/>
                <a:ea typeface="黑体" panose="02010609060101010101" pitchFamily="49" charset="-122"/>
                <a:cs typeface="黑体" panose="02010609060101010101" pitchFamily="49" charset="-122"/>
              </a:rPr>
              <a:t>    </a:t>
            </a:r>
            <a:r>
              <a:rPr lang="zh-CN" altLang="en-US" sz="2600" b="1">
                <a:latin typeface="黑体" panose="02010609060101010101" pitchFamily="49" charset="-122"/>
                <a:ea typeface="黑体" panose="02010609060101010101" pitchFamily="49" charset="-122"/>
                <a:cs typeface="黑体" panose="02010609060101010101" pitchFamily="49" charset="-122"/>
              </a:rPr>
              <a:t>不仅如此，别里科夫把和人交往也视为厌事，他所去的那个挤满了人的学校，分明使得他满心害怕和憎恶，跟“我”（布尔金）一块儿走路，对他那么一个性情孤僻的人来说，显然也是苦事。在几乎没有涉及外貌的情况下契诃夫却细致而准确地展示了别里科夫的心理状态，即恐惧。</a:t>
            </a:r>
            <a:endParaRPr lang="zh-CN" altLang="en-US" sz="2600" b="1">
              <a:latin typeface="黑体" panose="02010609060101010101" pitchFamily="49" charset="-122"/>
              <a:ea typeface="黑体" panose="02010609060101010101" pitchFamily="49" charset="-122"/>
              <a:cs typeface="黑体" panose="02010609060101010101" pitchFamily="49" charset="-122"/>
            </a:endParaRPr>
          </a:p>
          <a:p>
            <a:r>
              <a:rPr lang="en-US" altLang="zh-CN" sz="2600" b="1">
                <a:latin typeface="黑体" panose="02010609060101010101" pitchFamily="49" charset="-122"/>
                <a:ea typeface="黑体" panose="02010609060101010101" pitchFamily="49" charset="-122"/>
                <a:cs typeface="黑体" panose="02010609060101010101" pitchFamily="49" charset="-122"/>
              </a:rPr>
              <a:t>    </a:t>
            </a:r>
            <a:r>
              <a:rPr lang="zh-CN" altLang="en-US" sz="2600" b="1">
                <a:latin typeface="黑体" panose="02010609060101010101" pitchFamily="49" charset="-122"/>
                <a:ea typeface="黑体" panose="02010609060101010101" pitchFamily="49" charset="-122"/>
                <a:cs typeface="黑体" panose="02010609060101010101" pitchFamily="49" charset="-122"/>
              </a:rPr>
              <a:t>别里科夫是一条被套子套住了手脚和思想的可怜虫，是一个尖酸刻薄、神经衰弱、精神极度紧张警觉的人的形象。他的所谓“性情孤僻”，其实是“逃避”外界活生生的生活。人类生活总要向前发展，文明才能进步。</a:t>
            </a:r>
            <a:endParaRPr lang="zh-CN" altLang="en-US" sz="2600" b="1">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600" b="1">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600" b="1">
                <a:latin typeface="黑体" panose="02010609060101010101" pitchFamily="49" charset="-122"/>
                <a:ea typeface="黑体" panose="02010609060101010101" pitchFamily="49" charset="-122"/>
                <a:cs typeface="黑体" panose="02010609060101010101" pitchFamily="49" charset="-122"/>
                <a:sym typeface="+mn-ea"/>
              </a:rPr>
              <a:t>别里科夫怕的就是这样的发展、进步，所以他十脆逃避生活，以今不如昔来安慰自己，甚至歌颂从没存在过的东两，可见他已经虚妄到何等地步。契诃夫通过生动的“套中人”形象的塑造，讽刺和鞭挞别里科夫之流以及产生他们这种畸形性格的反动时代。</a:t>
            </a:r>
            <a:endParaRPr lang="zh-CN" altLang="en-US" sz="2600" b="1">
              <a:latin typeface="黑体" panose="02010609060101010101" pitchFamily="49" charset="-122"/>
              <a:ea typeface="黑体" panose="02010609060101010101" pitchFamily="49" charset="-122"/>
              <a:cs typeface="黑体" panose="02010609060101010101" pitchFamily="49" charset="-122"/>
            </a:endParaRPr>
          </a:p>
          <a:p>
            <a:endParaRPr lang="zh-CN" altLang="en-US" sz="2600" b="1">
              <a:latin typeface="黑体" panose="02010609060101010101" pitchFamily="49" charset="-122"/>
              <a:ea typeface="黑体" panose="02010609060101010101" pitchFamily="49" charset="-122"/>
              <a:cs typeface="黑体" panose="02010609060101010101" pitchFamily="49" charset="-122"/>
            </a:endParaRPr>
          </a:p>
          <a:p>
            <a:endParaRPr lang="zh-CN" altLang="en-US" sz="26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675" y="764540"/>
            <a:ext cx="9276715" cy="6372225"/>
          </a:xfrm>
        </p:spPr>
        <p:txBody>
          <a:bodyPr/>
          <a:p>
            <a:r>
              <a:rPr lang="en-US" altLang="zh-CN" b="1">
                <a:latin typeface="黑体" panose="02010609060101010101" pitchFamily="49" charset="-122"/>
                <a:ea typeface="黑体" panose="02010609060101010101" pitchFamily="49" charset="-122"/>
                <a:cs typeface="黑体" panose="02010609060101010101" pitchFamily="49" charset="-122"/>
              </a:rPr>
              <a:t>    </a:t>
            </a:r>
            <a:r>
              <a:rPr lang="zh-CN" altLang="en-US" b="1">
                <a:latin typeface="黑体" panose="02010609060101010101" pitchFamily="49" charset="-122"/>
                <a:ea typeface="黑体" panose="02010609060101010101" pitchFamily="49" charset="-122"/>
                <a:cs typeface="黑体" panose="02010609060101010101" pitchFamily="49" charset="-122"/>
              </a:rPr>
              <a:t>契诃夫所生活的19世纪末是俄国历史上沙俄统治非常黑暗的时期，“</a:t>
            </a:r>
            <a:r>
              <a:rPr lang="zh-CN" altLang="en-US" b="1">
                <a:solidFill>
                  <a:srgbClr val="FF0000"/>
                </a:solidFill>
                <a:latin typeface="黑体" panose="02010609060101010101" pitchFamily="49" charset="-122"/>
                <a:ea typeface="黑体" panose="02010609060101010101" pitchFamily="49" charset="-122"/>
                <a:cs typeface="黑体" panose="02010609060101010101" pitchFamily="49" charset="-122"/>
              </a:rPr>
              <a:t>这时的俄国政治上虽然还算封建专制统治，但经济和社会生活已经进入资本主义社会，资本主义经济的发展加速了封建制的灭亡。</a:t>
            </a:r>
            <a:r>
              <a:rPr lang="zh-CN" altLang="en-US" b="1">
                <a:latin typeface="黑体" panose="02010609060101010101" pitchFamily="49" charset="-122"/>
                <a:ea typeface="黑体" panose="02010609060101010101" pitchFamily="49" charset="-122"/>
                <a:cs typeface="黑体" panose="02010609060101010101" pitchFamily="49" charset="-122"/>
              </a:rPr>
              <a:t>在这种情况下，沙皇反动统治与时代大流做着垂死挣扎，加大了书刊捡查制度，秘密警察紧紧盯着人们的一举一动。沙皇政权不允许有任何反对其的言论，他们生怕革命的火种蔓延开来，因此加大了对人们思想和行动控制。而那些反对沙皇统治或是试图宣传革命的人遭到了严酷的镇压，很多进步人士和知识分子都被抓进监狱，流放或是处死。</a:t>
            </a:r>
            <a:endParaRPr lang="zh-CN" altLang="en-US" b="1">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480060" y="128905"/>
            <a:ext cx="3659505" cy="706755"/>
          </a:xfrm>
          <a:prstGeom prst="rect">
            <a:avLst/>
          </a:prstGeom>
          <a:noFill/>
        </p:spPr>
        <p:txBody>
          <a:bodyPr wrap="square" rtlCol="0">
            <a:spAutoFit/>
          </a:bodyPr>
          <a:p>
            <a:r>
              <a:rPr lang="zh-CN" altLang="en-US"/>
              <a:t>时代</a:t>
            </a:r>
            <a:r>
              <a:rPr lang="zh-CN" altLang="en-US"/>
              <a:t>背景</a:t>
            </a:r>
            <a:endParaRPr lang="zh-CN" altLang="en-US"/>
          </a:p>
        </p:txBody>
      </p:sp>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23215" y="-99695"/>
            <a:ext cx="8540750" cy="685800"/>
          </a:xfrm>
        </p:spPr>
        <p:txBody>
          <a:bodyPr/>
          <a:p>
            <a:r>
              <a:rPr lang="zh-CN" altLang="en-US" sz="3200" b="1">
                <a:latin typeface="黑体" panose="02010609060101010101" pitchFamily="49" charset="-122"/>
                <a:ea typeface="黑体" panose="02010609060101010101" pitchFamily="49" charset="-122"/>
              </a:rPr>
              <a:t>《祝福》主要内容</a:t>
            </a:r>
            <a:endParaRPr lang="zh-CN" altLang="en-US" sz="3200" b="1">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23215" y="692785"/>
            <a:ext cx="8540750" cy="5786755"/>
          </a:xfrm>
        </p:spPr>
        <p:txBody>
          <a:bodyPr/>
          <a:p>
            <a:r>
              <a:rPr lang="en-US" altLang="zh-CN" sz="2800" b="1">
                <a:latin typeface="黑体" panose="02010609060101010101" pitchFamily="49" charset="-122"/>
                <a:ea typeface="黑体" panose="02010609060101010101" pitchFamily="49" charset="-122"/>
                <a:cs typeface="黑体" panose="02010609060101010101" pitchFamily="49" charset="-122"/>
              </a:rPr>
              <a:t>    </a:t>
            </a:r>
            <a:r>
              <a:rPr lang="zh-CN" altLang="en-US" sz="2800" b="1">
                <a:latin typeface="黑体" panose="02010609060101010101" pitchFamily="49" charset="-122"/>
                <a:ea typeface="黑体" panose="02010609060101010101" pitchFamily="49" charset="-122"/>
                <a:cs typeface="黑体" panose="02010609060101010101" pitchFamily="49" charset="-122"/>
              </a:rPr>
              <a:t>年轻寡妇</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祥林嫂</a:t>
            </a:r>
            <a:r>
              <a:rPr lang="zh-CN" altLang="en-US" sz="2800" b="1">
                <a:latin typeface="黑体" panose="02010609060101010101" pitchFamily="49" charset="-122"/>
                <a:ea typeface="黑体" panose="02010609060101010101" pitchFamily="49" charset="-122"/>
                <a:cs typeface="黑体" panose="02010609060101010101" pitchFamily="49" charset="-122"/>
              </a:rPr>
              <a:t>获悉</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婆母</a:t>
            </a:r>
            <a:r>
              <a:rPr lang="zh-CN" altLang="en-US" sz="2800" b="1">
                <a:latin typeface="黑体" panose="02010609060101010101" pitchFamily="49" charset="-122"/>
                <a:ea typeface="黑体" panose="02010609060101010101" pitchFamily="49" charset="-122"/>
                <a:cs typeface="黑体" panose="02010609060101010101" pitchFamily="49" charset="-122"/>
              </a:rPr>
              <a:t>与远亲</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卫老二</a:t>
            </a:r>
            <a:r>
              <a:rPr lang="zh-CN" altLang="en-US" sz="2800" b="1">
                <a:latin typeface="黑体" panose="02010609060101010101" pitchFamily="49" charset="-122"/>
                <a:ea typeface="黑体" panose="02010609060101010101" pitchFamily="49" charset="-122"/>
                <a:cs typeface="黑体" panose="02010609060101010101" pitchFamily="49" charset="-122"/>
              </a:rPr>
              <a:t>欲将自己卖到山里的消息，连夜出逃，后在鲁镇 地主</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鲁四老爷</a:t>
            </a:r>
            <a:r>
              <a:rPr lang="zh-CN" altLang="en-US" sz="2800" b="1">
                <a:latin typeface="黑体" panose="02010609060101010101" pitchFamily="49" charset="-122"/>
                <a:ea typeface="黑体" panose="02010609060101010101" pitchFamily="49" charset="-122"/>
                <a:cs typeface="黑体" panose="02010609060101010101" pitchFamily="49" charset="-122"/>
              </a:rPr>
              <a:t>家为佣。祥林嫂勤快利索，令东家满意。翌年清明时分，祥 林嫂突被婆母和卫老二遣人抢回，卖与</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贺老六</a:t>
            </a:r>
            <a:r>
              <a:rPr lang="zh-CN" altLang="en-US" sz="2800" b="1">
                <a:latin typeface="黑体" panose="02010609060101010101" pitchFamily="49" charset="-122"/>
                <a:ea typeface="黑体" panose="02010609060101010101" pitchFamily="49" charset="-122"/>
                <a:cs typeface="黑体" panose="02010609060101010101" pitchFamily="49" charset="-122"/>
              </a:rPr>
              <a:t>强行成婚。</a:t>
            </a:r>
            <a:r>
              <a:rPr lang="en-US" altLang="zh-CN" sz="2800" b="1">
                <a:latin typeface="黑体" panose="02010609060101010101" pitchFamily="49" charset="-122"/>
                <a:ea typeface="黑体" panose="02010609060101010101" pitchFamily="49" charset="-122"/>
                <a:cs typeface="黑体" panose="02010609060101010101" pitchFamily="49" charset="-122"/>
              </a:rPr>
              <a:t>   </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en-US" altLang="zh-CN" sz="2800" b="1">
                <a:latin typeface="黑体" panose="02010609060101010101" pitchFamily="49" charset="-122"/>
                <a:ea typeface="黑体" panose="02010609060101010101" pitchFamily="49" charset="-122"/>
                <a:cs typeface="黑体" panose="02010609060101010101" pitchFamily="49" charset="-122"/>
              </a:rPr>
              <a:t>    </a:t>
            </a:r>
            <a:r>
              <a:rPr lang="zh-CN" altLang="en-US" sz="2800" b="1">
                <a:latin typeface="黑体" panose="02010609060101010101" pitchFamily="49" charset="-122"/>
                <a:ea typeface="黑体" panose="02010609060101010101" pitchFamily="49" charset="-122"/>
                <a:cs typeface="黑体" panose="02010609060101010101" pitchFamily="49" charset="-122"/>
              </a:rPr>
              <a:t>祥林嫂不从，撞桌角自尽，被贺老六救下。她念贺老 六善良忠厚，遂成夫妻。逾年生一子 ，取名</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阿毛</a:t>
            </a:r>
            <a:r>
              <a:rPr lang="zh-CN" altLang="en-US" sz="2800" b="1">
                <a:latin typeface="黑体" panose="02010609060101010101" pitchFamily="49" charset="-122"/>
                <a:ea typeface="黑体" panose="02010609060101010101" pitchFamily="49" charset="-122"/>
                <a:cs typeface="黑体" panose="02010609060101010101" pitchFamily="49" charset="-122"/>
              </a:rPr>
              <a:t>。贺老六为还婚债，积劳成疾，终于病逝。不久，爱子阿毛被狼衔去。</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大伯</a:t>
            </a:r>
            <a:r>
              <a:rPr lang="zh-CN" altLang="en-US" sz="2800" b="1">
                <a:latin typeface="黑体" panose="02010609060101010101" pitchFamily="49" charset="-122"/>
                <a:ea typeface="黑体" panose="02010609060101010101" pitchFamily="49" charset="-122"/>
                <a:cs typeface="黑体" panose="02010609060101010101" pitchFamily="49" charset="-122"/>
              </a:rPr>
              <a:t>收回房子，将祥林嫂逐出贺家。</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en-US" altLang="zh-CN" sz="2800" b="1">
                <a:latin typeface="黑体" panose="02010609060101010101" pitchFamily="49" charset="-122"/>
                <a:ea typeface="黑体" panose="02010609060101010101" pitchFamily="49" charset="-122"/>
                <a:cs typeface="黑体" panose="02010609060101010101" pitchFamily="49" charset="-122"/>
              </a:rPr>
              <a:t>       </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1625" y="260350"/>
            <a:ext cx="8540750" cy="6472555"/>
          </a:xfrm>
        </p:spPr>
        <p:txBody>
          <a:bodyPr/>
          <a:p>
            <a:r>
              <a:rPr lang="zh-CN" altLang="en-US" b="1">
                <a:latin typeface="黑体" panose="02010609060101010101" pitchFamily="49" charset="-122"/>
                <a:ea typeface="黑体" panose="02010609060101010101" pitchFamily="49" charset="-122"/>
                <a:cs typeface="黑体" panose="02010609060101010101" pitchFamily="49" charset="-122"/>
                <a:sym typeface="+mn-ea"/>
              </a:rPr>
              <a:t>在这样令人窒息的气氛里，人们的一举一动都会保持高度的警惕。大多数人渴望改变现状，却又因为无法与强大的专制统治做斗争，因而逆来顺受地忍受着这一切，每天小心翼翼地生活。契诃夫生活在这样的环境里，一方面，他深深地厌恶残暴反动的沙皇统治，另一方面，他又为当时俄国人民的麻木和逆来顺受而痛心。他想要唤醒人们的意识，不想看到封建专制扼杀了人们本性中美好的一面。因而用夸张的手法塑造了别里科夫这样一个人物形象，通过这个人物形象，作者放大了人们顽固守旧、胆小怕事、固步自封的形象。 </a:t>
            </a:r>
            <a:endParaRPr lang="zh-CN" altLang="en-US" b="1">
              <a:latin typeface="黑体" panose="02010609060101010101" pitchFamily="49" charset="-122"/>
              <a:ea typeface="黑体" panose="02010609060101010101" pitchFamily="49" charset="-122"/>
              <a:cs typeface="黑体" panose="02010609060101010101" pitchFamily="49" charset="-122"/>
            </a:endParaRPr>
          </a:p>
          <a:p>
            <a:endParaRPr lang="zh-CN" altLang="en-US"/>
          </a:p>
        </p:txBody>
      </p:sp>
    </p:spTree>
  </p:cSld>
  <p:clrMapOvr>
    <a:masterClrMapping/>
  </p:clrMapOvr>
  <p:transition spd="slow">
    <p:randomBar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
          <p:cNvSpPr>
            <a:spLocks noGrp="1" noRot="1"/>
          </p:cNvSpPr>
          <p:nvPr>
            <p:ph idx="1"/>
          </p:nvPr>
        </p:nvSpPr>
        <p:spPr>
          <a:xfrm>
            <a:off x="-16510" y="692785"/>
            <a:ext cx="9039860" cy="1256030"/>
          </a:xfrm>
        </p:spPr>
        <p:txBody>
          <a:bodyPr wrap="square" lIns="91440" tIns="45720" rIns="91440" bIns="45720" anchor="t" anchorCtr="0"/>
          <a:lstStyle/>
          <a:p>
            <a:pPr eaLnBrk="1" hangingPunct="1"/>
            <a:r>
              <a:rPr lang="zh-CN" sz="3600" b="1"/>
              <a:t>寻找别里科夫的“套子”，并用自己的话概括“套中人”的表现并填入下表。。</a:t>
            </a:r>
            <a:endParaRPr lang="zh-CN" sz="3600" b="1"/>
          </a:p>
        </p:txBody>
      </p:sp>
      <p:graphicFrame>
        <p:nvGraphicFramePr>
          <p:cNvPr id="2" name="表格 1"/>
          <p:cNvGraphicFramePr>
            <a:graphicFrameLocks noGrp="1"/>
          </p:cNvGraphicFramePr>
          <p:nvPr>
            <p:custDataLst>
              <p:tags r:id="rId1"/>
            </p:custDataLst>
          </p:nvPr>
        </p:nvGraphicFramePr>
        <p:xfrm>
          <a:off x="67628" y="1856740"/>
          <a:ext cx="8954770" cy="4777105"/>
        </p:xfrm>
        <a:graphic>
          <a:graphicData uri="http://schemas.openxmlformats.org/drawingml/2006/table">
            <a:tbl>
              <a:tblPr firstRow="1" bandRow="1">
                <a:tableStyleId>{72833802-FEF1-4C79-8D5D-14CF1EAF98D9}</a:tableStyleId>
              </a:tblPr>
              <a:tblGrid>
                <a:gridCol w="2573020"/>
                <a:gridCol w="6381750"/>
              </a:tblGrid>
              <a:tr h="640080">
                <a:tc>
                  <a:txBody>
                    <a:bodyPr wrap="square"/>
                    <a:lstStyle/>
                    <a:p>
                      <a:pPr algn="ctr">
                        <a:buNone/>
                      </a:pPr>
                      <a:r>
                        <a:rPr lang="zh-CN" altLang="en-US" sz="2400">
                          <a:latin typeface="黑体" panose="02010609060101010101" pitchFamily="49" charset="-122"/>
                          <a:ea typeface="黑体" panose="02010609060101010101" pitchFamily="49" charset="-122"/>
                          <a:cs typeface="黑体" panose="02010609060101010101" pitchFamily="49" charset="-122"/>
                        </a:rPr>
                        <a:t>“套子”的类型</a:t>
                      </a:r>
                      <a:endParaRPr lang="zh-CN" altLang="en-US" sz="2400">
                        <a:latin typeface="黑体" panose="02010609060101010101" pitchFamily="49" charset="-122"/>
                        <a:ea typeface="黑体" panose="02010609060101010101" pitchFamily="49" charset="-122"/>
                        <a:cs typeface="黑体" panose="02010609060101010101" pitchFamily="49" charset="-122"/>
                      </a:endParaRPr>
                    </a:p>
                  </a:txBody>
                  <a:tcPr vert="horz" anchor="ctr"/>
                </a:tc>
                <a:tc>
                  <a:txBody>
                    <a:bodyPr wrap="square"/>
                    <a:lstStyle/>
                    <a:p>
                      <a:pPr algn="ctr">
                        <a:buNone/>
                      </a:pPr>
                      <a:r>
                        <a:rPr lang="zh-CN" altLang="en-US" sz="2800">
                          <a:latin typeface="黑体" panose="02010609060101010101" pitchFamily="49" charset="-122"/>
                          <a:ea typeface="黑体" panose="02010609060101010101" pitchFamily="49" charset="-122"/>
                          <a:cs typeface="黑体" panose="02010609060101010101" pitchFamily="49" charset="-122"/>
                        </a:rPr>
                        <a:t>“套中人”的表现</a:t>
                      </a:r>
                      <a:endParaRPr lang="zh-CN" altLang="en-US" sz="2800">
                        <a:latin typeface="黑体" panose="02010609060101010101" pitchFamily="49" charset="-122"/>
                        <a:ea typeface="黑体" panose="02010609060101010101" pitchFamily="49" charset="-122"/>
                        <a:cs typeface="黑体" panose="02010609060101010101" pitchFamily="49" charset="-122"/>
                      </a:endParaRPr>
                    </a:p>
                  </a:txBody>
                  <a:tcPr vert="horz" anchor="ctr"/>
                </a:tc>
              </a:tr>
              <a:tr h="936625">
                <a:tc>
                  <a:txBody>
                    <a:bodyPr wrap="square"/>
                    <a:lstStyle/>
                    <a:p>
                      <a:pPr algn="ctr">
                        <a:buNone/>
                      </a:pPr>
                      <a:r>
                        <a:rPr lang="zh-CN" altLang="en-US" sz="2800" b="1">
                          <a:latin typeface="宋体" panose="02010600030101010101" pitchFamily="2" charset="-122"/>
                          <a:ea typeface="宋体" panose="02010600030101010101" pitchFamily="2" charset="-122"/>
                        </a:rPr>
                        <a:t>肖像</a:t>
                      </a:r>
                      <a:endParaRPr lang="zh-CN" altLang="en-US" sz="2800" b="1">
                        <a:latin typeface="宋体" panose="02010600030101010101" pitchFamily="2" charset="-122"/>
                        <a:ea typeface="宋体" panose="02010600030101010101" pitchFamily="2" charset="-122"/>
                      </a:endParaRPr>
                    </a:p>
                  </a:txBody>
                  <a:tcPr vert="horz" anchor="ctr"/>
                </a:tc>
                <a:tc>
                  <a:txBody>
                    <a:bodyPr wrap="square"/>
                    <a:lstStyle/>
                    <a:p>
                      <a:pPr algn="l">
                        <a:buNone/>
                      </a:pPr>
                      <a:r>
                        <a:rPr lang="zh-CN" altLang="en-US" sz="2400" b="1">
                          <a:solidFill>
                            <a:srgbClr val="FF0000"/>
                          </a:solidFill>
                          <a:latin typeface="黑体" panose="02010609060101010101" pitchFamily="49" charset="-122"/>
                          <a:ea typeface="黑体" panose="02010609060101010101" pitchFamily="49" charset="-122"/>
                        </a:rPr>
                        <a:t>苍白的小脸，挂着眼镜，脸色苍白、发青，表现了别里科夫时刻阴郁、充满压抑的性格气质。</a:t>
                      </a:r>
                      <a:endParaRPr lang="zh-CN" altLang="en-US" sz="2400" b="1">
                        <a:solidFill>
                          <a:srgbClr val="FF0000"/>
                        </a:solidFill>
                        <a:latin typeface="黑体" panose="02010609060101010101" pitchFamily="49" charset="-122"/>
                        <a:ea typeface="黑体" panose="02010609060101010101" pitchFamily="49" charset="-122"/>
                      </a:endParaRPr>
                    </a:p>
                  </a:txBody>
                  <a:tcPr vert="horz" anchor="ctr"/>
                </a:tc>
              </a:tr>
              <a:tr h="640080">
                <a:tc>
                  <a:txBody>
                    <a:bodyPr wrap="square"/>
                    <a:lstStyle/>
                    <a:p>
                      <a:pPr algn="ctr">
                        <a:buNone/>
                      </a:pPr>
                      <a:r>
                        <a:rPr lang="zh-CN" altLang="en-US" sz="2800" b="1">
                          <a:latin typeface="宋体" panose="02010600030101010101" pitchFamily="2" charset="-122"/>
                          <a:ea typeface="宋体" panose="02010600030101010101" pitchFamily="2" charset="-122"/>
                        </a:rPr>
                        <a:t>穿着</a:t>
                      </a:r>
                      <a:endParaRPr lang="zh-CN" altLang="en-US" sz="2800" b="1">
                        <a:latin typeface="宋体" panose="02010600030101010101" pitchFamily="2" charset="-122"/>
                        <a:ea typeface="宋体" panose="02010600030101010101" pitchFamily="2" charset="-122"/>
                      </a:endParaRPr>
                    </a:p>
                  </a:txBody>
                  <a:tcPr vert="horz" anchor="ctr"/>
                </a:tc>
                <a:tc>
                  <a:txBody>
                    <a:bodyPr wrap="square"/>
                    <a:lstStyle/>
                    <a:p>
                      <a:pPr algn="ctr">
                        <a:buNone/>
                      </a:pPr>
                      <a:endParaRPr lang="zh-CN" altLang="en-US"/>
                    </a:p>
                  </a:txBody>
                  <a:tcPr vert="horz" anchor="ctr"/>
                </a:tc>
              </a:tr>
              <a:tr h="640080">
                <a:tc>
                  <a:txBody>
                    <a:bodyPr wrap="square"/>
                    <a:lstStyle/>
                    <a:p>
                      <a:pPr algn="ctr">
                        <a:buNone/>
                      </a:pPr>
                      <a:r>
                        <a:rPr lang="zh-CN" altLang="en-US" sz="2800" b="1">
                          <a:latin typeface="宋体" panose="02010600030101010101" pitchFamily="2" charset="-122"/>
                          <a:ea typeface="宋体" panose="02010600030101010101" pitchFamily="2" charset="-122"/>
                        </a:rPr>
                        <a:t>身份</a:t>
                      </a:r>
                      <a:endParaRPr lang="zh-CN" altLang="en-US" sz="2800" b="1">
                        <a:latin typeface="宋体" panose="02010600030101010101" pitchFamily="2" charset="-122"/>
                        <a:ea typeface="宋体" panose="02010600030101010101" pitchFamily="2" charset="-122"/>
                      </a:endParaRPr>
                    </a:p>
                  </a:txBody>
                  <a:tcPr vert="horz" anchor="ctr"/>
                </a:tc>
                <a:tc>
                  <a:txBody>
                    <a:bodyPr wrap="square"/>
                    <a:lstStyle/>
                    <a:p>
                      <a:pPr algn="ctr">
                        <a:buNone/>
                      </a:pPr>
                      <a:endParaRPr lang="zh-CN" altLang="en-US"/>
                    </a:p>
                  </a:txBody>
                  <a:tcPr vert="horz" anchor="ctr"/>
                </a:tc>
              </a:tr>
              <a:tr h="640080">
                <a:tc>
                  <a:txBody>
                    <a:bodyPr wrap="square"/>
                    <a:lstStyle/>
                    <a:p>
                      <a:pPr algn="ctr">
                        <a:buNone/>
                      </a:pPr>
                      <a:r>
                        <a:rPr lang="zh-CN" altLang="en-US" sz="2800" b="1">
                          <a:latin typeface="宋体" panose="02010600030101010101" pitchFamily="2" charset="-122"/>
                          <a:ea typeface="宋体" panose="02010600030101010101" pitchFamily="2" charset="-122"/>
                        </a:rPr>
                        <a:t>行为</a:t>
                      </a:r>
                      <a:endParaRPr lang="zh-CN" altLang="en-US" sz="2800" b="1">
                        <a:latin typeface="宋体" panose="02010600030101010101" pitchFamily="2" charset="-122"/>
                        <a:ea typeface="宋体" panose="02010600030101010101" pitchFamily="2" charset="-122"/>
                      </a:endParaRPr>
                    </a:p>
                  </a:txBody>
                  <a:tcPr vert="horz" anchor="ctr"/>
                </a:tc>
                <a:tc>
                  <a:txBody>
                    <a:bodyPr wrap="square"/>
                    <a:lstStyle/>
                    <a:p>
                      <a:pPr algn="ctr">
                        <a:buNone/>
                      </a:pPr>
                      <a:endParaRPr lang="zh-CN" altLang="en-US"/>
                    </a:p>
                  </a:txBody>
                  <a:tcPr vert="horz" anchor="ctr"/>
                </a:tc>
              </a:tr>
              <a:tr h="640080">
                <a:tc>
                  <a:txBody>
                    <a:bodyPr wrap="square"/>
                    <a:lstStyle/>
                    <a:p>
                      <a:pPr algn="ctr">
                        <a:buNone/>
                      </a:pPr>
                      <a:r>
                        <a:rPr lang="zh-CN" altLang="en-US" sz="2800" b="1">
                          <a:latin typeface="宋体" panose="02010600030101010101" pitchFamily="2" charset="-122"/>
                          <a:ea typeface="宋体" panose="02010600030101010101" pitchFamily="2" charset="-122"/>
                        </a:rPr>
                        <a:t>思想</a:t>
                      </a:r>
                      <a:endParaRPr lang="zh-CN" altLang="en-US" sz="2800" b="1">
                        <a:latin typeface="宋体" panose="02010600030101010101" pitchFamily="2" charset="-122"/>
                        <a:ea typeface="宋体" panose="02010600030101010101" pitchFamily="2" charset="-122"/>
                      </a:endParaRPr>
                    </a:p>
                  </a:txBody>
                  <a:tcPr vert="horz" anchor="ctr"/>
                </a:tc>
                <a:tc>
                  <a:txBody>
                    <a:bodyPr wrap="square"/>
                    <a:lstStyle/>
                    <a:p>
                      <a:pPr algn="ctr">
                        <a:buNone/>
                      </a:pPr>
                      <a:endParaRPr lang="zh-CN" altLang="en-US"/>
                    </a:p>
                  </a:txBody>
                  <a:tcPr vert="horz" anchor="ctr"/>
                </a:tc>
              </a:tr>
              <a:tr h="640080">
                <a:tc>
                  <a:txBody>
                    <a:bodyPr wrap="square"/>
                    <a:lstStyle/>
                    <a:p>
                      <a:pPr algn="ctr">
                        <a:buNone/>
                      </a:pPr>
                      <a:r>
                        <a:rPr lang="zh-CN" altLang="en-US" sz="2800" b="1">
                          <a:latin typeface="宋体" panose="02010600030101010101" pitchFamily="2" charset="-122"/>
                          <a:ea typeface="宋体" panose="02010600030101010101" pitchFamily="2" charset="-122"/>
                        </a:rPr>
                        <a:t>语言</a:t>
                      </a:r>
                      <a:endParaRPr lang="zh-CN" altLang="en-US" sz="2400"/>
                    </a:p>
                  </a:txBody>
                  <a:tcPr vert="horz" anchor="ctr"/>
                </a:tc>
                <a:tc>
                  <a:txBody>
                    <a:bodyPr wrap="square"/>
                    <a:lstStyle/>
                    <a:p>
                      <a:pPr algn="ctr">
                        <a:buNone/>
                      </a:pPr>
                      <a:endParaRPr lang="zh-CN" altLang="en-US"/>
                    </a:p>
                  </a:txBody>
                  <a:tcPr vert="horz" anchor="ctr"/>
                </a:tc>
              </a:tr>
            </a:tbl>
          </a:graphicData>
        </a:graphic>
      </p:graphicFrame>
      <p:sp>
        <p:nvSpPr>
          <p:cNvPr id="12293" name="AutoShape 6"/>
          <p:cNvSpPr/>
          <p:nvPr/>
        </p:nvSpPr>
        <p:spPr>
          <a:xfrm>
            <a:off x="467360" y="15938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en-US" altLang="zh-CN">
                <a:latin typeface="Arial" panose="020B0604020202020204" pitchFamily="34" charset="0"/>
                <a:ea typeface="宋体" panose="02010600030101010101" pitchFamily="2" charset="-122"/>
              </a:rPr>
              <a:t>“</a:t>
            </a:r>
            <a:r>
              <a:rPr lang="zh-CN" altLang="zh-CN">
                <a:latin typeface="Arial" panose="020B0604020202020204" pitchFamily="34" charset="0"/>
                <a:ea typeface="宋体" panose="02010600030101010101" pitchFamily="2" charset="-122"/>
              </a:rPr>
              <a:t>套中人</a:t>
            </a:r>
            <a:r>
              <a:rPr lang="en-US" altLang="zh-CN">
                <a:latin typeface="Arial" panose="020B0604020202020204" pitchFamily="34" charset="0"/>
                <a:ea typeface="宋体" panose="02010600030101010101" pitchFamily="2" charset="-122"/>
              </a:rPr>
              <a:t>”</a:t>
            </a:r>
            <a:endParaRPr lang="en-US" altLang="zh-CN">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175">
                                            <p:txEl>
                                              <p:charRg st="0" end="17"/>
                                            </p:txEl>
                                          </p:spTgt>
                                        </p:tgtEl>
                                        <p:attrNameLst>
                                          <p:attrName>style.visibility</p:attrName>
                                        </p:attrNameLst>
                                      </p:cBhvr>
                                      <p:to>
                                        <p:strVal val="visible"/>
                                      </p:to>
                                    </p:set>
                                    <p:animEffect transition="in" filter="box(out)">
                                      <p:cBhvr>
                                        <p:cTn id="7" dur="500"/>
                                        <p:tgtEl>
                                          <p:spTgt spid="7175">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67628" y="755650"/>
          <a:ext cx="8954135" cy="5528945"/>
        </p:xfrm>
        <a:graphic>
          <a:graphicData uri="http://schemas.openxmlformats.org/drawingml/2006/table">
            <a:tbl>
              <a:tblPr firstRow="1" bandRow="1">
                <a:tableStyleId>{72833802-FEF1-4C79-8D5D-14CF1EAF98D9}</a:tableStyleId>
              </a:tblPr>
              <a:tblGrid>
                <a:gridCol w="1965960"/>
                <a:gridCol w="6988175"/>
              </a:tblGrid>
              <a:tr h="874395">
                <a:tc>
                  <a:txBody>
                    <a:bodyPr wrap="square"/>
                    <a:lstStyle/>
                    <a:p>
                      <a:pPr algn="ctr">
                        <a:buNone/>
                      </a:pPr>
                      <a:r>
                        <a:rPr lang="zh-CN" altLang="en-US" sz="2400">
                          <a:latin typeface="黑体" panose="02010609060101010101" pitchFamily="49" charset="-122"/>
                          <a:ea typeface="黑体" panose="02010609060101010101" pitchFamily="49" charset="-122"/>
                          <a:cs typeface="黑体" panose="02010609060101010101" pitchFamily="49" charset="-122"/>
                        </a:rPr>
                        <a:t>“套子”的类型</a:t>
                      </a:r>
                      <a:endParaRPr lang="zh-CN" altLang="en-US" sz="2400">
                        <a:latin typeface="黑体" panose="02010609060101010101" pitchFamily="49" charset="-122"/>
                        <a:ea typeface="黑体" panose="02010609060101010101" pitchFamily="49" charset="-122"/>
                        <a:cs typeface="黑体" panose="02010609060101010101" pitchFamily="49" charset="-122"/>
                      </a:endParaRPr>
                    </a:p>
                  </a:txBody>
                  <a:tcPr vert="horz" anchor="ctr"/>
                </a:tc>
                <a:tc>
                  <a:txBody>
                    <a:bodyPr wrap="square"/>
                    <a:lstStyle/>
                    <a:p>
                      <a:pPr algn="ctr">
                        <a:buNone/>
                      </a:pPr>
                      <a:r>
                        <a:rPr lang="zh-CN" altLang="en-US" sz="2800">
                          <a:latin typeface="黑体" panose="02010609060101010101" pitchFamily="49" charset="-122"/>
                          <a:ea typeface="黑体" panose="02010609060101010101" pitchFamily="49" charset="-122"/>
                          <a:cs typeface="黑体" panose="02010609060101010101" pitchFamily="49" charset="-122"/>
                        </a:rPr>
                        <a:t>“套中人”的表现</a:t>
                      </a:r>
                      <a:endParaRPr lang="zh-CN" altLang="en-US" sz="2800">
                        <a:latin typeface="黑体" panose="02010609060101010101" pitchFamily="49" charset="-122"/>
                        <a:ea typeface="黑体" panose="02010609060101010101" pitchFamily="49" charset="-122"/>
                        <a:cs typeface="黑体" panose="02010609060101010101" pitchFamily="49" charset="-122"/>
                      </a:endParaRPr>
                    </a:p>
                  </a:txBody>
                  <a:tcPr vert="horz" anchor="ctr"/>
                </a:tc>
              </a:tr>
              <a:tr h="874395">
                <a:tc>
                  <a:txBody>
                    <a:bodyPr wrap="square"/>
                    <a:lstStyle/>
                    <a:p>
                      <a:pPr algn="ctr">
                        <a:buNone/>
                      </a:pPr>
                      <a:r>
                        <a:rPr lang="zh-CN" altLang="en-US" sz="2800" b="1">
                          <a:solidFill>
                            <a:schemeClr val="tx1"/>
                          </a:solidFill>
                          <a:latin typeface="黑体" panose="02010609060101010101" pitchFamily="49" charset="-122"/>
                          <a:ea typeface="黑体" panose="02010609060101010101" pitchFamily="49" charset="-122"/>
                        </a:rPr>
                        <a:t>肖像</a:t>
                      </a:r>
                      <a:endParaRPr lang="zh-CN" altLang="en-US" sz="2800" b="1">
                        <a:solidFill>
                          <a:schemeClr val="tx1"/>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latin typeface="黑体" panose="02010609060101010101" pitchFamily="49" charset="-122"/>
                        <a:ea typeface="黑体" panose="02010609060101010101" pitchFamily="49" charset="-122"/>
                      </a:endParaRPr>
                    </a:p>
                  </a:txBody>
                  <a:tcPr vert="horz" anchor="ctr"/>
                </a:tc>
              </a:tr>
              <a:tr h="1000760">
                <a:tc>
                  <a:txBody>
                    <a:bodyPr wrap="square"/>
                    <a:lstStyle/>
                    <a:p>
                      <a:pPr algn="ctr">
                        <a:buNone/>
                      </a:pPr>
                      <a:r>
                        <a:rPr lang="zh-CN" altLang="en-US" sz="2800" b="1">
                          <a:solidFill>
                            <a:schemeClr val="tx1"/>
                          </a:solidFill>
                          <a:latin typeface="黑体" panose="02010609060101010101" pitchFamily="49" charset="-122"/>
                          <a:ea typeface="黑体" panose="02010609060101010101" pitchFamily="49" charset="-122"/>
                        </a:rPr>
                        <a:t>穿着</a:t>
                      </a:r>
                      <a:endParaRPr lang="zh-CN" altLang="en-US" sz="2800" b="1">
                        <a:solidFill>
                          <a:schemeClr val="tx1"/>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latin typeface="黑体" panose="02010609060101010101" pitchFamily="49" charset="-122"/>
                        <a:ea typeface="黑体" panose="02010609060101010101" pitchFamily="49" charset="-122"/>
                      </a:endParaRPr>
                    </a:p>
                  </a:txBody>
                  <a:tcPr vert="horz" anchor="ctr"/>
                </a:tc>
              </a:tr>
              <a:tr h="874395">
                <a:tc>
                  <a:txBody>
                    <a:bodyPr wrap="square"/>
                    <a:lstStyle/>
                    <a:p>
                      <a:pPr algn="ctr">
                        <a:buNone/>
                      </a:pPr>
                      <a:r>
                        <a:rPr lang="zh-CN" altLang="en-US" sz="2800" b="1">
                          <a:solidFill>
                            <a:schemeClr val="tx1"/>
                          </a:solidFill>
                          <a:latin typeface="黑体" panose="02010609060101010101" pitchFamily="49" charset="-122"/>
                          <a:ea typeface="黑体" panose="02010609060101010101" pitchFamily="49" charset="-122"/>
                        </a:rPr>
                        <a:t>身份</a:t>
                      </a:r>
                      <a:endParaRPr lang="zh-CN" altLang="en-US" sz="2800" b="1">
                        <a:solidFill>
                          <a:schemeClr val="tx1"/>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latin typeface="黑体" panose="02010609060101010101" pitchFamily="49" charset="-122"/>
                        <a:ea typeface="黑体" panose="02010609060101010101" pitchFamily="49" charset="-122"/>
                      </a:endParaRPr>
                    </a:p>
                  </a:txBody>
                  <a:tcPr vert="horz" anchor="ctr"/>
                </a:tc>
              </a:tr>
              <a:tr h="1905000">
                <a:tc>
                  <a:txBody>
                    <a:bodyPr wrap="square"/>
                    <a:lstStyle/>
                    <a:p>
                      <a:pPr algn="ctr">
                        <a:buNone/>
                      </a:pPr>
                      <a:r>
                        <a:rPr lang="zh-CN" altLang="en-US" sz="2800" b="1">
                          <a:solidFill>
                            <a:schemeClr val="tx1"/>
                          </a:solidFill>
                          <a:latin typeface="黑体" panose="02010609060101010101" pitchFamily="49" charset="-122"/>
                          <a:ea typeface="黑体" panose="02010609060101010101" pitchFamily="49" charset="-122"/>
                        </a:rPr>
                        <a:t>行为</a:t>
                      </a:r>
                      <a:endParaRPr lang="zh-CN" altLang="en-US" sz="2800" b="1">
                        <a:solidFill>
                          <a:schemeClr val="tx1"/>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latin typeface="黑体" panose="02010609060101010101" pitchFamily="49" charset="-122"/>
                        <a:ea typeface="黑体" panose="02010609060101010101" pitchFamily="49" charset="-122"/>
                      </a:endParaRPr>
                    </a:p>
                  </a:txBody>
                  <a:tcPr vert="horz" anchor="ctr"/>
                </a:tc>
              </a:tr>
            </a:tbl>
          </a:graphicData>
        </a:graphic>
      </p:graphicFrame>
      <p:sp>
        <p:nvSpPr>
          <p:cNvPr id="12293" name="AutoShape 6"/>
          <p:cNvSpPr/>
          <p:nvPr/>
        </p:nvSpPr>
        <p:spPr>
          <a:xfrm>
            <a:off x="467360" y="15938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en-US" altLang="zh-CN">
                <a:latin typeface="黑体" panose="02010609060101010101" pitchFamily="49" charset="-122"/>
                <a:ea typeface="黑体" panose="02010609060101010101" pitchFamily="49" charset="-122"/>
                <a:cs typeface="黑体" panose="02010609060101010101" pitchFamily="49" charset="-122"/>
              </a:rPr>
              <a:t>“</a:t>
            </a:r>
            <a:r>
              <a:rPr lang="zh-CN" altLang="zh-CN">
                <a:latin typeface="黑体" panose="02010609060101010101" pitchFamily="49" charset="-122"/>
                <a:ea typeface="黑体" panose="02010609060101010101" pitchFamily="49" charset="-122"/>
                <a:cs typeface="黑体" panose="02010609060101010101" pitchFamily="49" charset="-122"/>
              </a:rPr>
              <a:t>套中人</a:t>
            </a:r>
            <a:r>
              <a:rPr lang="en-US" altLang="zh-CN">
                <a:latin typeface="黑体" panose="02010609060101010101" pitchFamily="49" charset="-122"/>
                <a:ea typeface="黑体" panose="02010609060101010101" pitchFamily="49" charset="-122"/>
                <a:cs typeface="黑体" panose="02010609060101010101" pitchFamily="49" charset="-122"/>
              </a:rPr>
              <a:t>”</a:t>
            </a:r>
            <a:endParaRPr lang="en-US" altLang="zh-CN">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2112010" y="1706880"/>
            <a:ext cx="6905625" cy="829945"/>
          </a:xfrm>
          <a:prstGeom prst="rect">
            <a:avLst/>
          </a:prstGeom>
          <a:noFill/>
        </p:spPr>
        <p:txBody>
          <a:bodyPr wrap="square" rtlCol="0">
            <a:spAutoFit/>
          </a:bodyPr>
          <a:lstStyle/>
          <a:p>
            <a:r>
              <a:rPr lang="zh-CN" altLang="en-US" sz="2400">
                <a:solidFill>
                  <a:srgbClr val="FF0000"/>
                </a:solidFill>
                <a:latin typeface="黑体" panose="02010609060101010101" pitchFamily="49" charset="-122"/>
                <a:ea typeface="黑体" panose="02010609060101010101" pitchFamily="49" charset="-122"/>
                <a:sym typeface="+mn-ea"/>
              </a:rPr>
              <a:t>苍白的小脸，挂着眼镜，脸色苍白、发青，表现了别里科夫时刻阴郁、充满压抑的性格气质。</a:t>
            </a:r>
            <a:endParaRPr lang="zh-CN" altLang="en-US" sz="2400">
              <a:solidFill>
                <a:srgbClr val="FF0000"/>
              </a:solidFill>
              <a:latin typeface="黑体" panose="02010609060101010101" pitchFamily="49" charset="-122"/>
              <a:ea typeface="黑体" panose="02010609060101010101" pitchFamily="49" charset="-122"/>
              <a:sym typeface="+mn-ea"/>
            </a:endParaRPr>
          </a:p>
        </p:txBody>
      </p:sp>
      <p:sp>
        <p:nvSpPr>
          <p:cNvPr id="5" name="文本框 4"/>
          <p:cNvSpPr txBox="1"/>
          <p:nvPr/>
        </p:nvSpPr>
        <p:spPr>
          <a:xfrm>
            <a:off x="2124075" y="2536825"/>
            <a:ext cx="6956425" cy="829945"/>
          </a:xfrm>
          <a:prstGeom prst="rect">
            <a:avLst/>
          </a:prstGeom>
          <a:noFill/>
        </p:spPr>
        <p:txBody>
          <a:bodyPr wrap="square" rtlCol="0">
            <a:spAutoFit/>
          </a:bodyPr>
          <a:lstStyle/>
          <a:p>
            <a:r>
              <a:rPr lang="zh-CN" altLang="en-US" sz="2400">
                <a:solidFill>
                  <a:schemeClr val="tx1"/>
                </a:solidFill>
                <a:latin typeface="黑体" panose="02010609060101010101" pitchFamily="49" charset="-122"/>
                <a:ea typeface="黑体" panose="02010609060101010101" pitchFamily="49" charset="-122"/>
                <a:sym typeface="+mn-ea"/>
              </a:rPr>
              <a:t>晴朗日子穿雨鞋、大衣、带雨伞，把脸藏在竖起的衣领里，戴黑眼镜，穿羊毛衫，用棉花堵住耳朵眼。</a:t>
            </a:r>
            <a:endParaRPr lang="zh-CN" altLang="en-US" sz="2400">
              <a:solidFill>
                <a:schemeClr val="tx1"/>
              </a:solidFill>
              <a:latin typeface="黑体" panose="02010609060101010101" pitchFamily="49" charset="-122"/>
              <a:ea typeface="黑体" panose="02010609060101010101" pitchFamily="49" charset="-122"/>
              <a:sym typeface="+mn-ea"/>
            </a:endParaRPr>
          </a:p>
        </p:txBody>
      </p:sp>
      <p:sp>
        <p:nvSpPr>
          <p:cNvPr id="6" name="文本框 5"/>
          <p:cNvSpPr txBox="1"/>
          <p:nvPr/>
        </p:nvSpPr>
        <p:spPr>
          <a:xfrm>
            <a:off x="2023110" y="3573145"/>
            <a:ext cx="6994525" cy="829945"/>
          </a:xfrm>
          <a:prstGeom prst="rect">
            <a:avLst/>
          </a:prstGeom>
          <a:noFill/>
        </p:spPr>
        <p:txBody>
          <a:bodyPr wrap="square" rtlCol="0">
            <a:spAutoFit/>
          </a:bodyPr>
          <a:lstStyle/>
          <a:p>
            <a:r>
              <a:rPr lang="zh-CN" altLang="en-US" sz="2400">
                <a:solidFill>
                  <a:schemeClr val="tx1"/>
                </a:solidFill>
                <a:latin typeface="黑体" panose="02010609060101010101" pitchFamily="49" charset="-122"/>
                <a:ea typeface="黑体" panose="02010609060101010101" pitchFamily="49" charset="-122"/>
                <a:sym typeface="+mn-ea"/>
              </a:rPr>
              <a:t>教古希腊语，歌颂过去，憎恶现实。相对古板的职业。</a:t>
            </a:r>
            <a:endParaRPr lang="zh-CN" altLang="en-US" sz="2400">
              <a:solidFill>
                <a:schemeClr val="tx1"/>
              </a:solidFill>
              <a:latin typeface="黑体" panose="02010609060101010101" pitchFamily="49" charset="-122"/>
              <a:ea typeface="黑体" panose="02010609060101010101" pitchFamily="49" charset="-122"/>
              <a:sym typeface="+mn-ea"/>
            </a:endParaRPr>
          </a:p>
        </p:txBody>
      </p:sp>
      <p:sp>
        <p:nvSpPr>
          <p:cNvPr id="7" name="文本框 6"/>
          <p:cNvSpPr txBox="1"/>
          <p:nvPr/>
        </p:nvSpPr>
        <p:spPr>
          <a:xfrm>
            <a:off x="1908175" y="4436745"/>
            <a:ext cx="6994525" cy="1938020"/>
          </a:xfrm>
          <a:prstGeom prst="rect">
            <a:avLst/>
          </a:prstGeom>
          <a:noFill/>
        </p:spPr>
        <p:txBody>
          <a:bodyPr wrap="square" rtlCol="0">
            <a:spAutoFit/>
          </a:bodyPr>
          <a:lstStyle/>
          <a:p>
            <a:r>
              <a:rPr lang="zh-CN" altLang="en-US" sz="2400">
                <a:solidFill>
                  <a:schemeClr val="tx1"/>
                </a:solidFill>
                <a:latin typeface="黑体" panose="02010609060101010101" pitchFamily="49" charset="-122"/>
                <a:ea typeface="黑体" panose="02010609060101010101" pitchFamily="49" charset="-122"/>
                <a:sym typeface="+mn-ea"/>
              </a:rPr>
              <a:t>把雨伞装在套子里，把表装在灰色鹿皮套子里，连削铅笔的小刀也装在套子里。出行时坐马车也要支起车篷。卧室活像一只箱子，床上挂着账子，睡觉则用被子蒙住脑袋。别里科夫的生活都装在套子里，让人感受到行为上的压抑。</a:t>
            </a:r>
            <a:endParaRPr lang="zh-CN" altLang="en-US" sz="240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67628" y="755650"/>
          <a:ext cx="8954135" cy="4274185"/>
        </p:xfrm>
        <a:graphic>
          <a:graphicData uri="http://schemas.openxmlformats.org/drawingml/2006/table">
            <a:tbl>
              <a:tblPr firstRow="1" bandRow="1">
                <a:tableStyleId>{72833802-FEF1-4C79-8D5D-14CF1EAF98D9}</a:tableStyleId>
              </a:tblPr>
              <a:tblGrid>
                <a:gridCol w="1965960"/>
                <a:gridCol w="6988175"/>
              </a:tblGrid>
              <a:tr h="874395">
                <a:tc>
                  <a:txBody>
                    <a:bodyPr wrap="square"/>
                    <a:lstStyle/>
                    <a:p>
                      <a:pPr algn="ctr">
                        <a:buNone/>
                      </a:pPr>
                      <a:r>
                        <a:rPr lang="zh-CN" altLang="en-US" sz="2400">
                          <a:latin typeface="黑体" panose="02010609060101010101" pitchFamily="49" charset="-122"/>
                          <a:ea typeface="黑体" panose="02010609060101010101" pitchFamily="49" charset="-122"/>
                          <a:cs typeface="黑体" panose="02010609060101010101" pitchFamily="49" charset="-122"/>
                        </a:rPr>
                        <a:t>“套子”的类型</a:t>
                      </a:r>
                      <a:endParaRPr lang="zh-CN" altLang="en-US" sz="2400">
                        <a:latin typeface="黑体" panose="02010609060101010101" pitchFamily="49" charset="-122"/>
                        <a:ea typeface="黑体" panose="02010609060101010101" pitchFamily="49" charset="-122"/>
                        <a:cs typeface="黑体" panose="02010609060101010101" pitchFamily="49" charset="-122"/>
                      </a:endParaRPr>
                    </a:p>
                  </a:txBody>
                  <a:tcPr vert="horz" anchor="ctr"/>
                </a:tc>
                <a:tc>
                  <a:txBody>
                    <a:bodyPr wrap="square"/>
                    <a:lstStyle/>
                    <a:p>
                      <a:pPr algn="ctr">
                        <a:buNone/>
                      </a:pPr>
                      <a:r>
                        <a:rPr lang="zh-CN" altLang="en-US" sz="2800">
                          <a:latin typeface="黑体" panose="02010609060101010101" pitchFamily="49" charset="-122"/>
                          <a:ea typeface="黑体" panose="02010609060101010101" pitchFamily="49" charset="-122"/>
                          <a:cs typeface="黑体" panose="02010609060101010101" pitchFamily="49" charset="-122"/>
                        </a:rPr>
                        <a:t>“套中人”的表现</a:t>
                      </a:r>
                      <a:endParaRPr lang="zh-CN" altLang="en-US" sz="2800">
                        <a:latin typeface="黑体" panose="02010609060101010101" pitchFamily="49" charset="-122"/>
                        <a:ea typeface="黑体" panose="02010609060101010101" pitchFamily="49" charset="-122"/>
                        <a:cs typeface="黑体" panose="02010609060101010101" pitchFamily="49" charset="-122"/>
                      </a:endParaRPr>
                    </a:p>
                  </a:txBody>
                  <a:tcPr vert="horz" anchor="ctr"/>
                </a:tc>
              </a:tr>
              <a:tr h="2200910">
                <a:tc>
                  <a:txBody>
                    <a:bodyPr wrap="square"/>
                    <a:lstStyle/>
                    <a:p>
                      <a:pPr algn="ctr">
                        <a:buNone/>
                      </a:pPr>
                      <a:r>
                        <a:rPr lang="zh-CN" altLang="en-US" sz="2800" b="1">
                          <a:solidFill>
                            <a:schemeClr val="tx1"/>
                          </a:solidFill>
                          <a:latin typeface="黑体" panose="02010609060101010101" pitchFamily="49" charset="-122"/>
                          <a:ea typeface="黑体" panose="02010609060101010101" pitchFamily="49" charset="-122"/>
                        </a:rPr>
                        <a:t>思想</a:t>
                      </a:r>
                      <a:endParaRPr lang="zh-CN" altLang="en-US" sz="2800" b="1">
                        <a:solidFill>
                          <a:schemeClr val="tx1"/>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p>
                  </a:txBody>
                  <a:tcPr vert="horz" anchor="ctr"/>
                </a:tc>
              </a:tr>
              <a:tr h="1198880">
                <a:tc>
                  <a:txBody>
                    <a:bodyPr wrap="square"/>
                    <a:lstStyle/>
                    <a:p>
                      <a:pPr algn="ctr">
                        <a:buNone/>
                      </a:pPr>
                      <a:r>
                        <a:rPr lang="zh-CN" altLang="en-US" sz="2800" b="1">
                          <a:solidFill>
                            <a:schemeClr val="tx1"/>
                          </a:solidFill>
                          <a:latin typeface="黑体" panose="02010609060101010101" pitchFamily="49" charset="-122"/>
                          <a:ea typeface="黑体" panose="02010609060101010101" pitchFamily="49" charset="-122"/>
                        </a:rPr>
                        <a:t>语言</a:t>
                      </a:r>
                      <a:endParaRPr lang="zh-CN" altLang="en-US" sz="2800" b="1">
                        <a:solidFill>
                          <a:schemeClr val="tx1"/>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endParaRPr lang="zh-CN" altLang="en-US"/>
                    </a:p>
                  </a:txBody>
                  <a:tcPr vert="horz" anchor="ctr"/>
                </a:tc>
              </a:tr>
            </a:tbl>
          </a:graphicData>
        </a:graphic>
      </p:graphicFrame>
      <p:sp>
        <p:nvSpPr>
          <p:cNvPr id="12293" name="AutoShape 6"/>
          <p:cNvSpPr/>
          <p:nvPr/>
        </p:nvSpPr>
        <p:spPr>
          <a:xfrm>
            <a:off x="467360" y="15938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en-US" altLang="zh-CN">
                <a:latin typeface="Arial" panose="020B0604020202020204" pitchFamily="34" charset="0"/>
                <a:ea typeface="宋体" panose="02010600030101010101" pitchFamily="2" charset="-122"/>
              </a:rPr>
              <a:t>“</a:t>
            </a:r>
            <a:r>
              <a:rPr lang="zh-CN" altLang="zh-CN">
                <a:latin typeface="Arial" panose="020B0604020202020204" pitchFamily="34" charset="0"/>
                <a:ea typeface="宋体" panose="02010600030101010101" pitchFamily="2" charset="-122"/>
              </a:rPr>
              <a:t>套中人</a:t>
            </a:r>
            <a:r>
              <a:rPr lang="en-US" altLang="zh-CN">
                <a:latin typeface="Arial" panose="020B0604020202020204" pitchFamily="34" charset="0"/>
                <a:ea typeface="宋体" panose="02010600030101010101" pitchFamily="2" charset="-122"/>
              </a:rPr>
              <a:t>”</a:t>
            </a:r>
            <a:endParaRPr lang="en-US" altLang="zh-CN">
              <a:latin typeface="Arial" panose="020B0604020202020204" pitchFamily="34" charset="0"/>
              <a:ea typeface="宋体" panose="02010600030101010101" pitchFamily="2" charset="-122"/>
            </a:endParaRPr>
          </a:p>
        </p:txBody>
      </p:sp>
      <p:sp>
        <p:nvSpPr>
          <p:cNvPr id="5" name="文本框 4"/>
          <p:cNvSpPr txBox="1"/>
          <p:nvPr/>
        </p:nvSpPr>
        <p:spPr>
          <a:xfrm>
            <a:off x="2124075" y="1628775"/>
            <a:ext cx="6956425" cy="1938020"/>
          </a:xfrm>
          <a:prstGeom prst="rect">
            <a:avLst/>
          </a:prstGeom>
          <a:noFill/>
        </p:spPr>
        <p:txBody>
          <a:bodyPr wrap="square" rtlCol="0">
            <a:spAutoFit/>
          </a:bodyPr>
          <a:lstStyle/>
          <a:p>
            <a:r>
              <a:rPr lang="zh-CN" altLang="en-US" sz="2400">
                <a:solidFill>
                  <a:schemeClr val="tx1"/>
                </a:solidFill>
                <a:latin typeface="仿宋" panose="02010609060101010101" charset="-122"/>
                <a:ea typeface="仿宋" panose="02010609060101010101" charset="-122"/>
                <a:sym typeface="+mn-ea"/>
              </a:rPr>
              <a:t>官方禁止的才觉得一清二楚，而对一切没有被政府明令禁止的事物他都觉得可疑、害怕，凡是违背法令的事都会惹得他闷闷不乐。别里科夫的这种思想是沙俄制度压迫的产物，而他也让他人产生了难以喘息的压迫感。</a:t>
            </a:r>
            <a:endParaRPr lang="zh-CN" altLang="en-US" sz="2400">
              <a:solidFill>
                <a:schemeClr val="tx1"/>
              </a:solidFill>
              <a:latin typeface="仿宋" panose="02010609060101010101" charset="-122"/>
              <a:ea typeface="仿宋" panose="02010609060101010101" charset="-122"/>
              <a:sym typeface="+mn-ea"/>
            </a:endParaRPr>
          </a:p>
        </p:txBody>
      </p:sp>
      <p:sp>
        <p:nvSpPr>
          <p:cNvPr id="6" name="文本框 5"/>
          <p:cNvSpPr txBox="1"/>
          <p:nvPr/>
        </p:nvSpPr>
        <p:spPr>
          <a:xfrm>
            <a:off x="2149475" y="3860800"/>
            <a:ext cx="6994525" cy="1198880"/>
          </a:xfrm>
          <a:prstGeom prst="rect">
            <a:avLst/>
          </a:prstGeom>
          <a:noFill/>
        </p:spPr>
        <p:txBody>
          <a:bodyPr wrap="square" rtlCol="0">
            <a:spAutoFit/>
          </a:bodyPr>
          <a:lstStyle/>
          <a:p>
            <a:r>
              <a:rPr lang="zh-CN" altLang="en-US" sz="2400">
                <a:solidFill>
                  <a:schemeClr val="tx1"/>
                </a:solidFill>
                <a:latin typeface="仿宋" panose="02010609060101010101" charset="-122"/>
                <a:ea typeface="仿宋" panose="02010609060101010101" charset="-122"/>
                <a:sym typeface="+mn-ea"/>
              </a:rPr>
              <a:t>“千万别闹出什么乱子”，类似的表述在小说里竟然出现了九次之多，简直就像咒语一样让人感到窒息。</a:t>
            </a:r>
            <a:endParaRPr lang="zh-CN" altLang="en-US" sz="2400">
              <a:solidFill>
                <a:schemeClr val="tx1"/>
              </a:solidFill>
              <a:latin typeface="仿宋" panose="02010609060101010101" charset="-122"/>
              <a:ea typeface="仿宋" panose="02010609060101010101" charset="-122"/>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p:cNvGrpSpPr/>
          <p:nvPr/>
        </p:nvGrpSpPr>
        <p:grpSpPr>
          <a:xfrm>
            <a:off x="-26987" y="228600"/>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2291"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2293" name="AutoShape 6"/>
          <p:cNvSpPr/>
          <p:nvPr/>
        </p:nvSpPr>
        <p:spPr>
          <a:xfrm>
            <a:off x="2641600" y="80962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3" name="内容占位符 2"/>
          <p:cNvSpPr/>
          <p:nvPr>
            <p:ph idx="1"/>
          </p:nvPr>
        </p:nvSpPr>
        <p:spPr>
          <a:xfrm>
            <a:off x="38100" y="1752600"/>
            <a:ext cx="8804275" cy="666115"/>
          </a:xfrm>
        </p:spPr>
        <p:txBody>
          <a:bodyPr/>
          <a:lstStyle/>
          <a:p>
            <a:r>
              <a:rPr lang="zh-CN" altLang="en-US" sz="4000" b="1"/>
              <a:t>探究别里科夫的死因</a:t>
            </a:r>
            <a:endParaRPr lang="zh-CN" altLang="en-US" sz="4000" b="1"/>
          </a:p>
          <a:p>
            <a:r>
              <a:rPr lang="en-US" altLang="zh-CN" sz="3600" b="1">
                <a:solidFill>
                  <a:srgbClr val="FF0000"/>
                </a:solidFill>
              </a:rPr>
              <a:t>1.</a:t>
            </a:r>
            <a:r>
              <a:rPr lang="zh-CN" altLang="en-US" sz="3600" b="1">
                <a:solidFill>
                  <a:srgbClr val="FF0000"/>
                </a:solidFill>
              </a:rPr>
              <a:t>人物性格：</a:t>
            </a:r>
            <a:endParaRPr lang="zh-CN" altLang="en-US" sz="3600" b="1">
              <a:solidFill>
                <a:srgbClr val="FF0000"/>
              </a:solidFill>
            </a:endParaRPr>
          </a:p>
          <a:p>
            <a:r>
              <a:rPr lang="en-US" altLang="zh-CN" sz="3600" b="1">
                <a:latin typeface="楷体" panose="02010609060101010101" charset="-122"/>
                <a:ea typeface="楷体" panose="02010609060101010101" charset="-122"/>
                <a:cs typeface="楷体" panose="02010609060101010101" charset="-122"/>
              </a:rPr>
              <a:t>     </a:t>
            </a:r>
            <a:r>
              <a:rPr lang="zh-CN" altLang="en-US" sz="3600" b="1">
                <a:latin typeface="楷体" panose="02010609060101010101" charset="-122"/>
                <a:ea typeface="楷体" panose="02010609060101010101" charset="-122"/>
                <a:cs typeface="楷体" panose="02010609060101010101" charset="-122"/>
              </a:rPr>
              <a:t>别里科夫的套子套住了别人，更套住了自己。他</a:t>
            </a:r>
            <a:r>
              <a:rPr lang="zh-CN" altLang="en-US" sz="3600" b="1">
                <a:solidFill>
                  <a:srgbClr val="FF0000"/>
                </a:solidFill>
                <a:latin typeface="楷体" panose="02010609060101010101" charset="-122"/>
                <a:ea typeface="楷体" panose="02010609060101010101" charset="-122"/>
                <a:cs typeface="楷体" panose="02010609060101010101" charset="-122"/>
              </a:rPr>
              <a:t>固步自封，胆小怕事，</a:t>
            </a:r>
            <a:r>
              <a:rPr lang="zh-CN" altLang="en-US" sz="3600" b="1">
                <a:latin typeface="楷体" panose="02010609060101010101" charset="-122"/>
                <a:ea typeface="楷体" panose="02010609060101010101" charset="-122"/>
                <a:cs typeface="楷体" panose="02010609060101010101" charset="-122"/>
              </a:rPr>
              <a:t>只是个“活死人”罢了。</a:t>
            </a:r>
            <a:endParaRPr lang="zh-CN" altLang="en-US" sz="3600" b="1">
              <a:latin typeface="楷体" panose="02010609060101010101" charset="-122"/>
              <a:ea typeface="楷体" panose="02010609060101010101" charset="-122"/>
              <a:cs typeface="楷体" panose="02010609060101010101" charset="-122"/>
            </a:endParaRPr>
          </a:p>
          <a:p>
            <a:endParaRPr lang="zh-CN" altLang="en-US" sz="3600" b="1">
              <a:latin typeface="楷体" panose="02010609060101010101" charset="-122"/>
              <a:ea typeface="楷体" panose="02010609060101010101" charset="-122"/>
              <a:cs typeface="楷体" panose="02010609060101010101" charset="-122"/>
            </a:endParaRPr>
          </a:p>
          <a:p>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p:cNvGrpSpPr/>
          <p:nvPr/>
        </p:nvGrpSpPr>
        <p:grpSpPr>
          <a:xfrm>
            <a:off x="-26987" y="228600"/>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2291"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2293" name="AutoShape 6"/>
          <p:cNvSpPr/>
          <p:nvPr/>
        </p:nvSpPr>
        <p:spPr>
          <a:xfrm>
            <a:off x="2641600" y="80962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3" name="内容占位符 2"/>
          <p:cNvSpPr/>
          <p:nvPr>
            <p:ph idx="1"/>
          </p:nvPr>
        </p:nvSpPr>
        <p:spPr>
          <a:xfrm>
            <a:off x="38100" y="1752600"/>
            <a:ext cx="8141970" cy="666115"/>
          </a:xfrm>
        </p:spPr>
        <p:txBody>
          <a:bodyPr/>
          <a:lstStyle/>
          <a:p>
            <a:r>
              <a:rPr lang="en-US" altLang="zh-CN" sz="3600" b="1">
                <a:solidFill>
                  <a:srgbClr val="FF0000"/>
                </a:solidFill>
              </a:rPr>
              <a:t>2.</a:t>
            </a:r>
            <a:r>
              <a:rPr lang="zh-CN" altLang="en-US" sz="3600" b="1">
                <a:solidFill>
                  <a:srgbClr val="FF0000"/>
                </a:solidFill>
              </a:rPr>
              <a:t>外界冲击（直接</a:t>
            </a:r>
            <a:r>
              <a:rPr lang="zh-CN" altLang="en-US" sz="3600" b="1">
                <a:solidFill>
                  <a:srgbClr val="FF0000"/>
                </a:solidFill>
              </a:rPr>
              <a:t>原因）。</a:t>
            </a:r>
            <a:endParaRPr lang="zh-CN" altLang="en-US" sz="3600" b="1"/>
          </a:p>
          <a:p>
            <a:r>
              <a:rPr lang="en-US" altLang="zh-CN" sz="3600" b="1">
                <a:latin typeface="楷体" panose="02010609060101010101" charset="-122"/>
                <a:ea typeface="楷体" panose="02010609060101010101" charset="-122"/>
                <a:cs typeface="楷体" panose="02010609060101010101" charset="-122"/>
              </a:rPr>
              <a:t>    </a:t>
            </a:r>
            <a:r>
              <a:rPr lang="zh-CN" altLang="en-US" sz="3600" b="1">
                <a:latin typeface="楷体" panose="02010609060101010101" charset="-122"/>
                <a:ea typeface="楷体" panose="02010609060101010101" charset="-122"/>
                <a:cs typeface="楷体" panose="02010609060101010101" charset="-122"/>
              </a:rPr>
              <a:t>别里科夫连续受到外界的打击，他为恶搞漫画的羞辱而懊恼，为准女友华连卡的“放肆行为”气愤不已，更受到柯瓦连科的挑战和质疑，最后又在华连卡的面前丢了丑，在气愤和惊恐交加的情绪下也就活不长久了。</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p:cNvGrpSpPr/>
          <p:nvPr/>
        </p:nvGrpSpPr>
        <p:grpSpPr>
          <a:xfrm>
            <a:off x="-26987" y="228600"/>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2291"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2293" name="AutoShape 6"/>
          <p:cNvSpPr/>
          <p:nvPr/>
        </p:nvSpPr>
        <p:spPr>
          <a:xfrm>
            <a:off x="2641600" y="809625"/>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3" name="内容占位符 2"/>
          <p:cNvSpPr/>
          <p:nvPr>
            <p:ph idx="1"/>
          </p:nvPr>
        </p:nvSpPr>
        <p:spPr>
          <a:xfrm>
            <a:off x="38100" y="1752600"/>
            <a:ext cx="8141970" cy="666115"/>
          </a:xfrm>
        </p:spPr>
        <p:txBody>
          <a:bodyPr/>
          <a:lstStyle/>
          <a:p>
            <a:r>
              <a:rPr lang="en-US" altLang="zh-CN" sz="3600" b="1">
                <a:solidFill>
                  <a:srgbClr val="FF0000"/>
                </a:solidFill>
              </a:rPr>
              <a:t>3.</a:t>
            </a:r>
            <a:r>
              <a:rPr lang="zh-CN" altLang="en-US" sz="3600" b="1">
                <a:solidFill>
                  <a:srgbClr val="FF0000"/>
                </a:solidFill>
              </a:rPr>
              <a:t>社会原因（根本</a:t>
            </a:r>
            <a:r>
              <a:rPr lang="zh-CN" altLang="en-US" sz="3600" b="1">
                <a:solidFill>
                  <a:srgbClr val="FF0000"/>
                </a:solidFill>
              </a:rPr>
              <a:t>原因）。</a:t>
            </a:r>
            <a:endParaRPr lang="zh-CN" altLang="en-US" sz="3600" b="1"/>
          </a:p>
          <a:p>
            <a:r>
              <a:rPr lang="en-US" altLang="zh-CN" sz="3600" b="1">
                <a:latin typeface="楷体" panose="02010609060101010101" charset="-122"/>
                <a:ea typeface="楷体" panose="02010609060101010101" charset="-122"/>
                <a:cs typeface="楷体" panose="02010609060101010101" charset="-122"/>
              </a:rPr>
              <a:t>    </a:t>
            </a:r>
            <a:r>
              <a:rPr lang="zh-CN" altLang="en-US" sz="3600" b="1">
                <a:latin typeface="楷体" panose="02010609060101010101" charset="-122"/>
                <a:ea typeface="楷体" panose="02010609060101010101" charset="-122"/>
                <a:cs typeface="楷体" panose="02010609060101010101" charset="-122"/>
              </a:rPr>
              <a:t>装在套子里的他阴沉麻木、滑稽可笑乃至最后“离奇死亡”，这些都显示出他是沙俄专制制度下的牺牲品，所以别里科夫最终的归宿只能是坟墓——个永远的“套子”。而且这种装在套子里的人，还有许许多多，将来还不知道有多少，更体现了长期高压统治所造就的国民奴性心理。</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328930" y="2420620"/>
            <a:ext cx="7772400" cy="1358900"/>
          </a:xfrm>
        </p:spPr>
        <p:txBody>
          <a:bodyPr wrap="square" lIns="91440" tIns="45720" rIns="91440" bIns="45720" anchor="t" anchorCtr="0"/>
          <a:lstStyle/>
          <a:p>
            <a:pPr eaLnBrk="1" hangingPunct="1"/>
            <a:r>
              <a:rPr lang="zh-CN" altLang="zh-CN" sz="3600" b="1"/>
              <a:t>分析环境（自然环境和社会环境）对于人物形象塑造的作用。</a:t>
            </a:r>
            <a:endParaRPr lang="zh-CN" altLang="zh-CN" sz="3600" b="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6195" y="1381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700020" y="76422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分析环境</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22225" y="1484630"/>
            <a:ext cx="9098915" cy="1358900"/>
          </a:xfrm>
        </p:spPr>
        <p:txBody>
          <a:bodyPr wrap="square" lIns="91440" tIns="45720" rIns="91440" bIns="45720" anchor="t" anchorCtr="0"/>
          <a:lstStyle/>
          <a:p>
            <a:pPr eaLnBrk="1" hangingPunct="1"/>
            <a:r>
              <a:rPr lang="zh-CN" altLang="zh-CN" sz="3600" b="1">
                <a:solidFill>
                  <a:srgbClr val="FF0000"/>
                </a:solidFill>
              </a:rPr>
              <a:t>自然环境</a:t>
            </a:r>
            <a:endParaRPr lang="zh-CN" altLang="zh-CN" sz="3600" b="1">
              <a:solidFill>
                <a:srgbClr val="FF0000"/>
              </a:solidFill>
            </a:endParaRPr>
          </a:p>
          <a:p>
            <a:pPr eaLnBrk="1" hangingPunct="1"/>
            <a:r>
              <a:rPr lang="en-US" altLang="zh-CN" sz="3600" b="1">
                <a:solidFill>
                  <a:schemeClr val="tx1"/>
                </a:solidFill>
                <a:latin typeface="黑体" panose="02010609060101010101" pitchFamily="49" charset="-122"/>
                <a:ea typeface="黑体" panose="02010609060101010101" pitchFamily="49" charset="-122"/>
              </a:rPr>
              <a:t>1.</a:t>
            </a:r>
            <a:r>
              <a:rPr lang="zh-CN" altLang="zh-CN" sz="3600" b="1">
                <a:solidFill>
                  <a:schemeClr val="tx1"/>
                </a:solidFill>
                <a:latin typeface="黑体" panose="02010609060101010101" pitchFamily="49" charset="-122"/>
                <a:ea typeface="黑体" panose="02010609060101010101" pitchFamily="49" charset="-122"/>
              </a:rPr>
              <a:t>《祝福》</a:t>
            </a:r>
            <a:endParaRPr lang="zh-CN" altLang="zh-CN" sz="3600" b="1">
              <a:solidFill>
                <a:schemeClr val="tx1"/>
              </a:solidFill>
              <a:latin typeface="黑体" panose="02010609060101010101" pitchFamily="49" charset="-122"/>
              <a:ea typeface="黑体" panose="02010609060101010101" pitchFamily="49" charset="-122"/>
            </a:endParaRPr>
          </a:p>
          <a:p>
            <a:pPr eaLnBrk="1" hangingPunct="1"/>
            <a:r>
              <a:rPr lang="zh-CN" altLang="zh-CN" sz="3600" b="1">
                <a:solidFill>
                  <a:schemeClr val="tx1"/>
                </a:solidFill>
                <a:latin typeface="楷体" panose="02010609060101010101" charset="-122"/>
                <a:ea typeface="楷体" panose="02010609060101010101" charset="-122"/>
                <a:cs typeface="楷体" panose="02010609060101010101" charset="-122"/>
              </a:rPr>
              <a:t>四场飞雪，如“我在蒙腿中，又隐约听到远处的爆竹声联绵不断，似乎合成一天音响的浓云，夹着团团飞舞的雪花，拥抱了全市镇</a:t>
            </a:r>
            <a:r>
              <a:rPr lang="en-US" altLang="zh-CN"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chemeClr val="tx1"/>
                </a:solidFill>
                <a:latin typeface="楷体" panose="02010609060101010101" charset="-122"/>
                <a:ea typeface="楷体" panose="02010609060101010101" charset="-122"/>
                <a:cs typeface="楷体" panose="02010609060101010101" charset="-122"/>
              </a:rPr>
              <a:t>。</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eaLnBrk="1" hangingPunct="1"/>
            <a:r>
              <a:rPr lang="zh-CN" altLang="en-US" sz="3600" b="1">
                <a:solidFill>
                  <a:srgbClr val="C00000"/>
                </a:solidFill>
                <a:latin typeface="楷体" panose="02010609060101010101" charset="-122"/>
                <a:ea typeface="楷体" panose="02010609060101010101" charset="-122"/>
                <a:cs typeface="楷体" panose="02010609060101010101" charset="-122"/>
              </a:rPr>
              <a:t>象征着封建礼教的猖狂和得意，展示出像祥林嫂一样的下层劳动人民所受到的深重压迫。</a:t>
            </a:r>
            <a:endParaRPr lang="zh-CN" altLang="en-US" sz="3600" b="1">
              <a:solidFill>
                <a:srgbClr val="C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75">
                                            <p:txEl>
                                              <p:pRg st="2" end="2"/>
                                            </p:txEl>
                                          </p:spTgt>
                                        </p:tgtEl>
                                        <p:attrNameLst>
                                          <p:attrName>style.visibility</p:attrName>
                                        </p:attrNameLst>
                                      </p:cBhvr>
                                      <p:to>
                                        <p:strVal val="visible"/>
                                      </p:to>
                                    </p:set>
                                    <p:animEffect transition="in" filter="box(out)">
                                      <p:cBhvr>
                                        <p:cTn id="17" dur="500"/>
                                        <p:tgtEl>
                                          <p:spTgt spid="71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175">
                                            <p:txEl>
                                              <p:pRg st="3" end="3"/>
                                            </p:txEl>
                                          </p:spTgt>
                                        </p:tgtEl>
                                        <p:attrNameLst>
                                          <p:attrName>style.visibility</p:attrName>
                                        </p:attrNameLst>
                                      </p:cBhvr>
                                      <p:to>
                                        <p:strVal val="visible"/>
                                      </p:to>
                                    </p:set>
                                    <p:animEffect transition="in" filter="box(out)">
                                      <p:cBhvr>
                                        <p:cTn id="22" dur="500"/>
                                        <p:tgtEl>
                                          <p:spTgt spid="71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6195" y="1381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700020" y="76422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分析环境</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22225" y="1484630"/>
            <a:ext cx="9098915" cy="1358900"/>
          </a:xfrm>
        </p:spPr>
        <p:txBody>
          <a:bodyPr wrap="square" lIns="91440" tIns="45720" rIns="91440" bIns="45720" anchor="t" anchorCtr="0"/>
          <a:lstStyle/>
          <a:p>
            <a:pPr eaLnBrk="1" hangingPunct="1"/>
            <a:r>
              <a:rPr lang="zh-CN" altLang="zh-CN" sz="3600" b="1">
                <a:solidFill>
                  <a:srgbClr val="FF0000"/>
                </a:solidFill>
              </a:rPr>
              <a:t>自然环境</a:t>
            </a:r>
            <a:endParaRPr lang="zh-CN" altLang="zh-CN" sz="3600" b="1">
              <a:solidFill>
                <a:srgbClr val="FF0000"/>
              </a:solidFill>
            </a:endParaRPr>
          </a:p>
          <a:p>
            <a:pPr eaLnBrk="1" hangingPunct="1"/>
            <a:r>
              <a:rPr lang="en-US" altLang="zh-CN" sz="3600" b="1">
                <a:solidFill>
                  <a:schemeClr val="tx1"/>
                </a:solidFill>
                <a:latin typeface="黑体" panose="02010609060101010101" pitchFamily="49" charset="-122"/>
                <a:ea typeface="黑体" panose="02010609060101010101" pitchFamily="49" charset="-122"/>
              </a:rPr>
              <a:t>2.</a:t>
            </a:r>
            <a:r>
              <a:rPr lang="zh-CN" altLang="zh-CN" sz="3600" b="1">
                <a:solidFill>
                  <a:schemeClr val="tx1"/>
                </a:solidFill>
                <a:latin typeface="黑体" panose="02010609060101010101" pitchFamily="49" charset="-122"/>
                <a:ea typeface="黑体" panose="02010609060101010101" pitchFamily="49" charset="-122"/>
              </a:rPr>
              <a:t>《林教头风雪山神庙》</a:t>
            </a:r>
            <a:endParaRPr lang="zh-CN" altLang="zh-CN" sz="3600" b="1">
              <a:solidFill>
                <a:schemeClr val="tx1"/>
              </a:solidFill>
              <a:latin typeface="黑体" panose="02010609060101010101" pitchFamily="49" charset="-122"/>
              <a:ea typeface="黑体" panose="02010609060101010101" pitchFamily="49" charset="-122"/>
            </a:endParaRPr>
          </a:p>
          <a:p>
            <a:pPr eaLnBrk="1" hangingPunct="1"/>
            <a:r>
              <a:rPr sz="3600" b="1">
                <a:solidFill>
                  <a:schemeClr val="tx1"/>
                </a:solidFill>
                <a:latin typeface="楷体" panose="02010609060101010101" charset="-122"/>
                <a:ea typeface="楷体" panose="02010609060101010101" charset="-122"/>
                <a:cs typeface="楷体" panose="02010609060101010101" charset="-122"/>
              </a:rPr>
              <a:t>三次雪景，如：先是“纷纷扬扬卷下”，接着是“正下得紧”，随后就“越下得紧了”。</a:t>
            </a:r>
            <a:endParaRPr sz="3600" b="1">
              <a:solidFill>
                <a:schemeClr val="tx1"/>
              </a:solidFill>
              <a:latin typeface="楷体" panose="02010609060101010101" charset="-122"/>
              <a:ea typeface="楷体" panose="02010609060101010101" charset="-122"/>
              <a:cs typeface="楷体" panose="02010609060101010101" charset="-122"/>
            </a:endParaRPr>
          </a:p>
          <a:p>
            <a:pPr eaLnBrk="1" hangingPunct="1"/>
            <a:r>
              <a:rPr lang="zh-CN" altLang="en-US" sz="3600" b="1">
                <a:solidFill>
                  <a:srgbClr val="C00000"/>
                </a:solidFill>
                <a:latin typeface="楷体" panose="02010609060101010101" charset="-122"/>
                <a:ea typeface="楷体" panose="02010609060101010101" charset="-122"/>
                <a:cs typeface="楷体" panose="02010609060101010101" charset="-122"/>
              </a:rPr>
              <a:t>不仅仅是对寒冷冬天的描述，也是对林冲凄苦而又矛盾心情的侧面反映，并由此暗示出林冲将被逼上梁山的命运。</a:t>
            </a:r>
            <a:endParaRPr lang="zh-CN" altLang="en-US" sz="3600" b="1">
              <a:solidFill>
                <a:srgbClr val="C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75">
                                            <p:txEl>
                                              <p:pRg st="2" end="2"/>
                                            </p:txEl>
                                          </p:spTgt>
                                        </p:tgtEl>
                                        <p:attrNameLst>
                                          <p:attrName>style.visibility</p:attrName>
                                        </p:attrNameLst>
                                      </p:cBhvr>
                                      <p:to>
                                        <p:strVal val="visible"/>
                                      </p:to>
                                    </p:set>
                                    <p:animEffect transition="in" filter="box(out)">
                                      <p:cBhvr>
                                        <p:cTn id="17" dur="500"/>
                                        <p:tgtEl>
                                          <p:spTgt spid="71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175">
                                            <p:txEl>
                                              <p:pRg st="3" end="3"/>
                                            </p:txEl>
                                          </p:spTgt>
                                        </p:tgtEl>
                                        <p:attrNameLst>
                                          <p:attrName>style.visibility</p:attrName>
                                        </p:attrNameLst>
                                      </p:cBhvr>
                                      <p:to>
                                        <p:strVal val="visible"/>
                                      </p:to>
                                    </p:set>
                                    <p:animEffect transition="in" filter="box(out)">
                                      <p:cBhvr>
                                        <p:cTn id="22" dur="500"/>
                                        <p:tgtEl>
                                          <p:spTgt spid="71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23215" y="-99695"/>
            <a:ext cx="8540750" cy="685800"/>
          </a:xfrm>
        </p:spPr>
        <p:txBody>
          <a:bodyPr/>
          <a:p>
            <a:r>
              <a:rPr lang="zh-CN" altLang="en-US" sz="3200" b="1">
                <a:latin typeface="黑体" panose="02010609060101010101" pitchFamily="49" charset="-122"/>
                <a:ea typeface="黑体" panose="02010609060101010101" pitchFamily="49" charset="-122"/>
              </a:rPr>
              <a:t>《祝福》主要内容</a:t>
            </a:r>
            <a:endParaRPr lang="zh-CN" altLang="en-US" sz="3200" b="1">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23215" y="692785"/>
            <a:ext cx="8540750" cy="5786755"/>
          </a:xfrm>
        </p:spPr>
        <p:txBody>
          <a:bodyPr/>
          <a:p>
            <a:r>
              <a:rPr lang="en-US" altLang="zh-CN" sz="2800" b="1">
                <a:latin typeface="黑体" panose="02010609060101010101" pitchFamily="49" charset="-122"/>
                <a:ea typeface="黑体" panose="02010609060101010101" pitchFamily="49" charset="-122"/>
                <a:cs typeface="黑体" panose="02010609060101010101" pitchFamily="49" charset="-122"/>
              </a:rPr>
              <a:t>    </a:t>
            </a:r>
            <a:r>
              <a:rPr lang="zh-CN" altLang="en-US" sz="2800" b="1">
                <a:latin typeface="黑体" panose="02010609060101010101" pitchFamily="49" charset="-122"/>
                <a:ea typeface="黑体" panose="02010609060101010101" pitchFamily="49" charset="-122"/>
                <a:cs typeface="黑体" panose="02010609060101010101" pitchFamily="49" charset="-122"/>
              </a:rPr>
              <a:t>为觅生路，她只得再回鲁四老爷家帮佣。祥林嫂逢人诉说儿子遭狼衔走一事，人们始而同情，久之讨嫌，常加以奚落。祥林嫂经历诸种劫难，神态木讷憔悴，令东家生厌，将她视为不吉祥之人，每凡祭祖供神， 均令其远避。</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r>
              <a:rPr lang="en-US" altLang="zh-CN" sz="2800" b="1">
                <a:latin typeface="黑体" panose="02010609060101010101" pitchFamily="49" charset="-122"/>
                <a:ea typeface="黑体" panose="02010609060101010101" pitchFamily="49" charset="-122"/>
                <a:cs typeface="黑体" panose="02010609060101010101" pitchFamily="49" charset="-122"/>
              </a:rPr>
              <a:t>     </a:t>
            </a:r>
            <a:r>
              <a:rPr lang="zh-CN" altLang="en-US" sz="2800" b="1">
                <a:latin typeface="黑体" panose="02010609060101010101" pitchFamily="49" charset="-122"/>
                <a:ea typeface="黑体" panose="02010609060101010101" pitchFamily="49" charset="-122"/>
                <a:cs typeface="黑体" panose="02010609060101010101" pitchFamily="49" charset="-122"/>
              </a:rPr>
              <a:t>后经鲁家女佣</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柳嫂</a:t>
            </a:r>
            <a:r>
              <a:rPr lang="zh-CN" altLang="en-US" sz="2800" b="1">
                <a:latin typeface="黑体" panose="02010609060101010101" pitchFamily="49" charset="-122"/>
                <a:ea typeface="黑体" panose="02010609060101010101" pitchFamily="49" charset="-122"/>
                <a:cs typeface="黑体" panose="02010609060101010101" pitchFamily="49" charset="-122"/>
              </a:rPr>
              <a:t>劝告 ，祥林嫂去土地庙捐一门槛，供人践踏，以赎前愆。岂料除夕行祝福礼时 ，祥林嫂为端一祭祖供品，竟遭鲁家夫妇苛责，并加驱逐。祥林嫂万念俱灰，擎菜刀狂砍所捐门槛，自此流浪行乞。最终，在一个祝福的年夜，倒毙于风雪之中。</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randomBar dir="ver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p:cNvGrpSpPr/>
          <p:nvPr/>
        </p:nvGrpSpPr>
        <p:grpSpPr>
          <a:xfrm>
            <a:off x="-36195" y="1381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1024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10245" name="AutoShape 6"/>
          <p:cNvSpPr/>
          <p:nvPr/>
        </p:nvSpPr>
        <p:spPr>
          <a:xfrm>
            <a:off x="2700020" y="76422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分析环境</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22225" y="1484630"/>
            <a:ext cx="9098915" cy="1358900"/>
          </a:xfrm>
        </p:spPr>
        <p:txBody>
          <a:bodyPr wrap="square" lIns="91440" tIns="45720" rIns="91440" bIns="45720" anchor="t" anchorCtr="0"/>
          <a:lstStyle/>
          <a:p>
            <a:pPr eaLnBrk="1" hangingPunct="1"/>
            <a:r>
              <a:rPr lang="zh-CN" altLang="zh-CN" sz="3600" b="1">
                <a:solidFill>
                  <a:srgbClr val="FF0000"/>
                </a:solidFill>
              </a:rPr>
              <a:t>社会环境</a:t>
            </a:r>
            <a:endParaRPr lang="zh-CN" altLang="zh-CN" sz="3600" b="1">
              <a:solidFill>
                <a:srgbClr val="FF0000"/>
              </a:solidFill>
            </a:endParaRPr>
          </a:p>
          <a:p>
            <a:pPr eaLnBrk="1" hangingPunct="1"/>
            <a:r>
              <a:rPr lang="zh-CN" altLang="zh-CN" sz="3600" b="1">
                <a:solidFill>
                  <a:schemeClr val="tx1"/>
                </a:solidFill>
                <a:latin typeface="黑体" panose="02010609060101010101" pitchFamily="49" charset="-122"/>
                <a:ea typeface="黑体" panose="02010609060101010101" pitchFamily="49" charset="-122"/>
              </a:rPr>
              <a:t>《祝福》</a:t>
            </a:r>
            <a:r>
              <a:rPr lang="en-US" altLang="zh-CN" sz="3600" b="1">
                <a:solidFill>
                  <a:schemeClr val="tx1"/>
                </a:solidFill>
                <a:latin typeface="黑体" panose="02010609060101010101" pitchFamily="49" charset="-122"/>
                <a:ea typeface="黑体" panose="02010609060101010101" pitchFamily="49" charset="-122"/>
              </a:rPr>
              <a:t>——</a:t>
            </a:r>
            <a:r>
              <a:rPr lang="zh-CN" altLang="zh-CN" sz="3600" b="1">
                <a:solidFill>
                  <a:srgbClr val="C00000"/>
                </a:solidFill>
                <a:latin typeface="楷体" panose="02010609060101010101" charset="-122"/>
                <a:ea typeface="楷体" panose="02010609060101010101" charset="-122"/>
              </a:rPr>
              <a:t>封建礼教对底层百姓，特别是对女性的精神压迫特别严重。</a:t>
            </a:r>
            <a:endParaRPr lang="zh-CN" altLang="zh-CN" sz="3600" b="1">
              <a:solidFill>
                <a:schemeClr val="tx1"/>
              </a:solidFill>
              <a:latin typeface="黑体" panose="02010609060101010101" pitchFamily="49" charset="-122"/>
              <a:ea typeface="黑体" panose="02010609060101010101" pitchFamily="49" charset="-122"/>
            </a:endParaRPr>
          </a:p>
          <a:p>
            <a:pPr eaLnBrk="1" hangingPunct="1"/>
            <a:r>
              <a:rPr lang="zh-CN" altLang="zh-CN" sz="3600" b="1">
                <a:solidFill>
                  <a:schemeClr val="tx1"/>
                </a:solidFill>
                <a:latin typeface="黑体" panose="02010609060101010101" pitchFamily="49" charset="-122"/>
                <a:ea typeface="黑体" panose="02010609060101010101" pitchFamily="49" charset="-122"/>
              </a:rPr>
              <a:t>《林教头风雪山神庙》</a:t>
            </a:r>
            <a:r>
              <a:rPr lang="en-US" altLang="zh-CN" sz="3600" b="1">
                <a:solidFill>
                  <a:schemeClr val="tx1"/>
                </a:solidFill>
                <a:latin typeface="黑体" panose="02010609060101010101" pitchFamily="49" charset="-122"/>
                <a:ea typeface="黑体" panose="02010609060101010101" pitchFamily="49" charset="-122"/>
              </a:rPr>
              <a:t>——</a:t>
            </a:r>
            <a:r>
              <a:rPr lang="zh-CN" altLang="zh-CN" sz="3600" b="1">
                <a:solidFill>
                  <a:srgbClr val="C00000"/>
                </a:solidFill>
                <a:latin typeface="楷体" panose="02010609060101010101" charset="-122"/>
                <a:ea typeface="楷体" panose="02010609060101010101" charset="-122"/>
              </a:rPr>
              <a:t>封建官僚对普通百姓的压榨与剥削极其随意和残酷。</a:t>
            </a:r>
            <a:endParaRPr lang="zh-CN" altLang="zh-CN" sz="3600" b="1">
              <a:solidFill>
                <a:srgbClr val="C00000"/>
              </a:solidFill>
              <a:latin typeface="楷体" panose="02010609060101010101" charset="-122"/>
              <a:ea typeface="楷体" panose="02010609060101010101" charset="-122"/>
            </a:endParaRPr>
          </a:p>
          <a:p>
            <a:pPr eaLnBrk="1" hangingPunct="1"/>
            <a:r>
              <a:rPr lang="zh-CN" altLang="zh-CN" sz="3600" b="1">
                <a:solidFill>
                  <a:schemeClr val="tx1"/>
                </a:solidFill>
                <a:latin typeface="黑体" panose="02010609060101010101" pitchFamily="49" charset="-122"/>
                <a:ea typeface="黑体" panose="02010609060101010101" pitchFamily="49" charset="-122"/>
              </a:rPr>
              <a:t>《装在套子里的人》</a:t>
            </a:r>
            <a:r>
              <a:rPr lang="en-US" altLang="zh-CN" sz="3600" b="1">
                <a:solidFill>
                  <a:schemeClr val="tx1"/>
                </a:solidFill>
                <a:latin typeface="黑体" panose="02010609060101010101" pitchFamily="49" charset="-122"/>
                <a:ea typeface="黑体" panose="02010609060101010101" pitchFamily="49" charset="-122"/>
              </a:rPr>
              <a:t>——</a:t>
            </a:r>
            <a:r>
              <a:rPr lang="zh-CN" altLang="zh-CN" sz="3600" b="1">
                <a:solidFill>
                  <a:srgbClr val="C00000"/>
                </a:solidFill>
                <a:latin typeface="楷体" panose="02010609060101010101" charset="-122"/>
                <a:ea typeface="楷体" panose="02010609060101010101" charset="-122"/>
              </a:rPr>
              <a:t>沙俄专制统治强烈地控制看人们的思想和行动。</a:t>
            </a:r>
            <a:endParaRPr lang="zh-CN" altLang="zh-CN" sz="3600" b="1">
              <a:solidFill>
                <a:srgbClr val="C00000"/>
              </a:solidFill>
              <a:latin typeface="楷体" panose="02010609060101010101" charset="-122"/>
              <a:ea typeface="楷体" panose="02010609060101010101" charset="-122"/>
            </a:endParaRPr>
          </a:p>
          <a:p>
            <a:pPr eaLnBrk="1" hangingPunct="1"/>
            <a:endParaRPr lang="zh-CN" altLang="en-US" sz="3600" b="1">
              <a:solidFill>
                <a:srgbClr val="C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5">
                                            <p:txEl>
                                              <p:pRg st="0" end="0"/>
                                            </p:txEl>
                                          </p:spTgt>
                                        </p:tgtEl>
                                        <p:attrNameLst>
                                          <p:attrName>style.visibility</p:attrName>
                                        </p:attrNameLst>
                                      </p:cBhvr>
                                      <p:to>
                                        <p:strVal val="visible"/>
                                      </p:to>
                                    </p:set>
                                    <p:animEffect transition="in" filter="box(out)">
                                      <p:cBhvr>
                                        <p:cTn id="7" dur="500"/>
                                        <p:tgtEl>
                                          <p:spTgt spid="7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75">
                                            <p:txEl>
                                              <p:pRg st="2" end="2"/>
                                            </p:txEl>
                                          </p:spTgt>
                                        </p:tgtEl>
                                        <p:attrNameLst>
                                          <p:attrName>style.visibility</p:attrName>
                                        </p:attrNameLst>
                                      </p:cBhvr>
                                      <p:to>
                                        <p:strVal val="visible"/>
                                      </p:to>
                                    </p:set>
                                    <p:animEffect transition="in" filter="box(out)">
                                      <p:cBhvr>
                                        <p:cTn id="17" dur="500"/>
                                        <p:tgtEl>
                                          <p:spTgt spid="71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175">
                                            <p:txEl>
                                              <p:pRg st="3" end="3"/>
                                            </p:txEl>
                                          </p:spTgt>
                                        </p:tgtEl>
                                        <p:attrNameLst>
                                          <p:attrName>style.visibility</p:attrName>
                                        </p:attrNameLst>
                                      </p:cBhvr>
                                      <p:to>
                                        <p:strVal val="visible"/>
                                      </p:to>
                                    </p:set>
                                    <p:animEffect transition="in" filter="box(out)">
                                      <p:cBhvr>
                                        <p:cTn id="22" dur="500"/>
                                        <p:tgtEl>
                                          <p:spTgt spid="71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作</a:t>
            </a:r>
            <a:r>
              <a:rPr lang="en-US" altLang="zh-CN" b="1"/>
              <a:t>   </a:t>
            </a:r>
            <a:r>
              <a:rPr lang="zh-CN" altLang="en-US" b="1"/>
              <a:t>业</a:t>
            </a:r>
            <a:endParaRPr lang="zh-CN" altLang="en-US" b="1"/>
          </a:p>
        </p:txBody>
      </p:sp>
      <p:sp>
        <p:nvSpPr>
          <p:cNvPr id="3" name="内容占位符 2"/>
          <p:cNvSpPr>
            <a:spLocks noGrp="1"/>
          </p:cNvSpPr>
          <p:nvPr>
            <p:ph idx="1"/>
          </p:nvPr>
        </p:nvSpPr>
        <p:spPr/>
        <p:txBody>
          <a:bodyPr/>
          <a:lstStyle/>
          <a:p>
            <a:r>
              <a:rPr lang="zh-CN" altLang="en-US" sz="3600" b="1"/>
              <a:t>假如祥林嫂、林冲、别里科夫中的一人穿越时空来到当代中国，他们会有怎样的际遇或表现呢？请发挥你的想象力，写一篇不少于</a:t>
            </a:r>
            <a:r>
              <a:rPr lang="en-US" altLang="zh-CN" sz="3600" b="1"/>
              <a:t>500</a:t>
            </a:r>
            <a:r>
              <a:rPr lang="zh-CN" altLang="en-US" sz="3600" b="1"/>
              <a:t>字的文章。</a:t>
            </a:r>
            <a:endParaRPr lang="zh-CN" altLang="en-US" sz="3600" b="1"/>
          </a:p>
        </p:txBody>
      </p:sp>
      <p:pic>
        <p:nvPicPr>
          <p:cNvPr id="4" name="New picture"/>
          <p:cNvPicPr/>
          <p:nvPr/>
        </p:nvPicPr>
        <p:blipFill>
          <a:blip r:embed="rId1"/>
          <a:stretch>
            <a:fillRect/>
          </a:stretch>
        </p:blipFill>
        <p:spPr>
          <a:xfrm>
            <a:off x="12242800" y="12534900"/>
            <a:ext cx="342900" cy="254000"/>
          </a:xfrm>
          <a:prstGeom prst="cube">
            <a:avLst/>
          </a:prstGeom>
        </p:spPr>
      </p:pic>
    </p:spTree>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1"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5123"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5125"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情   节   结   构</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685800" y="2193925"/>
            <a:ext cx="7772400" cy="1358900"/>
          </a:xfrm>
        </p:spPr>
        <p:txBody>
          <a:bodyPr wrap="square" lIns="91440" tIns="45720" rIns="91440" bIns="45720" anchor="t" anchorCtr="0"/>
          <a:lstStyle/>
          <a:p>
            <a:pPr eaLnBrk="1" hangingPunct="1"/>
            <a:r>
              <a:rPr lang="zh-CN" altLang="en-US" sz="3600" b="1"/>
              <a:t>速读课文，</a:t>
            </a:r>
            <a:r>
              <a:rPr lang="zh-CN" altLang="zh-CN" sz="3600" b="1"/>
              <a:t>梳理情节，重新认识祥林嫂的一生。</a:t>
            </a:r>
            <a:endParaRPr lang="zh-CN" altLang="zh-CN" sz="3600" b="1"/>
          </a:p>
        </p:txBody>
      </p:sp>
      <p:graphicFrame>
        <p:nvGraphicFramePr>
          <p:cNvPr id="2" name="表格 1"/>
          <p:cNvGraphicFramePr>
            <a:graphicFrameLocks noGrp="1"/>
          </p:cNvGraphicFramePr>
          <p:nvPr>
            <p:custDataLst>
              <p:tags r:id="rId1"/>
            </p:custDataLst>
          </p:nvPr>
        </p:nvGraphicFramePr>
        <p:xfrm>
          <a:off x="449263" y="3365500"/>
          <a:ext cx="8244840" cy="2927350"/>
        </p:xfrm>
        <a:graphic>
          <a:graphicData uri="http://schemas.openxmlformats.org/drawingml/2006/table">
            <a:tbl>
              <a:tblPr firstRow="1" bandRow="1">
                <a:tableStyleId>{E8034E78-7F5D-4C2E-B375-FC64B27BC917}</a:tableStyleId>
              </a:tblPr>
              <a:tblGrid>
                <a:gridCol w="2467610"/>
                <a:gridCol w="2867025"/>
                <a:gridCol w="2910205"/>
              </a:tblGrid>
              <a:tr h="490220">
                <a:tc>
                  <a:txBody>
                    <a:bodyPr wrap="square"/>
                    <a:lstStyle/>
                    <a:p>
                      <a:pPr algn="ctr">
                        <a:buNone/>
                      </a:pPr>
                      <a:r>
                        <a:rPr lang="zh-CN" altLang="en-US" sz="2400"/>
                        <a:t>时间节点</a:t>
                      </a:r>
                      <a:endParaRPr lang="zh-CN" altLang="en-US" sz="2400"/>
                    </a:p>
                  </a:txBody>
                  <a:tcPr vert="horz" anchor="ctr"/>
                </a:tc>
                <a:tc>
                  <a:txBody>
                    <a:bodyPr wrap="square"/>
                    <a:lstStyle/>
                    <a:p>
                      <a:pPr algn="ctr">
                        <a:buNone/>
                      </a:pPr>
                      <a:r>
                        <a:rPr lang="zh-CN" altLang="en-US" sz="2400"/>
                        <a:t>祥林嫂的遭遇</a:t>
                      </a:r>
                      <a:endParaRPr lang="zh-CN" altLang="en-US" sz="2400"/>
                    </a:p>
                  </a:txBody>
                  <a:tcPr vert="horz" anchor="ctr"/>
                </a:tc>
                <a:tc>
                  <a:txBody>
                    <a:bodyPr wrap="square"/>
                    <a:lstStyle/>
                    <a:p>
                      <a:pPr algn="ctr">
                        <a:buNone/>
                      </a:pPr>
                      <a:r>
                        <a:rPr lang="zh-CN" altLang="en-US" sz="2400"/>
                        <a:t>身边人如何对待她</a:t>
                      </a:r>
                      <a:endParaRPr lang="zh-CN" altLang="en-US" sz="2400"/>
                    </a:p>
                  </a:txBody>
                  <a:tcPr vert="horz" anchor="ctr"/>
                </a:tc>
              </a:tr>
              <a:tr h="914400">
                <a:tc>
                  <a:txBody>
                    <a:bodyPr wrap="square"/>
                    <a:lstStyle/>
                    <a:p>
                      <a:pPr algn="ctr">
                        <a:buNone/>
                      </a:pPr>
                      <a:r>
                        <a:rPr lang="zh-CN" altLang="en-US" sz="2000" b="1">
                          <a:solidFill>
                            <a:srgbClr val="FF0000"/>
                          </a:solidFill>
                          <a:latin typeface="黑体" panose="02010609060101010101" pitchFamily="49" charset="-122"/>
                          <a:ea typeface="黑体" panose="02010609060101010101" pitchFamily="49" charset="-122"/>
                        </a:rPr>
                        <a:t>示例：到鲁镇以前</a:t>
                      </a:r>
                      <a:endParaRPr lang="zh-CN" altLang="en-US" sz="20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000" b="1">
                          <a:solidFill>
                            <a:srgbClr val="FF0000"/>
                          </a:solidFill>
                          <a:latin typeface="黑体" panose="02010609060101010101" pitchFamily="49" charset="-122"/>
                          <a:ea typeface="黑体" panose="02010609060101010101" pitchFamily="49" charset="-122"/>
                        </a:rPr>
                        <a:t>在卫家山和比自己小十岁的丈夫结婚，后来的一个春天没有了丈夫。</a:t>
                      </a:r>
                      <a:endParaRPr lang="zh-CN" altLang="en-US" sz="20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800" b="1">
                          <a:solidFill>
                            <a:srgbClr val="FF0000"/>
                          </a:solidFill>
                          <a:latin typeface="黑体" panose="02010609060101010101" pitchFamily="49" charset="-122"/>
                          <a:ea typeface="黑体" panose="02010609060101010101" pitchFamily="49" charset="-122"/>
                          <a:sym typeface="+mn-ea"/>
                        </a:rPr>
                        <a:t>婆婆严厉</a:t>
                      </a:r>
                      <a:endParaRPr lang="zh-CN" altLang="en-US" sz="2800" b="1">
                        <a:solidFill>
                          <a:srgbClr val="FF0000"/>
                        </a:solidFill>
                        <a:latin typeface="黑体" panose="02010609060101010101" pitchFamily="49" charset="-122"/>
                        <a:ea typeface="黑体" panose="02010609060101010101" pitchFamily="49" charset="-122"/>
                        <a:sym typeface="+mn-ea"/>
                      </a:endParaRPr>
                    </a:p>
                  </a:txBody>
                  <a:tcPr vert="horz" anchor="ctr"/>
                </a:tc>
              </a:tr>
              <a:tr h="76136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c>
                  <a:txBody>
                    <a:bodyPr wrap="square"/>
                    <a:lstStyle/>
                    <a:p>
                      <a:pPr>
                        <a:buNone/>
                      </a:pPr>
                      <a:endParaRPr lang="zh-CN" altLang="en-US"/>
                    </a:p>
                  </a:txBody>
                  <a:tcPr vert="horz"/>
                </a:tc>
              </a:tr>
              <a:tr h="76136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c>
                  <a:txBody>
                    <a:bodyPr wrap="square"/>
                    <a:lstStyle/>
                    <a:p>
                      <a:pPr>
                        <a:buNone/>
                      </a:pPr>
                      <a:endParaRPr lang="zh-CN" altLang="en-US"/>
                    </a:p>
                  </a:txBody>
                  <a:tcPr vert="horz"/>
                </a:tc>
              </a:tr>
            </a:tbl>
          </a:graphicData>
        </a:graphic>
      </p:graphicFrame>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175">
                                            <p:txEl>
                                              <p:charRg st="0" end="17"/>
                                            </p:txEl>
                                          </p:spTgt>
                                        </p:tgtEl>
                                        <p:attrNameLst>
                                          <p:attrName>style.visibility</p:attrName>
                                        </p:attrNameLst>
                                      </p:cBhvr>
                                      <p:to>
                                        <p:strVal val="visible"/>
                                      </p:to>
                                    </p:set>
                                    <p:animEffect transition="in" filter="box(out)">
                                      <p:cBhvr>
                                        <p:cTn id="7" dur="500"/>
                                        <p:tgtEl>
                                          <p:spTgt spid="7175">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50800" y="158750"/>
          <a:ext cx="9010650" cy="6339205"/>
        </p:xfrm>
        <a:graphic>
          <a:graphicData uri="http://schemas.openxmlformats.org/drawingml/2006/table">
            <a:tbl>
              <a:tblPr firstRow="1" bandRow="1">
                <a:tableStyleId>{E8034E78-7F5D-4C2E-B375-FC64B27BC917}</a:tableStyleId>
              </a:tblPr>
              <a:tblGrid>
                <a:gridCol w="1386840"/>
                <a:gridCol w="3119120"/>
                <a:gridCol w="4504690"/>
              </a:tblGrid>
              <a:tr h="490220">
                <a:tc>
                  <a:txBody>
                    <a:bodyPr wrap="square"/>
                    <a:lstStyle/>
                    <a:p>
                      <a:pPr algn="ctr">
                        <a:buNone/>
                      </a:pPr>
                      <a:r>
                        <a:rPr lang="zh-CN" altLang="en-US" sz="2400" b="1">
                          <a:latin typeface="黑体" panose="02010609060101010101" pitchFamily="49" charset="-122"/>
                          <a:ea typeface="黑体" panose="02010609060101010101" pitchFamily="49" charset="-122"/>
                        </a:rPr>
                        <a:t>时间</a:t>
                      </a:r>
                      <a:endParaRPr lang="zh-CN" altLang="en-US" sz="2400" b="1">
                        <a:latin typeface="黑体" panose="02010609060101010101" pitchFamily="49" charset="-122"/>
                        <a:ea typeface="黑体" panose="02010609060101010101" pitchFamily="49" charset="-122"/>
                      </a:endParaRPr>
                    </a:p>
                    <a:p>
                      <a:pPr algn="ctr">
                        <a:buNone/>
                      </a:pPr>
                      <a:r>
                        <a:rPr lang="zh-CN" altLang="en-US" sz="2400" b="1">
                          <a:latin typeface="黑体" panose="02010609060101010101" pitchFamily="49" charset="-122"/>
                          <a:ea typeface="黑体" panose="02010609060101010101" pitchFamily="49" charset="-122"/>
                        </a:rPr>
                        <a:t>节点</a:t>
                      </a:r>
                      <a:endParaRPr lang="zh-CN" altLang="en-US" sz="2400" b="1">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b="1">
                          <a:latin typeface="黑体" panose="02010609060101010101" pitchFamily="49" charset="-122"/>
                          <a:ea typeface="黑体" panose="02010609060101010101" pitchFamily="49" charset="-122"/>
                        </a:rPr>
                        <a:t>祥林嫂的遭遇</a:t>
                      </a:r>
                      <a:endParaRPr lang="zh-CN" altLang="en-US" sz="2400" b="1">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b="1">
                          <a:latin typeface="黑体" panose="02010609060101010101" pitchFamily="49" charset="-122"/>
                          <a:ea typeface="黑体" panose="02010609060101010101" pitchFamily="49" charset="-122"/>
                        </a:rPr>
                        <a:t>身边人如何对待她</a:t>
                      </a:r>
                      <a:endParaRPr lang="zh-CN" altLang="en-US" sz="2400" b="1">
                        <a:latin typeface="黑体" panose="02010609060101010101" pitchFamily="49" charset="-122"/>
                        <a:ea typeface="黑体" panose="02010609060101010101" pitchFamily="49" charset="-122"/>
                      </a:endParaRPr>
                    </a:p>
                  </a:txBody>
                  <a:tcPr vert="horz" anchor="ctr"/>
                </a:tc>
              </a:tr>
              <a:tr h="752475">
                <a:tc>
                  <a:txBody>
                    <a:bodyPr wrap="square"/>
                    <a:lstStyle/>
                    <a:p>
                      <a:pPr algn="ctr">
                        <a:buNone/>
                      </a:pPr>
                      <a:r>
                        <a:rPr lang="zh-CN" altLang="en-US" b="1">
                          <a:solidFill>
                            <a:srgbClr val="FF0000"/>
                          </a:solidFill>
                          <a:latin typeface="黑体" panose="02010609060101010101" pitchFamily="49" charset="-122"/>
                          <a:ea typeface="黑体" panose="02010609060101010101" pitchFamily="49" charset="-122"/>
                        </a:rPr>
                        <a:t>示例：到鲁镇以前</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l">
                        <a:buNone/>
                      </a:pPr>
                      <a:r>
                        <a:rPr lang="zh-CN" altLang="en-US" sz="2000" b="1">
                          <a:solidFill>
                            <a:srgbClr val="FF0000"/>
                          </a:solidFill>
                          <a:latin typeface="黑体" panose="02010609060101010101" pitchFamily="49" charset="-122"/>
                          <a:ea typeface="黑体" panose="02010609060101010101" pitchFamily="49" charset="-122"/>
                        </a:rPr>
                        <a:t>在卫家山和比自己小十岁的丈夫结婚，后来的一个春天没有了丈夫。</a:t>
                      </a:r>
                      <a:endParaRPr lang="zh-CN" altLang="en-US" sz="20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1800" b="1">
                          <a:solidFill>
                            <a:srgbClr val="FF0000"/>
                          </a:solidFill>
                          <a:latin typeface="黑体" panose="02010609060101010101" pitchFamily="49" charset="-122"/>
                          <a:ea typeface="黑体" panose="02010609060101010101" pitchFamily="49" charset="-122"/>
                          <a:sym typeface="+mn-ea"/>
                        </a:rPr>
                        <a:t>婆婆严厉</a:t>
                      </a:r>
                      <a:endParaRPr lang="zh-CN" altLang="en-US" sz="1800" b="1">
                        <a:solidFill>
                          <a:srgbClr val="FF0000"/>
                        </a:solidFill>
                        <a:latin typeface="黑体" panose="02010609060101010101" pitchFamily="49" charset="-122"/>
                        <a:ea typeface="黑体" panose="02010609060101010101" pitchFamily="49" charset="-122"/>
                        <a:sym typeface="+mn-ea"/>
                      </a:endParaRPr>
                    </a:p>
                  </a:txBody>
                  <a:tcPr vert="horz" anchor="ctr"/>
                </a:tc>
              </a:tr>
              <a:tr h="574040">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r>
              <a:tr h="922655">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r>
              <a:tr h="659130">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r>
              <a:tr h="889000">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r>
              <a:tr h="668020">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r>
              <a:tr h="889000">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r>
            </a:tbl>
          </a:graphicData>
        </a:graphic>
      </p:graphicFrame>
      <p:sp>
        <p:nvSpPr>
          <p:cNvPr id="4" name="文本框 3"/>
          <p:cNvSpPr txBox="1"/>
          <p:nvPr/>
        </p:nvSpPr>
        <p:spPr>
          <a:xfrm>
            <a:off x="50800" y="1978025"/>
            <a:ext cx="1419225"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冬初到鲁镇</a:t>
            </a:r>
            <a:endParaRPr lang="zh-CN" altLang="en-US" sz="1800">
              <a:solidFill>
                <a:schemeClr val="tx2"/>
              </a:solidFill>
              <a:latin typeface="黑体" panose="02010609060101010101" pitchFamily="49" charset="-122"/>
              <a:ea typeface="黑体" panose="02010609060101010101" pitchFamily="49" charset="-122"/>
            </a:endParaRPr>
          </a:p>
        </p:txBody>
      </p:sp>
      <p:sp>
        <p:nvSpPr>
          <p:cNvPr id="5" name="文本框 4"/>
          <p:cNvSpPr txBox="1"/>
          <p:nvPr/>
        </p:nvSpPr>
        <p:spPr>
          <a:xfrm>
            <a:off x="1831975" y="1879600"/>
            <a:ext cx="2527300"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冬初逃到鲁镇做工，安分勤劳，勤快踏实。</a:t>
            </a:r>
            <a:endParaRPr lang="zh-CN" altLang="en-US" sz="1800">
              <a:solidFill>
                <a:schemeClr val="tx2"/>
              </a:solidFill>
              <a:latin typeface="黑体" panose="02010609060101010101" pitchFamily="49" charset="-122"/>
              <a:ea typeface="黑体" panose="02010609060101010101" pitchFamily="49" charset="-122"/>
            </a:endParaRPr>
          </a:p>
        </p:txBody>
      </p:sp>
      <p:sp>
        <p:nvSpPr>
          <p:cNvPr id="6" name="文本框 5"/>
          <p:cNvSpPr txBox="1"/>
          <p:nvPr/>
        </p:nvSpPr>
        <p:spPr>
          <a:xfrm>
            <a:off x="4748213" y="1839913"/>
            <a:ext cx="4127500"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四叔嫌弃她的寡妇身份，四</a:t>
            </a:r>
            <a:r>
              <a:rPr lang="zh-CN" altLang="en-US" sz="1800">
                <a:solidFill>
                  <a:schemeClr val="tx2"/>
                </a:solidFill>
                <a:latin typeface="黑体" panose="02010609060101010101" pitchFamily="49" charset="-122"/>
                <a:ea typeface="黑体" panose="02010609060101010101" pitchFamily="49" charset="-122"/>
              </a:rPr>
              <a:t>婶却看上地肯做活儿。</a:t>
            </a:r>
            <a:endParaRPr lang="zh-CN" altLang="en-US" sz="1800">
              <a:solidFill>
                <a:schemeClr val="tx2"/>
              </a:solidFill>
              <a:latin typeface="黑体" panose="02010609060101010101" pitchFamily="49" charset="-122"/>
              <a:ea typeface="黑体" panose="02010609060101010101" pitchFamily="49" charset="-122"/>
            </a:endParaRPr>
          </a:p>
        </p:txBody>
      </p:sp>
      <p:sp>
        <p:nvSpPr>
          <p:cNvPr id="7" name="文本框 6"/>
          <p:cNvSpPr txBox="1"/>
          <p:nvPr/>
        </p:nvSpPr>
        <p:spPr>
          <a:xfrm>
            <a:off x="50800" y="2525713"/>
            <a:ext cx="1585913"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到鲁镇后的来年春天</a:t>
            </a:r>
            <a:endParaRPr lang="zh-CN" altLang="en-US" sz="1800">
              <a:solidFill>
                <a:schemeClr val="tx2"/>
              </a:solidFill>
              <a:latin typeface="黑体" panose="02010609060101010101" pitchFamily="49" charset="-122"/>
              <a:ea typeface="黑体" panose="02010609060101010101" pitchFamily="49" charset="-122"/>
            </a:endParaRPr>
          </a:p>
        </p:txBody>
      </p:sp>
      <p:sp>
        <p:nvSpPr>
          <p:cNvPr id="8" name="文本框 7"/>
          <p:cNvSpPr txBox="1"/>
          <p:nvPr/>
        </p:nvSpPr>
        <p:spPr>
          <a:xfrm>
            <a:off x="1804988" y="2525713"/>
            <a:ext cx="2581275"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春天被迫改嫁，使劲哭喊也无济于事。</a:t>
            </a:r>
            <a:endParaRPr lang="zh-CN" altLang="en-US" sz="1800">
              <a:solidFill>
                <a:schemeClr val="tx2"/>
              </a:solidFill>
              <a:latin typeface="黑体" panose="02010609060101010101" pitchFamily="49" charset="-122"/>
              <a:ea typeface="黑体" panose="02010609060101010101" pitchFamily="49" charset="-122"/>
            </a:endParaRPr>
          </a:p>
        </p:txBody>
      </p:sp>
      <p:sp>
        <p:nvSpPr>
          <p:cNvPr id="9" name="文本框 8"/>
          <p:cNvSpPr txBox="1"/>
          <p:nvPr/>
        </p:nvSpPr>
        <p:spPr>
          <a:xfrm>
            <a:off x="4748213" y="2525713"/>
            <a:ext cx="4254500" cy="92202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婆婆把她掳走，强迫她嫁给山里人，以换取小叔子娶媳妇的彩礼钱。四叔、四</a:t>
            </a:r>
            <a:r>
              <a:rPr lang="zh-CN" altLang="en-US" sz="1800">
                <a:solidFill>
                  <a:schemeClr val="tx2"/>
                </a:solidFill>
                <a:latin typeface="黑体" panose="02010609060101010101" pitchFamily="49" charset="-122"/>
                <a:ea typeface="黑体" panose="02010609060101010101" pitchFamily="49" charset="-122"/>
              </a:rPr>
              <a:t>婶、卫老婆子虽然感慨，但是默许。</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1" name="文本框 10"/>
          <p:cNvSpPr txBox="1"/>
          <p:nvPr/>
        </p:nvSpPr>
        <p:spPr>
          <a:xfrm>
            <a:off x="50800" y="3448050"/>
            <a:ext cx="1585913"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来年底</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2" name="文本框 11"/>
          <p:cNvSpPr txBox="1"/>
          <p:nvPr/>
        </p:nvSpPr>
        <p:spPr>
          <a:xfrm>
            <a:off x="1636713" y="3409950"/>
            <a:ext cx="3170237"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改嫁后生了个儿子，上头没有婆婆，男人有的是力气</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3" name="文本框 12"/>
          <p:cNvSpPr txBox="1"/>
          <p:nvPr/>
        </p:nvSpPr>
        <p:spPr>
          <a:xfrm>
            <a:off x="4748213" y="3448050"/>
            <a:ext cx="4254500"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四婶、卫老婆子觉得她交了好运，不再过问</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4" name="文本框 13"/>
          <p:cNvSpPr txBox="1"/>
          <p:nvPr/>
        </p:nvSpPr>
        <p:spPr>
          <a:xfrm>
            <a:off x="50800" y="4264025"/>
            <a:ext cx="1419225"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又过了两年</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5" name="文本框 14"/>
          <p:cNvSpPr txBox="1"/>
          <p:nvPr/>
        </p:nvSpPr>
        <p:spPr>
          <a:xfrm>
            <a:off x="1636713" y="4056063"/>
            <a:ext cx="3170237" cy="92202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第二任丈夫贺老六死，儿子阿毛被狼吃掉，只得又回到鲁镇做活儿。</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6" name="文本框 15"/>
          <p:cNvSpPr txBox="1"/>
          <p:nvPr/>
        </p:nvSpPr>
        <p:spPr>
          <a:xfrm>
            <a:off x="4878388" y="4056063"/>
            <a:ext cx="4124325" cy="92202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大伯收走了屋子，四婶虽然踌躇，出于同情收留她。</a:t>
            </a:r>
            <a:endParaRPr lang="zh-CN" altLang="en-US" sz="1800">
              <a:solidFill>
                <a:schemeClr val="tx2"/>
              </a:solidFill>
              <a:latin typeface="黑体" panose="02010609060101010101" pitchFamily="49" charset="-122"/>
              <a:ea typeface="黑体" panose="02010609060101010101" pitchFamily="49" charset="-122"/>
            </a:endParaRPr>
          </a:p>
          <a:p>
            <a:endParaRPr lang="zh-CN" altLang="en-US" sz="1800">
              <a:solidFill>
                <a:schemeClr val="tx2"/>
              </a:solidFill>
              <a:latin typeface="黑体" panose="02010609060101010101" pitchFamily="49" charset="-122"/>
              <a:ea typeface="黑体" panose="02010609060101010101" pitchFamily="49" charset="-122"/>
            </a:endParaRPr>
          </a:p>
        </p:txBody>
      </p:sp>
      <p:sp>
        <p:nvSpPr>
          <p:cNvPr id="17" name="文本框 16"/>
          <p:cNvSpPr txBox="1"/>
          <p:nvPr/>
        </p:nvSpPr>
        <p:spPr>
          <a:xfrm>
            <a:off x="52388" y="4978400"/>
            <a:ext cx="1419225"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一年秋天重到鲁镇</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8" name="文本框 17"/>
          <p:cNvSpPr txBox="1"/>
          <p:nvPr/>
        </p:nvSpPr>
        <p:spPr>
          <a:xfrm>
            <a:off x="1720850" y="5116513"/>
            <a:ext cx="2832100"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回到鲁镇做女工</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9" name="文本框 18"/>
          <p:cNvSpPr txBox="1"/>
          <p:nvPr/>
        </p:nvSpPr>
        <p:spPr>
          <a:xfrm>
            <a:off x="4643438" y="4927600"/>
            <a:ext cx="4465637"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四叔、四婶不允许她插手整祀，祥林嫂变得清闲。</a:t>
            </a:r>
            <a:endParaRPr lang="zh-CN" altLang="en-US" sz="1800">
              <a:solidFill>
                <a:schemeClr val="tx2"/>
              </a:solidFill>
              <a:latin typeface="黑体" panose="02010609060101010101" pitchFamily="49" charset="-122"/>
              <a:ea typeface="黑体" panose="02010609060101010101" pitchFamily="49" charset="-122"/>
            </a:endParaRPr>
          </a:p>
        </p:txBody>
      </p:sp>
      <p:sp>
        <p:nvSpPr>
          <p:cNvPr id="20" name="文本框 19"/>
          <p:cNvSpPr txBox="1"/>
          <p:nvPr/>
        </p:nvSpPr>
        <p:spPr>
          <a:xfrm>
            <a:off x="50800" y="5710238"/>
            <a:ext cx="1489075"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重到鲁镇第一年</a:t>
            </a:r>
            <a:endParaRPr lang="zh-CN" altLang="en-US" sz="1800">
              <a:solidFill>
                <a:schemeClr val="tx2"/>
              </a:solidFill>
              <a:latin typeface="黑体" panose="02010609060101010101" pitchFamily="49" charset="-122"/>
              <a:ea typeface="黑体" panose="02010609060101010101" pitchFamily="49" charset="-122"/>
            </a:endParaRPr>
          </a:p>
        </p:txBody>
      </p:sp>
      <p:sp>
        <p:nvSpPr>
          <p:cNvPr id="21" name="文本框 20"/>
          <p:cNvSpPr txBox="1"/>
          <p:nvPr/>
        </p:nvSpPr>
        <p:spPr>
          <a:xfrm>
            <a:off x="1633538" y="5710238"/>
            <a:ext cx="3006725" cy="64516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开始一遍遍重复自己的悲剧经历。</a:t>
            </a:r>
            <a:endParaRPr lang="zh-CN" altLang="en-US" sz="1800">
              <a:solidFill>
                <a:schemeClr val="tx2"/>
              </a:solidFill>
              <a:latin typeface="黑体" panose="02010609060101010101" pitchFamily="49" charset="-122"/>
              <a:ea typeface="黑体" panose="02010609060101010101" pitchFamily="49" charset="-122"/>
            </a:endParaRPr>
          </a:p>
        </p:txBody>
      </p:sp>
      <p:sp>
        <p:nvSpPr>
          <p:cNvPr id="22" name="文本框 21"/>
          <p:cNvSpPr txBox="1"/>
          <p:nvPr/>
        </p:nvSpPr>
        <p:spPr>
          <a:xfrm>
            <a:off x="4748213" y="5572125"/>
            <a:ext cx="4360862" cy="92202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人们一开始还会特意过来听她的悲剧经历，但后来听到就感觉厌烦，也还和她说话，但笑容却冷冷的了。</a:t>
            </a:r>
            <a:endParaRPr lang="zh-CN" altLang="en-US" sz="1800">
              <a:solidFill>
                <a:schemeClr val="tx2"/>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ppt_x"/>
                                          </p:val>
                                        </p:tav>
                                        <p:tav tm="100000">
                                          <p:val>
                                            <p:strVal val="#ppt_x"/>
                                          </p:val>
                                        </p:tav>
                                      </p:tavLst>
                                    </p:anim>
                                    <p:anim calcmode="lin" valueType="num">
                                      <p:cBhvr>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ppt_x</p:attrName>
                                        </p:attrNameLst>
                                      </p:cBhvr>
                                      <p:tavLst>
                                        <p:tav tm="0">
                                          <p:val>
                                            <p:strVal val="#ppt_x"/>
                                          </p:val>
                                        </p:tav>
                                        <p:tav tm="100000">
                                          <p:val>
                                            <p:strVal val="#ppt_x"/>
                                          </p:val>
                                        </p:tav>
                                      </p:tavLst>
                                    </p:anim>
                                    <p:anim calcmode="lin" valueType="num">
                                      <p:cBhvr>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ppt_x</p:attrName>
                                        </p:attrNameLst>
                                      </p:cBhvr>
                                      <p:tavLst>
                                        <p:tav tm="0">
                                          <p:val>
                                            <p:strVal val="#ppt_x"/>
                                          </p:val>
                                        </p:tav>
                                        <p:tav tm="100000">
                                          <p:val>
                                            <p:strVal val="#ppt_x"/>
                                          </p:val>
                                        </p:tav>
                                      </p:tavLst>
                                    </p:anim>
                                    <p:anim calcmode="lin" valueType="num">
                                      <p:cBhvr>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ppt_x</p:attrName>
                                        </p:attrNameLst>
                                      </p:cBhvr>
                                      <p:tavLst>
                                        <p:tav tm="0">
                                          <p:val>
                                            <p:strVal val="#ppt_x"/>
                                          </p:val>
                                        </p:tav>
                                        <p:tav tm="100000">
                                          <p:val>
                                            <p:strVal val="#ppt_x"/>
                                          </p:val>
                                        </p:tav>
                                      </p:tavLst>
                                    </p:anim>
                                    <p:anim calcmode="lin" valueType="num">
                                      <p:cBhvr>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ppt_x</p:attrName>
                                        </p:attrNameLst>
                                      </p:cBhvr>
                                      <p:tavLst>
                                        <p:tav tm="0">
                                          <p:val>
                                            <p:strVal val="#ppt_x"/>
                                          </p:val>
                                        </p:tav>
                                        <p:tav tm="100000">
                                          <p:val>
                                            <p:strVal val="#ppt_x"/>
                                          </p:val>
                                        </p:tav>
                                      </p:tavLst>
                                    </p:anim>
                                    <p:anim calcmode="lin" valueType="num">
                                      <p:cBhvr>
                                        <p:cTn id="9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ppt_x</p:attrName>
                                        </p:attrNameLst>
                                      </p:cBhvr>
                                      <p:tavLst>
                                        <p:tav tm="0">
                                          <p:val>
                                            <p:strVal val="#ppt_x"/>
                                          </p:val>
                                        </p:tav>
                                        <p:tav tm="100000">
                                          <p:val>
                                            <p:strVal val="#ppt_x"/>
                                          </p:val>
                                        </p:tav>
                                      </p:tavLst>
                                    </p:anim>
                                    <p:anim calcmode="lin" valueType="num">
                                      <p:cBhvr>
                                        <p:cTn id="9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ppt_x</p:attrName>
                                        </p:attrNameLst>
                                      </p:cBhvr>
                                      <p:tavLst>
                                        <p:tav tm="0">
                                          <p:val>
                                            <p:strVal val="#ppt_x"/>
                                          </p:val>
                                        </p:tav>
                                        <p:tav tm="100000">
                                          <p:val>
                                            <p:strVal val="#ppt_x"/>
                                          </p:val>
                                        </p:tav>
                                      </p:tavLst>
                                    </p:anim>
                                    <p:anim calcmode="lin" valueType="num">
                                      <p:cBhvr>
                                        <p:cTn id="10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ppt_x</p:attrName>
                                        </p:attrNameLst>
                                      </p:cBhvr>
                                      <p:tavLst>
                                        <p:tav tm="0">
                                          <p:val>
                                            <p:strVal val="#ppt_x"/>
                                          </p:val>
                                        </p:tav>
                                        <p:tav tm="100000">
                                          <p:val>
                                            <p:strVal val="#ppt_x"/>
                                          </p:val>
                                        </p:tav>
                                      </p:tavLst>
                                    </p:anim>
                                    <p:anim calcmode="lin" valueType="num">
                                      <p:cBhvr>
                                        <p:cTn id="11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50800" y="158750"/>
          <a:ext cx="9010650" cy="3893185"/>
        </p:xfrm>
        <a:graphic>
          <a:graphicData uri="http://schemas.openxmlformats.org/drawingml/2006/table">
            <a:tbl>
              <a:tblPr firstRow="1" bandRow="1">
                <a:tableStyleId>{E8034E78-7F5D-4C2E-B375-FC64B27BC917}</a:tableStyleId>
              </a:tblPr>
              <a:tblGrid>
                <a:gridCol w="1386840"/>
                <a:gridCol w="3119120"/>
                <a:gridCol w="4504690"/>
              </a:tblGrid>
              <a:tr h="490220">
                <a:tc>
                  <a:txBody>
                    <a:bodyPr wrap="square"/>
                    <a:lstStyle/>
                    <a:p>
                      <a:pPr algn="ctr">
                        <a:buNone/>
                      </a:pPr>
                      <a:r>
                        <a:rPr lang="zh-CN" altLang="en-US" sz="2400" b="1">
                          <a:latin typeface="黑体" panose="02010609060101010101" pitchFamily="49" charset="-122"/>
                          <a:ea typeface="黑体" panose="02010609060101010101" pitchFamily="49" charset="-122"/>
                        </a:rPr>
                        <a:t>时间</a:t>
                      </a:r>
                      <a:endParaRPr lang="zh-CN" altLang="en-US" sz="2400" b="1">
                        <a:latin typeface="黑体" panose="02010609060101010101" pitchFamily="49" charset="-122"/>
                        <a:ea typeface="黑体" panose="02010609060101010101" pitchFamily="49" charset="-122"/>
                      </a:endParaRPr>
                    </a:p>
                    <a:p>
                      <a:pPr algn="ctr">
                        <a:buNone/>
                      </a:pPr>
                      <a:r>
                        <a:rPr lang="zh-CN" altLang="en-US" sz="2400" b="1">
                          <a:latin typeface="黑体" panose="02010609060101010101" pitchFamily="49" charset="-122"/>
                          <a:ea typeface="黑体" panose="02010609060101010101" pitchFamily="49" charset="-122"/>
                        </a:rPr>
                        <a:t>节点</a:t>
                      </a:r>
                      <a:endParaRPr lang="zh-CN" altLang="en-US" sz="2400" b="1">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b="1">
                          <a:latin typeface="黑体" panose="02010609060101010101" pitchFamily="49" charset="-122"/>
                          <a:ea typeface="黑体" panose="02010609060101010101" pitchFamily="49" charset="-122"/>
                        </a:rPr>
                        <a:t>祥林嫂的遭遇</a:t>
                      </a:r>
                      <a:endParaRPr lang="zh-CN" altLang="en-US" sz="2400" b="1">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b="1">
                          <a:latin typeface="黑体" panose="02010609060101010101" pitchFamily="49" charset="-122"/>
                          <a:ea typeface="黑体" panose="02010609060101010101" pitchFamily="49" charset="-122"/>
                        </a:rPr>
                        <a:t>身边人如何对待她</a:t>
                      </a:r>
                      <a:endParaRPr lang="zh-CN" altLang="en-US" sz="2400" b="1">
                        <a:latin typeface="黑体" panose="02010609060101010101" pitchFamily="49" charset="-122"/>
                        <a:ea typeface="黑体" panose="02010609060101010101" pitchFamily="49" charset="-122"/>
                      </a:endParaRPr>
                    </a:p>
                  </a:txBody>
                  <a:tcPr vert="horz" anchor="ctr"/>
                </a:tc>
              </a:tr>
              <a:tr h="752475">
                <a:tc>
                  <a:txBody>
                    <a:bodyPr wrap="square"/>
                    <a:lstStyle/>
                    <a:p>
                      <a:pPr algn="ctr">
                        <a:buNone/>
                      </a:pPr>
                      <a:r>
                        <a:rPr lang="zh-CN" altLang="en-US" b="1">
                          <a:solidFill>
                            <a:srgbClr val="FF0000"/>
                          </a:solidFill>
                          <a:latin typeface="黑体" panose="02010609060101010101" pitchFamily="49" charset="-122"/>
                          <a:ea typeface="黑体" panose="02010609060101010101" pitchFamily="49" charset="-122"/>
                        </a:rPr>
                        <a:t>示例：到鲁镇以前</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l">
                        <a:buNone/>
                      </a:pPr>
                      <a:r>
                        <a:rPr lang="zh-CN" altLang="en-US" b="1">
                          <a:solidFill>
                            <a:srgbClr val="FF0000"/>
                          </a:solidFill>
                          <a:latin typeface="黑体" panose="02010609060101010101" pitchFamily="49" charset="-122"/>
                          <a:ea typeface="黑体" panose="02010609060101010101" pitchFamily="49" charset="-122"/>
                        </a:rPr>
                        <a:t>在卫家山和比自己小十岁的丈夫结婚，后来的一个春天没有了丈夫。</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1800" b="1">
                          <a:solidFill>
                            <a:srgbClr val="FF0000"/>
                          </a:solidFill>
                          <a:latin typeface="黑体" panose="02010609060101010101" pitchFamily="49" charset="-122"/>
                          <a:ea typeface="黑体" panose="02010609060101010101" pitchFamily="49" charset="-122"/>
                          <a:sym typeface="+mn-ea"/>
                        </a:rPr>
                        <a:t>婆婆严厉</a:t>
                      </a:r>
                      <a:endParaRPr lang="zh-CN" altLang="en-US" sz="1800" b="1">
                        <a:solidFill>
                          <a:srgbClr val="FF0000"/>
                        </a:solidFill>
                        <a:latin typeface="黑体" panose="02010609060101010101" pitchFamily="49" charset="-122"/>
                        <a:ea typeface="黑体" panose="02010609060101010101" pitchFamily="49" charset="-122"/>
                        <a:sym typeface="+mn-ea"/>
                      </a:endParaRPr>
                    </a:p>
                  </a:txBody>
                  <a:tcPr vert="horz" anchor="ctr"/>
                </a:tc>
              </a:tr>
              <a:tr h="574040">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r>
              <a:tr h="922655">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r>
              <a:tr h="659130">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b="1">
                        <a:latin typeface="黑体" panose="02010609060101010101" pitchFamily="49" charset="-122"/>
                        <a:ea typeface="黑体" panose="02010609060101010101" pitchFamily="49" charset="-122"/>
                      </a:endParaRPr>
                    </a:p>
                  </a:txBody>
                  <a:tcPr vert="horz"/>
                </a:tc>
              </a:tr>
            </a:tbl>
          </a:graphicData>
        </a:graphic>
      </p:graphicFrame>
      <p:sp>
        <p:nvSpPr>
          <p:cNvPr id="4" name="文本框 3"/>
          <p:cNvSpPr txBox="1"/>
          <p:nvPr/>
        </p:nvSpPr>
        <p:spPr>
          <a:xfrm>
            <a:off x="50800" y="1879600"/>
            <a:ext cx="1420813" cy="646113"/>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重到鲁镇第二年</a:t>
            </a:r>
            <a:endParaRPr lang="zh-CN" altLang="en-US" sz="1800">
              <a:solidFill>
                <a:schemeClr val="tx2"/>
              </a:solidFill>
              <a:latin typeface="黑体" panose="02010609060101010101" pitchFamily="49" charset="-122"/>
              <a:ea typeface="黑体" panose="02010609060101010101" pitchFamily="49" charset="-122"/>
            </a:endParaRPr>
          </a:p>
        </p:txBody>
      </p:sp>
      <p:sp>
        <p:nvSpPr>
          <p:cNvPr id="5" name="文本框 4"/>
          <p:cNvSpPr txBox="1"/>
          <p:nvPr/>
        </p:nvSpPr>
        <p:spPr>
          <a:xfrm>
            <a:off x="1539875" y="1879600"/>
            <a:ext cx="2527300" cy="646113"/>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整日做活存钱，想捐门槛。</a:t>
            </a:r>
            <a:endParaRPr lang="zh-CN" altLang="en-US" sz="1800">
              <a:solidFill>
                <a:schemeClr val="tx2"/>
              </a:solidFill>
              <a:latin typeface="黑体" panose="02010609060101010101" pitchFamily="49" charset="-122"/>
              <a:ea typeface="黑体" panose="02010609060101010101" pitchFamily="49" charset="-122"/>
            </a:endParaRPr>
          </a:p>
        </p:txBody>
      </p:sp>
      <p:sp>
        <p:nvSpPr>
          <p:cNvPr id="6" name="文本框 5"/>
          <p:cNvSpPr txBox="1"/>
          <p:nvPr/>
        </p:nvSpPr>
        <p:spPr>
          <a:xfrm>
            <a:off x="4638675" y="1839913"/>
            <a:ext cx="4470400"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柳妈告诉她，再嫁的身份会让她死后受到惩罚，建议她捐门槛。旁人嘲笑她的再嫁。</a:t>
            </a:r>
            <a:endParaRPr lang="zh-CN" altLang="en-US" sz="1800">
              <a:solidFill>
                <a:schemeClr val="tx2"/>
              </a:solidFill>
              <a:latin typeface="黑体" panose="02010609060101010101" pitchFamily="49" charset="-122"/>
              <a:ea typeface="黑体" panose="02010609060101010101" pitchFamily="49" charset="-122"/>
            </a:endParaRPr>
          </a:p>
        </p:txBody>
      </p:sp>
      <p:sp>
        <p:nvSpPr>
          <p:cNvPr id="7" name="文本框 6"/>
          <p:cNvSpPr txBox="1"/>
          <p:nvPr/>
        </p:nvSpPr>
        <p:spPr>
          <a:xfrm>
            <a:off x="50800" y="2525713"/>
            <a:ext cx="1490663"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重到鲁镇第三年</a:t>
            </a:r>
            <a:endParaRPr lang="zh-CN" altLang="en-US" sz="1800">
              <a:solidFill>
                <a:schemeClr val="tx2"/>
              </a:solidFill>
              <a:latin typeface="黑体" panose="02010609060101010101" pitchFamily="49" charset="-122"/>
              <a:ea typeface="黑体" panose="02010609060101010101" pitchFamily="49" charset="-122"/>
            </a:endParaRPr>
          </a:p>
        </p:txBody>
      </p:sp>
      <p:sp>
        <p:nvSpPr>
          <p:cNvPr id="8" name="文本框 7"/>
          <p:cNvSpPr txBox="1"/>
          <p:nvPr/>
        </p:nvSpPr>
        <p:spPr>
          <a:xfrm>
            <a:off x="1539875" y="2489200"/>
            <a:ext cx="2914650" cy="92075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冬日祭祀，仍不被主人允许拿酒杯和筷子。后被赶出鲁四老节家，沦为乞丐。</a:t>
            </a:r>
            <a:endParaRPr lang="zh-CN" altLang="en-US" sz="1800">
              <a:solidFill>
                <a:schemeClr val="tx2"/>
              </a:solidFill>
              <a:latin typeface="黑体" panose="02010609060101010101" pitchFamily="49" charset="-122"/>
              <a:ea typeface="黑体" panose="02010609060101010101" pitchFamily="49" charset="-122"/>
            </a:endParaRPr>
          </a:p>
        </p:txBody>
      </p:sp>
      <p:sp>
        <p:nvSpPr>
          <p:cNvPr id="9" name="文本框 8"/>
          <p:cNvSpPr txBox="1"/>
          <p:nvPr/>
        </p:nvSpPr>
        <p:spPr>
          <a:xfrm>
            <a:off x="4748213" y="2525713"/>
            <a:ext cx="4254500"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四叔、四婶仍然不让她碰祭祀的东西，并且嫌弃她越发严重的痴傻。</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1" name="文本框 10"/>
          <p:cNvSpPr txBox="1"/>
          <p:nvPr/>
        </p:nvSpPr>
        <p:spPr>
          <a:xfrm>
            <a:off x="50800" y="3448050"/>
            <a:ext cx="1585913"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初到售镇后约十三年</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2" name="文本框 11"/>
          <p:cNvSpPr txBox="1"/>
          <p:nvPr/>
        </p:nvSpPr>
        <p:spPr>
          <a:xfrm>
            <a:off x="1633538" y="3513138"/>
            <a:ext cx="3001962"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问“我”三个问题，死亡。</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3" name="文本框 12"/>
          <p:cNvSpPr txBox="1"/>
          <p:nvPr/>
        </p:nvSpPr>
        <p:spPr>
          <a:xfrm>
            <a:off x="4878388" y="3513138"/>
            <a:ext cx="4125912"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即便是死了，也遭到嫌弃。</a:t>
            </a:r>
            <a:endParaRPr lang="zh-CN" altLang="en-US" sz="1800">
              <a:solidFill>
                <a:schemeClr val="tx2"/>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ppt_x"/>
                                          </p:val>
                                        </p:tav>
                                        <p:tav tm="100000">
                                          <p:val>
                                            <p:strVal val="#ppt_x"/>
                                          </p:val>
                                        </p:tav>
                                      </p:tavLst>
                                    </p:anim>
                                    <p:anim calcmode="lin" valueType="num">
                                      <p:cBhvr>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p:cNvGrpSpPr/>
          <p:nvPr/>
        </p:nvGrpSpPr>
        <p:grpSpPr>
          <a:xfrm>
            <a:off x="-34925" y="404813"/>
            <a:ext cx="6318250" cy="1219200"/>
            <a:chOff x="0" y="0"/>
            <a:chExt cx="3981" cy="768"/>
          </a:xfrm>
        </p:grpSpPr>
        <p:sp>
          <p:nvSpPr>
            <p:cNvPr id="7171" name="AutoShape 3"/>
            <p:cNvSpPr>
              <a:spLocks noChangeArrowheads="1"/>
            </p:cNvSpPr>
            <p:nvPr/>
          </p:nvSpPr>
          <p:spPr bwMode="auto">
            <a:xfrm>
              <a:off x="0" y="96"/>
              <a:ext cx="3981" cy="672"/>
            </a:xfrm>
            <a:prstGeom prst="roundRect">
              <a:avLst>
                <a:gd name="adj" fmla="val 16667"/>
              </a:avLst>
            </a:prstGeom>
            <a:gradFill rotWithShape="1">
              <a:gsLst>
                <a:gs pos="0">
                  <a:schemeClr val="accent2"/>
                </a:gs>
                <a:gs pos="100000">
                  <a:schemeClr val="accent2">
                    <a:gamma/>
                    <a:tint val="51373"/>
                    <a:invGamma/>
                  </a:schemeClr>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sp>
          <p:nvSpPr>
            <p:cNvPr id="8195" name="AutoShape 4"/>
            <p:cNvSpPr/>
            <p:nvPr/>
          </p:nvSpPr>
          <p:spPr>
            <a:xfrm>
              <a:off x="0" y="0"/>
              <a:ext cx="3981" cy="519"/>
            </a:xfrm>
            <a:prstGeom prst="roundRect">
              <a:avLst>
                <a:gd name="adj" fmla="val 16667"/>
              </a:avLst>
            </a:prstGeom>
            <a:solidFill>
              <a:schemeClr val="accent2"/>
            </a:solidFill>
            <a:ln w="9525">
              <a:noFill/>
            </a:ln>
          </p:spPr>
          <p:txBody>
            <a:bodyPr wrap="none" anchor="ctr" anchorCtr="0"/>
            <a:lstStyle/>
            <a:p>
              <a:pPr algn="ctr" eaLnBrk="0" hangingPunct="0"/>
              <a:endParaRPr lang="zh-CN" altLang="en-US">
                <a:latin typeface="Arial" panose="020B0604020202020204" pitchFamily="34" charset="0"/>
                <a:ea typeface="宋体" panose="02010600030101010101" pitchFamily="2" charset="-122"/>
              </a:endParaRPr>
            </a:p>
          </p:txBody>
        </p:sp>
        <p:sp>
          <p:nvSpPr>
            <p:cNvPr id="7173" name="AutoShape 5"/>
            <p:cNvSpPr>
              <a:spLocks noChangeArrowheads="1"/>
            </p:cNvSpPr>
            <p:nvPr/>
          </p:nvSpPr>
          <p:spPr bwMode="auto">
            <a:xfrm flipV="1">
              <a:off x="0" y="336"/>
              <a:ext cx="3978" cy="240"/>
            </a:xfrm>
            <a:prstGeom prst="roundRect">
              <a:avLst>
                <a:gd name="adj" fmla="val 23750"/>
              </a:avLst>
            </a:prstGeom>
            <a:gradFill rotWithShape="1">
              <a:gsLst>
                <a:gs pos="0">
                  <a:schemeClr val="accent2">
                    <a:gamma/>
                    <a:tint val="0"/>
                    <a:invGamma/>
                  </a:schemeClr>
                </a:gs>
                <a:gs pos="100000">
                  <a:schemeClr val="accent2"/>
                </a:gs>
              </a:gsLst>
              <a:lin ang="5400000" scaled="1"/>
            </a:gradFill>
            <a:ln w="9525">
              <a:no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000" b="1" i="0" u="none" strike="noStrike" kern="1200" cap="none" spc="0" normalizeH="0" baseline="0" noProof="0">
                <a:ln>
                  <a:noFill/>
                </a:ln>
                <a:solidFill>
                  <a:srgbClr val="0066FF"/>
                </a:solidFill>
                <a:effectLst/>
                <a:uLnTx/>
                <a:uFillTx/>
                <a:latin typeface="Arial" panose="020B0604020202020204" pitchFamily="34" charset="0"/>
                <a:ea typeface="宋体" panose="02010600030101010101" pitchFamily="2" charset="-122"/>
                <a:cs typeface="+mn-cs"/>
              </a:endParaRPr>
            </a:p>
          </p:txBody>
        </p:sp>
      </p:grpSp>
      <p:sp>
        <p:nvSpPr>
          <p:cNvPr id="8197" name="AutoShape 6"/>
          <p:cNvSpPr/>
          <p:nvPr/>
        </p:nvSpPr>
        <p:spPr>
          <a:xfrm>
            <a:off x="2663825" y="1052513"/>
            <a:ext cx="5437188" cy="533400"/>
          </a:xfrm>
          <a:prstGeom prst="roundRect">
            <a:avLst>
              <a:gd name="adj" fmla="val 29463"/>
            </a:avLst>
          </a:prstGeom>
          <a:solidFill>
            <a:schemeClr val="bg1"/>
          </a:solidFill>
          <a:ln w="28575" cap="flat" cmpd="sng">
            <a:solidFill>
              <a:schemeClr val="accent2"/>
            </a:solidFill>
            <a:prstDash val="solid"/>
            <a:round/>
            <a:headEnd type="none" w="med" len="med"/>
            <a:tailEnd type="none" w="med" len="med"/>
          </a:ln>
        </p:spPr>
        <p:txBody>
          <a:bodyPr wrap="none" anchor="ctr" anchorCtr="0"/>
          <a:lstStyle/>
          <a:p>
            <a:pPr algn="ctr" eaLnBrk="0" hangingPunct="0"/>
            <a:r>
              <a:rPr lang="zh-CN" altLang="en-US">
                <a:latin typeface="Arial" panose="020B0604020202020204" pitchFamily="34" charset="0"/>
                <a:ea typeface="宋体" panose="02010600030101010101" pitchFamily="2" charset="-122"/>
              </a:rPr>
              <a:t>人 物 形 象</a:t>
            </a:r>
            <a:endParaRPr lang="zh-CN" altLang="en-US">
              <a:latin typeface="Arial" panose="020B0604020202020204" pitchFamily="34" charset="0"/>
              <a:ea typeface="宋体" panose="02010600030101010101" pitchFamily="2" charset="-122"/>
            </a:endParaRPr>
          </a:p>
        </p:txBody>
      </p:sp>
      <p:sp>
        <p:nvSpPr>
          <p:cNvPr id="7175" name="Rectangle 7"/>
          <p:cNvSpPr>
            <a:spLocks noGrp="1" noRot="1"/>
          </p:cNvSpPr>
          <p:nvPr>
            <p:ph idx="1"/>
          </p:nvPr>
        </p:nvSpPr>
        <p:spPr>
          <a:xfrm>
            <a:off x="685800" y="1897063"/>
            <a:ext cx="7772400" cy="1358900"/>
          </a:xfrm>
        </p:spPr>
        <p:txBody>
          <a:bodyPr wrap="square" lIns="91440" tIns="45720" rIns="91440" bIns="45720" anchor="t" anchorCtr="0"/>
          <a:lstStyle/>
          <a:p>
            <a:pPr eaLnBrk="1" hangingPunct="1"/>
            <a:r>
              <a:rPr lang="zh-CN" altLang="zh-CN" sz="3600" b="1"/>
              <a:t>分析祥林嫂形象的巨大变化：她眼睛的神态和她工作时的状态。</a:t>
            </a:r>
            <a:endParaRPr lang="zh-CN" altLang="zh-CN" sz="3600" b="1"/>
          </a:p>
          <a:p>
            <a:pPr eaLnBrk="1" hangingPunct="1"/>
            <a:r>
              <a:rPr lang="en-US" altLang="zh-CN" sz="3600" b="1">
                <a:solidFill>
                  <a:schemeClr val="tx2"/>
                </a:solidFill>
                <a:latin typeface="黑体" panose="02010609060101010101" pitchFamily="49" charset="-122"/>
                <a:ea typeface="黑体" panose="02010609060101010101" pitchFamily="49" charset="-122"/>
              </a:rPr>
              <a:t>1.</a:t>
            </a:r>
            <a:r>
              <a:rPr lang="zh-CN" altLang="zh-CN" sz="3600" b="1">
                <a:solidFill>
                  <a:schemeClr val="tx2"/>
                </a:solidFill>
                <a:latin typeface="黑体" panose="02010609060101010101" pitchFamily="49" charset="-122"/>
                <a:ea typeface="黑体" panose="02010609060101010101" pitchFamily="49" charset="-122"/>
              </a:rPr>
              <a:t>眼睛的神态</a:t>
            </a:r>
            <a:endParaRPr lang="zh-CN" altLang="zh-CN" sz="3600" b="1">
              <a:solidFill>
                <a:schemeClr val="tx2"/>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1"/>
            </p:custDataLst>
          </p:nvPr>
        </p:nvGraphicFramePr>
        <p:xfrm>
          <a:off x="449263" y="3806825"/>
          <a:ext cx="8244840" cy="2927350"/>
        </p:xfrm>
        <a:graphic>
          <a:graphicData uri="http://schemas.openxmlformats.org/drawingml/2006/table">
            <a:tbl>
              <a:tblPr firstRow="1" bandRow="1">
                <a:tableStyleId>{E8034E78-7F5D-4C2E-B375-FC64B27BC917}</a:tableStyleId>
              </a:tblPr>
              <a:tblGrid>
                <a:gridCol w="2467610"/>
                <a:gridCol w="2867025"/>
                <a:gridCol w="2910205"/>
              </a:tblGrid>
              <a:tr h="490220">
                <a:tc>
                  <a:txBody>
                    <a:bodyPr wrap="square"/>
                    <a:lstStyle/>
                    <a:p>
                      <a:pPr algn="ctr">
                        <a:buNone/>
                      </a:pPr>
                      <a:r>
                        <a:rPr lang="zh-CN" altLang="en-US" sz="2400"/>
                        <a:t>出现位置</a:t>
                      </a:r>
                      <a:endParaRPr lang="zh-CN" altLang="en-US" sz="2400"/>
                    </a:p>
                  </a:txBody>
                  <a:tcPr vert="horz" anchor="ctr"/>
                </a:tc>
                <a:tc>
                  <a:txBody>
                    <a:bodyPr wrap="square"/>
                    <a:lstStyle/>
                    <a:p>
                      <a:pPr algn="ctr">
                        <a:buNone/>
                      </a:pPr>
                      <a:r>
                        <a:rPr lang="zh-CN" altLang="en-US" sz="2400"/>
                        <a:t>原文描述</a:t>
                      </a:r>
                      <a:endParaRPr lang="zh-CN" altLang="en-US" sz="2400"/>
                    </a:p>
                  </a:txBody>
                  <a:tcPr vert="horz" anchor="ctr"/>
                </a:tc>
                <a:tc>
                  <a:txBody>
                    <a:bodyPr wrap="square"/>
                    <a:lstStyle/>
                    <a:p>
                      <a:pPr algn="ctr">
                        <a:buNone/>
                      </a:pPr>
                      <a:r>
                        <a:rPr lang="zh-CN" altLang="en-US" sz="2400"/>
                        <a:t>体现的性格和心境</a:t>
                      </a:r>
                      <a:endParaRPr lang="zh-CN" altLang="en-US" sz="2400"/>
                    </a:p>
                  </a:txBody>
                  <a:tcPr vert="horz" anchor="ctr"/>
                </a:tc>
              </a:tr>
              <a:tr h="914400">
                <a:tc>
                  <a:txBody>
                    <a:bodyPr wrap="square"/>
                    <a:lstStyle/>
                    <a:p>
                      <a:pPr algn="ctr">
                        <a:buNone/>
                      </a:pPr>
                      <a:r>
                        <a:rPr lang="zh-CN" altLang="en-US" sz="2400" b="1">
                          <a:solidFill>
                            <a:srgbClr val="FF0000"/>
                          </a:solidFill>
                          <a:latin typeface="黑体" panose="02010609060101010101" pitchFamily="49" charset="-122"/>
                          <a:ea typeface="黑体" panose="02010609060101010101" pitchFamily="49" charset="-122"/>
                        </a:rPr>
                        <a:t>示例：刚到鲁镇</a:t>
                      </a:r>
                      <a:endParaRPr lang="zh-CN" altLang="en-US" sz="24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000" b="1">
                          <a:solidFill>
                            <a:srgbClr val="FF0000"/>
                          </a:solidFill>
                          <a:latin typeface="黑体" panose="02010609060101010101" pitchFamily="49" charset="-122"/>
                          <a:ea typeface="黑体" panose="02010609060101010101" pitchFamily="49" charset="-122"/>
                        </a:rPr>
                        <a:t>顺着眼</a:t>
                      </a:r>
                      <a:endParaRPr lang="zh-CN" altLang="en-US" sz="2000"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000" b="1">
                          <a:solidFill>
                            <a:srgbClr val="FF0000"/>
                          </a:solidFill>
                          <a:latin typeface="黑体" panose="02010609060101010101" pitchFamily="49" charset="-122"/>
                          <a:ea typeface="黑体" panose="02010609060101010101" pitchFamily="49" charset="-122"/>
                          <a:sym typeface="+mn-ea"/>
                        </a:rPr>
                        <a:t>安分守已</a:t>
                      </a:r>
                      <a:endParaRPr lang="zh-CN" altLang="en-US" sz="2000" b="1">
                        <a:solidFill>
                          <a:srgbClr val="FF0000"/>
                        </a:solidFill>
                        <a:latin typeface="黑体" panose="02010609060101010101" pitchFamily="49" charset="-122"/>
                        <a:ea typeface="黑体" panose="02010609060101010101" pitchFamily="49" charset="-122"/>
                        <a:sym typeface="+mn-ea"/>
                      </a:endParaRPr>
                    </a:p>
                  </a:txBody>
                  <a:tcPr vert="horz" anchor="ctr"/>
                </a:tc>
              </a:tr>
              <a:tr h="76136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c>
                  <a:txBody>
                    <a:bodyPr wrap="square"/>
                    <a:lstStyle/>
                    <a:p>
                      <a:pPr>
                        <a:buNone/>
                      </a:pPr>
                      <a:endParaRPr lang="zh-CN" altLang="en-US"/>
                    </a:p>
                  </a:txBody>
                  <a:tcPr vert="horz"/>
                </a:tc>
              </a:tr>
              <a:tr h="761365">
                <a:tc>
                  <a:txBody>
                    <a:bodyPr wrap="square"/>
                    <a:lstStyle/>
                    <a:p>
                      <a:pPr>
                        <a:buNone/>
                      </a:pPr>
                      <a:endParaRPr lang="zh-CN" altLang="en-US">
                        <a:latin typeface="Arial" panose="020B0604020202020204" pitchFamily="34" charset="0"/>
                      </a:endParaRPr>
                    </a:p>
                  </a:txBody>
                  <a:tcPr vert="horz"/>
                </a:tc>
                <a:tc>
                  <a:txBody>
                    <a:bodyPr wrap="square"/>
                    <a:lstStyle/>
                    <a:p>
                      <a:pPr>
                        <a:buNone/>
                      </a:pPr>
                      <a:endParaRPr lang="zh-CN" altLang="en-US"/>
                    </a:p>
                  </a:txBody>
                  <a:tcPr vert="horz"/>
                </a:tc>
                <a:tc>
                  <a:txBody>
                    <a:bodyPr wrap="square"/>
                    <a:lstStyle/>
                    <a:p>
                      <a:pPr>
                        <a:buNone/>
                      </a:pPr>
                      <a:endParaRPr lang="zh-CN" altLang="en-US"/>
                    </a:p>
                  </a:txBody>
                  <a:tcPr vert="horz"/>
                </a:tc>
              </a:tr>
            </a:tbl>
          </a:graphicData>
        </a:graphic>
      </p:graphicFrame>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175">
                                            <p:txEl>
                                              <p:charRg st="0" end="17"/>
                                            </p:txEl>
                                          </p:spTgt>
                                        </p:tgtEl>
                                        <p:attrNameLst>
                                          <p:attrName>style.visibility</p:attrName>
                                        </p:attrNameLst>
                                      </p:cBhvr>
                                      <p:to>
                                        <p:strVal val="visible"/>
                                      </p:to>
                                    </p:set>
                                    <p:animEffect transition="in" filter="box(out)">
                                      <p:cBhvr>
                                        <p:cTn id="7" dur="500"/>
                                        <p:tgtEl>
                                          <p:spTgt spid="7175">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5">
                                            <p:txEl>
                                              <p:pRg st="1" end="1"/>
                                            </p:txEl>
                                          </p:spTgt>
                                        </p:tgtEl>
                                        <p:attrNameLst>
                                          <p:attrName>style.visibility</p:attrName>
                                        </p:attrNameLst>
                                      </p:cBhvr>
                                      <p:to>
                                        <p:strVal val="visible"/>
                                      </p:to>
                                    </p:set>
                                    <p:animEffect transition="in" filter="box(out)">
                                      <p:cBhvr>
                                        <p:cTn id="12" dur="500"/>
                                        <p:tgtEl>
                                          <p:spTgt spid="71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0800" y="158750"/>
          <a:ext cx="9010650" cy="5355590"/>
        </p:xfrm>
        <a:graphic>
          <a:graphicData uri="http://schemas.openxmlformats.org/drawingml/2006/table">
            <a:tbl>
              <a:tblPr firstRow="1" bandRow="1">
                <a:tableStyleId>{E8034E78-7F5D-4C2E-B375-FC64B27BC917}</a:tableStyleId>
              </a:tblPr>
              <a:tblGrid>
                <a:gridCol w="1386840"/>
                <a:gridCol w="3119120"/>
                <a:gridCol w="4504690"/>
              </a:tblGrid>
              <a:tr h="490220">
                <a:tc>
                  <a:txBody>
                    <a:bodyPr wrap="square"/>
                    <a:lstStyle/>
                    <a:p>
                      <a:pPr algn="ctr">
                        <a:buNone/>
                      </a:pPr>
                      <a:r>
                        <a:rPr lang="zh-CN" altLang="en-US" sz="2400">
                          <a:latin typeface="黑体" panose="02010609060101010101" pitchFamily="49" charset="-122"/>
                          <a:ea typeface="黑体" panose="02010609060101010101" pitchFamily="49" charset="-122"/>
                        </a:rPr>
                        <a:t>出现位置</a:t>
                      </a:r>
                      <a:endParaRPr lang="zh-CN" altLang="en-US" sz="2400">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a:latin typeface="黑体" panose="02010609060101010101" pitchFamily="49" charset="-122"/>
                          <a:ea typeface="黑体" panose="02010609060101010101" pitchFamily="49" charset="-122"/>
                        </a:rPr>
                        <a:t>原文描述</a:t>
                      </a:r>
                      <a:endParaRPr lang="zh-CN" altLang="en-US" sz="2400">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2400">
                          <a:latin typeface="黑体" panose="02010609060101010101" pitchFamily="49" charset="-122"/>
                          <a:ea typeface="黑体" panose="02010609060101010101" pitchFamily="49" charset="-122"/>
                        </a:rPr>
                        <a:t>体现的性格和心境</a:t>
                      </a:r>
                      <a:endParaRPr lang="zh-CN" altLang="en-US" sz="2400">
                        <a:latin typeface="黑体" panose="02010609060101010101" pitchFamily="49" charset="-122"/>
                        <a:ea typeface="黑体" panose="02010609060101010101" pitchFamily="49" charset="-122"/>
                      </a:endParaRPr>
                    </a:p>
                  </a:txBody>
                  <a:tcPr vert="horz" anchor="ctr"/>
                </a:tc>
              </a:tr>
              <a:tr h="752475">
                <a:tc>
                  <a:txBody>
                    <a:bodyPr wrap="square"/>
                    <a:lstStyle/>
                    <a:p>
                      <a:pPr algn="ctr">
                        <a:buNone/>
                      </a:pPr>
                      <a:r>
                        <a:rPr lang="zh-CN" altLang="en-US" b="1">
                          <a:solidFill>
                            <a:srgbClr val="FF0000"/>
                          </a:solidFill>
                          <a:latin typeface="黑体" panose="02010609060101010101" pitchFamily="49" charset="-122"/>
                          <a:ea typeface="黑体" panose="02010609060101010101" pitchFamily="49" charset="-122"/>
                        </a:rPr>
                        <a:t>示例：刚到鲁镇</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b="1">
                          <a:solidFill>
                            <a:srgbClr val="FF0000"/>
                          </a:solidFill>
                          <a:latin typeface="黑体" panose="02010609060101010101" pitchFamily="49" charset="-122"/>
                          <a:ea typeface="黑体" panose="02010609060101010101" pitchFamily="49" charset="-122"/>
                        </a:rPr>
                        <a:t>顺着眼</a:t>
                      </a:r>
                      <a:endParaRPr lang="zh-CN" altLang="en-US" b="1">
                        <a:solidFill>
                          <a:srgbClr val="FF0000"/>
                        </a:solidFill>
                        <a:latin typeface="黑体" panose="02010609060101010101" pitchFamily="49" charset="-122"/>
                        <a:ea typeface="黑体" panose="02010609060101010101" pitchFamily="49" charset="-122"/>
                      </a:endParaRPr>
                    </a:p>
                  </a:txBody>
                  <a:tcPr vert="horz" anchor="ctr"/>
                </a:tc>
                <a:tc>
                  <a:txBody>
                    <a:bodyPr wrap="square"/>
                    <a:lstStyle/>
                    <a:p>
                      <a:pPr algn="ctr">
                        <a:buNone/>
                      </a:pPr>
                      <a:r>
                        <a:rPr lang="zh-CN" altLang="en-US" sz="1800" b="1">
                          <a:solidFill>
                            <a:srgbClr val="FF0000"/>
                          </a:solidFill>
                          <a:latin typeface="黑体" panose="02010609060101010101" pitchFamily="49" charset="-122"/>
                          <a:ea typeface="黑体" panose="02010609060101010101" pitchFamily="49" charset="-122"/>
                          <a:sym typeface="+mn-ea"/>
                        </a:rPr>
                        <a:t>安分守已的性格</a:t>
                      </a:r>
                      <a:endParaRPr lang="zh-CN" altLang="en-US" sz="1800" b="1">
                        <a:solidFill>
                          <a:srgbClr val="FF0000"/>
                        </a:solidFill>
                        <a:latin typeface="黑体" panose="02010609060101010101" pitchFamily="49" charset="-122"/>
                        <a:ea typeface="黑体" panose="02010609060101010101" pitchFamily="49" charset="-122"/>
                        <a:sym typeface="+mn-ea"/>
                      </a:endParaRPr>
                    </a:p>
                  </a:txBody>
                  <a:tcPr vert="horz" anchor="ctr"/>
                </a:tc>
              </a:tr>
              <a:tr h="64135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922655">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65913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88900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r h="668020">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c>
                  <a:txBody>
                    <a:bodyPr wrap="square"/>
                    <a:lstStyle/>
                    <a:p>
                      <a:pPr>
                        <a:buNone/>
                      </a:pPr>
                      <a:endParaRPr lang="zh-CN" altLang="en-US">
                        <a:latin typeface="黑体" panose="02010609060101010101" pitchFamily="49" charset="-122"/>
                        <a:ea typeface="黑体" panose="02010609060101010101" pitchFamily="49" charset="-122"/>
                      </a:endParaRPr>
                    </a:p>
                  </a:txBody>
                  <a:tcPr vert="horz"/>
                </a:tc>
              </a:tr>
            </a:tbl>
          </a:graphicData>
        </a:graphic>
      </p:graphicFrame>
      <p:sp>
        <p:nvSpPr>
          <p:cNvPr id="4" name="文本框 3"/>
          <p:cNvSpPr txBox="1"/>
          <p:nvPr/>
        </p:nvSpPr>
        <p:spPr>
          <a:xfrm>
            <a:off x="50800" y="1879600"/>
            <a:ext cx="1419225"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重回鲁镇</a:t>
            </a:r>
            <a:endParaRPr lang="zh-CN" altLang="en-US" sz="1800">
              <a:solidFill>
                <a:schemeClr val="tx2"/>
              </a:solidFill>
              <a:latin typeface="黑体" panose="02010609060101010101" pitchFamily="49" charset="-122"/>
              <a:ea typeface="黑体" panose="02010609060101010101" pitchFamily="49" charset="-122"/>
            </a:endParaRPr>
          </a:p>
        </p:txBody>
      </p:sp>
      <p:sp>
        <p:nvSpPr>
          <p:cNvPr id="5" name="文本框 4"/>
          <p:cNvSpPr txBox="1"/>
          <p:nvPr/>
        </p:nvSpPr>
        <p:spPr>
          <a:xfrm>
            <a:off x="1633538" y="1741488"/>
            <a:ext cx="3008312" cy="646112"/>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顺着眼，眼角上带些泪痕，眼光也没有先前那祥精神了。</a:t>
            </a:r>
            <a:endParaRPr lang="zh-CN" altLang="en-US" sz="1800">
              <a:solidFill>
                <a:schemeClr val="tx2"/>
              </a:solidFill>
              <a:latin typeface="黑体" panose="02010609060101010101" pitchFamily="49" charset="-122"/>
              <a:ea typeface="黑体" panose="02010609060101010101" pitchFamily="49" charset="-122"/>
            </a:endParaRPr>
          </a:p>
        </p:txBody>
      </p:sp>
      <p:sp>
        <p:nvSpPr>
          <p:cNvPr id="6" name="文本框 5"/>
          <p:cNvSpPr txBox="1"/>
          <p:nvPr/>
        </p:nvSpPr>
        <p:spPr>
          <a:xfrm>
            <a:off x="4748213" y="1801813"/>
            <a:ext cx="4127500"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这是遭受夫子亡后的痛苦心境的表现。</a:t>
            </a:r>
            <a:endParaRPr lang="zh-CN" altLang="en-US" sz="1800">
              <a:solidFill>
                <a:schemeClr val="tx2"/>
              </a:solidFill>
              <a:latin typeface="黑体" panose="02010609060101010101" pitchFamily="49" charset="-122"/>
              <a:ea typeface="黑体" panose="02010609060101010101" pitchFamily="49" charset="-122"/>
            </a:endParaRPr>
          </a:p>
        </p:txBody>
      </p:sp>
      <p:sp>
        <p:nvSpPr>
          <p:cNvPr id="7" name="文本框 6"/>
          <p:cNvSpPr txBox="1"/>
          <p:nvPr/>
        </p:nvSpPr>
        <p:spPr>
          <a:xfrm>
            <a:off x="50800" y="2387600"/>
            <a:ext cx="1668463" cy="92075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讲阿毛的故事、被人嘲笑她额上的伤疤时</a:t>
            </a:r>
            <a:endParaRPr lang="zh-CN" altLang="en-US" sz="1800">
              <a:solidFill>
                <a:schemeClr val="tx2"/>
              </a:solidFill>
              <a:latin typeface="黑体" panose="02010609060101010101" pitchFamily="49" charset="-122"/>
              <a:ea typeface="黑体" panose="02010609060101010101" pitchFamily="49" charset="-122"/>
            </a:endParaRPr>
          </a:p>
        </p:txBody>
      </p:sp>
      <p:sp>
        <p:nvSpPr>
          <p:cNvPr id="8" name="文本框 7"/>
          <p:cNvSpPr txBox="1"/>
          <p:nvPr/>
        </p:nvSpPr>
        <p:spPr>
          <a:xfrm>
            <a:off x="1804988" y="2525713"/>
            <a:ext cx="2581275" cy="644525"/>
          </a:xfrm>
          <a:prstGeom prst="rect">
            <a:avLst/>
          </a:prstGeom>
          <a:noFill/>
          <a:ln w="9525">
            <a:noFill/>
          </a:ln>
        </p:spPr>
        <p:txBody>
          <a:bodyPr wrap="square" anchor="t" anchorCtr="0">
            <a:spAutoFit/>
          </a:bodyPr>
          <a:lstStyle/>
          <a:p>
            <a:r>
              <a:rPr lang="zh-CN" altLang="en-US" sz="1800">
                <a:solidFill>
                  <a:schemeClr val="tx2"/>
                </a:solidFill>
                <a:latin typeface="仿宋" panose="02010609060101010101" charset="-122"/>
                <a:ea typeface="仿宋" panose="02010609060101010101" charset="-122"/>
              </a:rPr>
              <a:t>“直着眼睛”</a:t>
            </a:r>
            <a:r>
              <a:rPr lang="en-US" altLang="zh-CN" sz="1800">
                <a:solidFill>
                  <a:schemeClr val="tx2"/>
                </a:solidFill>
                <a:latin typeface="仿宋" panose="02010609060101010101" charset="-122"/>
                <a:ea typeface="仿宋" panose="02010609060101010101" charset="-122"/>
              </a:rPr>
              <a:t>“</a:t>
            </a:r>
            <a:r>
              <a:rPr lang="zh-CN" altLang="en-US" sz="1800">
                <a:solidFill>
                  <a:schemeClr val="tx2"/>
                </a:solidFill>
                <a:latin typeface="仿宋" panose="02010609060101010101" charset="-122"/>
                <a:ea typeface="仿宋" panose="02010609060101010101" charset="-122"/>
              </a:rPr>
              <a:t>瞪着眼睛”</a:t>
            </a:r>
            <a:endParaRPr lang="zh-CN" altLang="en-US" sz="1800">
              <a:solidFill>
                <a:schemeClr val="tx2"/>
              </a:solidFill>
              <a:latin typeface="仿宋" panose="02010609060101010101" charset="-122"/>
              <a:ea typeface="仿宋" panose="02010609060101010101" charset="-122"/>
            </a:endParaRPr>
          </a:p>
        </p:txBody>
      </p:sp>
      <p:sp>
        <p:nvSpPr>
          <p:cNvPr id="9" name="文本框 8"/>
          <p:cNvSpPr txBox="1"/>
          <p:nvPr/>
        </p:nvSpPr>
        <p:spPr>
          <a:xfrm>
            <a:off x="4748213" y="2652713"/>
            <a:ext cx="4254500"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回忆子亡时痛心疾首，不敢相信的心态。</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1" name="文本框 10"/>
          <p:cNvSpPr txBox="1"/>
          <p:nvPr/>
        </p:nvSpPr>
        <p:spPr>
          <a:xfrm>
            <a:off x="50800" y="3448050"/>
            <a:ext cx="1585913"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捐门槛</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2" name="文本框 11"/>
          <p:cNvSpPr txBox="1"/>
          <p:nvPr/>
        </p:nvSpPr>
        <p:spPr>
          <a:xfrm>
            <a:off x="1636713" y="3448050"/>
            <a:ext cx="3170237"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“分外有神”</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3" name="文本框 12"/>
          <p:cNvSpPr txBox="1"/>
          <p:nvPr/>
        </p:nvSpPr>
        <p:spPr>
          <a:xfrm>
            <a:off x="4749800" y="3308350"/>
            <a:ext cx="4254500"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发现自己的“罪过”可以得到救赎后眼神所展现的希望之光。</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4" name="文本框 13"/>
          <p:cNvSpPr txBox="1"/>
          <p:nvPr/>
        </p:nvSpPr>
        <p:spPr>
          <a:xfrm>
            <a:off x="4763" y="4005263"/>
            <a:ext cx="1465262" cy="922337"/>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不让参加</a:t>
            </a:r>
            <a:r>
              <a:rPr lang="en-US"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a:t>
            </a:r>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祝福”准备</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5" name="文本框 14"/>
          <p:cNvSpPr txBox="1"/>
          <p:nvPr/>
        </p:nvSpPr>
        <p:spPr>
          <a:xfrm>
            <a:off x="1638300" y="4143375"/>
            <a:ext cx="3168650"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“失神”</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6" name="文本框 15"/>
          <p:cNvSpPr txBox="1"/>
          <p:nvPr/>
        </p:nvSpPr>
        <p:spPr>
          <a:xfrm>
            <a:off x="4814888" y="4005263"/>
            <a:ext cx="4124325"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发现自己的</a:t>
            </a:r>
            <a:r>
              <a:rPr lang="en-US"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a:t>
            </a:r>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罪过</a:t>
            </a:r>
            <a:r>
              <a:rPr lang="en-US"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a:t>
            </a:r>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可能永远得不到救赎后眼神中所展现的震惊与绝望。</a:t>
            </a:r>
            <a:endPar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7" name="文本框 16"/>
          <p:cNvSpPr txBox="1"/>
          <p:nvPr/>
        </p:nvSpPr>
        <p:spPr>
          <a:xfrm>
            <a:off x="52388" y="4978400"/>
            <a:ext cx="1419225" cy="368300"/>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沦为乞丐</a:t>
            </a:r>
            <a:endParaRPr lang="zh-CN" altLang="en-US" sz="1800">
              <a:solidFill>
                <a:schemeClr val="tx2"/>
              </a:solidFill>
              <a:latin typeface="黑体" panose="02010609060101010101" pitchFamily="49" charset="-122"/>
              <a:ea typeface="黑体" panose="02010609060101010101" pitchFamily="49" charset="-122"/>
            </a:endParaRPr>
          </a:p>
        </p:txBody>
      </p:sp>
      <p:sp>
        <p:nvSpPr>
          <p:cNvPr id="18" name="文本框 17"/>
          <p:cNvSpPr txBox="1"/>
          <p:nvPr/>
        </p:nvSpPr>
        <p:spPr>
          <a:xfrm>
            <a:off x="1676400" y="4876800"/>
            <a:ext cx="2921000"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cs typeface="黑体" panose="02010609060101010101" pitchFamily="49" charset="-122"/>
              </a:rPr>
              <a:t>“眼珠间或一轮，还可以表示她是一个活物。</a:t>
            </a:r>
            <a:r>
              <a:rPr lang="en-US" altLang="zh-CN" sz="1800">
                <a:solidFill>
                  <a:schemeClr val="tx2"/>
                </a:solidFill>
                <a:latin typeface="黑体" panose="02010609060101010101" pitchFamily="49" charset="-122"/>
                <a:ea typeface="黑体" panose="02010609060101010101" pitchFamily="49" charset="-122"/>
                <a:cs typeface="黑体" panose="02010609060101010101" pitchFamily="49" charset="-122"/>
              </a:rPr>
              <a:t>”</a:t>
            </a:r>
            <a:endParaRPr lang="en-US" altLang="zh-CN" sz="1800">
              <a:solidFill>
                <a:schemeClr val="tx2"/>
              </a:solidFill>
              <a:latin typeface="黑体" panose="02010609060101010101" pitchFamily="49" charset="-122"/>
              <a:ea typeface="黑体" panose="02010609060101010101" pitchFamily="49" charset="-122"/>
              <a:cs typeface="黑体" panose="02010609060101010101" pitchFamily="49" charset="-122"/>
            </a:endParaRPr>
          </a:p>
        </p:txBody>
      </p:sp>
      <p:sp>
        <p:nvSpPr>
          <p:cNvPr id="19" name="文本框 18"/>
          <p:cNvSpPr txBox="1"/>
          <p:nvPr/>
        </p:nvSpPr>
        <p:spPr>
          <a:xfrm>
            <a:off x="4643438" y="4876800"/>
            <a:ext cx="4465637" cy="644525"/>
          </a:xfrm>
          <a:prstGeom prst="rect">
            <a:avLst/>
          </a:prstGeom>
          <a:noFill/>
          <a:ln w="9525">
            <a:noFill/>
          </a:ln>
        </p:spPr>
        <p:txBody>
          <a:bodyPr wrap="square" anchor="t" anchorCtr="0">
            <a:spAutoFit/>
          </a:bodyPr>
          <a:lstStyle/>
          <a:p>
            <a:r>
              <a:rPr lang="zh-CN" altLang="en-US" sz="1800">
                <a:solidFill>
                  <a:schemeClr val="tx2"/>
                </a:solidFill>
                <a:latin typeface="黑体" panose="02010609060101010101" pitchFamily="49" charset="-122"/>
                <a:ea typeface="黑体" panose="02010609060101010101" pitchFamily="49" charset="-122"/>
              </a:rPr>
              <a:t>生活失去希望，精神完全麻木，只渴盼死后得到安宁和救赎。</a:t>
            </a:r>
            <a:endParaRPr lang="zh-CN" altLang="en-US" sz="1800">
              <a:solidFill>
                <a:schemeClr val="tx2"/>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ppt_x"/>
                                          </p:val>
                                        </p:tav>
                                        <p:tav tm="100000">
                                          <p:val>
                                            <p:strVal val="#ppt_x"/>
                                          </p:val>
                                        </p:tav>
                                      </p:tavLst>
                                    </p:anim>
                                    <p:anim calcmode="lin" valueType="num">
                                      <p:cBhvr>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ppt_x</p:attrName>
                                        </p:attrNameLst>
                                      </p:cBhvr>
                                      <p:tavLst>
                                        <p:tav tm="0">
                                          <p:val>
                                            <p:strVal val="#ppt_x"/>
                                          </p:val>
                                        </p:tav>
                                        <p:tav tm="100000">
                                          <p:val>
                                            <p:strVal val="#ppt_x"/>
                                          </p:val>
                                        </p:tav>
                                      </p:tavLst>
                                    </p:anim>
                                    <p:anim calcmode="lin" valueType="num">
                                      <p:cBhvr>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ppt_x</p:attrName>
                                        </p:attrNameLst>
                                      </p:cBhvr>
                                      <p:tavLst>
                                        <p:tav tm="0">
                                          <p:val>
                                            <p:strVal val="#ppt_x"/>
                                          </p:val>
                                        </p:tav>
                                        <p:tav tm="100000">
                                          <p:val>
                                            <p:strVal val="#ppt_x"/>
                                          </p:val>
                                        </p:tav>
                                      </p:tavLst>
                                    </p:anim>
                                    <p:anim calcmode="lin" valueType="num">
                                      <p:cBhvr>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ppt_x</p:attrName>
                                        </p:attrNameLst>
                                      </p:cBhvr>
                                      <p:tavLst>
                                        <p:tav tm="0">
                                          <p:val>
                                            <p:strVal val="#ppt_x"/>
                                          </p:val>
                                        </p:tav>
                                        <p:tav tm="100000">
                                          <p:val>
                                            <p:strVal val="#ppt_x"/>
                                          </p:val>
                                        </p:tav>
                                      </p:tavLst>
                                    </p:anim>
                                    <p:anim calcmode="lin" valueType="num">
                                      <p:cBhvr>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ppt_x</p:attrName>
                                        </p:attrNameLst>
                                      </p:cBhvr>
                                      <p:tavLst>
                                        <p:tav tm="0">
                                          <p:val>
                                            <p:strVal val="#ppt_x"/>
                                          </p:val>
                                        </p:tav>
                                        <p:tav tm="100000">
                                          <p:val>
                                            <p:strVal val="#ppt_x"/>
                                          </p:val>
                                        </p:tav>
                                      </p:tavLst>
                                    </p:anim>
                                    <p:anim calcmode="lin" valueType="num">
                                      <p:cBhvr>
                                        <p:cTn id="9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P spid="14" grpId="0"/>
      <p:bldP spid="15" grpId="0"/>
      <p:bldP spid="16" grpId="0"/>
      <p:bldP spid="17" grpId="0"/>
      <p:bldP spid="18" grpId="0"/>
      <p:bldP spid="19" grpId="0"/>
    </p:bldLst>
  </p:timing>
</p:sld>
</file>

<file path=ppt/tags/tag1.xml><?xml version="1.0" encoding="utf-8"?>
<p:tagLst xmlns:p="http://schemas.openxmlformats.org/presentationml/2006/main">
  <p:tag name="KSO_WM_UNIT_TABLE_BEAUTIFY" val="smartTable{ca2894af-bce7-44ce-a569-a0cbc2f68b73}"/>
</p:tagLst>
</file>

<file path=ppt/tags/tag10.xml><?xml version="1.0" encoding="utf-8"?>
<p:tagLst xmlns:p="http://schemas.openxmlformats.org/presentationml/2006/main">
  <p:tag name="KSO_WM_UNIT_TABLE_BEAUTIFY" val="smartTable{61a3b640-e421-4773-be30-0d8e4652650e}"/>
  <p:tag name="TABLE_ENDDRAG_ORIGIN_RECT" val="705*422"/>
  <p:tag name="TABLE_ENDDRAG_RECT" val="4*75*705*422"/>
</p:tagLst>
</file>

<file path=ppt/tags/tag11.xml><?xml version="1.0" encoding="utf-8"?>
<p:tagLst xmlns:p="http://schemas.openxmlformats.org/presentationml/2006/main">
  <p:tag name="KSO_WM_UNIT_PLACING_PICTURE_USER_VIEWPORT" val="{&quot;height&quot;:10800,&quot;width&quot;:9030}"/>
</p:tagLst>
</file>

<file path=ppt/tags/tag12.xml><?xml version="1.0" encoding="utf-8"?>
<p:tagLst xmlns:p="http://schemas.openxmlformats.org/presentationml/2006/main">
  <p:tag name="KSO_WM_UNIT_PLACING_PICTURE_USER_VIEWPORT" val="{&quot;height&quot;:10800,&quot;width&quot;:9030}"/>
</p:tagLst>
</file>

<file path=ppt/tags/tag13.xml><?xml version="1.0" encoding="utf-8"?>
<p:tagLst xmlns:p="http://schemas.openxmlformats.org/presentationml/2006/main">
  <p:tag name="KSO_WM_UNIT_PLACING_PICTURE_USER_VIEWPORT" val="{&quot;height&quot;:10800,&quot;width&quot;:9030}"/>
</p:tagLst>
</file>

<file path=ppt/tags/tag14.xml><?xml version="1.0" encoding="utf-8"?>
<p:tagLst xmlns:p="http://schemas.openxmlformats.org/presentationml/2006/main">
  <p:tag name="KSO_WM_UNIT_TABLE_BEAUTIFY" val="smartTable{61a3b640-e421-4773-be30-0d8e4652650e}"/>
  <p:tag name="TABLE_ENDDRAG_ORIGIN_RECT" val="710*227"/>
  <p:tag name="TABLE_ENDDRAG_RECT" val="5*268*710*227"/>
</p:tagLst>
</file>

<file path=ppt/tags/tag15.xml><?xml version="1.0" encoding="utf-8"?>
<p:tagLst xmlns:p="http://schemas.openxmlformats.org/presentationml/2006/main">
  <p:tag name="KSO_WM_UNIT_TABLE_BEAUTIFY" val="smartTable{61a3b640-e421-4773-be30-0d8e4652650e}"/>
  <p:tag name="TABLE_ENDDRAG_ORIGIN_RECT" val="705*481"/>
  <p:tag name="TABLE_ENDDRAG_RECT" val="5*59*705*481"/>
</p:tagLst>
</file>

<file path=ppt/tags/tag16.xml><?xml version="1.0" encoding="utf-8"?>
<p:tagLst xmlns:p="http://schemas.openxmlformats.org/presentationml/2006/main">
  <p:tag name="KSO_WM_UNIT_TABLE_BEAUTIFY" val="smartTable{61a3b640-e421-4773-be30-0d8e4652650e}"/>
  <p:tag name="TABLE_ENDDRAG_ORIGIN_RECT" val="705*481"/>
  <p:tag name="TABLE_ENDDRAG_RECT" val="5*59*705*481"/>
</p:tagLst>
</file>

<file path=ppt/tags/tag17.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UNIT_TABLE_BEAUTIFY" val="smartTable{a8d4a6ba-0ece-4403-8e21-694444fe90c2}"/>
</p:tagLst>
</file>

<file path=ppt/tags/tag3.xml><?xml version="1.0" encoding="utf-8"?>
<p:tagLst xmlns:p="http://schemas.openxmlformats.org/presentationml/2006/main">
  <p:tag name="KSO_WM_UNIT_TABLE_BEAUTIFY" val="smartTable{241f7b48-30c1-4e52-837f-cbd0fd4b2567}"/>
</p:tagLst>
</file>

<file path=ppt/tags/tag4.xml><?xml version="1.0" encoding="utf-8"?>
<p:tagLst xmlns:p="http://schemas.openxmlformats.org/presentationml/2006/main">
  <p:tag name="KSO_WM_UNIT_TABLE_BEAUTIFY" val="smartTable{5f3b3501-0d34-490e-8397-a073f572df71}"/>
</p:tagLst>
</file>

<file path=ppt/tags/tag5.xml><?xml version="1.0" encoding="utf-8"?>
<p:tagLst xmlns:p="http://schemas.openxmlformats.org/presentationml/2006/main">
  <p:tag name="KSO_WM_UNIT_TABLE_BEAUTIFY" val="smartTable{efc8f341-5101-49ee-a86b-9ed898c4447c}"/>
</p:tagLst>
</file>

<file path=ppt/tags/tag6.xml><?xml version="1.0" encoding="utf-8"?>
<p:tagLst xmlns:p="http://schemas.openxmlformats.org/presentationml/2006/main">
  <p:tag name="KSO_WM_UNIT_TABLE_BEAUTIFY" val="smartTable{5d3e060a-6f05-4678-bde5-9ff92a6c04d3}"/>
</p:tagLst>
</file>

<file path=ppt/tags/tag7.xml><?xml version="1.0" encoding="utf-8"?>
<p:tagLst xmlns:p="http://schemas.openxmlformats.org/presentationml/2006/main">
  <p:tag name="KSO_WM_UNIT_TABLE_BEAUTIFY" val="smartTable{40a49379-07e5-4762-8b1c-56c6498cbc33}"/>
</p:tagLst>
</file>

<file path=ppt/tags/tag8.xml><?xml version="1.0" encoding="utf-8"?>
<p:tagLst xmlns:p="http://schemas.openxmlformats.org/presentationml/2006/main">
  <p:tag name="KSO_WM_UNIT_TABLE_BEAUTIFY" val="smartTable{0e29ed59-5482-4bb3-8fee-70fac28c3f57}"/>
</p:tagLst>
</file>

<file path=ppt/tags/tag9.xml><?xml version="1.0" encoding="utf-8"?>
<p:tagLst xmlns:p="http://schemas.openxmlformats.org/presentationml/2006/main">
  <p:tag name="KSO_WM_UNIT_TABLE_BEAUTIFY" val="smartTable{61a3b640-e421-4773-be30-0d8e4652650e}"/>
  <p:tag name="TABLE_ENDDRAG_ORIGIN_RECT" val="710*227"/>
  <p:tag name="TABLE_ENDDRAG_RECT" val="5*268*710*227"/>
</p:tagLst>
</file>

<file path=ppt/theme/theme1.xml><?xml version="1.0" encoding="utf-8"?>
<a:theme xmlns:a="http://schemas.openxmlformats.org/drawingml/2006/main" name="万里长城">
  <a:themeElements>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fontScheme name="万里长城">
      <a:majorFont>
        <a:latin typeface="Arial"/>
        <a:ea typeface="楷体_GB2312"/>
        <a:cs typeface="Arial"/>
      </a:majorFont>
      <a:minorFont>
        <a:latin typeface="Arial"/>
        <a:ea typeface="楷体_GB2312"/>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28575" cap="flat" cmpd="sng" algn="ctr">
          <a:solidFill>
            <a:schemeClr val="accent2"/>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0" fontAlgn="base" latinLnBrk="0" hangingPunct="0">
          <a:lnSpc>
            <a:spcPct val="100000"/>
          </a:lnSpc>
          <a:spcBef>
            <a:spcPct val="0"/>
          </a:spcBef>
          <a:spcAft>
            <a:spcPct val="0"/>
          </a:spcAft>
          <a:buClrTx/>
          <a:buSzTx/>
          <a:buFontTx/>
          <a:buNone/>
          <a:defRPr kumimoji="0" lang="zh-CN" sz="4000" b="1" i="0" u="none" strike="noStrike" cap="none" normalizeH="0" baseline="0" smtClean="0">
            <a:ln>
              <a:noFill/>
            </a:ln>
            <a:solidFill>
              <a:srgbClr val="0066FF"/>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bg1"/>
        </a:solidFill>
        <a:ln w="28575" cap="flat" cmpd="sng" algn="ctr">
          <a:solidFill>
            <a:schemeClr val="accent2"/>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0" fontAlgn="base" latinLnBrk="0" hangingPunct="0">
          <a:lnSpc>
            <a:spcPct val="100000"/>
          </a:lnSpc>
          <a:spcBef>
            <a:spcPct val="0"/>
          </a:spcBef>
          <a:spcAft>
            <a:spcPct val="0"/>
          </a:spcAft>
          <a:buClrTx/>
          <a:buSzTx/>
          <a:buFontTx/>
          <a:buNone/>
          <a:defRPr kumimoji="0" lang="zh-CN" sz="4000" b="1" i="0" u="none" strike="noStrike" cap="none" normalizeH="0" baseline="0" smtClean="0">
            <a:ln>
              <a:noFill/>
            </a:ln>
            <a:solidFill>
              <a:srgbClr val="0066FF"/>
            </a:solidFill>
            <a:effectLst/>
            <a:latin typeface="Arial" panose="020B0604020202020204" pitchFamily="34" charset="0"/>
            <a:ea typeface="宋体" panose="02010600030101010101" pitchFamily="2" charset="-122"/>
          </a:defRPr>
        </a:defPPr>
      </a:lstStyle>
    </a:lnDef>
  </a:objectDefaults>
  <a:extraClrSchemeLst>
    <a:extraClrScheme>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万里长城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万里长城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万里长城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万里长城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万里长城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万里长城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万里长城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万里长城">
  <a:themeElements>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fontScheme name="万里长城">
      <a:majorFont>
        <a:latin typeface="Arial"/>
        <a:ea typeface="楷体_GB2312"/>
        <a:cs typeface="Arial"/>
      </a:majorFont>
      <a:minorFont>
        <a:latin typeface="Arial"/>
        <a:ea typeface="楷体_GB2312"/>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28575" cap="flat" cmpd="sng" algn="ctr">
          <a:solidFill>
            <a:schemeClr val="accent2"/>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0" fontAlgn="base" latinLnBrk="0" hangingPunct="0">
          <a:lnSpc>
            <a:spcPct val="100000"/>
          </a:lnSpc>
          <a:spcBef>
            <a:spcPct val="0"/>
          </a:spcBef>
          <a:spcAft>
            <a:spcPct val="0"/>
          </a:spcAft>
          <a:buClrTx/>
          <a:buSzTx/>
          <a:buFontTx/>
          <a:buNone/>
          <a:defRPr kumimoji="0" lang="zh-CN" sz="4000" b="1" i="0" u="none" strike="noStrike" cap="none" normalizeH="0" baseline="0" smtClean="0">
            <a:ln>
              <a:noFill/>
            </a:ln>
            <a:solidFill>
              <a:srgbClr val="0066FF"/>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bg1"/>
        </a:solidFill>
        <a:ln w="28575" cap="flat" cmpd="sng" algn="ctr">
          <a:solidFill>
            <a:schemeClr val="accent2"/>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0" fontAlgn="base" latinLnBrk="0" hangingPunct="0">
          <a:lnSpc>
            <a:spcPct val="100000"/>
          </a:lnSpc>
          <a:spcBef>
            <a:spcPct val="0"/>
          </a:spcBef>
          <a:spcAft>
            <a:spcPct val="0"/>
          </a:spcAft>
          <a:buClrTx/>
          <a:buSzTx/>
          <a:buFontTx/>
          <a:buNone/>
          <a:defRPr kumimoji="0" lang="zh-CN" sz="4000" b="1" i="0" u="none" strike="noStrike" cap="none" normalizeH="0" baseline="0" smtClean="0">
            <a:ln>
              <a:noFill/>
            </a:ln>
            <a:solidFill>
              <a:srgbClr val="0066FF"/>
            </a:solidFill>
            <a:effectLst/>
            <a:latin typeface="Arial" panose="020B0604020202020204" pitchFamily="34" charset="0"/>
            <a:ea typeface="宋体" panose="02010600030101010101" pitchFamily="2" charset="-122"/>
          </a:defRPr>
        </a:defPPr>
      </a:lstStyle>
    </a:lnDef>
  </a:objectDefaults>
  <a:extraClrSchemeLst>
    <a:extraClrScheme>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万里长城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万里长城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万里长城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万里长城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万里长城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万里长城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万里长城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6672</Words>
  <Application>WPS 演示</Application>
  <PresentationFormat>On-screen Show (4:3)</PresentationFormat>
  <Paragraphs>513</Paragraphs>
  <Slides>41</Slides>
  <Notes>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41</vt:i4>
      </vt:variant>
    </vt:vector>
  </HeadingPairs>
  <TitlesOfParts>
    <vt:vector size="59" baseType="lpstr">
      <vt:lpstr>Arial</vt:lpstr>
      <vt:lpstr>宋体</vt:lpstr>
      <vt:lpstr>Wingdings</vt:lpstr>
      <vt:lpstr>楷体_GB2312</vt:lpstr>
      <vt:lpstr>新宋体</vt:lpstr>
      <vt:lpstr>黑体</vt:lpstr>
      <vt:lpstr>仿宋</vt:lpstr>
      <vt:lpstr>微软雅黑</vt:lpstr>
      <vt:lpstr>Arial Unicode MS</vt:lpstr>
      <vt:lpstr>Calibri</vt:lpstr>
      <vt:lpstr>楷体</vt:lpstr>
      <vt:lpstr>华文新魏</vt:lpstr>
      <vt:lpstr>Times New Roman</vt:lpstr>
      <vt:lpstr>华文行楷</vt:lpstr>
      <vt:lpstr>隶书</vt:lpstr>
      <vt:lpstr>楷体_GB2312</vt:lpstr>
      <vt:lpstr>万里长城</vt:lpstr>
      <vt:lpstr>1_万里长城</vt:lpstr>
      <vt:lpstr>PowerPoint 演示文稿</vt:lpstr>
      <vt:lpstr>PowerPoint 演示文稿</vt:lpstr>
      <vt:lpstr>《祝福》主要内容</vt:lpstr>
      <vt:lpstr>《祝福》主要内容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作品中“我”的形象。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《装在套子里的人》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   业</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12479</cp:lastModifiedBy>
  <cp:revision>26</cp:revision>
  <cp:lastPrinted>2021-05-28T14:10:00Z</cp:lastPrinted>
  <dcterms:created xsi:type="dcterms:W3CDTF">2021-05-28T14:10:00Z</dcterms:created>
  <dcterms:modified xsi:type="dcterms:W3CDTF">2021-06-23T00:13:24Z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9229CA2EDBF548A6916E3879289B4942</vt:lpwstr>
  </property>
  <property fmtid="{D5CDD505-2E9C-101B-9397-08002B2CF9AE}" pid="7" name="KSOProductBuildVer">
    <vt:lpwstr>2052-11.1.0.10577</vt:lpwstr>
  </property>
</Properties>
</file>