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0" name="作者" initials="" lastIdx="0" clrIdx="1"/>
  <p:cmAuthor id="1" name="幸全" initials="" lastIdx="0" clrIdx="0"/>
  <p:cmAuthor id="2" name="Wangzhi gang" initials="" lastIdx="0" clrIdx="0"/>
  <p:cmAuthor id="3" name="姜伟光" initials="" lastIdx="0" clrIdx="0"/>
  <p:cmAuthor id="4" name="lenovo" initials="" lastIdx="0" clrIdx="2"/>
  <p:cmAuthor id="5" name="Administrator" initials="" lastIdx="0" clrIdx="3"/>
  <p:cmAuthor id="6" name="宋洁然" initials="" lastIdx="0" clrIdx="1"/>
  <p:cmAuthor id="7" name="ming qiu" initials="" lastIdx="0" clrIdx="1"/>
  <p:cmAuthor id="8" name="童柳明" initials="TLM" lastIdx="0" clrIdx="8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tags" Target="tags/tag4.xml" /><Relationship Id="rId35" Type="http://schemas.openxmlformats.org/officeDocument/2006/relationships/presProps" Target="presProps.xml" /><Relationship Id="rId36" Type="http://schemas.openxmlformats.org/officeDocument/2006/relationships/viewProps" Target="viewProps.xml" /><Relationship Id="rId37" Type="http://schemas.openxmlformats.org/officeDocument/2006/relationships/theme" Target="theme/theme1.xml" /><Relationship Id="rId38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jpeg" /><Relationship Id="rId13" Type="http://schemas.openxmlformats.org/officeDocument/2006/relationships/image" Target="file:///D:\qq&#25991;&#20214;\712321467\Image\C2C\Image2\%7b75232B38-A165-1FB7-499C-2E1C792CACB5%7d.png" TargetMode="External" /><Relationship Id="rId14" Type="http://schemas.openxmlformats.org/officeDocument/2006/relationships/image" Target="../media/image2.png" /><Relationship Id="rId15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8" name="图片 7" descr="view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-61595" y="0"/>
            <a:ext cx="12324715" cy="6952615"/>
          </a:xfrm>
          <a:prstGeom prst="rect">
            <a:avLst/>
          </a:prstGeom>
        </p:spPr>
      </p:pic>
      <p:pic>
        <p:nvPicPr>
          <p:cNvPr id="9" name="图片 1073743875" descr="学科网 zxxk.com"/>
          <p:cNvPicPr>
            <a:picLocks noChangeAspect="1"/>
          </p:cNvPicPr>
          <p:nvPr/>
        </p:nvPicPr>
        <p:blipFill>
          <a:blip r:embed="rId14" r:link="rId1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Relationship Id="rId3" Type="http://schemas.openxmlformats.org/officeDocument/2006/relationships/tags" Target="../tags/tag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Relationship Id="rId3" Type="http://schemas.openxmlformats.org/officeDocument/2006/relationships/tags" Target="../tags/tag3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Relationship Id="rId3" Type="http://schemas.openxmlformats.org/officeDocument/2006/relationships/image" Target="../media/image4.png" /><Relationship Id="rId4" Type="http://schemas.openxmlformats.org/officeDocument/2006/relationships/image" Target="../media/image5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Relationship Id="rId3" Type="http://schemas.openxmlformats.org/officeDocument/2006/relationships/tags" Target="../tags/tag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67001" y="-2666999"/>
            <a:ext cx="6858000" cy="12191999"/>
          </a:xfrm>
          <a:prstGeom prst="rect">
            <a:avLst/>
          </a:prstGeom>
        </p:spPr>
      </p:pic>
      <p:sp>
        <p:nvSpPr>
          <p:cNvPr id="20" name="标题 2"/>
          <p:cNvSpPr txBox="1"/>
          <p:nvPr/>
        </p:nvSpPr>
        <p:spPr>
          <a:xfrm>
            <a:off x="2432050" y="2753995"/>
            <a:ext cx="7906385" cy="215963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5200" b="1" kern="10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charset="-122"/>
                <a:cs typeface="Times New Roman" panose="02020603050405020304"/>
                <a:sym typeface="+mn-ea"/>
              </a:rPr>
              <a:t>2022</a:t>
            </a:r>
            <a:r>
              <a:rPr lang="zh-CN" altLang="zh-CN" sz="5200" b="1" kern="10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charset="-122"/>
                <a:cs typeface="Times New Roman" panose="02020603050405020304"/>
                <a:sym typeface="+mn-ea"/>
              </a:rPr>
              <a:t>高考语文三轮复习</a:t>
            </a:r>
            <a:endParaRPr lang="zh-CN" altLang="zh-CN" sz="5200" b="1" kern="10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charset="-122"/>
              <a:cs typeface="Times New Roman" panose="02020603050405020304"/>
              <a:sym typeface="+mn-ea"/>
            </a:endParaRPr>
          </a:p>
          <a:p>
            <a:pPr algn="ctr"/>
            <a:r>
              <a:rPr lang="zh-CN" altLang="en-US" sz="5200" b="1" kern="1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/>
                <a:ea typeface="微软雅黑" panose="020b0503020204020204" charset="-122"/>
                <a:cs typeface="Times New Roman" panose="02020603050405020304"/>
                <a:sym typeface="+mn-ea"/>
              </a:rPr>
              <a:t>小说阅读鉴赏之环境描写</a:t>
            </a:r>
            <a:endParaRPr lang="zh-CN" altLang="en-US" sz="5200" b="1" kern="10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/>
              <a:ea typeface="微软雅黑" panose="020b0503020204020204" charset="-122"/>
              <a:cs typeface="Times New Roman" panose="02020603050405020304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67001" y="-2666999"/>
            <a:ext cx="6858000" cy="1219199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727200" y="2696845"/>
            <a:ext cx="83673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/>
              <a:t>一、环境描写作用（意图）题</a:t>
            </a:r>
            <a:endParaRPr lang="zh-CN" altLang="en-US" sz="4800" b="1"/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67001" y="-2666999"/>
            <a:ext cx="6858000" cy="1219199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19760" y="1167130"/>
            <a:ext cx="10952480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/>
              <a:t>    </a:t>
            </a:r>
            <a:r>
              <a:rPr sz="2800"/>
              <a:t>环境描写的作用，总体上可以从以下几个方面思考：  </a:t>
            </a:r>
            <a:endParaRPr sz="2800"/>
          </a:p>
          <a:p>
            <a:r>
              <a:rPr sz="2800"/>
              <a:t> </a:t>
            </a:r>
            <a:r>
              <a:rPr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1、环境本身：</a:t>
            </a:r>
            <a:r>
              <a:rPr sz="2800"/>
              <a:t>①交代故事发生的时间、地点、背景；②暗示社会环境；③营造氛围，渲染气氛，奠定基调。</a:t>
            </a:r>
            <a:endParaRPr sz="2800"/>
          </a:p>
          <a:p>
            <a:endParaRPr sz="2800"/>
          </a:p>
          <a:p>
            <a:r>
              <a:rPr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2、人物方面：</a:t>
            </a:r>
            <a:r>
              <a:rPr sz="2800"/>
              <a:t>①烘托心情；②表现身份、地位、性格等；③暗示命运。</a:t>
            </a:r>
            <a:endParaRPr sz="2800"/>
          </a:p>
          <a:p>
            <a:endParaRPr sz="2800"/>
          </a:p>
          <a:p>
            <a:r>
              <a:rPr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3、情节方面：</a:t>
            </a:r>
            <a:r>
              <a:rPr sz="2800"/>
              <a:t>①暗示或推动情节的发展；②为后面情节的发展作铺垫或制造悬念；③作为情节发展的线索。</a:t>
            </a:r>
            <a:endParaRPr sz="2800"/>
          </a:p>
          <a:p>
            <a:endParaRPr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4、主题方面：</a:t>
            </a:r>
            <a:r>
              <a:rPr sz="2800"/>
              <a:t>①表达、寄托、暗示、揭示主题；②丰富、深化主旨。</a:t>
            </a:r>
            <a:endParaRPr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67001" y="-2666999"/>
            <a:ext cx="6858000" cy="12191999"/>
          </a:xfrm>
          <a:prstGeom prst="rect">
            <a:avLst/>
          </a:prstGeom>
        </p:spPr>
      </p:pic>
      <p:sp>
        <p:nvSpPr>
          <p:cNvPr id="4099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algn="l"/>
            <a:r>
              <a:rPr lang="zh-CN" altLang="en-US" sz="4800" b="1">
                <a:ea typeface="黑体" panose="02010609060101010101" charset="-122"/>
              </a:rPr>
              <a:t>答题常用术语：</a:t>
            </a:r>
            <a:endParaRPr lang="zh-CN" altLang="en-US" sz="4800" b="1">
              <a:ea typeface="黑体" panose="02010609060101010101" charset="-122"/>
            </a:endParaRPr>
          </a:p>
        </p:txBody>
      </p:sp>
      <p:sp>
        <p:nvSpPr>
          <p:cNvPr id="4102" name="Text Box 6"/>
          <p:cNvSpPr txBox="1"/>
          <p:nvPr/>
        </p:nvSpPr>
        <p:spPr>
          <a:xfrm>
            <a:off x="413385" y="1198880"/>
            <a:ext cx="6475095" cy="3491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1.社会环境的作用：</a:t>
            </a:r>
            <a:endParaRPr lang="zh-CN" altLang="en-US" sz="4800" b="1">
              <a:solidFill>
                <a:srgbClr val="0000FF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4800" b="1">
              <a:solidFill>
                <a:srgbClr val="0000FF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>
              <a:spcBef>
                <a:spcPct val="0"/>
              </a:spcBef>
            </a:pPr>
            <a:endParaRPr lang="zh-CN" altLang="en-US" sz="4800"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>
              <a:spcBef>
                <a:spcPts val="600"/>
              </a:spcBef>
            </a:pPr>
            <a:endParaRPr lang="zh-CN" altLang="en-US" sz="4800" b="1">
              <a:solidFill>
                <a:srgbClr val="0000FF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9600" y="1873885"/>
            <a:ext cx="11292840" cy="386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4440"/>
              </a:lnSpc>
              <a:spcBef>
                <a:spcPts val="1800"/>
              </a:spcBef>
            </a:pPr>
            <a:r>
              <a:rPr lang="zh-CN" altLang="en-US" sz="3200" b="1">
                <a:solidFill>
                  <a:schemeClr val="tx2"/>
                </a:solidFill>
                <a:latin typeface="宋体" panose="02010600030101010101" pitchFamily="2" charset="-122"/>
              </a:rPr>
              <a:t>（</a:t>
            </a:r>
            <a:r>
              <a:rPr lang="zh-CN" altLang="en-US" sz="3200" b="1">
                <a:latin typeface="宋体" panose="02010600030101010101" pitchFamily="2" charset="-122"/>
              </a:rPr>
              <a:t>1）交待故事发生的时代背景；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>
              <a:lnSpc>
                <a:spcPts val="4440"/>
              </a:lnSpc>
              <a:spcBef>
                <a:spcPts val="18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（2）交待人物活动及其成长的时代背景；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>
              <a:lnSpc>
                <a:spcPts val="4440"/>
              </a:lnSpc>
              <a:spcBef>
                <a:spcPts val="18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（3）揭示社会关系；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>
              <a:lnSpc>
                <a:spcPts val="4440"/>
              </a:lnSpc>
              <a:spcBef>
                <a:spcPts val="18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（4）交待人物身份，表现（影响、决定）人物性格；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>
              <a:lnSpc>
                <a:spcPts val="4440"/>
              </a:lnSpc>
              <a:spcBef>
                <a:spcPts val="18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（5）提示社会本质，提示主题。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67001" y="-2666999"/>
            <a:ext cx="6858000" cy="12191999"/>
          </a:xfrm>
          <a:prstGeom prst="rect">
            <a:avLst/>
          </a:prstGeom>
        </p:spPr>
      </p:pic>
      <p:sp>
        <p:nvSpPr>
          <p:cNvPr id="4099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algn="l"/>
            <a:r>
              <a:rPr lang="zh-CN" altLang="en-US" sz="4800" b="1">
                <a:ea typeface="黑体" panose="02010609060101010101" charset="-122"/>
              </a:rPr>
              <a:t>2</a:t>
            </a:r>
            <a:r>
              <a:rPr lang="en-US" altLang="zh-CN" sz="4800" b="1">
                <a:ea typeface="黑体" panose="02010609060101010101" charset="-122"/>
              </a:rPr>
              <a:t>.</a:t>
            </a:r>
            <a:r>
              <a:rPr lang="zh-CN" altLang="en-US" sz="4800" b="1">
                <a:ea typeface="黑体" panose="02010609060101010101" charset="-122"/>
              </a:rPr>
              <a:t>自然环境的作用：</a:t>
            </a:r>
            <a:endParaRPr lang="zh-CN" altLang="en-US" sz="4800" b="1">
              <a:ea typeface="黑体" panose="0201060906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9615" y="1417955"/>
            <a:ext cx="11292840" cy="47078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2000" b="1">
                <a:solidFill>
                  <a:schemeClr val="tx2"/>
                </a:solidFill>
                <a:latin typeface="宋体" panose="02010600030101010101" pitchFamily="2" charset="-122"/>
              </a:rPr>
              <a:t>（</a:t>
            </a:r>
            <a:r>
              <a:rPr lang="zh-CN" altLang="en-US" sz="2000" b="1">
                <a:latin typeface="宋体" panose="02010600030101010101" pitchFamily="2" charset="-122"/>
              </a:rPr>
              <a:t>1）突出季节特征；</a:t>
            </a:r>
            <a:endParaRPr lang="zh-CN" altLang="en-US" sz="2000" b="1">
              <a:latin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2000" b="1">
                <a:latin typeface="宋体" panose="02010600030101010101" pitchFamily="2" charset="-122"/>
              </a:rPr>
              <a:t>（2）表现地域风光；</a:t>
            </a:r>
            <a:endParaRPr lang="zh-CN" altLang="en-US" sz="2000" b="1">
              <a:latin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2000" b="1">
                <a:latin typeface="宋体" panose="02010600030101010101" pitchFamily="2" charset="-122"/>
              </a:rPr>
              <a:t>（3）交代故事发生的时间、地点、背景；</a:t>
            </a:r>
            <a:endParaRPr lang="zh-CN" altLang="en-US" sz="2000" b="1">
              <a:latin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2000" b="1">
                <a:latin typeface="宋体" panose="02010600030101010101" pitchFamily="2" charset="-122"/>
              </a:rPr>
              <a:t>（4）渲染、营造、烘托氛围或气氛；</a:t>
            </a:r>
            <a:endParaRPr lang="zh-CN" altLang="en-US" sz="2000" b="1">
              <a:latin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2000" b="1">
                <a:latin typeface="宋体" panose="02010600030101010101" pitchFamily="2" charset="-122"/>
              </a:rPr>
              <a:t>（5）增加或缓和紧张的氛围；</a:t>
            </a:r>
            <a:endParaRPr lang="zh-CN" altLang="en-US" sz="2000" b="1">
              <a:latin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2000" b="1">
                <a:latin typeface="宋体" panose="02010600030101010101" pitchFamily="2" charset="-122"/>
              </a:rPr>
              <a:t>（6）奠定感情基调；</a:t>
            </a:r>
            <a:endParaRPr lang="zh-CN" altLang="en-US" sz="2000" b="1">
              <a:latin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2000" b="1">
                <a:latin typeface="宋体" panose="02010600030101010101" pitchFamily="2" charset="-122"/>
              </a:rPr>
              <a:t>（7）反映、暗示社会环境；</a:t>
            </a:r>
            <a:endParaRPr lang="zh-CN" altLang="en-US" sz="2000" b="1">
              <a:latin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2000" b="1">
                <a:latin typeface="宋体" panose="02010600030101010101" pitchFamily="2" charset="-122"/>
              </a:rPr>
              <a:t>（8）换转或展开情节，推动情节发展；</a:t>
            </a:r>
            <a:endParaRPr lang="zh-CN" altLang="en-US" sz="2000" b="1">
              <a:latin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2000" b="1">
                <a:latin typeface="宋体" panose="02010600030101010101" pitchFamily="2" charset="-122"/>
              </a:rPr>
              <a:t>（9）为情节发展作铺垫；</a:t>
            </a:r>
            <a:endParaRPr lang="zh-CN" altLang="en-US" sz="2000" b="1">
              <a:latin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2000" b="1">
                <a:latin typeface="宋体" panose="02010600030101010101" pitchFamily="2" charset="-122"/>
              </a:rPr>
              <a:t>（10）前后多次描写，成为行文线索；</a:t>
            </a:r>
            <a:endParaRPr lang="zh-CN" altLang="en-US" sz="2000" b="1">
              <a:latin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2000" b="1">
                <a:latin typeface="宋体" panose="02010600030101010101" pitchFamily="2" charset="-122"/>
              </a:rPr>
              <a:t>（11）为下文刻画人物作铺垫；</a:t>
            </a:r>
            <a:endParaRPr lang="zh-CN" altLang="en-US" sz="2000" b="1">
              <a:latin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2000" b="1">
                <a:latin typeface="宋体" panose="02010600030101010101" pitchFamily="2" charset="-122"/>
              </a:rPr>
              <a:t>（12）烘托、映衬人物形象；</a:t>
            </a:r>
            <a:endParaRPr lang="zh-CN" altLang="en-US" sz="2000" b="1">
              <a:latin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2000" b="1">
                <a:latin typeface="宋体" panose="02010600030101010101" pitchFamily="2" charset="-122"/>
              </a:rPr>
              <a:t>（13）表现人物心理、性格；</a:t>
            </a:r>
            <a:endParaRPr lang="zh-CN" altLang="en-US" sz="2000" b="1">
              <a:latin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2000" b="1">
                <a:latin typeface="宋体" panose="02010600030101010101" pitchFamily="2" charset="-122"/>
              </a:rPr>
              <a:t>（14）暗示人物心理转变；</a:t>
            </a:r>
            <a:endParaRPr lang="zh-CN" altLang="en-US" sz="2000" b="1">
              <a:latin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2000" b="1">
                <a:latin typeface="宋体" panose="02010600030101010101" pitchFamily="2" charset="-122"/>
              </a:rPr>
              <a:t>（15）象征、暗示人物命运；</a:t>
            </a:r>
            <a:endParaRPr lang="zh-CN" altLang="en-US" sz="20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67001" y="-2666999"/>
            <a:ext cx="6858000" cy="12191999"/>
          </a:xfrm>
          <a:prstGeom prst="rect">
            <a:avLst/>
          </a:prstGeom>
        </p:spPr>
      </p:pic>
      <p:sp>
        <p:nvSpPr>
          <p:cNvPr id="4099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algn="ctr"/>
            <a:r>
              <a:rPr sz="4800" b="1">
                <a:ea typeface="黑体" panose="02010609060101010101" charset="-122"/>
              </a:rPr>
              <a:t>答题示例</a:t>
            </a:r>
            <a:r>
              <a:rPr lang="zh-CN" altLang="en-US" sz="4800" b="1">
                <a:ea typeface="黑体" panose="02010609060101010101" charset="-122"/>
              </a:rPr>
              <a:t>：</a:t>
            </a:r>
            <a:endParaRPr lang="zh-CN" altLang="en-US" sz="4800" b="1">
              <a:ea typeface="黑体" panose="0201060906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9615" y="1417955"/>
            <a:ext cx="11292840" cy="1383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【2010年安徽卷】请对小说画线处景物描写的特点和作用作简要分析。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 那山也正在春时里，半山的松树，半山的草坡，半山的闲石。春阳暖融融的，温意无尽，枯茎里已冒出青青的芽子。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8520" y="3168015"/>
            <a:ext cx="1072388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800"/>
              <a:t>     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【答题点拨】特点要答出手法特点及景物特点。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just"/>
            <a:r>
              <a:rPr lang="zh-CN" altLang="en-US" sz="2800"/>
              <a:t>       参考答案：（1）特点：采用白描（手法特点）手法描写了万物复苏、春意盎然、生机勃勃（景物特点）的景象。（2）作用：衬托罗永才渐趋温暖的心理感受，暗示了人物心理转变，推动小说情节的发展。</a:t>
            </a:r>
            <a:endParaRPr lang="zh-CN" altLang="en-US" sz="280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67001" y="-2666999"/>
            <a:ext cx="6858000" cy="12191999"/>
          </a:xfrm>
          <a:prstGeom prst="rect">
            <a:avLst/>
          </a:prstGeom>
        </p:spPr>
      </p:pic>
      <p:sp>
        <p:nvSpPr>
          <p:cNvPr id="4099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algn="ctr"/>
            <a:r>
              <a:rPr sz="4800" b="1">
                <a:ea typeface="黑体" panose="02010609060101010101" charset="-122"/>
              </a:rPr>
              <a:t>破解小说环境描写作用的五要素</a:t>
            </a:r>
            <a:endParaRPr sz="4800" b="1">
              <a:ea typeface="黑体" panose="0201060906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9615" y="1417955"/>
            <a:ext cx="10593705" cy="4523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auto">
              <a:lnSpc>
                <a:spcPct val="100000"/>
              </a:lnSpc>
              <a:spcBef>
                <a:spcPct val="0"/>
              </a:spcBef>
            </a:pPr>
            <a:r>
              <a:rPr lang="en-US" altLang="zh-CN" sz="3600" b="1">
                <a:latin typeface="宋体" panose="02010600030101010101" pitchFamily="2" charset="-122"/>
              </a:rPr>
              <a:t>   </a:t>
            </a:r>
            <a:r>
              <a:rPr lang="zh-CN" altLang="en-US" sz="3600" b="1">
                <a:latin typeface="宋体" panose="02010600030101010101" pitchFamily="2" charset="-122"/>
              </a:rPr>
              <a:t>1．联系段落位置</a:t>
            </a:r>
            <a:endParaRPr lang="zh-CN" altLang="en-US" sz="3600" b="1">
              <a:latin typeface="宋体" panose="02010600030101010101" pitchFamily="2" charset="-122"/>
            </a:endParaRPr>
          </a:p>
          <a:p>
            <a:pPr algn="just"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3600" b="1">
                <a:latin typeface="宋体" panose="02010600030101010101" pitchFamily="2" charset="-122"/>
              </a:rPr>
              <a:t>   </a:t>
            </a:r>
            <a:endParaRPr lang="zh-CN" altLang="en-US" sz="3600" b="1">
              <a:latin typeface="宋体" panose="02010600030101010101" pitchFamily="2" charset="-122"/>
            </a:endParaRPr>
          </a:p>
          <a:p>
            <a:pPr algn="just"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3600" b="1">
                <a:latin typeface="宋体" panose="02010600030101010101" pitchFamily="2" charset="-122"/>
              </a:rPr>
              <a:t>   环境描写所处的段落位置不同，在作品中所起的作用也会有所区别。比如首段的环境描写大致能起到交代地点、渲染气氛、明确基调等作用，处在文本中间的环境描写大致能起到承上启下、转换情节等作用，处在末段的环境描写大致能起到呼应前文、营造余韵等作用。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67001" y="-2666999"/>
            <a:ext cx="6858000" cy="12191999"/>
          </a:xfrm>
          <a:prstGeom prst="rect">
            <a:avLst/>
          </a:prstGeom>
        </p:spPr>
      </p:pic>
      <p:sp>
        <p:nvSpPr>
          <p:cNvPr id="4099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algn="ctr"/>
            <a:r>
              <a:rPr sz="4800" b="1">
                <a:ea typeface="黑体" panose="02010609060101010101" charset="-122"/>
              </a:rPr>
              <a:t>破解小说环境描写作用的五要素</a:t>
            </a:r>
            <a:endParaRPr sz="4800" b="1">
              <a:ea typeface="黑体" panose="0201060906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9615" y="1417955"/>
            <a:ext cx="10593705" cy="31076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auto">
              <a:lnSpc>
                <a:spcPct val="100000"/>
              </a:lnSpc>
              <a:spcBef>
                <a:spcPct val="0"/>
              </a:spcBef>
            </a:pPr>
            <a:r>
              <a:rPr lang="en-US" altLang="zh-CN" sz="2800" b="1">
                <a:latin typeface="宋体" panose="02010600030101010101" pitchFamily="2" charset="-122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</a:rPr>
              <a:t> 例如2008年全国卷Ⅲ12题：小说两次写到“一阵冷飕飕的风”，有什么作用？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algn="just"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   〔解析〕小说两次写到“一阵冷飕飕的风”：第一次出现在首段，烘托出幽冷的环境、凄清的夜晚，情节就此展开；第二次出现在鲍勃和吉米一番对话之后，渲染了一种沉寂、尴尬的气氛，这是情节转换的标志。这两处完全相同的景物描写，两相映照，其作用是不相同的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7715" y="4826000"/>
            <a:ext cx="1085405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〔参考答案〕第一次，烘托环境，展开情节；第二次，渲染气氛，转换情节。</a:t>
            </a:r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67001" y="-2666999"/>
            <a:ext cx="6858000" cy="12191999"/>
          </a:xfrm>
          <a:prstGeom prst="rect">
            <a:avLst/>
          </a:prstGeom>
        </p:spPr>
      </p:pic>
      <p:sp>
        <p:nvSpPr>
          <p:cNvPr id="4099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algn="ctr"/>
            <a:r>
              <a:rPr sz="4800" b="1">
                <a:ea typeface="黑体" panose="02010609060101010101" charset="-122"/>
              </a:rPr>
              <a:t>破解小说环境描写作用的五要素</a:t>
            </a:r>
            <a:endParaRPr sz="4800" b="1">
              <a:ea typeface="黑体" panose="0201060906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9615" y="1417955"/>
            <a:ext cx="10593705" cy="5139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auto">
              <a:lnSpc>
                <a:spcPct val="100000"/>
              </a:lnSpc>
              <a:spcBef>
                <a:spcPct val="0"/>
              </a:spcBef>
            </a:pPr>
            <a:r>
              <a:rPr lang="en-US" altLang="zh-CN" sz="3600" b="1">
                <a:latin typeface="宋体" panose="02010600030101010101" pitchFamily="2" charset="-122"/>
              </a:rPr>
              <a:t>   </a:t>
            </a:r>
            <a:r>
              <a:rPr lang="zh-CN" altLang="en-US" sz="3600" b="1">
                <a:latin typeface="宋体" panose="02010600030101010101" pitchFamily="2" charset="-122"/>
              </a:rPr>
              <a:t>2．联系词语选用</a:t>
            </a:r>
            <a:endParaRPr lang="zh-CN" altLang="en-US" sz="3600" b="1">
              <a:latin typeface="宋体" panose="02010600030101010101" pitchFamily="2" charset="-122"/>
            </a:endParaRPr>
          </a:p>
          <a:p>
            <a:pPr algn="just"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3600" b="1">
                <a:latin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</a:rPr>
              <a:t>作者往往用生动的自然环境描写，来创造故事的特定氛围，从而增强故事的真实性。为了达到预期的表达效果，作者往往会相应地选择一些能突显主观情感的词语来描绘环境。如用凄风、苦雨、落叶、夕照、寒雁等冷色调的词语；或用艳阳、丽日、春苗、绿柳、蓬勃等暖色调的词语。不同色调的词语营造出迥异的环境效果。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algn="just"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</a:t>
            </a:r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</a:rPr>
              <a:t>比如上例中两次用“冷飕飕”来营造凄冷、孤寂的自然环境，为下文情节的发展渲染了恰当的氛围，若用“暖烘烘”显然就不合语境了。</a:t>
            </a:r>
            <a:endParaRPr lang="zh-CN" altLang="en-US" sz="3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67001" y="-2666999"/>
            <a:ext cx="6858000" cy="12191999"/>
          </a:xfrm>
          <a:prstGeom prst="rect">
            <a:avLst/>
          </a:prstGeom>
        </p:spPr>
      </p:pic>
      <p:sp>
        <p:nvSpPr>
          <p:cNvPr id="4099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algn="ctr"/>
            <a:r>
              <a:rPr sz="4800" b="1">
                <a:ea typeface="黑体" panose="02010609060101010101" charset="-122"/>
              </a:rPr>
              <a:t>破解小说环境描写作用的五要素</a:t>
            </a:r>
            <a:endParaRPr sz="4800" b="1">
              <a:ea typeface="黑体" panose="0201060906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9615" y="1417955"/>
            <a:ext cx="10593705" cy="31692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auto">
              <a:lnSpc>
                <a:spcPct val="100000"/>
              </a:lnSpc>
              <a:spcBef>
                <a:spcPct val="0"/>
              </a:spcBef>
            </a:pPr>
            <a:r>
              <a:rPr lang="en-US" altLang="zh-CN" sz="3600" b="1">
                <a:latin typeface="宋体" panose="02010600030101010101" pitchFamily="2" charset="-122"/>
              </a:rPr>
              <a:t>    </a:t>
            </a:r>
            <a:r>
              <a:rPr lang="zh-CN" altLang="en-US" sz="3600" b="1">
                <a:latin typeface="宋体" panose="02010600030101010101" pitchFamily="2" charset="-122"/>
              </a:rPr>
              <a:t>3．联系描写对象</a:t>
            </a:r>
            <a:endParaRPr lang="zh-CN" altLang="en-US" sz="3600" b="1">
              <a:latin typeface="宋体" panose="02010600030101010101" pitchFamily="2" charset="-122"/>
            </a:endParaRPr>
          </a:p>
          <a:p>
            <a:pPr algn="just"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3600" b="1">
                <a:latin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</a:rPr>
              <a:t> 作者在选择描写对象时事先都要进行仔细斟酌，因为恰当的环境描写有助于人物形象的刻画和主题的表达。为了表现人物丰富的心境、复杂的性格，作者往往要为小说中的人物设置多种不同的活动背景，用以“刺激”人物，以记录其种种行为，从而显露其性格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67001" y="-2666999"/>
            <a:ext cx="6858000" cy="12191999"/>
          </a:xfrm>
          <a:prstGeom prst="rect">
            <a:avLst/>
          </a:prstGeom>
        </p:spPr>
      </p:pic>
      <p:sp>
        <p:nvSpPr>
          <p:cNvPr id="4099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algn="ctr"/>
            <a:r>
              <a:rPr sz="4800" b="1">
                <a:ea typeface="黑体" panose="02010609060101010101" charset="-122"/>
              </a:rPr>
              <a:t>破解小说环境描写作用的五要素</a:t>
            </a:r>
            <a:endParaRPr sz="4800" b="1">
              <a:ea typeface="黑体" panose="0201060906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9615" y="1417955"/>
            <a:ext cx="10593705" cy="31692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auto">
              <a:lnSpc>
                <a:spcPct val="100000"/>
              </a:lnSpc>
              <a:spcBef>
                <a:spcPct val="0"/>
              </a:spcBef>
            </a:pPr>
            <a:r>
              <a:rPr lang="en-US" altLang="zh-CN" sz="3600" b="1">
                <a:latin typeface="宋体" panose="02010600030101010101" pitchFamily="2" charset="-122"/>
              </a:rPr>
              <a:t>    </a:t>
            </a:r>
            <a:r>
              <a:rPr lang="zh-CN" altLang="en-US" sz="3600" b="1">
                <a:latin typeface="宋体" panose="02010600030101010101" pitchFamily="2" charset="-122"/>
              </a:rPr>
              <a:t>4．联系情节发展</a:t>
            </a:r>
            <a:endParaRPr lang="zh-CN" altLang="en-US" sz="3600" b="1">
              <a:latin typeface="宋体" panose="02010600030101010101" pitchFamily="2" charset="-122"/>
            </a:endParaRPr>
          </a:p>
          <a:p>
            <a:pPr algn="just"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3600" b="1">
                <a:latin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</a:rPr>
              <a:t> 每篇小说中的景物描写都不可能脱离作品的叙事而独立存在，总是与情节发展或人物心理相关联的，只有把景物描写放到小说的具体情境中来考虑，才能准确把握它的作用。许多优秀的作品，总是通过对特定的自然环境的描写，或展示世态风情，或暗示人物命运，或推动情节发展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89865" y="1561465"/>
            <a:ext cx="1173226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/>
              <a:t>      </a:t>
            </a:r>
            <a:r>
              <a:rPr lang="zh-CN" altLang="en-US" sz="2800"/>
              <a:t>小说中的环境包括自然环境和社会环境。自然环境：指自然界的景物，如季节变化、风霜雨雪、山川湖海、森林原野等，自然环境描写又称为景物描写。社会环境：狭义社会环境是指能反映社会、时代特征的建筑、场所、陈设等景物以及民俗民风等；广义社会环境是指一定的历史时期的社会生活、人际关系的总和。</a:t>
            </a:r>
            <a:endParaRPr lang="zh-CN" altLang="en-US" sz="2800"/>
          </a:p>
        </p:txBody>
      </p:sp>
      <p:sp>
        <p:nvSpPr>
          <p:cNvPr id="118786" name="TextBox 2"/>
          <p:cNvSpPr txBox="1"/>
          <p:nvPr/>
        </p:nvSpPr>
        <p:spPr>
          <a:xfrm>
            <a:off x="1414145" y="306070"/>
            <a:ext cx="8565515" cy="97091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4400" b="1">
                <a:latin typeface="Arial" panose="020b0604020202020204" pitchFamily="34" charset="0"/>
              </a:rPr>
              <a:t> </a:t>
            </a:r>
            <a:r>
              <a:rPr lang="zh-CN" altLang="en-US" sz="4400" b="1">
                <a:latin typeface="Arial" panose="020b0604020202020204" pitchFamily="34" charset="0"/>
              </a:rPr>
              <a:t>高考小说阅读环境的题型概述</a:t>
            </a:r>
            <a:endParaRPr lang="en-US" altLang="zh-CN" sz="4400" b="1">
              <a:latin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9870" y="4105275"/>
            <a:ext cx="1173226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        从历年高考题来看，重点考查自然环境描写。具体考查内容有：1.环境描写的作用（意图）。2.环境描写的特点。 3.环境描写的手法。 4.环境描写的寓意。5.环境描写的赏析。通常以下列两种方式出现，一是描写手法和作用相结合，二是描写的环境特点和作用相结合。重点是分析环境描写的作用。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67001" y="-2666999"/>
            <a:ext cx="6858000" cy="12191999"/>
          </a:xfrm>
          <a:prstGeom prst="rect">
            <a:avLst/>
          </a:prstGeom>
        </p:spPr>
      </p:pic>
      <p:sp>
        <p:nvSpPr>
          <p:cNvPr id="4099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algn="ctr"/>
            <a:r>
              <a:rPr sz="4800" b="1">
                <a:ea typeface="黑体" panose="02010609060101010101" charset="-122"/>
              </a:rPr>
              <a:t>破解小说环境描写作用的五要素</a:t>
            </a:r>
            <a:endParaRPr sz="4800" b="1">
              <a:ea typeface="黑体" panose="0201060906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9615" y="1417955"/>
            <a:ext cx="10593705" cy="4276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auto">
              <a:lnSpc>
                <a:spcPct val="100000"/>
              </a:lnSpc>
              <a:spcBef>
                <a:spcPct val="0"/>
              </a:spcBef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</a:rPr>
              <a:t>5．联系作品主题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algn="just"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    </a:t>
            </a:r>
            <a:r>
              <a:rPr lang="zh-CN" altLang="en-US" sz="2400" b="1">
                <a:latin typeface="宋体" panose="02010600030101010101" pitchFamily="2" charset="-122"/>
              </a:rPr>
              <a:t>在小说中，环境是形成人物性格并驱使人物行动的特定场所，也是一定历史时代、社会现实及其发展趋势的具体体现。首先将作品通览一遍，再联系小说创造意图(如果有复杂背景，命题者一般会安排注释标明)，来反观小说中环境描写的作用，可以帮助我们准确地理解作品主题，把握人物形象。</a:t>
            </a:r>
            <a:endParaRPr lang="zh-CN" altLang="en-US" sz="2400" b="1">
              <a:latin typeface="宋体" panose="02010600030101010101" pitchFamily="2" charset="-122"/>
            </a:endParaRPr>
          </a:p>
          <a:p>
            <a:pPr algn="just"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2400" b="1">
                <a:latin typeface="宋体" panose="02010600030101010101" pitchFamily="2" charset="-122"/>
              </a:rPr>
              <a:t>   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 比如《乌米》这篇小说的突出特点是以动写静、以景衬人，用周围灰色的山峰、半塌的土屋、弯弯曲曲的藤蔓、零零散散的村落、集市上咖啡馆附近人们的喧嚷声、淙淙的溪水、闪着寒光的大海……来衬托出一种肃穆、静谧的气氛。再联系六年前已经开始了的，乌米那并不优美甚至有些单调的充满期待和希望的歌声，此时“肃穆静谧的气氛”的作用就更加明显了，衬托出乌米的这种执着而又无望的期待，令人唏嘘不已。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67001" y="-2666999"/>
            <a:ext cx="6858000" cy="1219199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727200" y="2696845"/>
            <a:ext cx="83673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/>
              <a:t>二、环境描写技巧（手法）题</a:t>
            </a:r>
            <a:endParaRPr lang="zh-CN" altLang="en-US" sz="4800" b="1"/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67001" y="-2666999"/>
            <a:ext cx="6858000" cy="12191999"/>
          </a:xfrm>
          <a:prstGeom prst="rect">
            <a:avLst/>
          </a:prstGeom>
        </p:spPr>
      </p:pic>
      <p:sp>
        <p:nvSpPr>
          <p:cNvPr id="4099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algn="ctr"/>
            <a:r>
              <a:rPr sz="4800" b="1">
                <a:ea typeface="黑体" panose="02010609060101010101" charset="-122"/>
              </a:rPr>
              <a:t>环境描写的常见技巧主要有：</a:t>
            </a:r>
            <a:endParaRPr sz="4800" b="1">
              <a:ea typeface="黑体" panose="0201060906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9615" y="1417955"/>
            <a:ext cx="10593705" cy="37230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auto">
              <a:lnSpc>
                <a:spcPct val="100000"/>
              </a:lnSpc>
              <a:spcBef>
                <a:spcPct val="0"/>
              </a:spcBef>
            </a:pPr>
            <a:r>
              <a:rPr lang="en-US" altLang="zh-CN" sz="3600" b="1">
                <a:latin typeface="宋体" panose="02010600030101010101" pitchFamily="2" charset="-122"/>
              </a:rPr>
              <a:t>   </a:t>
            </a:r>
            <a:r>
              <a:rPr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</a:rPr>
              <a:t>1．从描写技巧角度看</a:t>
            </a:r>
            <a:endParaRPr sz="4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</a:endParaRPr>
          </a:p>
          <a:p>
            <a:pPr algn="just"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①细节描写，场面描写，白描（粗笔勾勒，突出特征），细描（精雕细刻、浓墨重彩）；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algn="just"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②动静结合，虚实结合，正侧结合，点面结合，声色结合，明暗对比，色彩搭配，渲染、衬托、烘托；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algn="just"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③借助比喻、拟人等修辞方法来描写；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algn="just"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④选取某某具有代表性的事物描写等等。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67001" y="-2666999"/>
            <a:ext cx="6858000" cy="12191999"/>
          </a:xfrm>
          <a:prstGeom prst="rect">
            <a:avLst/>
          </a:prstGeom>
        </p:spPr>
      </p:pic>
      <p:sp>
        <p:nvSpPr>
          <p:cNvPr id="4099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algn="ctr"/>
            <a:r>
              <a:rPr sz="4800" b="1">
                <a:ea typeface="黑体" panose="02010609060101010101" charset="-122"/>
              </a:rPr>
              <a:t>环境描写的常见技巧主要有：</a:t>
            </a:r>
            <a:endParaRPr sz="4800" b="1">
              <a:ea typeface="黑体" panose="0201060906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9615" y="1417955"/>
            <a:ext cx="10593705" cy="4523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auto">
              <a:lnSpc>
                <a:spcPct val="100000"/>
              </a:lnSpc>
              <a:spcBef>
                <a:spcPct val="0"/>
              </a:spcBef>
            </a:pPr>
            <a:r>
              <a:rPr lang="en-US" altLang="zh-CN" sz="3600" b="1">
                <a:latin typeface="宋体" panose="02010600030101010101" pitchFamily="2" charset="-122"/>
              </a:rPr>
              <a:t> </a:t>
            </a:r>
            <a:r>
              <a:rPr lang="en-US" altLang="zh-CN" sz="4400" b="1">
                <a:latin typeface="宋体" panose="02010600030101010101" pitchFamily="2" charset="-122"/>
              </a:rPr>
              <a:t> </a:t>
            </a:r>
            <a:r>
              <a:rPr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</a:rPr>
              <a:t>2．从写景角度看</a:t>
            </a:r>
            <a:endParaRPr sz="4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</a:endParaRPr>
          </a:p>
          <a:p>
            <a:pPr algn="just"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4000" b="1">
                <a:latin typeface="宋体" panose="02010600030101010101" pitchFamily="2" charset="-122"/>
              </a:rPr>
              <a:t>①感觉角度——视觉、听觉、味觉、嗅觉、触觉等(形、声、色角度)；</a:t>
            </a:r>
            <a:endParaRPr lang="zh-CN" altLang="en-US" sz="4000" b="1">
              <a:latin typeface="宋体" panose="02010600030101010101" pitchFamily="2" charset="-122"/>
            </a:endParaRPr>
          </a:p>
          <a:p>
            <a:pPr algn="just"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4000" b="1">
                <a:latin typeface="宋体" panose="02010600030101010101" pitchFamily="2" charset="-122"/>
              </a:rPr>
              <a:t>②观察角度——定点观察、移步换景、仰视、俯视、平视；③写景顺序——分层写景(由远及近，由近到远；由高及低，由低及高；由内及外，由外及内等等)。</a:t>
            </a:r>
            <a:endParaRPr lang="zh-CN" altLang="en-US" sz="40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67001" y="-2666999"/>
            <a:ext cx="6858000" cy="12191999"/>
          </a:xfrm>
          <a:prstGeom prst="rect">
            <a:avLst/>
          </a:prstGeom>
        </p:spPr>
      </p:pic>
      <p:sp>
        <p:nvSpPr>
          <p:cNvPr id="4099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algn="ctr"/>
            <a:r>
              <a:rPr sz="4800" b="1">
                <a:ea typeface="黑体" panose="02010609060101010101" charset="-122"/>
              </a:rPr>
              <a:t>环境描写的常见技巧主要有：</a:t>
            </a:r>
            <a:endParaRPr sz="4800" b="1">
              <a:ea typeface="黑体" panose="0201060906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9615" y="1417955"/>
            <a:ext cx="10593705" cy="4523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auto">
              <a:lnSpc>
                <a:spcPct val="100000"/>
              </a:lnSpc>
              <a:spcBef>
                <a:spcPct val="0"/>
              </a:spcBef>
            </a:pPr>
            <a:r>
              <a:rPr lang="en-US" altLang="zh-CN" sz="3600" b="1">
                <a:latin typeface="宋体" panose="02010600030101010101" pitchFamily="2" charset="-122"/>
              </a:rPr>
              <a:t> </a:t>
            </a:r>
            <a:r>
              <a:rPr lang="en-US" altLang="zh-CN" sz="4400" b="1">
                <a:latin typeface="宋体" panose="02010600030101010101" pitchFamily="2" charset="-122"/>
              </a:rPr>
              <a:t> </a:t>
            </a:r>
            <a:r>
              <a:rPr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</a:rPr>
              <a:t>2．从写景角度看</a:t>
            </a:r>
            <a:endParaRPr sz="4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</a:endParaRPr>
          </a:p>
          <a:p>
            <a:pPr algn="just"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4000" b="1">
                <a:latin typeface="宋体" panose="02010600030101010101" pitchFamily="2" charset="-122"/>
              </a:rPr>
              <a:t>①感觉角度——视觉、听觉、味觉、嗅觉、触觉等(形、声、色角度)；</a:t>
            </a:r>
            <a:endParaRPr lang="zh-CN" altLang="en-US" sz="4000" b="1">
              <a:latin typeface="宋体" panose="02010600030101010101" pitchFamily="2" charset="-122"/>
            </a:endParaRPr>
          </a:p>
          <a:p>
            <a:pPr algn="just"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4000" b="1">
                <a:latin typeface="宋体" panose="02010600030101010101" pitchFamily="2" charset="-122"/>
              </a:rPr>
              <a:t>②观察角度——定点观察、移步换景、仰视、俯视、平视；③写景顺序——分层写景(由远及近，由近到远；由高及低，由低及高；由内及外，由外及内等等)。</a:t>
            </a:r>
            <a:endParaRPr lang="zh-CN" altLang="en-US" sz="40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67001" y="-2666999"/>
            <a:ext cx="6858000" cy="1219199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727200" y="2696845"/>
            <a:ext cx="83673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/>
              <a:t>三、环境描写寓意题</a:t>
            </a:r>
            <a:endParaRPr lang="zh-CN" altLang="en-US" sz="4800" b="1"/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67001" y="-2666999"/>
            <a:ext cx="6858000" cy="12191999"/>
          </a:xfrm>
          <a:prstGeom prst="rect">
            <a:avLst/>
          </a:prstGeom>
        </p:spPr>
      </p:pic>
      <p:sp>
        <p:nvSpPr>
          <p:cNvPr id="4099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algn="ctr"/>
            <a:r>
              <a:rPr sz="4800" b="1">
                <a:ea typeface="黑体" panose="02010609060101010101" charset="-122"/>
              </a:rPr>
              <a:t>环境描写寓意题</a:t>
            </a:r>
            <a:endParaRPr sz="4800" b="1">
              <a:ea typeface="黑体" panose="0201060906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9615" y="1417955"/>
            <a:ext cx="10593705" cy="4523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auto">
              <a:lnSpc>
                <a:spcPct val="100000"/>
              </a:lnSpc>
              <a:spcBef>
                <a:spcPct val="0"/>
              </a:spcBef>
            </a:pPr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 </a:t>
            </a:r>
            <a:r>
              <a:rPr lang="en-US" altLang="zh-CN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 </a:t>
            </a:r>
            <a:r>
              <a:rPr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景物的寓意：双关含义，表面（本义）义、象征义、比喻义等。</a:t>
            </a:r>
            <a:endParaRPr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</a:endParaRPr>
          </a:p>
          <a:p>
            <a:pPr algn="just" fontAlgn="auto">
              <a:lnSpc>
                <a:spcPct val="100000"/>
              </a:lnSpc>
              <a:spcBef>
                <a:spcPct val="0"/>
              </a:spcBef>
            </a:pPr>
            <a:r>
              <a:rPr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   </a:t>
            </a:r>
            <a:r>
              <a:rPr sz="4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 例题：（2011年江苏卷《“这是你的战争！”》）请探究文中自然景物叙写的深刻含意，以及对表现人物的作用。</a:t>
            </a:r>
            <a:endParaRPr sz="4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67001" y="-2666999"/>
            <a:ext cx="6858000" cy="1219199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727200" y="2696845"/>
            <a:ext cx="83673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/>
              <a:t>四、环境描写特点题</a:t>
            </a:r>
            <a:endParaRPr lang="zh-CN" altLang="en-US" sz="4800" b="1"/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67001" y="-2666999"/>
            <a:ext cx="6858000" cy="12191999"/>
          </a:xfrm>
          <a:prstGeom prst="rect">
            <a:avLst/>
          </a:prstGeom>
        </p:spPr>
      </p:pic>
      <p:sp>
        <p:nvSpPr>
          <p:cNvPr id="4099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algn="ctr"/>
            <a:r>
              <a:rPr sz="4800" b="1">
                <a:ea typeface="黑体" panose="02010609060101010101" charset="-122"/>
              </a:rPr>
              <a:t>环境描写特点题</a:t>
            </a:r>
            <a:endParaRPr sz="4800" b="1">
              <a:ea typeface="黑体" panose="0201060906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9615" y="1417955"/>
            <a:ext cx="10593705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auto">
              <a:lnSpc>
                <a:spcPct val="100000"/>
              </a:lnSpc>
              <a:spcBef>
                <a:spcPct val="0"/>
              </a:spcBef>
            </a:pP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 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    </a:t>
            </a:r>
            <a:r>
              <a:rPr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例题：（《德富老汉的最后结局》）请概括小说开头两段所写景物的特点并简析其作用。</a:t>
            </a:r>
            <a:endParaRPr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8965" y="3248660"/>
            <a:ext cx="1079246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00000"/>
              </a:lnSpc>
              <a:spcBef>
                <a:spcPct val="0"/>
              </a:spcBef>
            </a:pPr>
            <a:r>
              <a:rPr 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   </a:t>
            </a:r>
            <a:r>
              <a:rPr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参考答案：（1）特点：描写和煦的阳光、流淌的河水、溢香的麦秸以及游戏着的狗，突出了秋日乡野静寂怡人、温馨祥和的特点。（2）作用：营造温馨祥和的氛围，烘托主人公愉悦舒适的心情，为下文主人公悲剧命运形成大的“反差”作铺垫。</a:t>
            </a:r>
            <a:endParaRPr lang="zh-CN" altLang="en-US" sz="2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67001" y="-2666999"/>
            <a:ext cx="6858000" cy="12191999"/>
          </a:xfrm>
          <a:prstGeom prst="rect">
            <a:avLst/>
          </a:prstGeom>
        </p:spPr>
      </p:pic>
      <p:sp>
        <p:nvSpPr>
          <p:cNvPr id="30722" name="文本框 4"/>
          <p:cNvSpPr/>
          <p:nvPr/>
        </p:nvSpPr>
        <p:spPr>
          <a:xfrm>
            <a:off x="1736725" y="475298"/>
            <a:ext cx="6285230" cy="8299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4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牛刀小试</a:t>
            </a:r>
            <a:r>
              <a:rPr lang="zh-CN" altLang="zh-CN" sz="4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zh-CN" altLang="en-US" sz="4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实战演练</a:t>
            </a:r>
            <a:r>
              <a:rPr lang="zh-CN" altLang="zh-CN" sz="4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zh-CN" sz="4800" b="1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2771" name="Rectangle 3"/>
          <p:cNvSpPr>
            <a:spLocks noGrp="1" noRot="1" noChangeArrowheads="1"/>
          </p:cNvSpPr>
          <p:nvPr/>
        </p:nvSpPr>
        <p:spPr>
          <a:xfrm>
            <a:off x="691515" y="1689100"/>
            <a:ext cx="11064240" cy="47802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lang="zh-CN" altLang="en-US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lang="zh-CN" altLang="en-U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lang="zh-CN" alt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defTabSz="914400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zh-CN" altLang="en-US" sz="3200" b="1" u="none" spc="0" baseline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山东卷</a:t>
            </a:r>
            <a:r>
              <a:rPr lang="en-US" altLang="zh-CN" sz="3200" b="1" u="none" spc="0" baseline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《</a:t>
            </a:r>
            <a:r>
              <a:rPr lang="zh-CN" altLang="en-US" sz="3200" b="1" u="none" spc="0" baseline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活着</a:t>
            </a:r>
            <a:r>
              <a:rPr lang="en-US" altLang="zh-CN" sz="3200" b="1" u="none" spc="0" baseline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》21</a:t>
            </a:r>
            <a:r>
              <a:rPr lang="zh-CN" altLang="en-US" sz="3200" b="1" u="none" spc="0" baseline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题：请简要分析小说最后一段景物描写的作用。（</a:t>
            </a:r>
            <a:r>
              <a:rPr lang="en-US" altLang="zh-CN" sz="3200" b="1" u="none" spc="0" baseline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4</a:t>
            </a:r>
            <a:r>
              <a:rPr lang="zh-CN" altLang="en-US" sz="3200" b="1" u="none" spc="0" baseline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分）</a:t>
            </a:r>
            <a:endParaRPr lang="zh-CN" altLang="en-US" b="1" u="none" baseline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  <a:p>
            <a:pPr marL="342900" marR="0" lvl="0" indent="-342900" defTabSz="914400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zh-CN" altLang="en-US" sz="3600" b="1" u="sng" spc="0" baseline="0">
                <a:solidFill>
                  <a:srgbClr val="000000"/>
                </a:solidFill>
              </a:rPr>
              <a:t>      </a:t>
            </a:r>
            <a:r>
              <a:rPr lang="zh-CN" altLang="en-US" sz="3200" b="1" u="sng" spc="0" baseline="0">
                <a:solidFill>
                  <a:srgbClr val="000000"/>
                </a:solidFill>
              </a:rPr>
              <a:t>炊烟在农舍的屋顶袅袅升起，在霞光四射的空中分散后消隐了。女人吆喝孩子的声音此起彼伏，一个男人挑着粪桶从我跟前走过，扁担吱呀吱呀一路响了过去。慢慢地，田野趋向了宁静，四周出现了模糊，霞光逐渐退去。 </a:t>
            </a:r>
            <a:endParaRPr lang="zh-CN" altLang="en-US" b="1" u="sng" baseline="0">
              <a:solidFill>
                <a:srgbClr val="000000"/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89865" y="1561465"/>
            <a:ext cx="1173226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/>
              <a:t>    </a:t>
            </a:r>
            <a:r>
              <a:rPr lang="en-US" altLang="zh-CN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 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社会环境（时代背景）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800"/>
              <a:t>     指对人物活动、事件发生、情节展开的社会背景、历史条件、地方的风土人情、时代风貌、社会关系、政治、经济等的描写，主要是交代人物的生存环境、社会关系等。它包括范围很广，小至房间住所、一街一巷，大至城区地区。它涉及内容很多，可以是室内的布局、陈设，住宅内外装饰布置，以及当地风土人情等。</a:t>
            </a:r>
            <a:endParaRPr lang="zh-CN" altLang="en-US" sz="2800"/>
          </a:p>
        </p:txBody>
      </p:sp>
      <p:sp>
        <p:nvSpPr>
          <p:cNvPr id="118786" name="TextBox 2"/>
          <p:cNvSpPr txBox="1"/>
          <p:nvPr/>
        </p:nvSpPr>
        <p:spPr>
          <a:xfrm>
            <a:off x="1414145" y="306070"/>
            <a:ext cx="8565515" cy="97091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4400" b="1">
                <a:latin typeface="Arial" panose="020b0604020202020204" pitchFamily="34" charset="0"/>
              </a:rPr>
              <a:t> </a:t>
            </a:r>
            <a:r>
              <a:rPr lang="zh-CN" altLang="en-US" sz="4400" b="1">
                <a:latin typeface="Arial" panose="020b0604020202020204" pitchFamily="34" charset="0"/>
              </a:rPr>
              <a:t>环境描写分类</a:t>
            </a:r>
            <a:endParaRPr lang="zh-CN" altLang="en-US" sz="4400" b="1">
              <a:latin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9870" y="4514850"/>
            <a:ext cx="1173226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        自然环境（具体场景）：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      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指对日月星辰、山川河流、花草树木、鸟兽鱼虫、时序节令、风雨雪霜等自然景物的描写，包括人物活动的时间、地点、季节、天气、景物等。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67001" y="-2666999"/>
            <a:ext cx="6858000" cy="12191999"/>
          </a:xfrm>
          <a:prstGeom prst="rect">
            <a:avLst/>
          </a:prstGeom>
        </p:spPr>
      </p:pic>
      <p:sp>
        <p:nvSpPr>
          <p:cNvPr id="35842" name="Text Box 2"/>
          <p:cNvSpPr/>
          <p:nvPr/>
        </p:nvSpPr>
        <p:spPr>
          <a:xfrm>
            <a:off x="3051175" y="2209800"/>
            <a:ext cx="309880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endParaRPr lang="zh-CN" altLang="zh-CN"/>
          </a:p>
        </p:txBody>
      </p:sp>
      <p:sp>
        <p:nvSpPr>
          <p:cNvPr id="35843" name="Text Box 3"/>
          <p:cNvSpPr/>
          <p:nvPr/>
        </p:nvSpPr>
        <p:spPr>
          <a:xfrm>
            <a:off x="1930400" y="334963"/>
            <a:ext cx="4822825" cy="645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zh-CN" sz="3600" b="1">
                <a:solidFill>
                  <a:srgbClr val="000000"/>
                </a:solidFill>
              </a:rPr>
              <a:t>答案要点展示</a:t>
            </a:r>
            <a:r>
              <a:rPr lang="zh-CN" altLang="en-US" sz="3600" b="1">
                <a:solidFill>
                  <a:srgbClr val="000000"/>
                </a:solidFill>
              </a:rPr>
              <a:t>（</a:t>
            </a:r>
            <a:r>
              <a:rPr lang="en-US" altLang="zh-CN" sz="3600" b="1">
                <a:solidFill>
                  <a:srgbClr val="000000"/>
                </a:solidFill>
              </a:rPr>
              <a:t> 4</a:t>
            </a:r>
            <a:r>
              <a:rPr lang="zh-CN" altLang="en-US" sz="3600" b="1">
                <a:solidFill>
                  <a:srgbClr val="000000"/>
                </a:solidFill>
              </a:rPr>
              <a:t>分） </a:t>
            </a:r>
            <a:endParaRPr lang="en-US" altLang="zh-CN" sz="3600" b="1">
              <a:ea typeface="黑体" panose="02010609060101010101" charset="-122"/>
            </a:endParaRPr>
          </a:p>
        </p:txBody>
      </p:sp>
      <p:sp>
        <p:nvSpPr>
          <p:cNvPr id="35844" name="Text Box 4"/>
          <p:cNvSpPr/>
          <p:nvPr/>
        </p:nvSpPr>
        <p:spPr>
          <a:xfrm>
            <a:off x="1714500" y="4690110"/>
            <a:ext cx="9881235" cy="2130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lnSpc>
                <a:spcPts val="53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   </a:t>
            </a:r>
            <a:r>
              <a:rPr lang="en-US" altLang="zh-CN" sz="3200" b="1">
                <a:latin typeface="宋体" panose="02010600030101010101" pitchFamily="2" charset="-122"/>
                <a:sym typeface="+mn-ea"/>
              </a:rPr>
              <a:t>        </a:t>
            </a:r>
            <a:r>
              <a:rPr sz="3200" b="1">
                <a:latin typeface="宋体" panose="02010600030101010101" pitchFamily="2" charset="-122"/>
                <a:sym typeface="+mn-ea"/>
              </a:rPr>
              <a:t>④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深化</a:t>
            </a:r>
            <a:r>
              <a:rPr sz="32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了小说“人生历经磨难，我们要顺应自然规律，好好活着”的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主题</a:t>
            </a:r>
            <a:r>
              <a:rPr sz="3200" b="1">
                <a:latin typeface="宋体" panose="02010600030101010101" pitchFamily="2" charset="-122"/>
                <a:sym typeface="+mn-ea"/>
              </a:rPr>
              <a:t>，</a:t>
            </a:r>
            <a:r>
              <a:rPr sz="32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增添了小说意旨绵长的韵味。</a:t>
            </a:r>
            <a:r>
              <a:rPr lang="en-US" altLang="zh-CN" sz="3200" b="1">
                <a:latin typeface="宋体" panose="02010600030101010101" pitchFamily="2" charset="-122"/>
              </a:rPr>
              <a:t>       </a:t>
            </a:r>
            <a:r>
              <a:rPr lang="zh-CN" altLang="en-US" sz="3200" b="1">
                <a:latin typeface="宋体" panose="02010600030101010101" pitchFamily="2" charset="-122"/>
              </a:rPr>
              <a:t>                    </a:t>
            </a:r>
            <a:r>
              <a:rPr lang="en-US" altLang="zh-CN" sz="3200" b="1">
                <a:latin typeface="宋体" panose="02010600030101010101" pitchFamily="2" charset="-122"/>
              </a:rPr>
              <a:t>            </a:t>
            </a:r>
            <a:r>
              <a:rPr lang="zh-CN" altLang="en-US" sz="3200" b="1">
                <a:latin typeface="宋体" panose="02010600030101010101" pitchFamily="2" charset="-122"/>
              </a:rPr>
              <a:t>             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5845" name="Text Box 5"/>
          <p:cNvSpPr/>
          <p:nvPr/>
        </p:nvSpPr>
        <p:spPr>
          <a:xfrm>
            <a:off x="1570038" y="1139825"/>
            <a:ext cx="2132012" cy="583565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3200" b="1">
                <a:solidFill>
                  <a:srgbClr val="FF0000"/>
                </a:solidFill>
                <a:ea typeface="黑体" panose="02010609060101010101" charset="-122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ea typeface="黑体" panose="02010609060101010101" charset="-122"/>
              </a:rPr>
              <a:t>环境角度</a:t>
            </a:r>
            <a:endParaRPr lang="zh-CN" altLang="en-US" sz="3200" b="1">
              <a:solidFill>
                <a:srgbClr val="FF0000"/>
              </a:solidFill>
              <a:ea typeface="黑体" panose="02010609060101010101" charset="-122"/>
            </a:endParaRPr>
          </a:p>
        </p:txBody>
      </p:sp>
      <p:sp>
        <p:nvSpPr>
          <p:cNvPr id="35846" name="Text Box 6"/>
          <p:cNvSpPr/>
          <p:nvPr/>
        </p:nvSpPr>
        <p:spPr>
          <a:xfrm>
            <a:off x="1586230" y="3870325"/>
            <a:ext cx="2065655" cy="583565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3200" b="1">
                <a:solidFill>
                  <a:srgbClr val="FF0000"/>
                </a:solidFill>
                <a:ea typeface="黑体" panose="02010609060101010101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ea typeface="黑体" panose="02010609060101010101" charset="-122"/>
              </a:rPr>
              <a:t>人物角度</a:t>
            </a:r>
            <a:endParaRPr lang="zh-CN" altLang="en-US" sz="3200" b="1">
              <a:solidFill>
                <a:srgbClr val="FF0000"/>
              </a:solidFill>
              <a:ea typeface="黑体" panose="02010609060101010101" charset="-122"/>
            </a:endParaRPr>
          </a:p>
        </p:txBody>
      </p:sp>
      <p:sp>
        <p:nvSpPr>
          <p:cNvPr id="35847" name="Text Box 7"/>
          <p:cNvSpPr/>
          <p:nvPr/>
        </p:nvSpPr>
        <p:spPr>
          <a:xfrm>
            <a:off x="1586230" y="4690110"/>
            <a:ext cx="2116455" cy="583565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3200" b="1">
                <a:solidFill>
                  <a:srgbClr val="FF0000"/>
                </a:solidFill>
                <a:ea typeface="黑体" panose="02010609060101010101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ea typeface="黑体" panose="02010609060101010101" charset="-122"/>
              </a:rPr>
              <a:t>主题角度</a:t>
            </a:r>
            <a:endParaRPr lang="zh-CN" altLang="en-US" sz="3200" b="1">
              <a:solidFill>
                <a:srgbClr val="FF0000"/>
              </a:solidFill>
              <a:ea typeface="黑体" panose="02010609060101010101" charset="-122"/>
            </a:endParaRPr>
          </a:p>
        </p:txBody>
      </p:sp>
      <p:sp>
        <p:nvSpPr>
          <p:cNvPr id="35848" name="Text Box 8"/>
          <p:cNvSpPr/>
          <p:nvPr/>
        </p:nvSpPr>
        <p:spPr>
          <a:xfrm>
            <a:off x="1585595" y="2853690"/>
            <a:ext cx="2116455" cy="583565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3200" b="1">
                <a:solidFill>
                  <a:srgbClr val="FF0000"/>
                </a:solidFill>
                <a:ea typeface="黑体" panose="02010609060101010101" charset="-122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ea typeface="黑体" panose="02010609060101010101" charset="-122"/>
              </a:rPr>
              <a:t>情节角度</a:t>
            </a:r>
            <a:endParaRPr lang="zh-CN" altLang="en-US" sz="3200" b="1">
              <a:solidFill>
                <a:srgbClr val="FF0000"/>
              </a:solidFill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97935" y="1139825"/>
            <a:ext cx="792861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宋体" panose="02010600030101010101" pitchFamily="2" charset="-122"/>
                <a:sym typeface="+mn-ea"/>
              </a:rPr>
              <a:t>①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描写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了乡村生活的情形，渲染了乡间自然、和谐的生活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环境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；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透露出乡间的生活都顺应着自然的规律。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3910330" y="2853690"/>
            <a:ext cx="56330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sym typeface="+mn-ea"/>
              </a:rPr>
              <a:t>②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照应开头</a:t>
            </a:r>
            <a:r>
              <a:rPr sz="3200" b="1">
                <a:solidFill>
                  <a:srgbClr val="00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，使文章结构完整。</a:t>
            </a:r>
            <a:endParaRPr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3910330" y="3776980"/>
            <a:ext cx="5708015" cy="770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ts val="5300"/>
              </a:lnSpc>
            </a:pPr>
            <a:r>
              <a:rPr lang="zh-CN" altLang="en-US" sz="3200" b="1">
                <a:latin typeface="宋体" panose="02010600030101010101" pitchFamily="2" charset="-122"/>
                <a:sym typeface="+mn-ea"/>
              </a:rPr>
              <a:t>③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烘托</a:t>
            </a:r>
            <a:r>
              <a:rPr sz="3200" b="1">
                <a:solidFill>
                  <a:srgbClr val="00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了牛和老人的和谐。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3584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67001" y="-2666999"/>
            <a:ext cx="6858000" cy="12191999"/>
          </a:xfrm>
          <a:prstGeom prst="rect">
            <a:avLst/>
          </a:prstGeom>
        </p:spPr>
      </p:pic>
      <p:sp>
        <p:nvSpPr>
          <p:cNvPr id="112642" name="标题 112641"/>
          <p:cNvSpPr>
            <a:spLocks noGrp="1" noRot="1"/>
          </p:cNvSpPr>
          <p:nvPr>
            <p:ph type="title"/>
          </p:nvPr>
        </p:nvSpPr>
        <p:spPr>
          <a:xfrm>
            <a:off x="-1205865" y="296228"/>
            <a:ext cx="8540750" cy="1143000"/>
          </a:xfrm>
        </p:spPr>
        <p:txBody>
          <a:bodyPr anchor="ctr"/>
          <a:lstStyle/>
          <a:p>
            <a:r>
              <a:rPr lang="zh-CN" altLang="en-US" b="1">
                <a:solidFill>
                  <a:srgbClr val="FF0000"/>
                </a:solidFill>
                <a:ea typeface="黑体" panose="02010609060101010101" charset="-122"/>
              </a:rPr>
              <a:t>注意：</a:t>
            </a:r>
            <a:endParaRPr lang="zh-CN" altLang="en-US" b="1">
              <a:solidFill>
                <a:srgbClr val="FF0000"/>
              </a:solidFill>
              <a:ea typeface="黑体" panose="02010609060101010101" charset="-122"/>
            </a:endParaRPr>
          </a:p>
        </p:txBody>
      </p:sp>
      <p:sp>
        <p:nvSpPr>
          <p:cNvPr id="112643" name="文本占位符 112642"/>
          <p:cNvSpPr>
            <a:spLocks noGrp="1" noRot="1"/>
          </p:cNvSpPr>
          <p:nvPr>
            <p:ph type="body" idx="1"/>
          </p:nvPr>
        </p:nvSpPr>
        <p:spPr>
          <a:xfrm>
            <a:off x="744855" y="1332865"/>
            <a:ext cx="11370310" cy="4913630"/>
          </a:xfrm>
          <a:solidFill>
            <a:schemeClr val="bg1"/>
          </a:solidFill>
        </p:spPr>
        <p:txBody>
          <a:bodyPr/>
          <a:lstStyle/>
          <a:p>
            <a:pPr marL="609600" indent="-609600" fontAlgn="auto">
              <a:lnSpc>
                <a:spcPct val="150000"/>
              </a:lnSpc>
              <a:spcBef>
                <a:spcPct val="0"/>
              </a:spcBef>
              <a:buClr>
                <a:schemeClr val="tx1"/>
              </a:buClr>
              <a:buNone/>
            </a:pPr>
            <a:r>
              <a:rPr lang="en-US" altLang="zh-CN" sz="4000" b="1"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4000" b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踩点要全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，要有多角度意识，从</a:t>
            </a:r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环境、人物、情节、主题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四个角度考虑。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</a:endParaRPr>
          </a:p>
          <a:p>
            <a:pPr marL="609600" indent="-609600" fontAlgn="auto">
              <a:lnSpc>
                <a:spcPct val="150000"/>
              </a:lnSpc>
              <a:spcBef>
                <a:spcPct val="0"/>
              </a:spcBef>
              <a:buClr>
                <a:schemeClr val="tx1"/>
              </a:buClr>
              <a:buNone/>
            </a:pPr>
            <a:r>
              <a:rPr lang="en-US" altLang="zh-CN" sz="4000" b="1"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要</a:t>
            </a:r>
            <a:r>
              <a:rPr lang="zh-CN" altLang="en-US" sz="4000" b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结合文本答题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，不可贴标签，使答案空洞。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</a:endParaRPr>
          </a:p>
          <a:p>
            <a:pPr marL="609600" indent="-609600" fontAlgn="auto">
              <a:lnSpc>
                <a:spcPct val="150000"/>
              </a:lnSpc>
              <a:spcBef>
                <a:spcPct val="0"/>
              </a:spcBef>
              <a:buClr>
                <a:schemeClr val="tx1"/>
              </a:buClr>
              <a:buNone/>
            </a:pPr>
            <a:r>
              <a:rPr lang="en-US" altLang="zh-CN" sz="4000" b="1">
                <a:latin typeface="黑体" panose="02010609060101010101" charset="-122"/>
                <a:ea typeface="黑体" panose="02010609060101010101" charset="-122"/>
              </a:rPr>
              <a:t>3.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准确判断环境描写的作用，</a:t>
            </a:r>
            <a:r>
              <a:rPr lang="zh-CN" altLang="en-US" sz="4000" b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语言力求精准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</a:endParaRPr>
          </a:p>
          <a:p>
            <a:pPr marL="609600" indent="-609600" fontAlgn="auto">
              <a:lnSpc>
                <a:spcPct val="150000"/>
              </a:lnSpc>
              <a:spcBef>
                <a:spcPct val="0"/>
              </a:spcBef>
              <a:buClr>
                <a:schemeClr val="tx1"/>
              </a:buClr>
              <a:buNone/>
            </a:pPr>
            <a:r>
              <a:rPr lang="en-US" altLang="zh-CN" sz="4000" b="1">
                <a:latin typeface="黑体" panose="02010609060101010101" charset="-122"/>
                <a:ea typeface="黑体" panose="02010609060101010101" charset="-122"/>
              </a:rPr>
              <a:t>4.</a:t>
            </a:r>
            <a:r>
              <a:rPr lang="zh-CN" altLang="en-US" sz="4000" b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分点作答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12644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477500" y="12153900"/>
            <a:ext cx="342900" cy="266700"/>
          </a:xfrm>
          <a:prstGeom prst="cube">
            <a:avLst/>
          </a:prstGeom>
        </p:spPr>
      </p:pic>
      <p:pic>
        <p:nvPicPr>
          <p:cNvPr id="112645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985500" y="116967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4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3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89865" y="1561465"/>
            <a:ext cx="1173226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1.“时”：</a:t>
            </a: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指时间。时代背景如“抗战时期”；自然环境如凄冷秋季。</a:t>
            </a: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2.“地”：</a:t>
            </a: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指地点。“场所”“场合”“地域”等呈现出的特点。</a:t>
            </a: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3.“人”：</a:t>
            </a: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指人物。理清人际关系，如团结友善、紧张冷漠等。</a:t>
            </a: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4.“事”：</a:t>
            </a: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指事件、情节。从情节发展过程中、生活工作状态中分析概括，如“激烈残酷”。</a:t>
            </a: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5.“景”：</a:t>
            </a: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指从景的“形、声、色”等角度分析概括环境特点，如“春意盎然、生机勃勃”。</a:t>
            </a: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8786" name="TextBox 2"/>
          <p:cNvSpPr txBox="1"/>
          <p:nvPr/>
        </p:nvSpPr>
        <p:spPr>
          <a:xfrm>
            <a:off x="1414145" y="306070"/>
            <a:ext cx="8565515" cy="97091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4400" b="1">
                <a:latin typeface="Arial" panose="020b0604020202020204" pitchFamily="34" charset="0"/>
              </a:rPr>
              <a:t> </a:t>
            </a:r>
            <a:r>
              <a:rPr lang="zh-CN" altLang="en-US" sz="4400" b="1">
                <a:latin typeface="Arial" panose="020b0604020202020204" pitchFamily="34" charset="0"/>
              </a:rPr>
              <a:t>【概括环境特点】（5个角度）</a:t>
            </a:r>
            <a:endParaRPr lang="zh-CN" altLang="en-US" sz="4400" b="1">
              <a:latin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9870" y="4514850"/>
            <a:ext cx="1173226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自然环境：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时间地点，景物描写（形、声、色）。如“凄冷秋季”“春意盎然”。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社会环境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：历史背景、时代氛围、活动场所、人情风俗、人际关系、生活状态。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67001" y="-2666999"/>
            <a:ext cx="6858000" cy="12191999"/>
          </a:xfrm>
          <a:prstGeom prst="rect">
            <a:avLst/>
          </a:prstGeom>
        </p:spPr>
      </p:pic>
      <p:sp>
        <p:nvSpPr>
          <p:cNvPr id="118786" name="TextBox 2"/>
          <p:cNvSpPr txBox="1"/>
          <p:nvPr/>
        </p:nvSpPr>
        <p:spPr>
          <a:xfrm>
            <a:off x="629920" y="314960"/>
            <a:ext cx="10658475" cy="60915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>
                <a:latin typeface="Arial" panose="020b0604020202020204" pitchFamily="34" charset="0"/>
              </a:rPr>
              <a:t>                         </a:t>
            </a: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</a:rPr>
              <a:t>分析环境描写</a:t>
            </a:r>
            <a:endParaRPr lang="zh-CN" altLang="en-US" sz="48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600" b="1">
                <a:latin typeface="Arial" panose="020b0604020202020204" pitchFamily="34" charset="0"/>
              </a:rPr>
              <a:t>明确三个问题：</a:t>
            </a:r>
            <a:endParaRPr lang="zh-CN" altLang="en-US" sz="3600" b="1">
              <a:latin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600" b="1">
                <a:latin typeface="Arial" panose="020b0604020202020204" pitchFamily="34" charset="0"/>
              </a:rPr>
              <a:t>                          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 1.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环境描写的手法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                           2.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环境的特点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                           3.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环境的作用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600" b="1">
                <a:latin typeface="Arial" panose="020b0604020202020204" pitchFamily="34" charset="0"/>
              </a:rPr>
              <a:t>这三个命题重心往往以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两种形式</a:t>
            </a:r>
            <a:r>
              <a:rPr lang="zh-CN" altLang="en-US" sz="3600" b="1">
                <a:latin typeface="Arial" panose="020b0604020202020204" pitchFamily="34" charset="0"/>
              </a:rPr>
              <a:t>呈现：</a:t>
            </a:r>
            <a:endParaRPr lang="zh-CN" altLang="en-US" sz="3600" b="1">
              <a:latin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600" b="1">
                <a:latin typeface="Arial" panose="020b0604020202020204" pitchFamily="34" charset="0"/>
              </a:rPr>
              <a:t>一、环境描写的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手法</a:t>
            </a:r>
            <a:r>
              <a:rPr lang="zh-CN" altLang="en-US" sz="3600" b="1">
                <a:latin typeface="Arial" panose="020b0604020202020204" pitchFamily="34" charset="0"/>
              </a:rPr>
              <a:t>和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作用</a:t>
            </a:r>
            <a:r>
              <a:rPr lang="zh-CN" altLang="en-US" sz="3600" b="1">
                <a:latin typeface="Arial" panose="020b0604020202020204" pitchFamily="34" charset="0"/>
              </a:rPr>
              <a:t>相结合</a:t>
            </a:r>
            <a:endParaRPr lang="zh-CN" altLang="en-US" sz="3600" b="1">
              <a:latin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600" b="1">
                <a:latin typeface="Arial" panose="020b0604020202020204" pitchFamily="34" charset="0"/>
              </a:rPr>
              <a:t>二、环境描写的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特点</a:t>
            </a:r>
            <a:r>
              <a:rPr lang="zh-CN" altLang="en-US" sz="3600" b="1">
                <a:latin typeface="Arial" panose="020b0604020202020204" pitchFamily="34" charset="0"/>
              </a:rPr>
              <a:t>和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作用</a:t>
            </a:r>
            <a:r>
              <a:rPr lang="zh-CN" altLang="en-US" sz="3600" b="1">
                <a:latin typeface="Arial" panose="020b0604020202020204" pitchFamily="34" charset="0"/>
              </a:rPr>
              <a:t>相结合</a:t>
            </a:r>
            <a:endParaRPr lang="zh-CN" altLang="en-US" sz="36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87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87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87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87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87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87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87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87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87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87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87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87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87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87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67001" y="-2666999"/>
            <a:ext cx="6858000" cy="12191999"/>
          </a:xfrm>
          <a:prstGeom prst="rect">
            <a:avLst/>
          </a:prstGeom>
        </p:spPr>
      </p:pic>
      <p:sp>
        <p:nvSpPr>
          <p:cNvPr id="118786" name="TextBox 2"/>
          <p:cNvSpPr txBox="1"/>
          <p:nvPr/>
        </p:nvSpPr>
        <p:spPr>
          <a:xfrm>
            <a:off x="2482215" y="805180"/>
            <a:ext cx="7227570" cy="97091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400" b="1">
                <a:latin typeface="Arial" panose="020b0604020202020204" pitchFamily="34" charset="0"/>
              </a:rPr>
              <a:t>一</a:t>
            </a:r>
            <a:r>
              <a:rPr lang="en-US" altLang="zh-CN" sz="4400" b="1">
                <a:latin typeface="Arial" panose="020b0604020202020204" pitchFamily="34" charset="0"/>
              </a:rPr>
              <a:t>:</a:t>
            </a:r>
            <a:r>
              <a:rPr lang="zh-CN" altLang="en-US" sz="4400" b="1">
                <a:latin typeface="Arial" panose="020b0604020202020204" pitchFamily="34" charset="0"/>
              </a:rPr>
              <a:t>鉴赏景物描写的手法</a:t>
            </a:r>
            <a:endParaRPr lang="zh-CN" altLang="en-US" sz="4400" b="1"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75760" y="2407920"/>
            <a:ext cx="4303395" cy="23069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/>
              <a:t>1.</a:t>
            </a:r>
            <a:r>
              <a:rPr lang="zh-CN" altLang="en-US" sz="4800"/>
              <a:t>描写技巧角度</a:t>
            </a:r>
            <a:endParaRPr lang="zh-CN" altLang="en-US" sz="4800"/>
          </a:p>
          <a:p>
            <a:r>
              <a:rPr lang="en-US" altLang="zh-CN" sz="4800"/>
              <a:t>2.</a:t>
            </a:r>
            <a:r>
              <a:rPr lang="zh-CN" altLang="en-US" sz="4800"/>
              <a:t>修辞角度</a:t>
            </a:r>
            <a:endParaRPr lang="zh-CN" altLang="en-US" sz="4800"/>
          </a:p>
          <a:p>
            <a:r>
              <a:rPr lang="en-US" altLang="zh-CN" sz="4800"/>
              <a:t>3.</a:t>
            </a:r>
            <a:r>
              <a:rPr lang="zh-CN" altLang="en-US" sz="4800"/>
              <a:t>写景角度</a:t>
            </a:r>
            <a:endParaRPr lang="zh-CN" altLang="en-US" sz="4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67001" y="-2666999"/>
            <a:ext cx="6858000" cy="12191999"/>
          </a:xfrm>
          <a:prstGeom prst="rect">
            <a:avLst/>
          </a:prstGeom>
        </p:spPr>
      </p:pic>
      <p:sp>
        <p:nvSpPr>
          <p:cNvPr id="119810" name="TextBox 2"/>
          <p:cNvSpPr txBox="1">
            <a:spLocks noChangeArrowheads="1"/>
          </p:cNvSpPr>
          <p:nvPr/>
        </p:nvSpPr>
        <p:spPr bwMode="auto">
          <a:xfrm>
            <a:off x="918210" y="850265"/>
            <a:ext cx="3187065" cy="8115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600" b="1">
                <a:latin typeface="宋体" panose="02010600030101010101" pitchFamily="2" charset="-122"/>
              </a:rPr>
              <a:t>【设问方式】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10210" y="2091055"/>
            <a:ext cx="1119505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12140"/>
            <a:r>
              <a:rPr lang="en-US" altLang="zh-CN" sz="3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．文中画线的句子描写了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××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的景色，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请分析其表现特色。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612140"/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从修辞的角度，对文中画线句子的景物描写进行赏析。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612140"/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．小说中某段景物描写有何特点？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612140"/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．从写景顺序及写景技法上赏析某段。</a:t>
            </a:r>
            <a:endParaRPr lang="zh-CN" altLang="en-US" sz="3600" b="1"/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67001" y="-2666999"/>
            <a:ext cx="6858000" cy="12191999"/>
          </a:xfrm>
          <a:prstGeom prst="rect">
            <a:avLst/>
          </a:prstGeom>
        </p:spPr>
      </p:pic>
      <p:sp>
        <p:nvSpPr>
          <p:cNvPr id="28673" name="内容占位符 1"/>
          <p:cNvSpPr>
            <a:spLocks noGrp="1"/>
          </p:cNvSpPr>
          <p:nvPr>
            <p:ph sz="quarter" idx="11"/>
          </p:nvPr>
        </p:nvSpPr>
        <p:spPr>
          <a:xfrm>
            <a:off x="480033" y="764963"/>
            <a:ext cx="11303035" cy="5399175"/>
          </a:xfrm>
          <a:noFill/>
          <a:ln>
            <a:noFill/>
          </a:ln>
        </p:spPr>
        <p:txBody>
          <a:bodyPr lIns="0" tIns="0" rIns="0" bIns="0" anchor="t"/>
          <a:lstStyle/>
          <a:p>
            <a:pPr lvl="4">
              <a:spcBef>
                <a:spcPct val="0"/>
              </a:spcBef>
            </a:pPr>
            <a:r>
              <a:rPr kumimoji="1" lang="en-US" altLang="zh-CN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kumimoji="1" lang="zh-CN" altLang="zh-CN">
                <a:latin typeface="Times New Roman" panose="02020603050405020304" pitchFamily="18" charset="0"/>
                <a:ea typeface="黑体" panose="02010609060101010101" charset="-122"/>
              </a:rPr>
              <a:t>．</a:t>
            </a:r>
            <a:r>
              <a:rPr kumimoji="1" lang="zh-CN" altLang="zh-CN">
                <a:solidFill>
                  <a:srgbClr val="000000"/>
                </a:solidFill>
                <a:ea typeface="宋体" panose="02010600030101010101" pitchFamily="2" charset="-122"/>
                <a:cs typeface="+mn-cs"/>
                <a:sym typeface="+mn-ea"/>
              </a:rPr>
              <a:t>环境描写的手法是指作者在交代环境时运用的各种描写技巧</a:t>
            </a:r>
            <a:r>
              <a:rPr kumimoji="1" lang="en-US" altLang="zh-CN">
                <a:latin typeface="Times New Roman" panose="02020603050405020304" pitchFamily="18" charset="0"/>
                <a:ea typeface="黑体" panose="02010609060101010101" charset="-122"/>
              </a:rPr>
              <a:t>—</a:t>
            </a:r>
            <a:endParaRPr kumimoji="1" lang="zh-CN" altLang="en-US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480033" y="1341065"/>
          <a:ext cx="11158220" cy="4732020"/>
        </p:xfrm>
        <a:graphic>
          <a:graphicData uri="http://schemas.openxmlformats.org/drawingml/2006/table">
            <a:tbl>
              <a:tblPr/>
              <a:tblGrid>
                <a:gridCol w="1430020"/>
                <a:gridCol w="9728200"/>
              </a:tblGrid>
              <a:tr h="534670">
                <a:tc>
                  <a:txBody>
                    <a:bodyPr vert="horz" wrap="square"/>
                    <a:lstStyle/>
                    <a:p>
                      <a:pPr algn="ctr" hangingPunct="0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角度</a:t>
                      </a:r>
                      <a:endParaRPr lang="zh-CN" sz="2400" b="1" kern="100"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2991" marR="62991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 hangingPunct="0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手法</a:t>
                      </a:r>
                      <a:endParaRPr lang="zh-CN" sz="2400" b="1" kern="100"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2991" marR="62991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678180">
                <a:tc rowSpan="2">
                  <a:txBody>
                    <a:bodyPr vert="horz" wrap="square"/>
                    <a:lstStyle/>
                    <a:p>
                      <a:pPr algn="ctr" hangingPunct="0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技巧角度</a:t>
                      </a:r>
                      <a:endParaRPr lang="zh-CN" sz="2400" b="1" kern="100"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2991" marR="62991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l" hangingPunct="0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400" b="1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2400" b="1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描写手法：细节描写、正侧描写、白描</a:t>
                      </a:r>
                      <a:r>
                        <a:rPr lang="en-US" sz="2400" b="1" kern="100"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(</a:t>
                      </a:r>
                      <a:r>
                        <a:rPr lang="zh-CN" sz="2400" b="1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粗笔勾勒，突出特征</a:t>
                      </a:r>
                      <a:r>
                        <a:rPr lang="en-US" sz="2400" b="1" kern="100"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)</a:t>
                      </a:r>
                      <a:r>
                        <a:rPr lang="zh-CN" sz="2400" b="1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与细描（</a:t>
                      </a:r>
                      <a:r>
                        <a:rPr lang="zh-CN" altLang="en-US" sz="2400" b="1">
                          <a:solidFill>
                            <a:srgbClr val="0000FF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工笔）</a:t>
                      </a:r>
                      <a:r>
                        <a:rPr lang="en-US" sz="2400" b="1" kern="100"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(</a:t>
                      </a:r>
                      <a:r>
                        <a:rPr lang="zh-CN" sz="2400" b="1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精雕细刻、浓墨重彩</a:t>
                      </a:r>
                      <a:r>
                        <a:rPr lang="en-US" sz="2400" b="1" kern="100"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)</a:t>
                      </a:r>
                      <a:r>
                        <a:rPr lang="zh-CN" sz="2400" b="1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。</a:t>
                      </a:r>
                      <a:endParaRPr lang="zh-CN" sz="2400" b="1" kern="100"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2991" marR="62991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069340">
                <a:tc vMerge="1">
                  <a:txBody>
                    <a:bodyPr vert="horz" wrap="square"/>
                    <a:lstStyle/>
                    <a:p/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 hangingPunct="0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400" b="1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②</a:t>
                      </a:r>
                      <a:r>
                        <a:rPr lang="zh-CN" sz="2400" b="1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表现手法：动静结合，虚实结合，正侧结合，点面结合，色彩的渲染、衬托。</a:t>
                      </a:r>
                      <a:endParaRPr lang="zh-CN" sz="2400" b="1" kern="100"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2991" marR="62991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534035">
                <a:tc>
                  <a:txBody>
                    <a:bodyPr vert="horz" wrap="square"/>
                    <a:lstStyle/>
                    <a:p>
                      <a:pPr algn="ctr" hangingPunct="0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修辞角度</a:t>
                      </a:r>
                      <a:endParaRPr lang="zh-CN" sz="2400" b="1" kern="100"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2991" marR="62991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l" hangingPunct="0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借助比喻、拟人、夸张等修辞方法来描写。</a:t>
                      </a:r>
                      <a:endParaRPr lang="zh-CN" sz="2400" b="1" kern="100"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2991" marR="62991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534670">
                <a:tc rowSpan="3">
                  <a:txBody>
                    <a:bodyPr vert="horz" wrap="square"/>
                    <a:lstStyle/>
                    <a:p>
                      <a:pPr algn="ctr" hangingPunct="0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写景角度</a:t>
                      </a:r>
                      <a:endParaRPr lang="zh-CN" sz="2400" b="1" kern="100"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2991" marR="62991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l" hangingPunct="0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400" b="1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2400" b="1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感觉角度：视觉、听觉、味觉、嗅觉、触觉等</a:t>
                      </a:r>
                      <a:r>
                        <a:rPr lang="en-US" sz="2400" b="1" kern="100"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(</a:t>
                      </a:r>
                      <a:r>
                        <a:rPr lang="zh-CN" sz="2400" b="1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形、声、色角度</a:t>
                      </a:r>
                      <a:r>
                        <a:rPr lang="en-US" sz="2400" b="1" kern="100"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)</a:t>
                      </a:r>
                      <a:r>
                        <a:rPr lang="zh-CN" sz="2400" b="1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。</a:t>
                      </a:r>
                      <a:endParaRPr lang="zh-CN" sz="2400" b="1" kern="100"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2991" marR="62991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534035">
                <a:tc vMerge="1">
                  <a:txBody>
                    <a:bodyPr vert="horz" wrap="square"/>
                    <a:lstStyle/>
                    <a:p/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</a:tcPr>
                </a:tc>
                <a:tc>
                  <a:txBody>
                    <a:bodyPr vert="horz" wrap="square"/>
                    <a:lstStyle/>
                    <a:p>
                      <a:pPr algn="l" hangingPunct="0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400" b="1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②</a:t>
                      </a:r>
                      <a:r>
                        <a:rPr lang="zh-CN" sz="2400" b="1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观察角度：定点观察、移步换景、俯视仰视等等。</a:t>
                      </a:r>
                      <a:endParaRPr lang="zh-CN" sz="2400" b="1" kern="100"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2991" marR="62991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793750">
                <a:tc vMerge="1">
                  <a:txBody>
                    <a:bodyPr vert="horz" wrap="square"/>
                    <a:lstStyle/>
                    <a:p/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 hangingPunct="0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400" b="1" kern="100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③</a:t>
                      </a:r>
                      <a:r>
                        <a:rPr lang="zh-CN" sz="2400" b="1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写景顺序：由远及近</a:t>
                      </a:r>
                      <a:r>
                        <a:rPr lang="en-US" sz="2400" b="1" kern="100"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(</a:t>
                      </a:r>
                      <a:r>
                        <a:rPr lang="zh-CN" sz="2400" b="1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或由近及远</a:t>
                      </a:r>
                      <a:r>
                        <a:rPr lang="en-US" sz="2400" b="1" kern="100"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)</a:t>
                      </a:r>
                      <a:r>
                        <a:rPr lang="zh-CN" sz="2400" b="1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、由高到低</a:t>
                      </a:r>
                      <a:r>
                        <a:rPr lang="en-US" sz="2400" b="1" kern="100"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(</a:t>
                      </a:r>
                      <a:r>
                        <a:rPr lang="zh-CN" sz="2400" b="1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或由低到高</a:t>
                      </a:r>
                      <a:r>
                        <a:rPr lang="en-US" sz="2400" b="1" kern="100"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)</a:t>
                      </a:r>
                      <a:r>
                        <a:rPr lang="zh-CN" sz="2400" b="1" kern="10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等等。</a:t>
                      </a:r>
                      <a:endParaRPr lang="zh-CN" sz="2400" b="1" kern="100"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2991" marR="62991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28789" y="0"/>
            <a:ext cx="11797047" cy="255333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zh-CN" sz="3200" u="sng" kern="100">
                <a:solidFill>
                  <a:srgbClr val="333333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一</a:t>
            </a:r>
            <a:r>
              <a:rPr lang="zh-CN" altLang="zh-CN" sz="3200" b="1" u="sng" kern="100">
                <a:solidFill>
                  <a:srgbClr val="333333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阵摇晃，渐闻橹声欸乃，碧波像大匹软缎，荡漾舒展，船头的水声，船梢摇橹者的断续语声，显得异样地宁适。我不愿进舱去，独自靠前舷而坐。夜间是下过大雨，还听到雷声。两岸山色苍翠，水里的倒影鲜活闪袅，迎面的风又暖又凉，母亲为什么不来。</a:t>
            </a:r>
            <a:br>
              <a:rPr lang="en-US" altLang="zh-CN" sz="3200" b="1" kern="100">
                <a:solidFill>
                  <a:srgbClr val="333333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</a:br>
            <a:endParaRPr lang="zh-CN" altLang="en-US" sz="3200" b="1"/>
          </a:p>
        </p:txBody>
      </p:sp>
      <p:sp>
        <p:nvSpPr>
          <p:cNvPr id="4" name="矩形 3"/>
          <p:cNvSpPr/>
          <p:nvPr/>
        </p:nvSpPr>
        <p:spPr>
          <a:xfrm>
            <a:off x="128789" y="2242950"/>
            <a:ext cx="11324824" cy="10763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3200" b="1" smtClean="0">
                <a:latin typeface="Arial" panose="020b0604020202020204" pitchFamily="34" charset="0"/>
                <a:sym typeface="+mn-ea"/>
              </a:rPr>
              <a:t>1.</a:t>
            </a:r>
            <a:r>
              <a:rPr lang="zh-CN" altLang="en-US" sz="3200" b="1">
                <a:latin typeface="Arial" panose="020b0604020202020204" pitchFamily="34" charset="0"/>
                <a:sym typeface="+mn-ea"/>
              </a:rPr>
              <a:t>分析文中横线段落景物的描写手法。</a:t>
            </a:r>
            <a:r>
              <a:rPr lang="en-US" altLang="zh-CN" sz="3200" b="1">
                <a:latin typeface="Arial" panose="020b0604020202020204" pitchFamily="34" charset="0"/>
                <a:sym typeface="+mn-ea"/>
              </a:rPr>
              <a:t>2015</a:t>
            </a:r>
            <a:r>
              <a:rPr lang="zh-CN" altLang="en-US" sz="3200" b="1">
                <a:latin typeface="Arial" panose="020b0604020202020204" pitchFamily="34" charset="0"/>
                <a:sym typeface="+mn-ea"/>
              </a:rPr>
              <a:t>年湖南卷</a:t>
            </a:r>
            <a:r>
              <a:rPr lang="en-US" altLang="zh-CN" sz="3200" b="1">
                <a:latin typeface="Arial" panose="020b0604020202020204" pitchFamily="34" charset="0"/>
                <a:sym typeface="+mn-ea"/>
              </a:rPr>
              <a:t>《</a:t>
            </a:r>
            <a:r>
              <a:rPr lang="zh-CN" altLang="en-US" sz="3200" b="1">
                <a:latin typeface="Arial" panose="020b0604020202020204" pitchFamily="34" charset="0"/>
                <a:sym typeface="+mn-ea"/>
              </a:rPr>
              <a:t>童年随心而去</a:t>
            </a:r>
            <a:r>
              <a:rPr lang="en-US" altLang="zh-CN" sz="3200" b="1">
                <a:latin typeface="Arial" panose="020b0604020202020204" pitchFamily="34" charset="0"/>
                <a:sym typeface="+mn-ea"/>
              </a:rPr>
              <a:t>》</a:t>
            </a:r>
            <a:endParaRPr lang="zh-CN" altLang="en-US" sz="3200"/>
          </a:p>
        </p:txBody>
      </p:sp>
      <p:sp>
        <p:nvSpPr>
          <p:cNvPr id="5" name="矩形 4"/>
          <p:cNvSpPr/>
          <p:nvPr/>
        </p:nvSpPr>
        <p:spPr>
          <a:xfrm>
            <a:off x="436673" y="3616513"/>
            <a:ext cx="11324823" cy="26765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kern="100" smtClean="0">
                <a:solidFill>
                  <a:srgbClr val="333333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①</a:t>
            </a:r>
            <a:r>
              <a:rPr lang="zh-CN" altLang="en-US" sz="2800" b="1" kern="1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Verdana" panose="020b0604030504040204" pitchFamily="34" charset="0"/>
                <a:cs typeface="Times New Roman" panose="02020603050405020304" pitchFamily="18" charset="0"/>
              </a:rPr>
              <a:t>反衬</a:t>
            </a:r>
            <a:r>
              <a:rPr lang="zh-CN" altLang="en-US" sz="2800" b="1" kern="100" smtClean="0">
                <a:solidFill>
                  <a:srgbClr val="333333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，用橹声、水声、语声反衬环境异样宁静，景物描写动静相宜。</a:t>
            </a:r>
            <a:endParaRPr lang="zh-CN" altLang="en-US" sz="2800" b="1" kern="100" smtClean="0">
              <a:solidFill>
                <a:srgbClr val="333333"/>
              </a:solidFill>
              <a:latin typeface="Verdana" panose="020b0604030504040204" pitchFamily="34" charset="0"/>
              <a:cs typeface="Times New Roman" panose="02020603050405020304" pitchFamily="18" charset="0"/>
            </a:endParaRPr>
          </a:p>
          <a:p>
            <a:r>
              <a:rPr lang="zh-CN" altLang="en-US" sz="2800" b="1" kern="100" smtClean="0">
                <a:solidFill>
                  <a:srgbClr val="333333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②</a:t>
            </a:r>
            <a:r>
              <a:rPr lang="zh-CN" altLang="zh-CN" sz="2800" b="1" kern="1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Verdana" panose="020b0604030504040204" pitchFamily="34" charset="0"/>
                <a:cs typeface="Times New Roman" panose="02020603050405020304" pitchFamily="18" charset="0"/>
              </a:rPr>
              <a:t>比喻</a:t>
            </a:r>
            <a:r>
              <a:rPr lang="zh-CN" altLang="zh-CN" sz="2800" b="1" kern="100">
                <a:solidFill>
                  <a:srgbClr val="333333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，把碧波比作大匹软缎</a:t>
            </a:r>
            <a:r>
              <a:rPr lang="zh-CN" altLang="zh-CN" sz="2800" b="1" kern="100" smtClean="0">
                <a:solidFill>
                  <a:srgbClr val="333333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，</a:t>
            </a:r>
            <a:r>
              <a:rPr lang="zh-CN" altLang="en-US" sz="2800" b="1" kern="100" smtClean="0">
                <a:solidFill>
                  <a:srgbClr val="333333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形象生动地</a:t>
            </a:r>
            <a:r>
              <a:rPr lang="zh-CN" altLang="zh-CN" sz="2800" b="1" kern="100" smtClean="0">
                <a:solidFill>
                  <a:srgbClr val="333333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写出</a:t>
            </a:r>
            <a:r>
              <a:rPr lang="zh-CN" altLang="zh-CN" sz="2800" b="1" kern="100">
                <a:solidFill>
                  <a:srgbClr val="333333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水面的荡漾</a:t>
            </a:r>
            <a:r>
              <a:rPr lang="zh-CN" altLang="zh-CN" sz="2800" b="1" kern="100" smtClean="0">
                <a:solidFill>
                  <a:srgbClr val="333333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舒展</a:t>
            </a:r>
            <a:r>
              <a:rPr lang="zh-CN" altLang="en-US" sz="2800" b="1" kern="100">
                <a:solidFill>
                  <a:srgbClr val="333333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。</a:t>
            </a:r>
            <a:endParaRPr lang="zh-CN" altLang="en-US" sz="2800" b="1" kern="100">
              <a:solidFill>
                <a:srgbClr val="333333"/>
              </a:solidFill>
              <a:latin typeface="Verdana" panose="020b0604030504040204" pitchFamily="34" charset="0"/>
              <a:cs typeface="Times New Roman" panose="02020603050405020304" pitchFamily="18" charset="0"/>
            </a:endParaRPr>
          </a:p>
          <a:p>
            <a:r>
              <a:rPr lang="zh-CN" altLang="en-US" sz="2800" b="1" kern="100" smtClean="0">
                <a:solidFill>
                  <a:srgbClr val="333333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③</a:t>
            </a:r>
            <a:r>
              <a:rPr lang="zh-CN" altLang="en-US" sz="2800" b="1" kern="1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Verdana" panose="020b0604030504040204" pitchFamily="34" charset="0"/>
                <a:cs typeface="Times New Roman" panose="02020603050405020304" pitchFamily="18" charset="0"/>
              </a:rPr>
              <a:t>绘形绘声绘色，</a:t>
            </a:r>
            <a:r>
              <a:rPr lang="zh-CN" altLang="en-US" sz="2800" b="1" kern="100" smtClean="0">
                <a:solidFill>
                  <a:srgbClr val="333333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从写景的感官角度：</a:t>
            </a:r>
            <a:r>
              <a:rPr lang="zh-CN" altLang="en-US" sz="2800" b="1" kern="1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Verdana" panose="020b0604030504040204" pitchFamily="34" charset="0"/>
                <a:cs typeface="Times New Roman" panose="02020603050405020304" pitchFamily="18" charset="0"/>
              </a:rPr>
              <a:t>听</a:t>
            </a:r>
            <a:r>
              <a:rPr lang="zh-CN" altLang="en-US" sz="2800" b="1" kern="100" smtClean="0">
                <a:solidFill>
                  <a:srgbClr val="333333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觉（橹声、水声、语声、雷声），</a:t>
            </a:r>
            <a:r>
              <a:rPr lang="zh-CN" altLang="en-US" sz="2800" b="1" kern="1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Verdana" panose="020b0604030504040204" pitchFamily="34" charset="0"/>
                <a:cs typeface="Times New Roman" panose="02020603050405020304" pitchFamily="18" charset="0"/>
              </a:rPr>
              <a:t>视</a:t>
            </a:r>
            <a:r>
              <a:rPr lang="zh-CN" altLang="en-US" sz="2800" b="1" kern="100" smtClean="0">
                <a:solidFill>
                  <a:srgbClr val="333333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觉（碧波、山色苍翠、水中倒影鲜活闪袅）、</a:t>
            </a:r>
            <a:r>
              <a:rPr lang="zh-CN" altLang="en-US" sz="2800" b="1" kern="1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Verdana" panose="020b0604030504040204" pitchFamily="34" charset="0"/>
                <a:cs typeface="Times New Roman" panose="02020603050405020304" pitchFamily="18" charset="0"/>
              </a:rPr>
              <a:t>触</a:t>
            </a:r>
            <a:r>
              <a:rPr lang="zh-CN" altLang="en-US" sz="2800" b="1" kern="100" smtClean="0">
                <a:solidFill>
                  <a:srgbClr val="333333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觉（风又暖又凉），</a:t>
            </a:r>
            <a:r>
              <a:rPr lang="zh-CN" altLang="en-US" sz="2800" b="1" kern="1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Verdana" panose="020b0604030504040204" pitchFamily="34" charset="0"/>
                <a:cs typeface="Times New Roman" panose="02020603050405020304" pitchFamily="18" charset="0"/>
              </a:rPr>
              <a:t>形声色相结合，使人如身临其境。</a:t>
            </a:r>
            <a:br>
              <a:rPr lang="en-US" altLang="zh-CN" sz="2800" b="1" kern="1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Verdana" panose="020b0604030504040204" pitchFamily="34" charset="0"/>
                <a:cs typeface="Times New Roman" panose="02020603050405020304" pitchFamily="18" charset="0"/>
              </a:rPr>
            </a:br>
            <a:endParaRPr lang="en-US" altLang="zh-CN" sz="2800" b="1" kern="1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4535" y="3716655"/>
            <a:ext cx="10749280" cy="206121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3200"/>
              <a:t>描写技巧：动静结合、虚实结合、工笔、白描、正侧面结合</a:t>
            </a:r>
            <a:endParaRPr lang="zh-CN" altLang="en-US" sz="3200"/>
          </a:p>
          <a:p>
            <a:r>
              <a:rPr lang="zh-CN" altLang="en-US" sz="3200"/>
              <a:t>点面结合、色彩渲染、衬托</a:t>
            </a:r>
            <a:endParaRPr lang="zh-CN" altLang="en-US" sz="3200"/>
          </a:p>
          <a:p>
            <a:r>
              <a:rPr lang="zh-CN" altLang="en-US" sz="3200"/>
              <a:t>修辞：比喻、拟人、夸张等</a:t>
            </a:r>
            <a:endParaRPr lang="zh-CN" altLang="en-US" sz="3200"/>
          </a:p>
          <a:p>
            <a:r>
              <a:rPr lang="zh-CN" altLang="en-US" sz="3200"/>
              <a:t>写景角度：感觉、观察、顺序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TABLE_BEAUTIFY" val="smartTable{a00b2f76-5738-4434-ad4f-ff36ac6a9765}"/>
</p:tagLst>
</file>

<file path=ppt/tags/tag2.xml><?xml version="1.0" encoding="utf-8"?>
<p:tagLst xmlns:p="http://schemas.openxmlformats.org/presentationml/2006/main">
  <p:tag name="KSO_WM_UNIT_PLACING_PICTURE_USER_VIEWPORT" val="{&quot;height&quot;:19199.998425196849,&quot;width&quot;:10800}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141</Paragraphs>
  <Slides>31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baseType="lpstr" size="43">
      <vt:lpstr>Arial</vt:lpstr>
      <vt:lpstr>Calibri</vt:lpstr>
      <vt:lpstr>Times New Roman</vt:lpstr>
      <vt:lpstr>微软雅黑</vt:lpstr>
      <vt:lpstr>宋体</vt:lpstr>
      <vt:lpstr>黑体</vt:lpstr>
      <vt:lpstr>Courier New</vt:lpstr>
      <vt:lpstr>Verdana</vt:lpstr>
      <vt:lpstr>华文行楷</vt:lpstr>
      <vt:lpstr>华文楷体</vt:lpstr>
      <vt:lpstr>Wingdings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答题常用术语：</vt:lpstr>
      <vt:lpstr>2.自然环境的作用：</vt:lpstr>
      <vt:lpstr>答题示例：</vt:lpstr>
      <vt:lpstr>破解小说环境描写作用的五要素</vt:lpstr>
      <vt:lpstr>破解小说环境描写作用的五要素</vt:lpstr>
      <vt:lpstr>破解小说环境描写作用的五要素</vt:lpstr>
      <vt:lpstr>破解小说环境描写作用的五要素</vt:lpstr>
      <vt:lpstr>破解小说环境描写作用的五要素</vt:lpstr>
      <vt:lpstr>破解小说环境描写作用的五要素</vt:lpstr>
      <vt:lpstr>PowerPoint Presentation</vt:lpstr>
      <vt:lpstr>环境描写的常见技巧主要有：</vt:lpstr>
      <vt:lpstr>环境描写的常见技巧主要有：</vt:lpstr>
      <vt:lpstr>环境描写的常见技巧主要有：</vt:lpstr>
      <vt:lpstr>PowerPoint Presentation</vt:lpstr>
      <vt:lpstr>环境描写寓意题</vt:lpstr>
      <vt:lpstr>PowerPoint Presentation</vt:lpstr>
      <vt:lpstr>环境描写特点题</vt:lpstr>
      <vt:lpstr>PowerPoint Presentation</vt:lpstr>
      <vt:lpstr>PowerPoint Presentation</vt:lpstr>
      <vt:lpstr>注意：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2022-05-23T12:44:32.162</cp:lastPrinted>
  <dcterms:created xsi:type="dcterms:W3CDTF">2022-05-23T12:44:32Z</dcterms:created>
  <dcterms:modified xsi:type="dcterms:W3CDTF">2022-05-23T04:44:45Z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