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87" r:id="rId3"/>
    <p:sldId id="257" r:id="rId4"/>
    <p:sldId id="289" r:id="rId5"/>
    <p:sldId id="265" r:id="rId6"/>
    <p:sldId id="291" r:id="rId7"/>
    <p:sldId id="266" r:id="rId8"/>
    <p:sldId id="292" r:id="rId9"/>
    <p:sldId id="293" r:id="rId10"/>
    <p:sldId id="267" r:id="rId11"/>
    <p:sldId id="268" r:id="rId12"/>
    <p:sldId id="269" r:id="rId13"/>
    <p:sldId id="259" r:id="rId14"/>
    <p:sldId id="260" r:id="rId15"/>
    <p:sldId id="294" r:id="rId16"/>
    <p:sldId id="295" r:id="rId17"/>
    <p:sldId id="296" r:id="rId18"/>
    <p:sldId id="297" r:id="rId19"/>
    <p:sldId id="298" r:id="rId20"/>
    <p:sldId id="299" r:id="rId21"/>
    <p:sldId id="264" r:id="rId22"/>
    <p:sldId id="270" r:id="rId23"/>
    <p:sldId id="279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0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0"/>
            <a:r>
              <a:rPr lang="zh-CN" altLang="en-US" smtClean="0"/>
              <a:t>第四级</a:t>
            </a:r>
          </a:p>
          <a:p>
            <a:pPr lvl="0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77BFA-2F47-4340-AA9B-0C531DC88FA7}" type="datetimeFigureOut">
              <a:rPr lang="zh-CN" altLang="en-US" smtClean="0"/>
              <a:t>2021/10/15</a:t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53BF8-5F4D-4644-81EB-6089207A0180}" type="slidenum">
              <a:rPr lang="zh-CN" altLang="en-US" smtClean="0"/>
              <a:t>‹#›</a:t>
            </a:fld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/>
        </p:nvSpPr>
        <p:spPr>
          <a:xfrm>
            <a:off x="5715009" y="5786455"/>
            <a:ext cx="271464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/>
              <a:t>第一课时</a:t>
            </a:r>
          </a:p>
        </p:txBody>
      </p:sp>
      <p:sp>
        <p:nvSpPr>
          <p:cNvPr id="3" name="矩形 2"/>
          <p:cNvSpPr/>
          <p:nvPr/>
        </p:nvSpPr>
        <p:spPr>
          <a:xfrm>
            <a:off x="107950" y="2420620"/>
            <a:ext cx="66325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逻辑的力量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1460" y="332105"/>
            <a:ext cx="8576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统编版高中语文选择性必修上册第四单元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251460" y="5805170"/>
            <a:ext cx="2916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6215074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215075" y="285728"/>
            <a:ext cx="2928926" cy="60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smtClean="0">
                <a:solidFill>
                  <a:srgbClr val="0070C0"/>
                </a:solidFill>
              </a:rPr>
              <a:t>下面，就让我们开启一段“逻辑之旅”， 试着运用逻辑来发现谬误、进行推理、展开 论证，你会发现:逻辑不神秘，过去你就自觉不自觉地用过它;逻辑很有用，它能让你的思考更加严谨周密，阅读与表达更具洞见，更 富理性。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357430"/>
            <a:ext cx="9144000" cy="4500570"/>
          </a:xfrm>
          <a:prstGeom prst="rect">
            <a:avLst/>
          </a:prstGeom>
          <a:noFill/>
        </p:spPr>
      </p:pic>
      <p:sp>
        <p:nvSpPr>
          <p:cNvPr id="3" name="横卷形 2"/>
          <p:cNvSpPr/>
          <p:nvPr/>
        </p:nvSpPr>
        <p:spPr>
          <a:xfrm>
            <a:off x="0" y="0"/>
            <a:ext cx="9144000" cy="2285992"/>
          </a:xfrm>
          <a:prstGeom prst="horizontalScroll">
            <a:avLst>
              <a:gd name="adj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smtClean="0">
                <a:latin typeface="华文行楷" pitchFamily="2" charset="-122"/>
                <a:ea typeface="华文行楷" pitchFamily="2" charset="-122"/>
              </a:rPr>
              <a:t>活动一   发现潜藏的逻辑谬误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前凸弯带形 1"/>
          <p:cNvSpPr/>
          <p:nvPr/>
        </p:nvSpPr>
        <p:spPr>
          <a:xfrm>
            <a:off x="714348" y="0"/>
            <a:ext cx="7643866" cy="1071546"/>
          </a:xfrm>
          <a:prstGeom prst="ellipseRibb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先懂概念</a:t>
            </a:r>
          </a:p>
        </p:txBody>
      </p:sp>
      <p:sp>
        <p:nvSpPr>
          <p:cNvPr id="3" name="矩形 2"/>
          <p:cNvSpPr/>
          <p:nvPr/>
        </p:nvSpPr>
        <p:spPr>
          <a:xfrm>
            <a:off x="285720" y="1071546"/>
            <a:ext cx="857256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3.什么是概念?概念的内涵和外延有何特点?</a:t>
            </a:r>
          </a:p>
          <a:p>
            <a:r>
              <a:rPr lang="en-US" altLang="zh-CN" sz="2800" b="1" smtClean="0"/>
              <a:t>      </a:t>
            </a:r>
            <a:r>
              <a:rPr lang="en-US" altLang="zh-CN" sz="2800" b="1" smtClean="0">
                <a:solidFill>
                  <a:srgbClr val="FF0000"/>
                </a:solidFill>
              </a:rPr>
              <a:t>  概念</a:t>
            </a:r>
            <a:r>
              <a:rPr lang="en-US" altLang="zh-CN" sz="2800" b="1" smtClean="0"/>
              <a:t>是思维的基本形式之一，反映客观事物的一般的本质的特征。我们可以借此准确地区分一事物与他事物、一现象与他现象。</a:t>
            </a:r>
            <a:r>
              <a:rPr lang="en-US" altLang="zh-CN" sz="2800" b="1" smtClean="0">
                <a:solidFill>
                  <a:srgbClr val="FF0000"/>
                </a:solidFill>
              </a:rPr>
              <a:t>内涵</a:t>
            </a:r>
            <a:r>
              <a:rPr lang="en-US" altLang="zh-CN" sz="2800" b="1" smtClean="0"/>
              <a:t>是概念所反映的事物的本质属性的总和，也就是概念的内容;</a:t>
            </a:r>
            <a:r>
              <a:rPr lang="en-US" altLang="zh-CN" sz="2800" b="1" smtClean="0">
                <a:solidFill>
                  <a:srgbClr val="FF0000"/>
                </a:solidFill>
              </a:rPr>
              <a:t>外延</a:t>
            </a:r>
            <a:r>
              <a:rPr lang="en-US" altLang="zh-CN" sz="2800" b="1" smtClean="0"/>
              <a:t>是概念所确指的对象的范围。内涵和外延相互依存。</a:t>
            </a:r>
          </a:p>
          <a:p>
            <a:r>
              <a:rPr lang="en-US" altLang="zh-CN" sz="2800" b="1" smtClean="0"/>
              <a:t>4.概念的外延之间有哪几种关系?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282" y="4143380"/>
            <a:ext cx="8715436" cy="1857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8643998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4.概念的外延之间有哪几种关系?</a:t>
            </a:r>
          </a:p>
        </p:txBody>
      </p:sp>
      <p:sp>
        <p:nvSpPr>
          <p:cNvPr id="3" name="矩形 2"/>
          <p:cNvSpPr/>
          <p:nvPr/>
        </p:nvSpPr>
        <p:spPr>
          <a:xfrm>
            <a:off x="1714500" y="1196340"/>
            <a:ext cx="725170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/>
            <a:r>
              <a:rPr lang="zh-CN" altLang="en-US" sz="2400" b="1" smtClean="0">
                <a:solidFill>
                  <a:srgbClr val="FF0000"/>
                </a:solidFill>
              </a:rPr>
              <a:t> 全同关系</a:t>
            </a:r>
            <a:r>
              <a:rPr lang="zh-CN" altLang="en-US" sz="2400" b="1" smtClean="0">
                <a:solidFill>
                  <a:prstClr val="black"/>
                </a:solidFill>
              </a:rPr>
              <a:t>又称“同一关系””重合关系”，两个概念的外延全部重合。如“北京”和“中华人民共和国的首都”“等边三角形”和“等角三角形”等。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20" y="785794"/>
            <a:ext cx="1357322" cy="19288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5" name="矩形 4"/>
          <p:cNvSpPr/>
          <p:nvPr/>
        </p:nvSpPr>
        <p:spPr>
          <a:xfrm>
            <a:off x="1764030" y="3083560"/>
            <a:ext cx="7218680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/>
              <a:t>包含关系通常指属种关系，即真包含关系和真包含于关系的统称。如，电扇、电器；中学、学校等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85720" y="2786058"/>
            <a:ext cx="1357322" cy="12858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7" name="矩形 6"/>
          <p:cNvSpPr/>
          <p:nvPr/>
        </p:nvSpPr>
        <p:spPr>
          <a:xfrm>
            <a:off x="1691640" y="5012690"/>
            <a:ext cx="7308850" cy="1568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/>
              <a:t>交叉关系亦称“部分重合关系”,即两个概念外延间有一部分重合的关系。如“学生”与“运动员”这两个概念间的关系。学生中有的是运动员，有的则不是运动员;而运动员中有的是学生，有的则不是学生。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85720" y="4143380"/>
            <a:ext cx="1357322" cy="27146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49842" y="188890"/>
            <a:ext cx="8643998" cy="51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4.概念的外延之间有哪几种关系?</a:t>
            </a:r>
          </a:p>
        </p:txBody>
      </p:sp>
      <p:sp>
        <p:nvSpPr>
          <p:cNvPr id="3" name="矩形 2"/>
          <p:cNvSpPr/>
          <p:nvPr/>
        </p:nvSpPr>
        <p:spPr>
          <a:xfrm>
            <a:off x="1714500" y="1196340"/>
            <a:ext cx="725170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/>
            <a:r>
              <a:rPr lang="zh-CN" altLang="en-US" sz="2400" b="1" smtClean="0">
                <a:sym typeface="+mn-ea"/>
              </a:rPr>
              <a:t>矛盾关系</a:t>
            </a:r>
            <a:r>
              <a:rPr lang="zh-CN" altLang="en-US" sz="2400" b="1" smtClean="0">
                <a:solidFill>
                  <a:srgbClr val="FF0000"/>
                </a:solidFill>
              </a:rPr>
              <a:t> </a:t>
            </a:r>
            <a:r>
              <a:rPr lang="zh-CN" altLang="en-US" sz="2400" b="1" smtClean="0">
                <a:sym typeface="+mn-ea"/>
              </a:rPr>
              <a:t>同一属概念之下的两个在外延上互相排斥，如“无产阶级”与“非无产阶级”“哺乳动物”与“非哺乳动物”都具有矛盾关系。</a:t>
            </a:r>
            <a:endParaRPr lang="zh-CN" altLang="en-US" sz="2400" b="1" smtClean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47520" y="3284855"/>
            <a:ext cx="721868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>
                <a:sym typeface="+mn-ea"/>
              </a:rPr>
              <a:t>反对关系是指在对立的两种情况之外，还存在其他情况，非此不一定彼，非彼不一定此。比如“红色”和“白色”。不是“红色”，不一定就是“白色”。</a:t>
            </a:r>
            <a:endParaRPr lang="zh-CN" altLang="en-US" sz="2400" b="1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9705" y="1131570"/>
            <a:ext cx="1492885" cy="13284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3212465"/>
            <a:ext cx="1603375" cy="1214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332230" y="2132330"/>
            <a:ext cx="555371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/>
            <a:r>
              <a:rPr lang="en-US" altLang="zh-CN" sz="3600" b="1" smtClean="0">
                <a:sym typeface="+mn-ea"/>
              </a:rPr>
              <a:t>同一律          不矛盾律</a:t>
            </a:r>
          </a:p>
          <a:p>
            <a:pPr lvl="0" indent="457200"/>
            <a:r>
              <a:rPr lang="en-US" altLang="zh-CN" sz="3600" b="1" smtClean="0">
                <a:sym typeface="+mn-ea"/>
              </a:rPr>
              <a:t>排中律          充足理由律</a:t>
            </a:r>
            <a:endParaRPr lang="en-US" altLang="zh-CN" sz="3600" b="1" smtClean="0">
              <a:solidFill>
                <a:prstClr val="black"/>
              </a:solidFill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1033" y="33240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ym typeface="+mn-ea"/>
              </a:rPr>
              <a:t>5.常见的逻辑规律有哪些?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470" y="2132330"/>
            <a:ext cx="8952865" cy="33534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/>
            <a:r>
              <a:rPr lang="en-US" altLang="zh-CN" sz="4400" b="1" smtClean="0">
                <a:solidFill>
                  <a:srgbClr val="FF0000"/>
                </a:solidFill>
                <a:sym typeface="+mn-ea"/>
              </a:rPr>
              <a:t>同一律</a:t>
            </a:r>
            <a:endParaRPr lang="en-US" altLang="zh-CN" sz="3600" b="1" smtClean="0">
              <a:solidFill>
                <a:srgbClr val="FF0000"/>
              </a:solidFill>
              <a:sym typeface="+mn-ea"/>
            </a:endParaRPr>
          </a:p>
          <a:p>
            <a:pPr lvl="0" indent="457200"/>
            <a:r>
              <a:rPr lang="en-US" altLang="zh-CN" sz="2800" b="1" smtClean="0">
                <a:sym typeface="+mn-ea"/>
              </a:rPr>
              <a:t>    指在同一思维过程中，任何一个思想都与其自身保持同一。同一思维过程是指同一时间、同一关系、同一思维对象三个方面的“三同一”思维过程。违反同一律要求的基本错误是，在同一思维过程中概念、判断的内容不确定。具体表现为偷换概念或混淆概念</a:t>
            </a:r>
            <a:r>
              <a:rPr lang="zh-CN" altLang="en-US" sz="2800" b="1" smtClean="0">
                <a:sym typeface="+mn-ea"/>
              </a:rPr>
              <a:t>，</a:t>
            </a:r>
            <a:r>
              <a:rPr lang="en-US" altLang="zh-CN" sz="2800" b="1" smtClean="0">
                <a:sym typeface="+mn-ea"/>
              </a:rPr>
              <a:t>偷换论题或混淆论题(或转移论题)。</a:t>
            </a:r>
            <a:endParaRPr lang="en-US" altLang="zh-CN" sz="2800" b="1" smtClean="0">
              <a:solidFill>
                <a:prstClr val="black"/>
              </a:solidFill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1033" y="33240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ym typeface="+mn-ea"/>
              </a:rPr>
              <a:t>5.常见的逻辑规律有哪些?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470" y="2132330"/>
            <a:ext cx="8952865" cy="40309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/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不矛盾律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（又称矛盾律）</a:t>
            </a:r>
            <a:endParaRPr lang="en-US" altLang="zh-CN" sz="3200" b="1" smtClean="0">
              <a:sym typeface="+mn-ea"/>
            </a:endParaRPr>
          </a:p>
          <a:p>
            <a:pPr lvl="0" indent="457200"/>
            <a:r>
              <a:rPr lang="en-US" altLang="zh-CN" sz="3200" b="1" smtClean="0">
                <a:sym typeface="+mn-ea"/>
              </a:rPr>
              <a:t>   在同一思维过程中，一个思想及其否定不能同时都是真的。就是说一个思想与其否定互相排斥，不能都真，至少有一假。如果违反这一要求，在同一思维过程中对一个对象既予以肯定，又予以否定，就犯了“自相矛盾”的错误。通常人们说的“出尔反尔”“自己打自己嘴巴”等就是对这种错误的形象说明。</a:t>
            </a:r>
            <a:endParaRPr lang="en-US" altLang="zh-CN" sz="3200" b="1" smtClean="0">
              <a:solidFill>
                <a:prstClr val="black"/>
              </a:solidFill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1033" y="33240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ym typeface="+mn-ea"/>
              </a:rPr>
              <a:t>5.常见的逻辑规律有哪些?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470" y="2132330"/>
            <a:ext cx="8952865" cy="40309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/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排中律</a:t>
            </a:r>
          </a:p>
          <a:p>
            <a:pPr lvl="0" indent="457200"/>
            <a:r>
              <a:rPr lang="en-US" altLang="zh-CN" sz="3200" b="1" smtClean="0">
                <a:sym typeface="+mn-ea"/>
              </a:rPr>
              <a:t>    在同一思维过程中，不能对两个具有相互矛盾或相互反对关系的思想同时予以否定，必须承认其中至少有一个是真的。简言之，就是要保持思维的明确性。违反排中律要求的基本逻辑错误是“两不可”，即在同一思维过程中，对两个具有矛盾关系的概念，或者具有矛盾关系或反对关系的判断都同时予以否定。</a:t>
            </a:r>
            <a:endParaRPr lang="en-US" altLang="zh-CN" sz="3200" b="1" smtClean="0">
              <a:solidFill>
                <a:prstClr val="black"/>
              </a:solidFill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1033" y="33240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ym typeface="+mn-ea"/>
              </a:rPr>
              <a:t>5.常见的逻辑规律有哪些?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470" y="2132330"/>
            <a:ext cx="8952865" cy="2553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/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充足理由律</a:t>
            </a:r>
          </a:p>
          <a:p>
            <a:pPr lvl="0" indent="457200"/>
            <a:endParaRPr lang="en-US" altLang="zh-CN" sz="3200" b="1" smtClean="0">
              <a:solidFill>
                <a:srgbClr val="FF0000"/>
              </a:solidFill>
              <a:sym typeface="+mn-ea"/>
            </a:endParaRPr>
          </a:p>
          <a:p>
            <a:pPr lvl="0" indent="457200"/>
            <a:r>
              <a:rPr lang="en-US" altLang="zh-CN" sz="3200" b="1" smtClean="0">
                <a:sym typeface="+mn-ea"/>
              </a:rPr>
              <a:t>一是要有理由</a:t>
            </a:r>
            <a:r>
              <a:rPr lang="zh-CN" altLang="en-US" sz="3200" b="1" smtClean="0">
                <a:sym typeface="+mn-ea"/>
              </a:rPr>
              <a:t>；</a:t>
            </a:r>
            <a:r>
              <a:rPr lang="en-US" altLang="zh-CN" sz="3200" b="1" smtClean="0">
                <a:sym typeface="+mn-ea"/>
              </a:rPr>
              <a:t>二是理由必须真实</a:t>
            </a:r>
            <a:r>
              <a:rPr lang="zh-CN" altLang="en-US" sz="3200" b="1" smtClean="0">
                <a:sym typeface="+mn-ea"/>
              </a:rPr>
              <a:t>；</a:t>
            </a:r>
            <a:r>
              <a:rPr lang="en-US" altLang="zh-CN" sz="3200" b="1" smtClean="0">
                <a:sym typeface="+mn-ea"/>
              </a:rPr>
              <a:t>三是理由与推断之间要有逻辑联系。违反了这三条要求，就会犯“毫无理由”“理由虚假”“推导不出”的错误。</a:t>
            </a:r>
            <a:endParaRPr lang="en-US" altLang="zh-CN" sz="3200" b="1" smtClean="0">
              <a:solidFill>
                <a:prstClr val="black"/>
              </a:solidFill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1033" y="33240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mtClean="0">
                <a:sym typeface="+mn-ea"/>
              </a:rPr>
              <a:t>5.常见的逻辑规律有哪些?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357554" y="0"/>
            <a:ext cx="5786446" cy="6827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600" b="1" smtClean="0"/>
              <a:t>生活和学习中，逻辑无处不在。每天我们都会接触到海量信息，懂一点儿逻辑，可以更好地辨识信息，把握事实真相;我们常常要对生活中的现象发表观点，作出论证，学习逻辑，可以使思维更缜密，论证更严谨，语言表达更准确;我们在工作学习中也往往会基于事实进行推理，作出判断，掌握一些逻辑方法，可以帮助我们合理思考，由已知探寻未知。</a:t>
            </a:r>
          </a:p>
          <a:p>
            <a:pPr indent="457200"/>
            <a:r>
              <a:rPr lang="zh-CN" altLang="en-US" sz="2600" b="1" smtClean="0"/>
              <a:t>在本单元中，我们会接触一些基本的逻辑方法，学习辨析逻辑错误，进行简单的逻辑推理，并运用逻辑方法来构建并完善论证。经过这样的“逻辑之旅”，我们能更清晰地认识语言与逻辑的关系，发展逻辑思维，滋养理性精神，提升思维品质。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3357554" cy="6858000"/>
          </a:xfrm>
          <a:prstGeom prst="rect">
            <a:avLst/>
          </a:prstGeom>
          <a:noFill/>
        </p:spPr>
      </p:pic>
      <p:sp>
        <p:nvSpPr>
          <p:cNvPr id="5" name="圆角矩形标注 4"/>
          <p:cNvSpPr/>
          <p:nvPr/>
        </p:nvSpPr>
        <p:spPr>
          <a:xfrm>
            <a:off x="500034" y="2285992"/>
            <a:ext cx="1214446" cy="4572008"/>
          </a:xfrm>
          <a:prstGeom prst="wedgeRoundRectCallout">
            <a:avLst>
              <a:gd name="adj1" fmla="val 185054"/>
              <a:gd name="adj2" fmla="val -1559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smtClean="0"/>
              <a:t>教材如是说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28596" y="214290"/>
            <a:ext cx="8358246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/>
              <a:t>6.日常语言表达中要避免犯哪些逻辑错误?</a:t>
            </a:r>
          </a:p>
          <a:p>
            <a:r>
              <a:rPr lang="en-US" altLang="zh-CN" sz="2400" b="1" smtClean="0"/>
              <a:t>(1)</a:t>
            </a:r>
            <a:r>
              <a:rPr lang="en-US" altLang="zh-CN" sz="2400" b="1" smtClean="0">
                <a:solidFill>
                  <a:srgbClr val="FF0000"/>
                </a:solidFill>
              </a:rPr>
              <a:t>划分不当</a:t>
            </a:r>
            <a:r>
              <a:rPr lang="en-US" altLang="zh-CN" sz="2400" b="1" smtClean="0"/>
              <a:t>。主要是指将不同范畴的概念划为同一范畴或将具有主从关系、交叉关系的概念并列使用。</a:t>
            </a:r>
          </a:p>
          <a:p>
            <a:r>
              <a:rPr lang="en-US" altLang="zh-CN" sz="2400" b="1" smtClean="0"/>
              <a:t>(2)</a:t>
            </a:r>
            <a:r>
              <a:rPr lang="en-US" altLang="zh-CN" sz="2400" b="1" smtClean="0">
                <a:solidFill>
                  <a:srgbClr val="FF0000"/>
                </a:solidFill>
              </a:rPr>
              <a:t>自相矛盾</a:t>
            </a:r>
            <a:r>
              <a:rPr lang="en-US" altLang="zh-CN" sz="2400" b="1" smtClean="0"/>
              <a:t>。指前面的说法与后面的说法矛盾，彼此冲突，包括时间、数量、范围、动作、位置、状态等多方面的矛盾。</a:t>
            </a:r>
          </a:p>
          <a:p>
            <a:r>
              <a:rPr lang="en-US" altLang="zh-CN" sz="2400" b="1" smtClean="0"/>
              <a:t>(3)</a:t>
            </a:r>
            <a:r>
              <a:rPr lang="en-US" altLang="zh-CN" sz="2400" b="1" smtClean="0">
                <a:solidFill>
                  <a:srgbClr val="FF0000"/>
                </a:solidFill>
              </a:rPr>
              <a:t>强加因果</a:t>
            </a:r>
            <a:r>
              <a:rPr lang="en-US" altLang="zh-CN" sz="2400" b="1" smtClean="0"/>
              <a:t>。前后概念之间本来没有因果关系却强加因果关系。</a:t>
            </a:r>
          </a:p>
          <a:p>
            <a:r>
              <a:rPr lang="en-US" altLang="zh-CN" sz="2400" b="1" smtClean="0"/>
              <a:t>(4)</a:t>
            </a:r>
            <a:r>
              <a:rPr lang="en-US" altLang="zh-CN" sz="2400" b="1" smtClean="0">
                <a:solidFill>
                  <a:srgbClr val="FF0000"/>
                </a:solidFill>
              </a:rPr>
              <a:t>以偏概全</a:t>
            </a:r>
            <a:r>
              <a:rPr lang="en-US" altLang="zh-CN" sz="2400" b="1" smtClean="0"/>
              <a:t>。以有限定条件的论据推论出超出限定条件的结论，或以片面的论据推出全面的结论。最常见的就是数量上的以偏概全，即由个别推出一般。</a:t>
            </a:r>
          </a:p>
          <a:p>
            <a:r>
              <a:rPr lang="en-US" altLang="zh-CN" sz="2400" b="1" smtClean="0"/>
              <a:t>(5)</a:t>
            </a:r>
            <a:r>
              <a:rPr lang="en-US" altLang="zh-CN" sz="2400" b="1" smtClean="0">
                <a:solidFill>
                  <a:srgbClr val="FF0000"/>
                </a:solidFill>
              </a:rPr>
              <a:t>否定失误</a:t>
            </a:r>
            <a:r>
              <a:rPr lang="en-US" altLang="zh-CN" sz="2400" b="1" smtClean="0"/>
              <a:t>。否定失误一般有两种情况:一是“不”“没有”“否认”“否则”等否定词的重复出现或多次出现造成否定失误;二是“杜绝”“忌”等否定词的误用造成否定失误。</a:t>
            </a:r>
          </a:p>
          <a:p>
            <a:r>
              <a:rPr lang="en-US" altLang="zh-CN" sz="2400" b="1" smtClean="0"/>
              <a:t>(6)</a:t>
            </a:r>
            <a:r>
              <a:rPr lang="en-US" altLang="zh-CN" sz="2400" b="1" smtClean="0">
                <a:solidFill>
                  <a:srgbClr val="FF0000"/>
                </a:solidFill>
              </a:rPr>
              <a:t>主客倒置</a:t>
            </a:r>
            <a:r>
              <a:rPr lang="en-US" altLang="zh-CN" sz="2400" b="1" smtClean="0"/>
              <a:t>。主体与客体存在着主要与次要，认知与被认知、主动与被动等关系，如果颠倒了位置就可能造成关系的错位和表达的混乱。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3143240" y="2357430"/>
            <a:ext cx="3500462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smtClean="0">
                <a:solidFill>
                  <a:prstClr val="white"/>
                </a:solidFill>
                <a:latin typeface="华文行楷" pitchFamily="2" charset="-122"/>
                <a:ea typeface="华文行楷" pitchFamily="2" charset="-122"/>
              </a:rPr>
              <a:t>发现潜藏的逻辑谬误</a:t>
            </a:r>
          </a:p>
        </p:txBody>
      </p:sp>
      <p:sp>
        <p:nvSpPr>
          <p:cNvPr id="3" name="右大括号 2"/>
          <p:cNvSpPr/>
          <p:nvPr/>
        </p:nvSpPr>
        <p:spPr>
          <a:xfrm>
            <a:off x="2428860" y="1500174"/>
            <a:ext cx="714380" cy="3143272"/>
          </a:xfrm>
          <a:prstGeom prst="rightBrace">
            <a:avLst>
              <a:gd name="adj1" fmla="val 18655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62" y="3286124"/>
            <a:ext cx="1402080" cy="579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smtClean="0"/>
              <a:t>排中律</a:t>
            </a:r>
          </a:p>
        </p:txBody>
      </p:sp>
      <p:sp>
        <p:nvSpPr>
          <p:cNvPr id="5" name="矩形 4"/>
          <p:cNvSpPr/>
          <p:nvPr/>
        </p:nvSpPr>
        <p:spPr>
          <a:xfrm>
            <a:off x="928662" y="1285860"/>
            <a:ext cx="1402080" cy="579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smtClean="0"/>
              <a:t>同一律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2357430"/>
            <a:ext cx="1808480" cy="579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smtClean="0"/>
              <a:t>不矛盾律</a:t>
            </a:r>
          </a:p>
        </p:txBody>
      </p:sp>
      <p:sp>
        <p:nvSpPr>
          <p:cNvPr id="7" name="矩形 6"/>
          <p:cNvSpPr/>
          <p:nvPr/>
        </p:nvSpPr>
        <p:spPr>
          <a:xfrm>
            <a:off x="214282" y="4357694"/>
            <a:ext cx="2087880" cy="5486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000" b="1" smtClean="0"/>
              <a:t>充足理由律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6643702" y="1285860"/>
            <a:ext cx="428628" cy="3571900"/>
          </a:xfrm>
          <a:prstGeom prst="leftBrace">
            <a:avLst>
              <a:gd name="adj1" fmla="val 65680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2331" y="1071546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划分不当</a:t>
            </a:r>
          </a:p>
        </p:txBody>
      </p:sp>
      <p:sp>
        <p:nvSpPr>
          <p:cNvPr id="10" name="矩形 9"/>
          <p:cNvSpPr/>
          <p:nvPr/>
        </p:nvSpPr>
        <p:spPr>
          <a:xfrm>
            <a:off x="7072331" y="1785926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自相矛盾</a:t>
            </a:r>
          </a:p>
        </p:txBody>
      </p:sp>
      <p:sp>
        <p:nvSpPr>
          <p:cNvPr id="11" name="矩形 10"/>
          <p:cNvSpPr/>
          <p:nvPr/>
        </p:nvSpPr>
        <p:spPr>
          <a:xfrm>
            <a:off x="7072331" y="2428868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强加因果</a:t>
            </a:r>
          </a:p>
        </p:txBody>
      </p:sp>
      <p:sp>
        <p:nvSpPr>
          <p:cNvPr id="12" name="矩形 11"/>
          <p:cNvSpPr/>
          <p:nvPr/>
        </p:nvSpPr>
        <p:spPr>
          <a:xfrm>
            <a:off x="7072331" y="3143248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以偏概全</a:t>
            </a:r>
          </a:p>
        </p:txBody>
      </p:sp>
      <p:sp>
        <p:nvSpPr>
          <p:cNvPr id="13" name="矩形 12"/>
          <p:cNvSpPr/>
          <p:nvPr/>
        </p:nvSpPr>
        <p:spPr>
          <a:xfrm>
            <a:off x="7072331" y="3786189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否定失误</a:t>
            </a:r>
          </a:p>
        </p:txBody>
      </p:sp>
      <p:sp>
        <p:nvSpPr>
          <p:cNvPr id="14" name="矩形 13"/>
          <p:cNvSpPr/>
          <p:nvPr/>
        </p:nvSpPr>
        <p:spPr>
          <a:xfrm>
            <a:off x="7072331" y="4500570"/>
            <a:ext cx="160528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主客倒置</a:t>
            </a:r>
          </a:p>
        </p:txBody>
      </p:sp>
      <p:sp>
        <p:nvSpPr>
          <p:cNvPr id="15" name="前凸弯带形 14"/>
          <p:cNvSpPr/>
          <p:nvPr/>
        </p:nvSpPr>
        <p:spPr>
          <a:xfrm>
            <a:off x="2357422" y="0"/>
            <a:ext cx="4572032" cy="928670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小结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4819650"/>
          </a:xfrm>
          <a:prstGeom prst="rect">
            <a:avLst/>
          </a:prstGeom>
          <a:noFill/>
        </p:spPr>
      </p:pic>
      <p:sp>
        <p:nvSpPr>
          <p:cNvPr id="3" name="圆角矩形 2"/>
          <p:cNvSpPr/>
          <p:nvPr/>
        </p:nvSpPr>
        <p:spPr>
          <a:xfrm>
            <a:off x="0" y="4857760"/>
            <a:ext cx="9144000" cy="2000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smtClean="0"/>
              <a:t>预习课文，为下一课时做好充分准备。</a:t>
            </a:r>
          </a:p>
          <a:p>
            <a:pPr algn="ctr"/>
            <a:endParaRPr lang="zh-CN" altLang="en-US" sz="4000" smtClean="0"/>
          </a:p>
        </p:txBody>
      </p:sp>
      <p:pic>
        <p:nvPicPr>
          <p:cNvPr id="2765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71300" y="12230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3357554" cy="6858000"/>
          </a:xfrm>
          <a:prstGeom prst="rect">
            <a:avLst/>
          </a:prstGeom>
          <a:noFill/>
        </p:spPr>
      </p:pic>
      <p:sp>
        <p:nvSpPr>
          <p:cNvPr id="3" name="圆角矩形标注 2"/>
          <p:cNvSpPr/>
          <p:nvPr/>
        </p:nvSpPr>
        <p:spPr>
          <a:xfrm>
            <a:off x="4068445" y="260350"/>
            <a:ext cx="2459990" cy="61150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学习目标</a:t>
            </a:r>
          </a:p>
        </p:txBody>
      </p:sp>
      <p:sp>
        <p:nvSpPr>
          <p:cNvPr id="4" name="椭圆 3"/>
          <p:cNvSpPr/>
          <p:nvPr/>
        </p:nvSpPr>
        <p:spPr>
          <a:xfrm>
            <a:off x="4211955" y="1484313"/>
            <a:ext cx="6858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壹</a:t>
            </a:r>
          </a:p>
        </p:txBody>
      </p:sp>
      <p:sp>
        <p:nvSpPr>
          <p:cNvPr id="6" name="椭圆 5"/>
          <p:cNvSpPr/>
          <p:nvPr/>
        </p:nvSpPr>
        <p:spPr>
          <a:xfrm>
            <a:off x="4229100" y="2780506"/>
            <a:ext cx="6858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贰</a:t>
            </a:r>
          </a:p>
        </p:txBody>
      </p:sp>
      <p:sp>
        <p:nvSpPr>
          <p:cNvPr id="7" name="椭圆 6"/>
          <p:cNvSpPr/>
          <p:nvPr/>
        </p:nvSpPr>
        <p:spPr>
          <a:xfrm>
            <a:off x="4229100" y="4004945"/>
            <a:ext cx="6858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叁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5292090" y="1546860"/>
            <a:ext cx="2731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ym typeface="+mn-ea"/>
              </a:rPr>
              <a:t>辨析逻辑错误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5292090" y="2835275"/>
            <a:ext cx="2506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ym typeface="+mn-ea"/>
              </a:rPr>
              <a:t>学习逻辑推理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80990" y="4123055"/>
            <a:ext cx="2740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ym typeface="+mn-ea"/>
              </a:rPr>
              <a:t>构建并完善论证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1428728" y="18889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感知逻辑的力量，初步体会逻辑与语文学习的关系</a:t>
            </a:r>
          </a:p>
        </p:txBody>
      </p:sp>
      <p:sp>
        <p:nvSpPr>
          <p:cNvPr id="3" name="椭圆 2"/>
          <p:cNvSpPr/>
          <p:nvPr/>
        </p:nvSpPr>
        <p:spPr>
          <a:xfrm>
            <a:off x="0" y="0"/>
            <a:ext cx="14287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先看案例</a:t>
            </a:r>
          </a:p>
        </p:txBody>
      </p:sp>
      <p:sp>
        <p:nvSpPr>
          <p:cNvPr id="4" name="矩形 3"/>
          <p:cNvSpPr/>
          <p:nvPr/>
        </p:nvSpPr>
        <p:spPr>
          <a:xfrm>
            <a:off x="285720" y="1357298"/>
            <a:ext cx="8572560" cy="3353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smtClean="0"/>
              <a:t>烛之武人情入理的分析挽救了国家，这是外交中的逻辑;（《烛之武退秦师》）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smtClean="0"/>
              <a:t>王安石以雄辩的论说驳斥对变法的非难，这是治国理政中的逻辑; （《答司马谏议书》）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smtClean="0"/>
              <a:t>“既已烧着，又何苦伤心流泪?”热情奔放的诗句中，也同样包含着逻辑.....（闻一多《红烛》）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/>
          <p:cNvSpPr/>
          <p:nvPr/>
        </p:nvSpPr>
        <p:spPr>
          <a:xfrm>
            <a:off x="323215" y="116205"/>
            <a:ext cx="14287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>
                <a:ea typeface="黑体" panose="02010609060101010101" charset="-122"/>
                <a:sym typeface="+mn-ea"/>
              </a:rPr>
              <a:t>认识逻辑</a:t>
            </a:r>
            <a:endParaRPr lang="zh-CN" altLang="en-US" sz="3200" smtClean="0"/>
          </a:p>
        </p:txBody>
      </p:sp>
      <p:sp>
        <p:nvSpPr>
          <p:cNvPr id="4" name="矩形 3"/>
          <p:cNvSpPr/>
          <p:nvPr/>
        </p:nvSpPr>
        <p:spPr>
          <a:xfrm>
            <a:off x="285720" y="1357298"/>
            <a:ext cx="8572560" cy="5361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defTabSz="914400">
              <a:lnSpc>
                <a:spcPct val="120000"/>
              </a:lnSpc>
              <a:tabLst>
                <a:tab pos="1028700"/>
                <a:tab pos="1851025"/>
                <a:tab pos="2538730"/>
                <a:tab pos="3222625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逻辑</a:t>
            </a:r>
            <a:r>
              <a:rPr lang="zh-CN" altLang="zh-CN" sz="3200">
                <a:latin typeface="Times New Roman" panose="02020603050405020304" pitchFamily="18" charset="0"/>
                <a:sym typeface="+mn-ea"/>
              </a:rPr>
              <a:t>是人的一种抽象思维</a:t>
            </a:r>
            <a:r>
              <a:rPr lang="en-US" altLang="zh-CN" sz="320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latin typeface="Times New Roman" panose="02020603050405020304" pitchFamily="18" charset="0"/>
                <a:sym typeface="+mn-ea"/>
              </a:rPr>
              <a:t>是人通过概念、判断、推理、论证来理解和区分客观世界的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思维过程</a:t>
            </a:r>
            <a:r>
              <a:rPr lang="zh-CN" altLang="zh-CN" sz="3200">
                <a:latin typeface="Times New Roman" panose="02020603050405020304" pitchFamily="18" charset="0"/>
                <a:sym typeface="+mn-ea"/>
              </a:rPr>
              <a:t>。</a:t>
            </a:r>
            <a:endParaRPr lang="zh-CN" altLang="zh-CN" sz="3200">
              <a:latin typeface="NEU-BZ-S92"/>
              <a:ea typeface="方正书宋_GBK" pitchFamily="65" charset="-122"/>
            </a:endParaRPr>
          </a:p>
          <a:p>
            <a:pPr indent="609600" defTabSz="914400">
              <a:lnSpc>
                <a:spcPct val="120000"/>
              </a:lnSpc>
              <a:tabLst>
                <a:tab pos="1028700"/>
                <a:tab pos="1851025"/>
                <a:tab pos="2538730"/>
                <a:tab pos="3222625"/>
              </a:tabLst>
            </a:pPr>
            <a:r>
              <a:rPr lang="zh-CN" altLang="zh-CN" sz="3200" b="1">
                <a:solidFill>
                  <a:srgbClr val="0066CC"/>
                </a:solidFill>
                <a:latin typeface="Times New Roman" panose="02020603050405020304" pitchFamily="18" charset="0"/>
                <a:sym typeface="+mn-ea"/>
              </a:rPr>
              <a:t>人的理性认识包括概念、判断、推理三种形式</a:t>
            </a:r>
            <a:r>
              <a:rPr lang="zh-CN" altLang="zh-CN" sz="3200">
                <a:latin typeface="Times New Roman" panose="02020603050405020304" pitchFamily="18" charset="0"/>
                <a:sym typeface="+mn-ea"/>
              </a:rPr>
              <a:t>。从概念到判断再到推理</a:t>
            </a:r>
            <a:r>
              <a:rPr lang="en-US" altLang="zh-CN" sz="3200"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latin typeface="Times New Roman" panose="02020603050405020304" pitchFamily="18" charset="0"/>
                <a:sym typeface="+mn-ea"/>
              </a:rPr>
              <a:t>是理性认识由低级到高级的发展过程。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indent="609600" defTabSz="914400">
              <a:lnSpc>
                <a:spcPct val="120000"/>
              </a:lnSpc>
              <a:tabLst>
                <a:tab pos="1028700"/>
                <a:tab pos="1851025"/>
                <a:tab pos="2538730"/>
                <a:tab pos="3222625"/>
              </a:tabLst>
            </a:pP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逻辑谬误，</a:t>
            </a:r>
            <a:r>
              <a:rPr lang="zh-CN" altLang="en-US" sz="3200">
                <a:latin typeface="Times New Roman" panose="02020603050405020304" pitchFamily="18" charset="0"/>
                <a:sym typeface="+mn-ea"/>
              </a:rPr>
              <a:t>是指在论证过程中违反思维规律、不合逻辑的推论。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 fontAlgn="auto">
              <a:lnSpc>
                <a:spcPts val="4260"/>
              </a:lnSpc>
              <a:spcBef>
                <a:spcPct val="0"/>
              </a:spcBef>
            </a:pPr>
            <a:endParaRPr lang="zh-CN" altLang="en-US" sz="3200" b="1" smtClean="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2844" y="0"/>
            <a:ext cx="8786874" cy="5877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/>
          </a:p>
          <a:p>
            <a:pPr indent="457200"/>
            <a:r>
              <a:rPr lang="zh-CN" altLang="en-US" sz="2800" b="1" smtClean="0"/>
              <a:t>鲁迅《拿来主义》: </a:t>
            </a:r>
          </a:p>
          <a:p>
            <a:pPr indent="457200"/>
            <a:endParaRPr lang="zh-CN" altLang="en-US" sz="2800" b="1" smtClean="0"/>
          </a:p>
          <a:p>
            <a:pPr indent="457200"/>
            <a:r>
              <a:rPr lang="en-US" altLang="zh-CN" sz="2800" b="1" smtClean="0"/>
              <a:t>   </a:t>
            </a:r>
            <a:r>
              <a:rPr lang="zh-CN" altLang="en-US" sz="2800" b="1" smtClean="0"/>
              <a:t>或者闭关，或者送去，或者等别人 “送来”，或者自己去拿(当时没有其他选择) 。</a:t>
            </a:r>
          </a:p>
          <a:p>
            <a:pPr indent="457200"/>
            <a:endParaRPr lang="zh-CN" altLang="en-US" sz="2800" b="1" smtClean="0"/>
          </a:p>
          <a:p>
            <a:pPr indent="457200"/>
            <a:r>
              <a:rPr lang="zh-CN" altLang="en-US" sz="2800" b="1" u="sng" smtClean="0"/>
              <a:t>不能闭关，不能送去，不能等别人 “送来”</a:t>
            </a:r>
            <a:r>
              <a:rPr lang="zh-CN" altLang="en-US" sz="2800" b="1" smtClean="0"/>
              <a:t> 只有自己去拿。</a:t>
            </a:r>
          </a:p>
          <a:p>
            <a:pPr indent="457200"/>
            <a:endParaRPr lang="zh-CN" altLang="en-US" sz="2800" b="1" smtClean="0"/>
          </a:p>
          <a:p>
            <a:pPr indent="457200"/>
            <a:r>
              <a:rPr lang="zh-CN" altLang="en-US" sz="2800" b="1" smtClean="0"/>
              <a:t>这个案例体现了逻辑的什么力量呢？ </a:t>
            </a:r>
          </a:p>
          <a:p>
            <a:pPr indent="457200"/>
            <a:endParaRPr lang="zh-CN" altLang="en-US" sz="2800" b="1" smtClean="0"/>
          </a:p>
        </p:txBody>
      </p:sp>
      <p:sp>
        <p:nvSpPr>
          <p:cNvPr id="3" name="椭圆 2"/>
          <p:cNvSpPr/>
          <p:nvPr/>
        </p:nvSpPr>
        <p:spPr>
          <a:xfrm>
            <a:off x="0" y="0"/>
            <a:ext cx="14287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再看案例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619228" y="260645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感知逻辑的力量，初步体会逻辑与语文学习的关系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1428728" y="18889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感知逻辑的力量，初步体会逻辑与语文学习的关系</a:t>
            </a:r>
          </a:p>
        </p:txBody>
      </p:sp>
      <p:sp>
        <p:nvSpPr>
          <p:cNvPr id="3" name="椭圆 2"/>
          <p:cNvSpPr/>
          <p:nvPr/>
        </p:nvSpPr>
        <p:spPr>
          <a:xfrm>
            <a:off x="0" y="0"/>
            <a:ext cx="14287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再看案例</a:t>
            </a:r>
          </a:p>
        </p:txBody>
      </p:sp>
      <p:sp>
        <p:nvSpPr>
          <p:cNvPr id="4" name="矩形 3"/>
          <p:cNvSpPr/>
          <p:nvPr/>
        </p:nvSpPr>
        <p:spPr>
          <a:xfrm>
            <a:off x="285720" y="2132633"/>
            <a:ext cx="8572560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u="sng" smtClean="0">
                <a:sym typeface="+mn-ea"/>
              </a:rPr>
              <a:t>不能闭关，不能送去，不能等别人 “送来”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smtClean="0">
                <a:sym typeface="+mn-ea"/>
              </a:rPr>
              <a:t>排除了三种情况，最后的结论只能是</a:t>
            </a:r>
            <a:r>
              <a:rPr lang="en-US" altLang="zh-CN" sz="3200" b="1" smtClean="0">
                <a:sym typeface="+mn-ea"/>
              </a:rPr>
              <a:t>“</a:t>
            </a:r>
            <a:r>
              <a:rPr lang="zh-CN" altLang="en-US" sz="3200" b="1" smtClean="0">
                <a:sym typeface="+mn-ea"/>
              </a:rPr>
              <a:t>自己去拿</a:t>
            </a:r>
            <a:r>
              <a:rPr lang="en-US" altLang="zh-CN" sz="3200" b="1" smtClean="0">
                <a:sym typeface="+mn-ea"/>
              </a:rPr>
              <a:t>”</a:t>
            </a:r>
            <a:r>
              <a:rPr lang="zh-CN" altLang="en-US" sz="3200" b="1" smtClean="0">
                <a:sym typeface="+mn-ea"/>
              </a:rPr>
              <a:t>。通俗地说，采用的是“排除法”，这就是逻辑中的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排中律。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23850" y="1628775"/>
            <a:ext cx="9144000" cy="421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/>
          </a:p>
          <a:p>
            <a:pPr indent="457200"/>
            <a:r>
              <a:rPr lang="zh-CN" altLang="en-US" sz="2400" b="1" smtClean="0"/>
              <a:t>臧克家《有的人--纪念鲁迅逝世十三周年有感》</a:t>
            </a:r>
          </a:p>
          <a:p>
            <a:pPr indent="457200"/>
            <a:endParaRPr lang="zh-CN" altLang="en-US" sz="2400" b="1" smtClean="0"/>
          </a:p>
          <a:p>
            <a:pPr indent="457200"/>
            <a:r>
              <a:rPr lang="zh-CN" altLang="en-US" sz="2800" b="1" smtClean="0">
                <a:solidFill>
                  <a:srgbClr val="FF0000"/>
                </a:solidFill>
              </a:rPr>
              <a:t>有的人活着，他已经死了;有的人死了，他还活着</a:t>
            </a:r>
          </a:p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>
              <a:sym typeface="+mn-ea"/>
            </a:endParaRPr>
          </a:p>
          <a:p>
            <a:pPr indent="457200"/>
            <a:r>
              <a:rPr lang="zh-CN" altLang="en-US" sz="2400" b="1" smtClean="0">
                <a:sym typeface="+mn-ea"/>
              </a:rPr>
              <a:t>这个案例体现了逻辑的什么力量呢？ </a:t>
            </a:r>
            <a:endParaRPr lang="zh-CN" altLang="en-US" sz="2400" b="1" smtClean="0"/>
          </a:p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/>
          </a:p>
        </p:txBody>
      </p:sp>
      <p:sp>
        <p:nvSpPr>
          <p:cNvPr id="3" name="椭圆 2"/>
          <p:cNvSpPr/>
          <p:nvPr/>
        </p:nvSpPr>
        <p:spPr>
          <a:xfrm>
            <a:off x="0" y="0"/>
            <a:ext cx="14287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再看案例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428728" y="179365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感知逻辑的力量，初步体会逻辑与语文学习的关系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08940" y="1546225"/>
            <a:ext cx="8173085" cy="427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zh-CN" altLang="en-US" sz="2400" b="1" smtClean="0"/>
          </a:p>
          <a:p>
            <a:pPr indent="457200"/>
            <a:endParaRPr lang="zh-CN" altLang="en-US" sz="2400" b="1" smtClean="0"/>
          </a:p>
          <a:p>
            <a:pPr indent="457200"/>
            <a:r>
              <a:rPr lang="en-US" altLang="zh-CN" sz="2400" b="1" smtClean="0"/>
              <a:t>   </a:t>
            </a:r>
            <a:r>
              <a:rPr lang="zh-CN" altLang="en-US" sz="2800" b="1" smtClean="0"/>
              <a:t>在表面的自相矛盾中，隐藏着“精神”和“肉体”这两个评判人生的角度，含蓄地表达了对精神不朽、虽死犹生的鲁迅先生的景仰，以及对欺压人民、虽生犹死者的鄙夷。</a:t>
            </a:r>
            <a:r>
              <a:rPr lang="zh-CN" altLang="en-US" sz="2800" b="1" smtClean="0">
                <a:solidFill>
                  <a:srgbClr val="FF0000"/>
                </a:solidFill>
              </a:rPr>
              <a:t>这句诗看似不合逻辑，</a:t>
            </a:r>
            <a:r>
              <a:rPr lang="zh-CN" altLang="en-US" sz="2800" b="1" smtClean="0"/>
              <a:t>有悖常识，实则凝练深刻，引人深思。</a:t>
            </a:r>
          </a:p>
          <a:p>
            <a:pPr indent="457200"/>
            <a:r>
              <a:rPr lang="zh-CN" altLang="en-US" sz="2800" b="1" smtClean="0"/>
              <a:t>在“死”与“活”的矛盾中，反映出诗人内心对精神不朽、虽死犹生的鲁迅先生的敬仰。运用的是逻辑中的</a:t>
            </a:r>
            <a:r>
              <a:rPr lang="zh-CN" altLang="en-US" sz="2800" b="1" smtClean="0">
                <a:solidFill>
                  <a:srgbClr val="FF0000"/>
                </a:solidFill>
              </a:rPr>
              <a:t>矛盾律。</a:t>
            </a:r>
          </a:p>
        </p:txBody>
      </p:sp>
      <p:sp>
        <p:nvSpPr>
          <p:cNvPr id="3" name="椭圆 2"/>
          <p:cNvSpPr/>
          <p:nvPr/>
        </p:nvSpPr>
        <p:spPr>
          <a:xfrm>
            <a:off x="107315" y="332105"/>
            <a:ext cx="14287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再看案例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536043" y="511470"/>
            <a:ext cx="75009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感知逻辑的力量，初步体会逻辑与语文学习的关系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90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1">
      <vt:lpstr>Arial</vt:lpstr>
      <vt:lpstr>Calibri</vt:lpstr>
      <vt:lpstr>微软雅黑</vt:lpstr>
      <vt:lpstr>黑体</vt:lpstr>
      <vt:lpstr>Times New Roman</vt:lpstr>
      <vt:lpstr>NEU-BZ-S92</vt:lpstr>
      <vt:lpstr>方正书宋_GBK</vt:lpstr>
      <vt:lpstr>华文行楷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2021-10-15T13:20:16.568</cp:lastPrinted>
  <dcterms:created xsi:type="dcterms:W3CDTF">2021-10-15T13:20:16Z</dcterms:created>
  <dcterms:modified xsi:type="dcterms:W3CDTF">2021-10-15T05:20:17Z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