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334" r:id="rId4"/>
    <p:sldId id="3335" r:id="rId5"/>
    <p:sldId id="3336" r:id="rId6"/>
    <p:sldId id="3337" r:id="rId7"/>
    <p:sldId id="3338" r:id="rId8"/>
    <p:sldId id="3350" r:id="rId9"/>
    <p:sldId id="3340" r:id="rId10"/>
    <p:sldId id="3351" r:id="rId11"/>
    <p:sldId id="3341" r:id="rId12"/>
    <p:sldId id="3342" r:id="rId13"/>
    <p:sldId id="3343" r:id="rId14"/>
    <p:sldId id="3344" r:id="rId15"/>
    <p:sldId id="3339" r:id="rId16"/>
    <p:sldId id="3464" r:id="rId17"/>
    <p:sldId id="3468" r:id="rId18"/>
    <p:sldId id="3470" r:id="rId19"/>
    <p:sldId id="3471" r:id="rId20"/>
    <p:sldId id="3472" r:id="rId21"/>
    <p:sldId id="3469" r:id="rId22"/>
    <p:sldId id="3475" r:id="rId23"/>
    <p:sldId id="3477" r:id="rId24"/>
    <p:sldId id="3478" r:id="rId25"/>
    <p:sldId id="3479" r:id="rId26"/>
    <p:sldId id="3480" r:id="rId27"/>
    <p:sldId id="3481" r:id="rId28"/>
    <p:sldId id="3482" r:id="rId29"/>
    <p:sldId id="3483" r:id="rId30"/>
    <p:sldId id="3484" r:id="rId31"/>
    <p:sldId id="3476" r:id="rId32"/>
    <p:sldId id="3465" r:id="rId33"/>
    <p:sldId id="3485" r:id="rId34"/>
    <p:sldId id="3345" r:id="rId35"/>
    <p:sldId id="3319" r:id="rId36"/>
    <p:sldId id="3487" r:id="rId37"/>
    <p:sldId id="3488" r:id="rId38"/>
    <p:sldId id="3489" r:id="rId39"/>
    <p:sldId id="3490" r:id="rId40"/>
    <p:sldId id="3491" r:id="rId41"/>
    <p:sldId id="3492" r:id="rId42"/>
    <p:sldId id="3493" r:id="rId43"/>
    <p:sldId id="3494" r:id="rId44"/>
    <p:sldId id="3495" r:id="rId45"/>
    <p:sldId id="3496"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沈 坤林" initials="沈"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3" autoAdjust="0"/>
    <p:restoredTop sz="94661" autoAdjust="0"/>
  </p:normalViewPr>
  <p:slideViewPr>
    <p:cSldViewPr snapToGrid="0">
      <p:cViewPr varScale="1">
        <p:scale>
          <a:sx n="65" d="100"/>
          <a:sy n="65" d="100"/>
        </p:scale>
        <p:origin x="32" y="62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tags" Target="tags/tag64.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2.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523B45-686D-418F-BC02-3DC5ADE1B2B5}"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4325CD-9766-422B-B137-6279C11C00F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5D8BAA1D-FC77-402D-9BE8-8416762CDEFF}"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5D8BAA1D-FC77-402D-9BE8-8416762CDEFF}"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5D8BAA1D-FC77-402D-9BE8-8416762CDEFF}"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5D8BAA1D-FC77-402D-9BE8-8416762CDEF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5D8BAA1D-FC77-402D-9BE8-8416762CDEFF}"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5D8BAA1D-FC77-402D-9BE8-8416762CDEFF}"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5D8BAA1D-FC77-402D-9BE8-8416762CDEFF}"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5D8BAA1D-FC77-402D-9BE8-8416762CDEF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556A8699-AA5D-4D63-8943-57C94EBA987C}"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5D8BAA1D-FC77-402D-9BE8-8416762CDEFF}"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556A8699-AA5D-4D63-8943-57C94EBA987C}"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a:defRPr>
            </a:lvl1pPr>
          </a:lstStyle>
          <a:p>
            <a:fld id="{5D8BAA1D-FC77-402D-9BE8-8416762CDEFF}"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a:defRPr>
            </a:lvl1pPr>
          </a:lstStyle>
          <a:p>
            <a:fld id="{556A8699-AA5D-4D63-8943-57C94EBA987C}"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9%87%91%E4%B8%9D%E5%85%AB%E5%AE%9D%E6%94%92%E7%8F%A0%E9%AB%BB/6563082" TargetMode="External" /><Relationship Id="rId3" Type="http://schemas.openxmlformats.org/officeDocument/2006/relationships/hyperlink" Target="https://baike.baidu.com/item/%E8%BE%A3%E5%AD%90" TargetMode="Ex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11" name="矩形: 圆角 10"/>
          <p:cNvSpPr/>
          <p:nvPr/>
        </p:nvSpPr>
        <p:spPr>
          <a:xfrm>
            <a:off x="2969973" y="1705640"/>
            <a:ext cx="3928262" cy="914400"/>
          </a:xfrm>
          <a:prstGeom prst="roundRect">
            <a:avLst/>
          </a:prstGeom>
          <a:solidFill>
            <a:schemeClr val="bg1"/>
          </a:solidFill>
          <a:ln>
            <a:solidFill>
              <a:srgbClr val="0000FF"/>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chemeClr val="tx1"/>
                </a:solidFill>
                <a:latin typeface="华文仿宋" panose="02010600040101010101" pitchFamily="2" charset="-122"/>
                <a:ea typeface="华文仿宋" panose="02010600040101010101" pitchFamily="2" charset="-122"/>
              </a:rPr>
              <a:t> </a:t>
            </a:r>
            <a:r>
              <a:rPr lang="zh-CN" altLang="en-US" sz="3200" b="1">
                <a:solidFill>
                  <a:schemeClr val="tx1"/>
                </a:solidFill>
                <a:latin typeface="华文仿宋" panose="02010600040101010101" pitchFamily="2" charset="-122"/>
                <a:ea typeface="华文仿宋" panose="02010600040101010101" pitchFamily="2" charset="-122"/>
              </a:rPr>
              <a:t>关于部编教材教学</a:t>
            </a:r>
            <a:endParaRPr lang="zh-CN" altLang="en-US" sz="3200" b="1">
              <a:solidFill>
                <a:schemeClr val="tx1"/>
              </a:solidFill>
              <a:latin typeface="华文仿宋" panose="02010600040101010101" pitchFamily="2" charset="-122"/>
              <a:ea typeface="华文仿宋" panose="02010600040101010101" pitchFamily="2" charset="-122"/>
            </a:endParaRPr>
          </a:p>
        </p:txBody>
      </p:sp>
      <p:sp>
        <p:nvSpPr>
          <p:cNvPr id="21" name="矩形: 圆角 20"/>
          <p:cNvSpPr/>
          <p:nvPr/>
        </p:nvSpPr>
        <p:spPr>
          <a:xfrm>
            <a:off x="2969973" y="3335721"/>
            <a:ext cx="3928262" cy="914400"/>
          </a:xfrm>
          <a:prstGeom prst="roundRect">
            <a:avLst/>
          </a:prstGeom>
          <a:solidFill>
            <a:schemeClr val="bg1"/>
          </a:solidFill>
          <a:ln>
            <a:solidFill>
              <a:srgbClr val="0000FF"/>
            </a:solidFill>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solidFill>
                  <a:schemeClr val="tx1"/>
                </a:solidFill>
                <a:latin typeface="华文仿宋" panose="02010600040101010101" pitchFamily="2" charset="-122"/>
                <a:ea typeface="华文仿宋" panose="02010600040101010101" pitchFamily="2" charset="-122"/>
              </a:rPr>
              <a:t> </a:t>
            </a:r>
            <a:r>
              <a:rPr lang="zh-CN" altLang="en-US" sz="3200" b="1">
                <a:solidFill>
                  <a:schemeClr val="tx1"/>
                </a:solidFill>
                <a:latin typeface="华文仿宋" panose="02010600040101010101" pitchFamily="2" charset="-122"/>
                <a:ea typeface="华文仿宋" panose="02010600040101010101" pitchFamily="2" charset="-122"/>
              </a:rPr>
              <a:t>关于高考读写辅导</a:t>
            </a:r>
            <a:endParaRPr lang="zh-CN" altLang="en-US" sz="3200" b="1">
              <a:solidFill>
                <a:schemeClr val="tx1"/>
              </a:solidFill>
              <a:latin typeface="华文仿宋" panose="02010600040101010101" pitchFamily="2" charset="-122"/>
              <a:ea typeface="华文仿宋" panose="02010600040101010101" pitchFamily="2" charset="-122"/>
            </a:endParaRPr>
          </a:p>
        </p:txBody>
      </p:sp>
      <p:sp>
        <p:nvSpPr>
          <p:cNvPr id="22" name="矩形: 圆角 21"/>
          <p:cNvSpPr/>
          <p:nvPr/>
        </p:nvSpPr>
        <p:spPr>
          <a:xfrm>
            <a:off x="7722415" y="1489849"/>
            <a:ext cx="1660550" cy="53401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rPr>
              <a:t>理念</a:t>
            </a:r>
            <a:endParaRPr lang="zh-CN" altLang="en-US" sz="3200">
              <a:solidFill>
                <a:schemeClr val="tx1"/>
              </a:solidFill>
            </a:endParaRPr>
          </a:p>
        </p:txBody>
      </p:sp>
      <p:sp>
        <p:nvSpPr>
          <p:cNvPr id="23" name="矩形: 圆角 22"/>
          <p:cNvSpPr/>
          <p:nvPr/>
        </p:nvSpPr>
        <p:spPr>
          <a:xfrm>
            <a:off x="7707785" y="2196993"/>
            <a:ext cx="1660550" cy="53401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rPr>
              <a:t>落地</a:t>
            </a:r>
            <a:endParaRPr lang="zh-CN" altLang="en-US" sz="3200">
              <a:solidFill>
                <a:schemeClr val="tx1"/>
              </a:solidFill>
            </a:endParaRPr>
          </a:p>
        </p:txBody>
      </p:sp>
      <p:sp>
        <p:nvSpPr>
          <p:cNvPr id="28" name="箭头: V 形 27"/>
          <p:cNvSpPr/>
          <p:nvPr/>
        </p:nvSpPr>
        <p:spPr>
          <a:xfrm rot="10800000">
            <a:off x="7264024" y="1827561"/>
            <a:ext cx="398676" cy="51937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圆角 28"/>
          <p:cNvSpPr/>
          <p:nvPr/>
        </p:nvSpPr>
        <p:spPr>
          <a:xfrm>
            <a:off x="7761400" y="3171125"/>
            <a:ext cx="1660550" cy="53401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rPr>
              <a:t>操作</a:t>
            </a:r>
            <a:endParaRPr lang="zh-CN" altLang="en-US" sz="3200">
              <a:solidFill>
                <a:schemeClr val="tx1"/>
              </a:solidFill>
            </a:endParaRPr>
          </a:p>
        </p:txBody>
      </p:sp>
      <p:sp>
        <p:nvSpPr>
          <p:cNvPr id="30" name="矩形: 圆角 29"/>
          <p:cNvSpPr/>
          <p:nvPr/>
        </p:nvSpPr>
        <p:spPr>
          <a:xfrm>
            <a:off x="7746770" y="3862439"/>
            <a:ext cx="1660550" cy="53401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rPr>
              <a:t>反思</a:t>
            </a:r>
            <a:endParaRPr lang="zh-CN" altLang="en-US" sz="3200">
              <a:solidFill>
                <a:schemeClr val="tx1"/>
              </a:solidFill>
            </a:endParaRPr>
          </a:p>
        </p:txBody>
      </p:sp>
      <p:sp>
        <p:nvSpPr>
          <p:cNvPr id="31" name="箭头: V 形 30"/>
          <p:cNvSpPr/>
          <p:nvPr/>
        </p:nvSpPr>
        <p:spPr>
          <a:xfrm rot="10800000">
            <a:off x="7303009" y="3493007"/>
            <a:ext cx="398676" cy="519379"/>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8" grpId="0"/>
      <p:bldP spid="29" grpId="0"/>
      <p:bldP spid="30" grpId="0"/>
      <p:bldP spid="3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842565" y="1520265"/>
            <a:ext cx="6097218" cy="1322478"/>
          </a:xfrm>
          <a:prstGeom prst="rect">
            <a:avLst/>
          </a:prstGeom>
          <a:noFill/>
        </p:spPr>
        <p:txBody>
          <a:bodyPr wrap="square">
            <a:spAutoFit/>
          </a:bodyPr>
          <a:lstStyle/>
          <a:p>
            <a:pPr algn="ctr">
              <a:lnSpc>
                <a:spcPct val="150000"/>
              </a:lnSpc>
            </a:pP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“知识变现”与“能力显现”</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400" kern="100">
                <a:effectLst/>
                <a:latin typeface="等线" panose="02010600030101010101" pitchFamily="2" charset="-122"/>
                <a:ea typeface="黑体" panose="02010609060101010101" pitchFamily="49" charset="-122"/>
                <a:cs typeface="Times New Roman" panose="02020603050405020304" pitchFamily="18" charset="0"/>
              </a:rPr>
              <a:t>——走向“考场”的高考作文备考着力点</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542288" y="1785887"/>
            <a:ext cx="9107424" cy="1322478"/>
          </a:xfrm>
          <a:prstGeom prst="rect">
            <a:avLst/>
          </a:prstGeom>
          <a:noFill/>
        </p:spPr>
        <p:txBody>
          <a:bodyPr wrap="square">
            <a:spAutoFit/>
          </a:bodyPr>
          <a:lstStyle/>
          <a:p>
            <a:pPr algn="ctr">
              <a:lnSpc>
                <a:spcPct val="150000"/>
              </a:lnSpc>
            </a:pP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作文教学用文：从“空对空”到“实打实”</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——以高三作文备考指导为例</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287476" y="1380453"/>
            <a:ext cx="9363456" cy="1707199"/>
          </a:xfrm>
          <a:prstGeom prst="rect">
            <a:avLst/>
          </a:prstGeom>
          <a:noFill/>
        </p:spPr>
        <p:txBody>
          <a:bodyPr wrap="square">
            <a:spAutoFit/>
          </a:bodyPr>
          <a:lstStyle/>
          <a:p>
            <a:pPr algn="ctr">
              <a:lnSpc>
                <a:spcPct val="200000"/>
              </a:lnSpc>
            </a:pPr>
            <a:r>
              <a:rPr lang="zh-CN" altLang="zh-CN" sz="3200" kern="100">
                <a:effectLst/>
                <a:latin typeface="+mn-ea"/>
                <a:cs typeface="Times New Roman" panose="02020603050405020304" pitchFamily="18" charset="0"/>
              </a:rPr>
              <a:t>作文模拟：转向诊断，重在补救，精于导向 </a:t>
            </a:r>
            <a:endParaRPr lang="zh-CN" altLang="zh-CN" sz="3200" kern="100">
              <a:effectLst/>
              <a:latin typeface="+mn-ea"/>
              <a:cs typeface="Times New Roman" panose="02020603050405020304" pitchFamily="18" charset="0"/>
            </a:endParaRPr>
          </a:p>
          <a:p>
            <a:pPr algn="ctr">
              <a:lnSpc>
                <a:spcPct val="200000"/>
              </a:lnSpc>
            </a:pPr>
            <a:r>
              <a:rPr lang="en-US" altLang="zh-CN" sz="2400" kern="100">
                <a:latin typeface="等线" panose="02010600030101010101" pitchFamily="2" charset="-122"/>
                <a:ea typeface="宋体" panose="02010600030101010101" pitchFamily="2" charset="-122"/>
                <a:cs typeface="Times New Roman" panose="02020603050405020304" pitchFamily="18" charset="0"/>
              </a:rPr>
              <a:t>——</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高考过后话模拟</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文本框 13"/>
          <p:cNvSpPr txBox="1"/>
          <p:nvPr/>
        </p:nvSpPr>
        <p:spPr>
          <a:xfrm>
            <a:off x="2617014" y="723398"/>
            <a:ext cx="7946134" cy="5197320"/>
          </a:xfrm>
          <a:prstGeom prst="rect">
            <a:avLst/>
          </a:prstGeom>
          <a:noFill/>
        </p:spPr>
        <p:txBody>
          <a:bodyPr wrap="square">
            <a:spAutoFit/>
          </a:bodyPr>
          <a:lstStyle/>
          <a:p>
            <a:pPr>
              <a:lnSpc>
                <a:spcPct val="150000"/>
              </a:lnSpc>
            </a:pPr>
            <a:r>
              <a:rPr lang="zh-CN" altLang="zh-CN" sz="2800" kern="100">
                <a:effectLst/>
                <a:latin typeface="+mn-ea"/>
                <a:cs typeface="Times New Roman" panose="02020603050405020304" pitchFamily="18" charset="0"/>
              </a:rPr>
              <a:t>强化“设计”意识，写好“关键”段落</a:t>
            </a:r>
            <a:endParaRPr lang="en-US" altLang="zh-CN" sz="2800" kern="100">
              <a:effectLst/>
              <a:latin typeface="+mn-ea"/>
              <a:cs typeface="Times New Roman" panose="02020603050405020304" pitchFamily="18" charset="0"/>
            </a:endParaRPr>
          </a:p>
          <a:p>
            <a:pPr>
              <a:lnSpc>
                <a:spcPct val="150000"/>
              </a:lnSpc>
            </a:pPr>
            <a:r>
              <a:rPr lang="zh-CN" altLang="zh-CN" sz="2800" kern="100">
                <a:latin typeface="+mn-ea"/>
                <a:cs typeface="Times New Roman" panose="02020603050405020304" pitchFamily="18" charset="0"/>
              </a:rPr>
              <a:t>“拿云”作文呼唤“立地”指导</a:t>
            </a:r>
            <a:endParaRPr lang="zh-CN" altLang="zh-CN" sz="2800" kern="100">
              <a:latin typeface="+mn-ea"/>
              <a:cs typeface="Times New Roman" panose="02020603050405020304" pitchFamily="18" charset="0"/>
            </a:endParaRPr>
          </a:p>
          <a:p>
            <a:pPr>
              <a:lnSpc>
                <a:spcPct val="150000"/>
              </a:lnSpc>
            </a:pPr>
            <a:r>
              <a:rPr lang="zh-CN" altLang="zh-CN" sz="2800" kern="100">
                <a:latin typeface="+mn-ea"/>
                <a:cs typeface="Times New Roman" panose="02020603050405020304" pitchFamily="18" charset="0"/>
              </a:rPr>
              <a:t>走出高考作文备考的“胡同”</a:t>
            </a:r>
            <a:endParaRPr lang="zh-CN" altLang="zh-CN" sz="2800" kern="100">
              <a:latin typeface="+mn-ea"/>
              <a:cs typeface="Times New Roman" panose="02020603050405020304" pitchFamily="18" charset="0"/>
            </a:endParaRPr>
          </a:p>
          <a:p>
            <a:pPr>
              <a:lnSpc>
                <a:spcPct val="150000"/>
              </a:lnSpc>
            </a:pPr>
            <a:r>
              <a:rPr lang="zh-CN" altLang="zh-CN" sz="2800" kern="100">
                <a:latin typeface="+mn-ea"/>
                <a:cs typeface="Times New Roman" panose="02020603050405020304" pitchFamily="18" charset="0"/>
              </a:rPr>
              <a:t>打通作文备考指导的“最后一公里”</a:t>
            </a:r>
            <a:endParaRPr lang="zh-CN" altLang="zh-CN" sz="2800" kern="100">
              <a:latin typeface="+mn-ea"/>
              <a:cs typeface="Times New Roman" panose="02020603050405020304" pitchFamily="18" charset="0"/>
            </a:endParaRPr>
          </a:p>
          <a:p>
            <a:pPr>
              <a:lnSpc>
                <a:spcPct val="150000"/>
              </a:lnSpc>
            </a:pPr>
            <a:r>
              <a:rPr lang="zh-CN" altLang="zh-CN" sz="2800" kern="100">
                <a:latin typeface="+mn-ea"/>
                <a:cs typeface="Times New Roman" panose="02020603050405020304" pitchFamily="18" charset="0"/>
              </a:rPr>
              <a:t>写作之中教写作：高考论述文“写对”简策</a:t>
            </a:r>
            <a:endParaRPr lang="zh-CN" altLang="zh-CN" sz="2800" kern="100">
              <a:latin typeface="+mn-ea"/>
              <a:cs typeface="Times New Roman" panose="02020603050405020304" pitchFamily="18" charset="0"/>
            </a:endParaRPr>
          </a:p>
          <a:p>
            <a:pPr>
              <a:lnSpc>
                <a:spcPct val="150000"/>
              </a:lnSpc>
            </a:pPr>
            <a:r>
              <a:rPr lang="zh-CN" altLang="zh-CN" sz="2800" kern="100">
                <a:latin typeface="+mn-ea"/>
                <a:cs typeface="Times New Roman" panose="02020603050405020304" pitchFamily="18" charset="0"/>
              </a:rPr>
              <a:t>高考作文辅导</a:t>
            </a:r>
            <a:r>
              <a:rPr lang="en-US" altLang="zh-CN" sz="2800" kern="100">
                <a:latin typeface="+mn-ea"/>
                <a:cs typeface="Times New Roman" panose="02020603050405020304" pitchFamily="18" charset="0"/>
              </a:rPr>
              <a:t>:</a:t>
            </a:r>
            <a:r>
              <a:rPr lang="zh-CN" altLang="zh-CN" sz="2800" kern="100">
                <a:latin typeface="+mn-ea"/>
                <a:cs typeface="Times New Roman" panose="02020603050405020304" pitchFamily="18" charset="0"/>
              </a:rPr>
              <a:t>切忌花力气解决“虚假问题”</a:t>
            </a:r>
            <a:endParaRPr lang="zh-CN" altLang="zh-CN" sz="2800" kern="100">
              <a:latin typeface="+mn-ea"/>
              <a:cs typeface="Times New Roman" panose="02020603050405020304" pitchFamily="18" charset="0"/>
            </a:endParaRPr>
          </a:p>
          <a:p>
            <a:pPr>
              <a:lnSpc>
                <a:spcPct val="150000"/>
              </a:lnSpc>
            </a:pPr>
            <a:r>
              <a:rPr lang="zh-CN" altLang="zh-CN" sz="2800" kern="100">
                <a:latin typeface="+mn-ea"/>
                <a:cs typeface="Times New Roman" panose="02020603050405020304" pitchFamily="18" charset="0"/>
              </a:rPr>
              <a:t>高考作文的宏观体认与微观指导</a:t>
            </a:r>
            <a:endParaRPr lang="zh-CN" altLang="zh-CN" sz="2800" kern="100">
              <a:latin typeface="+mn-ea"/>
              <a:cs typeface="Times New Roman" panose="02020603050405020304" pitchFamily="18" charset="0"/>
            </a:endParaRPr>
          </a:p>
          <a:p>
            <a:pPr>
              <a:lnSpc>
                <a:spcPct val="150000"/>
              </a:lnSpc>
            </a:pPr>
            <a:endParaRPr lang="zh-CN" altLang="zh-CN" sz="2800" kern="100">
              <a:effectLst/>
              <a:latin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65606" y="2719222"/>
            <a:ext cx="8675827" cy="646331"/>
          </a:xfrm>
          <a:prstGeom prst="rect">
            <a:avLst/>
          </a:prstGeom>
          <a:noFill/>
        </p:spPr>
        <p:txBody>
          <a:bodyPr wrap="square">
            <a:spAutoFit/>
          </a:bodyPr>
          <a:lstStyle/>
          <a:p>
            <a:pPr algn="l" fontAlgn="ctr">
              <a:lnSpc>
                <a:spcPct val="150000"/>
              </a:lnSpc>
            </a:pPr>
            <a:r>
              <a:rPr lang="en-US" altLang="zh-CN" sz="2400" kern="100">
                <a:solidFill>
                  <a:srgbClr val="000000"/>
                </a:solidFill>
                <a:effectLst/>
                <a:latin typeface="+mn-ea"/>
                <a:cs typeface="宋体" panose="02010600030101010101" pitchFamily="2" charset="-122"/>
              </a:rPr>
              <a:t>11. </a:t>
            </a:r>
            <a:r>
              <a:rPr lang="zh-CN" altLang="zh-CN" sz="2400" kern="100">
                <a:solidFill>
                  <a:srgbClr val="000000"/>
                </a:solidFill>
                <a:effectLst/>
                <a:latin typeface="+mn-ea"/>
                <a:cs typeface="宋体" panose="02010600030101010101" pitchFamily="2" charset="-122"/>
              </a:rPr>
              <a:t>赏析文中画线部分比喻、象征手法的艺术效果。</a:t>
            </a:r>
            <a:endParaRPr lang="zh-CN" altLang="zh-CN" sz="2400" kern="100">
              <a:effectLst/>
              <a:latin typeface="+mn-ea"/>
              <a:cs typeface="Times New Roman" panose="02020603050405020304" pitchFamily="18" charset="0"/>
            </a:endParaRPr>
          </a:p>
        </p:txBody>
      </p:sp>
      <p:sp>
        <p:nvSpPr>
          <p:cNvPr id="4" name="文本框 3"/>
          <p:cNvSpPr txBox="1"/>
          <p:nvPr/>
        </p:nvSpPr>
        <p:spPr>
          <a:xfrm>
            <a:off x="446405" y="410898"/>
            <a:ext cx="10621493" cy="2308324"/>
          </a:xfrm>
          <a:prstGeom prst="rect">
            <a:avLst/>
          </a:prstGeom>
          <a:noFill/>
        </p:spPr>
        <p:txBody>
          <a:bodyPr wrap="square" rtlCol="0">
            <a:spAutoFit/>
          </a:bodyPr>
          <a:lstStyle/>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u="sng">
                <a:latin typeface="楷体" panose="02010609060101010101" pitchFamily="49" charset="-122"/>
                <a:ea typeface="楷体" panose="02010609060101010101" pitchFamily="49" charset="-122"/>
                <a:cs typeface="楷体" panose="02010609060101010101" pitchFamily="49" charset="-122"/>
              </a:rPr>
              <a:t>老婆婆走到浓密的树林里，老头发现她竟然一身金黄，飘动着团团芳香，就像一头金色的豹子。豹子走在麦田里，麦子哗哗响起来。麦子的金光洒在榆树上，榆树叶子油汪汪的；麦子的金光洒在云朵上，云就像戴了金笼头，云跟牲畜一样弯下脖子在明净辽阔的苍穹上吃草，云吃草的声音很柔和，窸窸窣窣。老婆婆摸麦穗呢。她的手像一只跳鼠，跳到麦芒上，麦芒浓密绵长就像夏天的睫毛，老婆婆触摸到夏天最美丽的地方</a:t>
            </a:r>
            <a:r>
              <a:rPr lang="zh-CN" altLang="en-US" sz="2400">
                <a:latin typeface="楷体" panose="02010609060101010101" pitchFamily="49" charset="-122"/>
                <a:ea typeface="楷体" panose="02010609060101010101" pitchFamily="49" charset="-122"/>
                <a:cs typeface="楷体" panose="02010609060101010101" pitchFamily="49" charset="-122"/>
              </a:rPr>
              <a:t>。</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76604" y="719782"/>
            <a:ext cx="10687507" cy="4616648"/>
          </a:xfrm>
          <a:prstGeom prst="rect">
            <a:avLst/>
          </a:prstGeom>
          <a:noFill/>
        </p:spPr>
        <p:txBody>
          <a:bodyPr wrap="square">
            <a:spAutoFit/>
          </a:bodyPr>
          <a:lstStyle/>
          <a:p>
            <a:pPr algn="l" fontAlgn="ctr">
              <a:lnSpc>
                <a:spcPct val="150000"/>
              </a:lnSpc>
            </a:pPr>
            <a:r>
              <a:rPr lang="zh-CN" altLang="en-US" sz="2800" kern="100">
                <a:solidFill>
                  <a:srgbClr val="000000"/>
                </a:solidFill>
                <a:effectLst/>
                <a:latin typeface="+mn-ea"/>
                <a:cs typeface="宋体" panose="02010600030101010101" pitchFamily="2" charset="-122"/>
              </a:rPr>
              <a:t>比喻和象征的共同点</a:t>
            </a:r>
            <a:r>
              <a:rPr lang="en-US" altLang="zh-CN" sz="2800" kern="100">
                <a:solidFill>
                  <a:srgbClr val="000000"/>
                </a:solidFill>
                <a:latin typeface="+mn-ea"/>
                <a:cs typeface="Times New Roman" panose="02020603050405020304" pitchFamily="18" charset="0"/>
              </a:rPr>
              <a:t>——</a:t>
            </a:r>
            <a:r>
              <a:rPr lang="zh-CN" altLang="en-US" sz="2800" kern="100">
                <a:solidFill>
                  <a:srgbClr val="000000"/>
                </a:solidFill>
                <a:latin typeface="+mn-ea"/>
                <a:cs typeface="Times New Roman" panose="02020603050405020304" pitchFamily="18" charset="0"/>
              </a:rPr>
              <a:t>都是用一事物说明另一事物。</a:t>
            </a:r>
            <a:endParaRPr lang="en-US" altLang="zh-CN" sz="2800" kern="100">
              <a:solidFill>
                <a:srgbClr val="000000"/>
              </a:solidFill>
              <a:latin typeface="+mn-ea"/>
              <a:cs typeface="Times New Roman" panose="02020603050405020304" pitchFamily="18" charset="0"/>
            </a:endParaRPr>
          </a:p>
          <a:p>
            <a:pPr algn="l" fontAlgn="ctr">
              <a:lnSpc>
                <a:spcPct val="150000"/>
              </a:lnSpc>
            </a:pPr>
            <a:r>
              <a:rPr lang="zh-CN" altLang="en-US" sz="2800" kern="100">
                <a:effectLst/>
                <a:latin typeface="华文仿宋" panose="02010600040101010101" pitchFamily="2" charset="-122"/>
                <a:ea typeface="华文仿宋" panose="02010600040101010101" pitchFamily="2" charset="-122"/>
                <a:cs typeface="Times New Roman" panose="02020603050405020304" pitchFamily="18" charset="0"/>
              </a:rPr>
              <a:t>①人不可以无耻，因为无耻是魔鬼的钓饵。</a:t>
            </a:r>
            <a:endParaRPr lang="en-US" altLang="zh-CN" sz="2800" kern="100">
              <a:effectLst/>
              <a:latin typeface="华文仿宋" panose="02010600040101010101" pitchFamily="2" charset="-122"/>
              <a:ea typeface="华文仿宋" panose="02010600040101010101" pitchFamily="2" charset="-122"/>
              <a:cs typeface="Times New Roman" panose="02020603050405020304" pitchFamily="18" charset="0"/>
            </a:endParaRPr>
          </a:p>
          <a:p>
            <a:pPr fontAlgn="ctr">
              <a:lnSpc>
                <a:spcPct val="150000"/>
              </a:lnSpc>
            </a:pPr>
            <a:r>
              <a:rPr lang="zh-CN" altLang="en-US" sz="2800" kern="100">
                <a:latin typeface="华文仿宋" panose="02010600040101010101" pitchFamily="2" charset="-122"/>
                <a:ea typeface="华文仿宋" panose="02010600040101010101" pitchFamily="2" charset="-122"/>
                <a:cs typeface="Times New Roman" panose="02020603050405020304" pitchFamily="18" charset="0"/>
              </a:rPr>
              <a:t>②我看见那枣红色的洒满白色百合花的被子，这象征纯洁与感情的花，盖上这位平常的、拖毛竹的青年的脸。</a:t>
            </a:r>
            <a:endParaRPr lang="en-US" altLang="zh-CN" sz="2800" kern="100">
              <a:latin typeface="华文仿宋" panose="02010600040101010101" pitchFamily="2" charset="-122"/>
              <a:ea typeface="华文仿宋" panose="02010600040101010101" pitchFamily="2" charset="-122"/>
              <a:cs typeface="Times New Roman" panose="02020603050405020304" pitchFamily="18" charset="0"/>
            </a:endParaRPr>
          </a:p>
          <a:p>
            <a:pPr fontAlgn="ctr">
              <a:lnSpc>
                <a:spcPct val="150000"/>
              </a:lnSpc>
            </a:pPr>
            <a:r>
              <a:rPr lang="zh-CN" altLang="en-US" sz="2800" kern="100">
                <a:latin typeface="华文仿宋" panose="02010600040101010101" pitchFamily="2" charset="-122"/>
                <a:ea typeface="华文仿宋" panose="02010600040101010101" pitchFamily="2" charset="-122"/>
                <a:cs typeface="Times New Roman" panose="02020603050405020304" pitchFamily="18" charset="0"/>
              </a:rPr>
              <a:t>③世上的一切事物，只是百千面大大小小的镜子，</a:t>
            </a:r>
            <a:r>
              <a:rPr lang="en-US" altLang="zh-CN" sz="2800" kern="100">
                <a:latin typeface="华文仿宋" panose="02010600040101010101" pitchFamily="2" charset="-122"/>
                <a:ea typeface="华文仿宋" panose="02010600040101010101" pitchFamily="2" charset="-122"/>
                <a:cs typeface="Times New Roman" panose="02020603050405020304" pitchFamily="18" charset="0"/>
              </a:rPr>
              <a:t>……</a:t>
            </a:r>
            <a:r>
              <a:rPr lang="zh-CN" altLang="en-US" sz="2800" kern="100">
                <a:latin typeface="华文仿宋" panose="02010600040101010101" pitchFamily="2" charset="-122"/>
                <a:ea typeface="华文仿宋" panose="02010600040101010101" pitchFamily="2" charset="-122"/>
                <a:cs typeface="Times New Roman" panose="02020603050405020304" pitchFamily="18" charset="0"/>
              </a:rPr>
              <a:t>没有蒲公英，显不出雏菊，没有平凡，显不出超绝。而且不能因为大家都爱雏菊，世上便消灭了蒲公英。（用对待两物的态度说明博爱思想）</a:t>
            </a:r>
            <a:endParaRPr lang="zh-CN" altLang="zh-CN" sz="2800" kern="100">
              <a:effectLst/>
              <a:latin typeface="华文仿宋" panose="02010600040101010101" pitchFamily="2" charset="-122"/>
              <a:ea typeface="华文仿宋"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40028" y="800258"/>
            <a:ext cx="10687507" cy="3970318"/>
          </a:xfrm>
          <a:prstGeom prst="rect">
            <a:avLst/>
          </a:prstGeom>
          <a:noFill/>
        </p:spPr>
        <p:txBody>
          <a:bodyPr wrap="square">
            <a:spAutoFit/>
          </a:bodyPr>
          <a:lstStyle/>
          <a:p>
            <a:pPr algn="l" fontAlgn="ctr">
              <a:lnSpc>
                <a:spcPct val="150000"/>
              </a:lnSpc>
            </a:pPr>
            <a:r>
              <a:rPr lang="zh-CN" altLang="en-US" sz="2800" kern="100">
                <a:solidFill>
                  <a:srgbClr val="000000"/>
                </a:solidFill>
                <a:effectLst/>
                <a:latin typeface="+mn-ea"/>
                <a:cs typeface="宋体" panose="02010600030101010101" pitchFamily="2" charset="-122"/>
              </a:rPr>
              <a:t>比喻和象征的区别：</a:t>
            </a:r>
            <a:endParaRPr lang="en-US" altLang="zh-CN" sz="2800" kern="100">
              <a:solidFill>
                <a:srgbClr val="000000"/>
              </a:solidFill>
              <a:effectLst/>
              <a:latin typeface="+mn-ea"/>
              <a:cs typeface="宋体" panose="02010600030101010101" pitchFamily="2" charset="-122"/>
            </a:endParaRPr>
          </a:p>
          <a:p>
            <a:pPr algn="l" fontAlgn="ctr">
              <a:lnSpc>
                <a:spcPct val="150000"/>
              </a:lnSpc>
            </a:pPr>
            <a:r>
              <a:rPr lang="en-US" altLang="zh-CN" sz="2800" kern="100">
                <a:solidFill>
                  <a:srgbClr val="000000"/>
                </a:solidFill>
                <a:latin typeface="+mn-ea"/>
                <a:cs typeface="Times New Roman" panose="02020603050405020304" pitchFamily="18" charset="0"/>
              </a:rPr>
              <a:t>1.</a:t>
            </a:r>
            <a:r>
              <a:rPr lang="zh-CN" altLang="en-US" sz="2800" kern="100">
                <a:solidFill>
                  <a:srgbClr val="000000"/>
                </a:solidFill>
                <a:latin typeface="+mn-ea"/>
                <a:cs typeface="Times New Roman" panose="02020603050405020304" pitchFamily="18" charset="0"/>
              </a:rPr>
              <a:t>各自侧重点不同</a:t>
            </a:r>
            <a:endParaRPr lang="en-US" altLang="zh-CN" sz="2800" kern="100">
              <a:solidFill>
                <a:srgbClr val="000000"/>
              </a:solidFill>
              <a:latin typeface="+mn-ea"/>
              <a:cs typeface="Times New Roman" panose="02020603050405020304" pitchFamily="18" charset="0"/>
            </a:endParaRPr>
          </a:p>
          <a:p>
            <a:pPr algn="l" fontAlgn="ctr">
              <a:lnSpc>
                <a:spcPct val="150000"/>
              </a:lnSpc>
            </a:pPr>
            <a:r>
              <a:rPr lang="zh-CN" altLang="en-US"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比喻侧重本体和喻体所代表的两种事物之间的相似点，这种相似是直接、可观的。</a:t>
            </a:r>
            <a:endParaRPr lang="en-US" altLang="zh-CN"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fontAlgn="ctr">
              <a:lnSpc>
                <a:spcPct val="150000"/>
              </a:lnSpc>
            </a:pPr>
            <a:r>
              <a:rPr lang="zh-CN" altLang="en-US"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象征侧重于象征客体和象征意义间的相关联系，其间不存在直接的相似点。如，“鸽子”与“和平”不存在相似点。</a:t>
            </a:r>
            <a:endParaRPr lang="en-US" altLang="zh-CN"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76604" y="346716"/>
            <a:ext cx="10687507" cy="5650778"/>
          </a:xfrm>
          <a:prstGeom prst="rect">
            <a:avLst/>
          </a:prstGeom>
          <a:noFill/>
        </p:spPr>
        <p:txBody>
          <a:bodyPr wrap="square">
            <a:spAutoFit/>
          </a:bodyPr>
          <a:lstStyle/>
          <a:p>
            <a:pPr algn="l" fontAlgn="ctr">
              <a:lnSpc>
                <a:spcPct val="150000"/>
              </a:lnSpc>
            </a:pPr>
            <a:r>
              <a:rPr lang="zh-CN" altLang="en-US" sz="2800" kern="100">
                <a:solidFill>
                  <a:srgbClr val="000000"/>
                </a:solidFill>
                <a:effectLst/>
                <a:latin typeface="+mn-ea"/>
                <a:cs typeface="宋体" panose="02010600030101010101" pitchFamily="2" charset="-122"/>
              </a:rPr>
              <a:t>比喻和象征的区别：</a:t>
            </a:r>
            <a:endParaRPr lang="en-US" altLang="zh-CN" sz="2800" kern="100">
              <a:solidFill>
                <a:srgbClr val="000000"/>
              </a:solidFill>
              <a:effectLst/>
              <a:latin typeface="+mn-ea"/>
              <a:cs typeface="宋体" panose="02010600030101010101" pitchFamily="2" charset="-122"/>
            </a:endParaRPr>
          </a:p>
          <a:p>
            <a:pPr algn="l" fontAlgn="ctr">
              <a:lnSpc>
                <a:spcPct val="150000"/>
              </a:lnSpc>
            </a:pPr>
            <a:r>
              <a:rPr lang="en-US" altLang="zh-CN" sz="2800" kern="100">
                <a:solidFill>
                  <a:srgbClr val="000000"/>
                </a:solidFill>
                <a:latin typeface="+mn-ea"/>
                <a:cs typeface="Times New Roman" panose="02020603050405020304" pitchFamily="18" charset="0"/>
              </a:rPr>
              <a:t>1.</a:t>
            </a:r>
            <a:r>
              <a:rPr lang="zh-CN" altLang="en-US" sz="2800" kern="100">
                <a:solidFill>
                  <a:srgbClr val="000000"/>
                </a:solidFill>
                <a:latin typeface="+mn-ea"/>
                <a:cs typeface="Times New Roman" panose="02020603050405020304" pitchFamily="18" charset="0"/>
              </a:rPr>
              <a:t>各自侧重点不同</a:t>
            </a:r>
            <a:endParaRPr lang="en-US" altLang="zh-CN" sz="2800" kern="100">
              <a:solidFill>
                <a:srgbClr val="000000"/>
              </a:solidFill>
              <a:latin typeface="+mn-ea"/>
              <a:cs typeface="Times New Roman" panose="02020603050405020304" pitchFamily="18" charset="0"/>
            </a:endParaRPr>
          </a:p>
          <a:p>
            <a:pPr algn="l" fontAlgn="ctr">
              <a:lnSpc>
                <a:spcPct val="150000"/>
              </a:lnSpc>
            </a:pPr>
            <a:r>
              <a:rPr lang="en-US" altLang="zh-CN" sz="2800" kern="100">
                <a:solidFill>
                  <a:srgbClr val="000000"/>
                </a:solidFill>
                <a:latin typeface="+mn-ea"/>
                <a:cs typeface="Times New Roman" panose="02020603050405020304" pitchFamily="18" charset="0"/>
              </a:rPr>
              <a:t>2.</a:t>
            </a:r>
            <a:r>
              <a:rPr lang="zh-CN" altLang="en-US" sz="2800" kern="100">
                <a:solidFill>
                  <a:srgbClr val="000000"/>
                </a:solidFill>
                <a:latin typeface="+mn-ea"/>
                <a:cs typeface="Times New Roman" panose="02020603050405020304" pitchFamily="18" charset="0"/>
              </a:rPr>
              <a:t>各自的作用不同</a:t>
            </a:r>
            <a:endParaRPr lang="en-US" altLang="zh-CN" sz="2800" kern="100">
              <a:solidFill>
                <a:srgbClr val="000000"/>
              </a:solidFill>
              <a:latin typeface="+mn-ea"/>
              <a:cs typeface="Times New Roman" panose="02020603050405020304" pitchFamily="18" charset="0"/>
            </a:endParaRPr>
          </a:p>
          <a:p>
            <a:pPr algn="l" fontAlgn="ctr">
              <a:lnSpc>
                <a:spcPct val="120000"/>
              </a:lnSpc>
            </a:pPr>
            <a:r>
              <a:rPr lang="zh-CN" altLang="en-US"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比喻是形象化手法，即化抽象为具体化深奥为浅显，化陌生为熟悉，化平俗为生动。</a:t>
            </a:r>
            <a:endParaRPr lang="en-US" altLang="zh-CN"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fontAlgn="ctr">
              <a:lnSpc>
                <a:spcPct val="120000"/>
              </a:lnSpc>
            </a:pPr>
            <a:r>
              <a:rPr lang="zh-CN" altLang="en-US"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象征恰恰相反，是含蓄化手法，即把具体而形象的事物含蓄化，使其含有丰富而深刻的含义。</a:t>
            </a:r>
            <a:endParaRPr lang="en-US" altLang="zh-CN"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fontAlgn="ctr">
              <a:lnSpc>
                <a:spcPct val="120000"/>
              </a:lnSpc>
            </a:pPr>
            <a:r>
              <a:rPr lang="zh-CN" altLang="en-US" sz="2800" kern="100">
                <a:solidFill>
                  <a:srgbClr val="000000"/>
                </a:solidFill>
                <a:latin typeface="+mn-ea"/>
                <a:cs typeface="Times New Roman" panose="02020603050405020304" pitchFamily="18" charset="0"/>
              </a:rPr>
              <a:t>（再往上仔细看时，却不觉也吃了一惊；</a:t>
            </a:r>
            <a:r>
              <a:rPr lang="en-US" altLang="zh-CN" sz="2800" kern="100">
                <a:solidFill>
                  <a:srgbClr val="000000"/>
                </a:solidFill>
                <a:latin typeface="+mn-ea"/>
                <a:cs typeface="Times New Roman" panose="02020603050405020304" pitchFamily="18" charset="0"/>
              </a:rPr>
              <a:t>——</a:t>
            </a:r>
            <a:r>
              <a:rPr lang="zh-CN" altLang="en-US" sz="2800" kern="100">
                <a:solidFill>
                  <a:srgbClr val="000000"/>
                </a:solidFill>
                <a:latin typeface="+mn-ea"/>
                <a:cs typeface="Times New Roman" panose="02020603050405020304" pitchFamily="18" charset="0"/>
              </a:rPr>
              <a:t>有一圈红白的花，围了那尖圆的坟顶。（</a:t>
            </a:r>
            <a:r>
              <a:rPr lang="en-US" altLang="zh-CN" sz="2800" kern="100">
                <a:solidFill>
                  <a:srgbClr val="000000"/>
                </a:solidFill>
                <a:latin typeface="+mn-ea"/>
                <a:cs typeface="Times New Roman" panose="02020603050405020304" pitchFamily="18" charset="0"/>
              </a:rPr>
              <a:t>《</a:t>
            </a:r>
            <a:r>
              <a:rPr lang="zh-CN" altLang="en-US" sz="2800" kern="100">
                <a:solidFill>
                  <a:srgbClr val="000000"/>
                </a:solidFill>
                <a:latin typeface="+mn-ea"/>
                <a:cs typeface="Times New Roman" panose="02020603050405020304" pitchFamily="18" charset="0"/>
              </a:rPr>
              <a:t>药</a:t>
            </a:r>
            <a:r>
              <a:rPr lang="en-US" altLang="zh-CN" sz="2800" kern="100">
                <a:solidFill>
                  <a:srgbClr val="000000"/>
                </a:solidFill>
                <a:latin typeface="+mn-ea"/>
                <a:cs typeface="Times New Roman" panose="02020603050405020304" pitchFamily="18" charset="0"/>
              </a:rPr>
              <a:t>》</a:t>
            </a:r>
            <a:r>
              <a:rPr lang="zh-CN" altLang="en-US" sz="2800" kern="100">
                <a:solidFill>
                  <a:srgbClr val="000000"/>
                </a:solidFill>
                <a:latin typeface="+mn-ea"/>
                <a:cs typeface="Times New Roman" panose="02020603050405020304" pitchFamily="18" charset="0"/>
              </a:rPr>
              <a:t>，用“红白的花”象征革命的前景和希望，人们对革命者的崇敬与怀念之情）</a:t>
            </a:r>
            <a:endParaRPr lang="en-US" altLang="zh-CN" sz="2800" kern="100">
              <a:solidFill>
                <a:srgbClr val="000000"/>
              </a:solidFill>
              <a:latin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76604" y="346716"/>
            <a:ext cx="10687507" cy="3711785"/>
          </a:xfrm>
          <a:prstGeom prst="rect">
            <a:avLst/>
          </a:prstGeom>
          <a:noFill/>
        </p:spPr>
        <p:txBody>
          <a:bodyPr wrap="square">
            <a:spAutoFit/>
          </a:bodyPr>
          <a:lstStyle/>
          <a:p>
            <a:pPr algn="l" fontAlgn="ctr">
              <a:lnSpc>
                <a:spcPct val="150000"/>
              </a:lnSpc>
            </a:pPr>
            <a:r>
              <a:rPr lang="zh-CN" altLang="en-US" sz="2800" kern="100">
                <a:solidFill>
                  <a:srgbClr val="000000"/>
                </a:solidFill>
                <a:effectLst/>
                <a:latin typeface="+mn-ea"/>
                <a:cs typeface="宋体" panose="02010600030101010101" pitchFamily="2" charset="-122"/>
              </a:rPr>
              <a:t>比喻和象征的区别：</a:t>
            </a:r>
            <a:endParaRPr lang="en-US" altLang="zh-CN" sz="2800" kern="100">
              <a:solidFill>
                <a:srgbClr val="000000"/>
              </a:solidFill>
              <a:effectLst/>
              <a:latin typeface="+mn-ea"/>
              <a:cs typeface="宋体" panose="02010600030101010101" pitchFamily="2" charset="-122"/>
            </a:endParaRPr>
          </a:p>
          <a:p>
            <a:pPr algn="l" fontAlgn="ctr">
              <a:lnSpc>
                <a:spcPct val="150000"/>
              </a:lnSpc>
            </a:pPr>
            <a:r>
              <a:rPr lang="en-US" altLang="zh-CN" sz="2800" kern="100">
                <a:solidFill>
                  <a:srgbClr val="000000"/>
                </a:solidFill>
                <a:latin typeface="+mn-ea"/>
                <a:cs typeface="Times New Roman" panose="02020603050405020304" pitchFamily="18" charset="0"/>
              </a:rPr>
              <a:t>1.</a:t>
            </a:r>
            <a:r>
              <a:rPr lang="zh-CN" altLang="en-US" sz="2800" kern="100">
                <a:solidFill>
                  <a:srgbClr val="000000"/>
                </a:solidFill>
                <a:latin typeface="+mn-ea"/>
                <a:cs typeface="Times New Roman" panose="02020603050405020304" pitchFamily="18" charset="0"/>
              </a:rPr>
              <a:t>各自侧重点不同</a:t>
            </a:r>
            <a:endParaRPr lang="en-US" altLang="zh-CN" sz="2800" kern="100">
              <a:solidFill>
                <a:srgbClr val="000000"/>
              </a:solidFill>
              <a:latin typeface="+mn-ea"/>
              <a:cs typeface="Times New Roman" panose="02020603050405020304" pitchFamily="18" charset="0"/>
            </a:endParaRPr>
          </a:p>
          <a:p>
            <a:pPr algn="l" fontAlgn="ctr">
              <a:lnSpc>
                <a:spcPct val="150000"/>
              </a:lnSpc>
            </a:pPr>
            <a:r>
              <a:rPr lang="en-US" altLang="zh-CN" sz="2800" kern="100">
                <a:solidFill>
                  <a:srgbClr val="000000"/>
                </a:solidFill>
                <a:latin typeface="+mn-ea"/>
                <a:cs typeface="Times New Roman" panose="02020603050405020304" pitchFamily="18" charset="0"/>
              </a:rPr>
              <a:t>2.</a:t>
            </a:r>
            <a:r>
              <a:rPr lang="zh-CN" altLang="en-US" sz="2800" kern="100">
                <a:solidFill>
                  <a:srgbClr val="000000"/>
                </a:solidFill>
                <a:latin typeface="+mn-ea"/>
                <a:cs typeface="Times New Roman" panose="02020603050405020304" pitchFamily="18" charset="0"/>
              </a:rPr>
              <a:t>各自的作用不同</a:t>
            </a:r>
            <a:endParaRPr lang="en-US" altLang="zh-CN" sz="2800" kern="100">
              <a:solidFill>
                <a:srgbClr val="000000"/>
              </a:solidFill>
              <a:latin typeface="+mn-ea"/>
              <a:cs typeface="Times New Roman" panose="02020603050405020304" pitchFamily="18" charset="0"/>
            </a:endParaRPr>
          </a:p>
          <a:p>
            <a:pPr algn="l" fontAlgn="ctr">
              <a:lnSpc>
                <a:spcPct val="150000"/>
              </a:lnSpc>
            </a:pPr>
            <a:r>
              <a:rPr lang="en-US" altLang="zh-CN" sz="2800" kern="100">
                <a:solidFill>
                  <a:srgbClr val="000000"/>
                </a:solidFill>
                <a:latin typeface="+mn-ea"/>
                <a:cs typeface="Times New Roman" panose="02020603050405020304" pitchFamily="18" charset="0"/>
              </a:rPr>
              <a:t>3.</a:t>
            </a:r>
            <a:r>
              <a:rPr lang="zh-CN" altLang="en-US" sz="2800" kern="100">
                <a:solidFill>
                  <a:srgbClr val="000000"/>
                </a:solidFill>
                <a:latin typeface="+mn-ea"/>
                <a:cs typeface="Times New Roman" panose="02020603050405020304" pitchFamily="18" charset="0"/>
              </a:rPr>
              <a:t>稳定性不同</a:t>
            </a:r>
            <a:endParaRPr lang="en-US" altLang="zh-CN" sz="2800" kern="100">
              <a:solidFill>
                <a:srgbClr val="000000"/>
              </a:solidFill>
              <a:latin typeface="+mn-ea"/>
              <a:cs typeface="Times New Roman" panose="02020603050405020304" pitchFamily="18" charset="0"/>
            </a:endParaRPr>
          </a:p>
          <a:p>
            <a:pPr algn="l" fontAlgn="ctr">
              <a:lnSpc>
                <a:spcPct val="120000"/>
              </a:lnSpc>
            </a:pPr>
            <a:r>
              <a:rPr lang="zh-CN" altLang="en-US"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比喻的意义较为狭窄和固定。如“长征是播种机”。</a:t>
            </a:r>
            <a:endParaRPr lang="en-US" altLang="zh-CN"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algn="l" fontAlgn="ctr">
              <a:lnSpc>
                <a:spcPct val="120000"/>
              </a:lnSpc>
            </a:pPr>
            <a:r>
              <a:rPr lang="zh-CN" altLang="en-US"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rPr>
              <a:t>象征的意义要宽广和深沉得多。</a:t>
            </a:r>
            <a:endParaRPr lang="en-US" altLang="zh-CN" sz="2800" kern="1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10768" y="580795"/>
            <a:ext cx="10687507" cy="4616648"/>
          </a:xfrm>
          <a:prstGeom prst="rect">
            <a:avLst/>
          </a:prstGeom>
          <a:noFill/>
        </p:spPr>
        <p:txBody>
          <a:bodyPr wrap="square">
            <a:spAutoFit/>
          </a:bodyPr>
          <a:lstStyle/>
          <a:p>
            <a:pPr algn="l" fontAlgn="ctr">
              <a:lnSpc>
                <a:spcPct val="150000"/>
              </a:lnSpc>
            </a:pPr>
            <a:r>
              <a:rPr lang="zh-CN" altLang="en-US" sz="2800" kern="100">
                <a:solidFill>
                  <a:srgbClr val="FF0000"/>
                </a:solidFill>
                <a:effectLst/>
                <a:latin typeface="+mn-ea"/>
                <a:cs typeface="宋体" panose="02010600030101010101" pitchFamily="2" charset="-122"/>
              </a:rPr>
              <a:t>梅</a:t>
            </a:r>
            <a:r>
              <a:rPr lang="en-US" altLang="zh-CN" sz="2800" kern="100">
                <a:solidFill>
                  <a:srgbClr val="FF0000"/>
                </a:solidFill>
                <a:latin typeface="+mn-ea"/>
              </a:rPr>
              <a:t>——</a:t>
            </a:r>
            <a:endParaRPr lang="en-US" altLang="zh-CN" sz="2800" kern="100">
              <a:solidFill>
                <a:srgbClr val="FF0000"/>
              </a:solidFill>
              <a:latin typeface="+mn-ea"/>
            </a:endParaRPr>
          </a:p>
          <a:p>
            <a:pPr fontAlgn="ctr">
              <a:lnSpc>
                <a:spcPct val="150000"/>
              </a:lnSpc>
            </a:pPr>
            <a:r>
              <a:rPr lang="zh-CN" altLang="en-US" sz="2800" kern="100">
                <a:solidFill>
                  <a:srgbClr val="000000"/>
                </a:solidFill>
                <a:latin typeface="+mn-ea"/>
                <a:cs typeface="宋体" panose="02010600030101010101" pitchFamily="2" charset="-122"/>
              </a:rPr>
              <a:t>毛泽东：象征热情、坚强、乐观、昂扬；</a:t>
            </a:r>
            <a:endParaRPr lang="en-US" altLang="zh-CN" sz="2800" kern="100">
              <a:solidFill>
                <a:srgbClr val="000000"/>
              </a:solidFill>
              <a:effectLst/>
              <a:latin typeface="+mn-ea"/>
              <a:cs typeface="宋体" panose="02010600030101010101" pitchFamily="2" charset="-122"/>
            </a:endParaRPr>
          </a:p>
          <a:p>
            <a:pPr fontAlgn="ctr">
              <a:lnSpc>
                <a:spcPct val="150000"/>
              </a:lnSpc>
            </a:pPr>
            <a:r>
              <a:rPr lang="zh-CN" altLang="en-US" sz="2800" kern="100">
                <a:solidFill>
                  <a:srgbClr val="000000"/>
                </a:solidFill>
                <a:latin typeface="+mn-ea"/>
                <a:cs typeface="宋体" panose="02010600030101010101" pitchFamily="2" charset="-122"/>
              </a:rPr>
              <a:t>陆游：象征自我备受打击的遭遇和不肯同流合污、坚守节操的品格。</a:t>
            </a:r>
            <a:r>
              <a:rPr lang="zh-CN" altLang="en-US" sz="2800" kern="100">
                <a:solidFill>
                  <a:srgbClr val="FF0000"/>
                </a:solidFill>
                <a:latin typeface="+mn-ea"/>
              </a:rPr>
              <a:t>竹</a:t>
            </a:r>
            <a:r>
              <a:rPr lang="en-US" altLang="zh-CN" sz="2800" kern="100">
                <a:solidFill>
                  <a:srgbClr val="FF0000"/>
                </a:solidFill>
                <a:latin typeface="+mn-ea"/>
              </a:rPr>
              <a:t>——</a:t>
            </a:r>
            <a:endParaRPr lang="en-US" altLang="zh-CN" sz="2800" kern="100">
              <a:solidFill>
                <a:srgbClr val="FF0000"/>
              </a:solidFill>
              <a:latin typeface="+mn-ea"/>
            </a:endParaRPr>
          </a:p>
          <a:p>
            <a:pPr algn="l" fontAlgn="ctr">
              <a:lnSpc>
                <a:spcPct val="150000"/>
              </a:lnSpc>
            </a:pPr>
            <a:r>
              <a:rPr lang="zh-CN" altLang="en-US" sz="2800" kern="100">
                <a:solidFill>
                  <a:srgbClr val="000000"/>
                </a:solidFill>
                <a:latin typeface="+mn-ea"/>
              </a:rPr>
              <a:t>郑板桥：（</a:t>
            </a:r>
            <a:r>
              <a:rPr lang="en-US" altLang="zh-CN" sz="2800" kern="100">
                <a:solidFill>
                  <a:srgbClr val="000000"/>
                </a:solidFill>
                <a:latin typeface="+mn-ea"/>
              </a:rPr>
              <a:t>《</a:t>
            </a:r>
            <a:r>
              <a:rPr lang="zh-CN" altLang="en-US" sz="2800" kern="100">
                <a:solidFill>
                  <a:srgbClr val="000000"/>
                </a:solidFill>
                <a:latin typeface="+mn-ea"/>
              </a:rPr>
              <a:t>竹石</a:t>
            </a:r>
            <a:r>
              <a:rPr lang="en-US" altLang="zh-CN" sz="2800" kern="100">
                <a:solidFill>
                  <a:srgbClr val="000000"/>
                </a:solidFill>
                <a:latin typeface="+mn-ea"/>
              </a:rPr>
              <a:t>》</a:t>
            </a:r>
            <a:r>
              <a:rPr lang="zh-CN" altLang="en-US" sz="2800" kern="100">
                <a:solidFill>
                  <a:srgbClr val="000000"/>
                </a:solidFill>
                <a:latin typeface="+mn-ea"/>
              </a:rPr>
              <a:t>）“咬定青山不放松，任尔东南西北风”，象征高风亮节、刚正不阿、坚强不屈。</a:t>
            </a:r>
            <a:endParaRPr lang="en-US" altLang="zh-CN" sz="2800" kern="100">
              <a:solidFill>
                <a:srgbClr val="000000"/>
              </a:solidFill>
              <a:latin typeface="+mn-ea"/>
            </a:endParaRPr>
          </a:p>
          <a:p>
            <a:pPr fontAlgn="ctr">
              <a:lnSpc>
                <a:spcPct val="150000"/>
              </a:lnSpc>
            </a:pPr>
            <a:r>
              <a:rPr lang="zh-CN" altLang="en-US" sz="2800" kern="100">
                <a:solidFill>
                  <a:srgbClr val="000000"/>
                </a:solidFill>
                <a:latin typeface="+mn-ea"/>
              </a:rPr>
              <a:t>杜甫：新松恨不高千尺，恶竹应须斩万竿。象征丑恶势力。</a:t>
            </a:r>
            <a:endParaRPr lang="zh-CN" altLang="zh-CN" sz="2800" kern="100">
              <a:solidFill>
                <a:srgbClr val="0000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37769" y="579869"/>
            <a:ext cx="11916461" cy="1799788"/>
          </a:xfrm>
          <a:prstGeom prst="rect">
            <a:avLst/>
          </a:prstGeom>
          <a:noFill/>
        </p:spPr>
        <p:txBody>
          <a:bodyPr wrap="square">
            <a:spAutoFit/>
          </a:bodyPr>
          <a:lstStyle/>
          <a:p>
            <a:pPr algn="ctr">
              <a:lnSpc>
                <a:spcPct val="150000"/>
              </a:lnSpc>
            </a:pPr>
            <a:r>
              <a:rPr lang="zh-CN" altLang="zh-CN" sz="32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群文联读：一线教师应有的现实性思考 </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indent="266700" algn="ctr">
              <a:lnSpc>
                <a:spcPct val="150000"/>
              </a:lnSpc>
            </a:pPr>
            <a:r>
              <a:rPr lang="zh-CN" altLang="zh-CN" sz="24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沈坤林</a:t>
            </a:r>
            <a:r>
              <a:rPr lang="en-US" altLang="zh-CN" sz="2400" kern="100" baseline="300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1 </a:t>
            </a:r>
            <a:r>
              <a:rPr lang="en-US" altLang="zh-CN" sz="24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奚素文</a:t>
            </a:r>
            <a:r>
              <a:rPr lang="en-US" altLang="zh-CN" sz="2400" kern="100" baseline="300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2</a:t>
            </a:r>
            <a:r>
              <a:rPr lang="en-US" altLang="zh-CN" sz="24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叶其卿</a:t>
            </a:r>
            <a:r>
              <a:rPr lang="en-US" altLang="zh-CN" sz="2400" kern="100" baseline="30000">
                <a:solidFill>
                  <a:srgbClr val="000000"/>
                </a:solidFill>
                <a:effectLst/>
                <a:latin typeface="等线" panose="02010600030101010101" pitchFamily="2" charset="-122"/>
                <a:ea typeface="宋体" panose="02010600030101010101" pitchFamily="2" charset="-122"/>
                <a:cs typeface="Times New Roman" panose="02020603050405020304" pitchFamily="18" charset="0"/>
              </a:rPr>
              <a:t>3</a:t>
            </a:r>
            <a:endParaRPr lang="en-US" altLang="zh-CN" sz="2400" kern="100" baseline="30000">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0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  </a:t>
            </a:r>
            <a:endParaRPr lang="zh-CN" altLang="zh-CN" sz="2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914400" y="2379657"/>
            <a:ext cx="10468051" cy="976229"/>
          </a:xfrm>
          <a:prstGeom prst="rect">
            <a:avLst/>
          </a:prstGeom>
          <a:noFill/>
        </p:spPr>
        <p:txBody>
          <a:bodyPr wrap="square">
            <a:spAutoFit/>
          </a:bodyPr>
          <a:lstStyle/>
          <a:p>
            <a:pPr indent="304800" algn="just">
              <a:lnSpc>
                <a:spcPct val="125000"/>
              </a:lnSpc>
            </a:pPr>
            <a:r>
              <a:rPr lang="en-US" altLang="zh-CN" sz="24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    </a:t>
            </a:r>
            <a:r>
              <a:rPr lang="zh-CN" altLang="zh-CN" sz="24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一、价值定位：不能贬低“单篇阅读”来强调“群文联读”的价值，“群文联读”与“单篇阅读”各得其宜。</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914400" y="3435144"/>
            <a:ext cx="10468051" cy="976229"/>
          </a:xfrm>
          <a:prstGeom prst="rect">
            <a:avLst/>
          </a:prstGeom>
          <a:noFill/>
        </p:spPr>
        <p:txBody>
          <a:bodyPr wrap="square">
            <a:spAutoFit/>
          </a:bodyPr>
          <a:lstStyle/>
          <a:p>
            <a:pPr algn="just">
              <a:lnSpc>
                <a:spcPct val="125000"/>
              </a:lnSpc>
            </a:pPr>
            <a:r>
              <a:rPr lang="en-US" altLang="zh-CN" sz="24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        </a:t>
            </a:r>
            <a:r>
              <a:rPr lang="zh-CN" altLang="zh-CN" sz="24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二、联结方式：不能视简单地抛开教材编排为“创新”，顺应教材而有所超越是课程最优化实施的应有姿态。</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p:cNvSpPr txBox="1"/>
          <p:nvPr/>
        </p:nvSpPr>
        <p:spPr>
          <a:xfrm>
            <a:off x="972922" y="4560126"/>
            <a:ext cx="10468051" cy="976229"/>
          </a:xfrm>
          <a:prstGeom prst="rect">
            <a:avLst/>
          </a:prstGeom>
          <a:noFill/>
        </p:spPr>
        <p:txBody>
          <a:bodyPr wrap="square">
            <a:spAutoFit/>
          </a:bodyPr>
          <a:lstStyle/>
          <a:p>
            <a:pPr indent="266700" algn="just">
              <a:lnSpc>
                <a:spcPct val="125000"/>
              </a:lnSpc>
            </a:pPr>
            <a:r>
              <a:rPr lang="en-US" altLang="zh-CN" sz="24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    </a:t>
            </a:r>
            <a:r>
              <a:rPr lang="zh-CN" altLang="zh-CN" sz="2400" kern="100">
                <a:solidFill>
                  <a:srgbClr val="000000"/>
                </a:solidFill>
                <a:effectLst/>
                <a:latin typeface="等线" panose="02010600030101010101" pitchFamily="2" charset="-122"/>
                <a:ea typeface="黑体" panose="02010609060101010101" pitchFamily="49" charset="-122"/>
                <a:cs typeface="Times New Roman" panose="02020603050405020304" pitchFamily="18" charset="0"/>
              </a:rPr>
              <a:t>三、策略运用：不能因简单化的梳理而退化为“碎片化阅读”，能够指向一定深度的比较和迁移才是合宜的常态。</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65606" y="2719222"/>
            <a:ext cx="8675827" cy="646331"/>
          </a:xfrm>
          <a:prstGeom prst="rect">
            <a:avLst/>
          </a:prstGeom>
          <a:noFill/>
        </p:spPr>
        <p:txBody>
          <a:bodyPr wrap="square">
            <a:spAutoFit/>
          </a:bodyPr>
          <a:lstStyle/>
          <a:p>
            <a:pPr algn="l" fontAlgn="ctr">
              <a:lnSpc>
                <a:spcPct val="150000"/>
              </a:lnSpc>
            </a:pPr>
            <a:r>
              <a:rPr lang="en-US" altLang="zh-CN" sz="2400" kern="100">
                <a:solidFill>
                  <a:srgbClr val="000000"/>
                </a:solidFill>
                <a:effectLst/>
                <a:latin typeface="+mn-ea"/>
                <a:cs typeface="宋体" panose="02010600030101010101" pitchFamily="2" charset="-122"/>
              </a:rPr>
              <a:t>11. </a:t>
            </a:r>
            <a:r>
              <a:rPr lang="zh-CN" altLang="zh-CN" sz="2400" kern="100">
                <a:solidFill>
                  <a:srgbClr val="000000"/>
                </a:solidFill>
                <a:effectLst/>
                <a:latin typeface="+mn-ea"/>
                <a:cs typeface="宋体" panose="02010600030101010101" pitchFamily="2" charset="-122"/>
              </a:rPr>
              <a:t>赏析文中画线部分比喻、象征手法的艺术效果。</a:t>
            </a:r>
            <a:endParaRPr lang="zh-CN" altLang="zh-CN" sz="2400" kern="100">
              <a:effectLst/>
              <a:latin typeface="+mn-ea"/>
              <a:cs typeface="Times New Roman" panose="02020603050405020304" pitchFamily="18" charset="0"/>
            </a:endParaRPr>
          </a:p>
        </p:txBody>
      </p:sp>
      <p:sp>
        <p:nvSpPr>
          <p:cNvPr id="4" name="文本框 3"/>
          <p:cNvSpPr txBox="1"/>
          <p:nvPr/>
        </p:nvSpPr>
        <p:spPr>
          <a:xfrm>
            <a:off x="446405" y="410898"/>
            <a:ext cx="10621493" cy="2308324"/>
          </a:xfrm>
          <a:prstGeom prst="rect">
            <a:avLst/>
          </a:prstGeom>
          <a:noFill/>
        </p:spPr>
        <p:txBody>
          <a:bodyPr wrap="square" rtlCol="0">
            <a:spAutoFit/>
          </a:bodyPr>
          <a:lstStyle/>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u="sng">
                <a:latin typeface="楷体" panose="02010609060101010101" pitchFamily="49" charset="-122"/>
                <a:ea typeface="楷体" panose="02010609060101010101" pitchFamily="49" charset="-122"/>
                <a:cs typeface="楷体" panose="02010609060101010101" pitchFamily="49" charset="-122"/>
              </a:rPr>
              <a:t>老婆婆走到浓密的树林里，老头发现她竟然一身金黄，飘动着团团芳香，就像一头金色的豹子。豹子走在麦田里，麦子哗哗响起来。麦子的金光洒在榆树上，榆树叶子油汪汪的；麦子的金光洒在云朵上，云就像戴了金笼头，云跟牲畜一样弯下脖子在明净辽阔的苍穹上吃草，云吃草的声音很柔和，窸窸窣窣。老婆婆摸麦穗呢。她的手像一只跳鼠，跳到麦芒上，麦芒浓密绵长就像夏天的睫毛，老婆婆触摸到夏天最美丽的地方</a:t>
            </a:r>
            <a:r>
              <a:rPr lang="zh-CN" altLang="en-US" sz="2400">
                <a:latin typeface="楷体" panose="02010609060101010101" pitchFamily="49" charset="-122"/>
                <a:ea typeface="楷体" panose="02010609060101010101" pitchFamily="49" charset="-122"/>
                <a:cs typeface="楷体" panose="02010609060101010101" pitchFamily="49" charset="-122"/>
              </a:rPr>
              <a:t>。</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446405" y="3365553"/>
            <a:ext cx="11374958" cy="3046988"/>
          </a:xfrm>
          <a:prstGeom prst="rect">
            <a:avLst/>
          </a:prstGeom>
          <a:noFill/>
        </p:spPr>
        <p:txBody>
          <a:bodyPr wrap="square">
            <a:spAutoFit/>
          </a:bodyPr>
          <a:lstStyle/>
          <a:p>
            <a:pPr algn="just" fontAlgn="ctr"/>
            <a:r>
              <a:rPr lang="zh-CN" altLang="zh-CN" sz="2400" kern="100">
                <a:solidFill>
                  <a:srgbClr val="000000"/>
                </a:solidFill>
                <a:effectLst/>
                <a:ea typeface="宋体" panose="02010600030101010101" pitchFamily="2" charset="-122"/>
                <a:cs typeface="Times New Roman" panose="02020603050405020304" pitchFamily="18" charset="0"/>
              </a:rPr>
              <a:t> </a:t>
            </a:r>
            <a:r>
              <a:rPr lang="en-US" altLang="zh-CN" sz="2400" kern="100">
                <a:solidFill>
                  <a:srgbClr val="000000"/>
                </a:solidFill>
                <a:effectLst/>
                <a:latin typeface="+mn-ea"/>
                <a:cs typeface="宋体" panose="02010600030101010101" pitchFamily="2" charset="-122"/>
              </a:rPr>
              <a:t>①</a:t>
            </a:r>
            <a:r>
              <a:rPr lang="zh-CN" altLang="zh-CN" sz="2400" kern="100">
                <a:solidFill>
                  <a:srgbClr val="000000"/>
                </a:solidFill>
                <a:effectLst/>
                <a:latin typeface="+mn-ea"/>
                <a:cs typeface="宋体" panose="02010600030101010101" pitchFamily="2" charset="-122"/>
              </a:rPr>
              <a:t>把麦田里的老婆婆比喻成豹子，写出她战胜恶劣环境的强悍性格和守护领土的强烈意识。</a:t>
            </a:r>
            <a:endParaRPr lang="en-US" altLang="zh-CN" sz="2400" kern="100">
              <a:solidFill>
                <a:srgbClr val="000000"/>
              </a:solidFill>
              <a:effectLst/>
              <a:latin typeface="+mn-ea"/>
              <a:cs typeface="宋体" panose="02010600030101010101" pitchFamily="2" charset="-122"/>
            </a:endParaRPr>
          </a:p>
          <a:p>
            <a:pPr algn="just" fontAlgn="ctr"/>
            <a:r>
              <a:rPr lang="en-US" altLang="zh-CN" sz="2400" kern="100">
                <a:solidFill>
                  <a:srgbClr val="000000"/>
                </a:solidFill>
                <a:effectLst/>
                <a:latin typeface="+mn-ea"/>
                <a:cs typeface="宋体" panose="02010600030101010101" pitchFamily="2" charset="-122"/>
              </a:rPr>
              <a:t>②</a:t>
            </a:r>
            <a:r>
              <a:rPr lang="zh-CN" altLang="zh-CN" sz="2400" kern="100">
                <a:solidFill>
                  <a:srgbClr val="000000"/>
                </a:solidFill>
                <a:effectLst/>
                <a:latin typeface="+mn-ea"/>
                <a:cs typeface="宋体" panose="02010600030101010101" pitchFamily="2" charset="-122"/>
              </a:rPr>
              <a:t>把老婆婆抚摸麦子的手比喻成跳鼠，写出了她对麦子的深深爱意和对丰收的喜说。</a:t>
            </a:r>
            <a:endParaRPr lang="en-US" altLang="zh-CN" sz="2400" kern="100">
              <a:solidFill>
                <a:srgbClr val="000000"/>
              </a:solidFill>
              <a:effectLst/>
              <a:latin typeface="+mn-ea"/>
              <a:cs typeface="宋体" panose="02010600030101010101" pitchFamily="2" charset="-122"/>
            </a:endParaRPr>
          </a:p>
          <a:p>
            <a:pPr algn="just" fontAlgn="ctr"/>
            <a:r>
              <a:rPr lang="en-US" altLang="zh-CN" sz="2400" kern="100">
                <a:solidFill>
                  <a:srgbClr val="0000FF"/>
                </a:solidFill>
                <a:effectLst/>
                <a:latin typeface="+mn-ea"/>
                <a:cs typeface="宋体" panose="02010600030101010101" pitchFamily="2" charset="-122"/>
              </a:rPr>
              <a:t>③</a:t>
            </a:r>
            <a:r>
              <a:rPr lang="zh-CN" altLang="en-US" sz="2400" kern="100">
                <a:solidFill>
                  <a:srgbClr val="0000FF"/>
                </a:solidFill>
                <a:effectLst/>
                <a:latin typeface="+mn-ea"/>
                <a:cs typeface="宋体" panose="02010600030101010101" pitchFamily="2" charset="-122"/>
              </a:rPr>
              <a:t>把云比喻成牲畜，写出它们生动、丰富、灵动的形象；把麦芒浓密绵长比作夏天的睫毛，写出了对麦芒的喜爱之情，写出了麦芒的可爱。</a:t>
            </a:r>
            <a:endParaRPr lang="en-US" altLang="zh-CN" sz="2400" kern="100">
              <a:solidFill>
                <a:srgbClr val="0000FF"/>
              </a:solidFill>
              <a:effectLst/>
              <a:latin typeface="+mn-ea"/>
              <a:cs typeface="宋体" panose="02010600030101010101" pitchFamily="2" charset="-122"/>
            </a:endParaRPr>
          </a:p>
          <a:p>
            <a:pPr algn="just" fontAlgn="ctr"/>
            <a:r>
              <a:rPr lang="zh-CN" altLang="en-US" sz="2400" kern="100">
                <a:solidFill>
                  <a:srgbClr val="000000"/>
                </a:solidFill>
                <a:effectLst/>
                <a:latin typeface="楷体" panose="02010609060101010101" pitchFamily="49" charset="-122"/>
                <a:ea typeface="楷体" panose="02010609060101010101" pitchFamily="49" charset="-122"/>
                <a:cs typeface="宋体" panose="02010600030101010101" pitchFamily="2" charset="-122"/>
              </a:rPr>
              <a:t>④</a:t>
            </a:r>
            <a:r>
              <a:rPr lang="zh-CN" altLang="zh-CN" sz="2400" kern="100">
                <a:solidFill>
                  <a:srgbClr val="000000"/>
                </a:solidFill>
                <a:effectLst/>
                <a:latin typeface="+mn-ea"/>
                <a:cs typeface="宋体" panose="02010600030101010101" pitchFamily="2" charset="-122"/>
              </a:rPr>
              <a:t>用麦子的金光铺洒原野，象征丰盈的生命是守护边疆的希望。</a:t>
            </a:r>
            <a:r>
              <a:rPr lang="zh-CN" altLang="en-US" sz="2400" kern="100">
                <a:solidFill>
                  <a:srgbClr val="0000FF"/>
                </a:solidFill>
                <a:effectLst/>
                <a:latin typeface="+mn-ea"/>
                <a:cs typeface="宋体" panose="02010600030101010101" pitchFamily="2" charset="-122"/>
              </a:rPr>
              <a:t>麦子象征丰收和回报；麦子象征希望（热望、希冀）、生机、生命力。</a:t>
            </a:r>
            <a:endParaRPr lang="zh-CN" altLang="en-US" sz="2400" kern="100">
              <a:solidFill>
                <a:srgbClr val="0000FF"/>
              </a:solidFill>
              <a:effectLst/>
              <a:latin typeface="+mn-ea"/>
              <a:cs typeface="宋体" panose="02010600030101010101" pitchFamily="2" charset="-122"/>
            </a:endParaRPr>
          </a:p>
          <a:p>
            <a:pPr algn="just" fontAlgn="ctr"/>
            <a:r>
              <a:rPr lang="en-US" altLang="zh-CN" sz="2400" kern="100">
                <a:solidFill>
                  <a:srgbClr val="000000"/>
                </a:solidFill>
                <a:effectLst/>
                <a:latin typeface="+mn-ea"/>
                <a:cs typeface="Times New Roman" panose="02020603050405020304" pitchFamily="18" charset="0"/>
              </a:rPr>
              <a:t>    </a:t>
            </a:r>
            <a:endParaRPr lang="zh-CN" altLang="zh-CN" sz="2400" kern="100">
              <a:effectLst/>
              <a:latin typeface="+mn-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46405" y="412267"/>
            <a:ext cx="11299190" cy="5632311"/>
          </a:xfrm>
          <a:prstGeom prst="rect">
            <a:avLst/>
          </a:prstGeom>
          <a:noFill/>
        </p:spPr>
        <p:txBody>
          <a:bodyPr wrap="square" rtlCol="0">
            <a:spAutoFit/>
          </a:bodyPr>
          <a:lstStyle/>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u="sng">
                <a:solidFill>
                  <a:srgbClr val="FF0000"/>
                </a:solidFill>
                <a:latin typeface="楷体" panose="02010609060101010101" pitchFamily="49" charset="-122"/>
                <a:ea typeface="楷体" panose="02010609060101010101" pitchFamily="49" charset="-122"/>
                <a:cs typeface="楷体" panose="02010609060101010101" pitchFamily="49" charset="-122"/>
              </a:rPr>
              <a:t>老婆婆走到浓密的树林里，老头发现她竟然一身金黄，飘动着团团芳香，就像一头金色的豹子。豹子走在麦田里，麦子哗哗响起来。麦子的金光洒在榆树上，榆树叶子油汪汪的；麦子的金光洒在云朵上，云就像戴了金笼头，云跟牲畜一样弯下脖子在明净辽阔的苍穹上吃草，云吃草的声音很柔和，窸窸窣窣。老婆婆摸麦穗呢。她的手像一只跳鼠，跳到麦芒上，麦芒浓密绵长就像夏天的睫毛，老婆婆触摸到夏天最美丽的地方</a:t>
            </a:r>
            <a:r>
              <a:rPr lang="zh-CN" altLang="en-US" sz="2400">
                <a:latin typeface="楷体" panose="02010609060101010101" pitchFamily="49" charset="-122"/>
                <a:ea typeface="楷体" panose="02010609060101010101" pitchFamily="49" charset="-122"/>
                <a:cs typeface="楷体" panose="02010609060101010101" pitchFamily="49" charset="-122"/>
              </a:rPr>
              <a:t>。</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麦子在老婆婆掌心里颤动。</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老婆婆的手黄巴巴的，</a:t>
            </a:r>
            <a:r>
              <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rPr>
              <a:t>长满了像豆子一般的金黄的茧</a:t>
            </a:r>
            <a:r>
              <a:rPr lang="zh-CN" altLang="en-US" sz="2400">
                <a:latin typeface="楷体" panose="02010609060101010101" pitchFamily="49" charset="-122"/>
                <a:ea typeface="楷体" panose="02010609060101010101" pitchFamily="49" charset="-122"/>
                <a:cs typeface="楷体" panose="02010609060101010101" pitchFamily="49" charset="-122"/>
              </a:rPr>
              <a:t>，那些茧豆真大呀，又圆又壮实，比麦粒儿大，比麦粒儿好看，</a:t>
            </a:r>
            <a:r>
              <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rPr>
              <a:t>就像一颗小太阳</a:t>
            </a:r>
            <a:r>
              <a:rPr lang="zh-CN" altLang="en-US" sz="2400">
                <a:latin typeface="楷体" panose="02010609060101010101" pitchFamily="49" charset="-122"/>
                <a:ea typeface="楷体" panose="02010609060101010101" pitchFamily="49" charset="-122"/>
                <a:cs typeface="楷体" panose="02010609060101010101" pitchFamily="49" charset="-122"/>
              </a:rPr>
              <a:t>。大漠的太阳都这样子，小小一点，</a:t>
            </a:r>
            <a:r>
              <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rPr>
              <a:t>原野就像合起来的手掌，太阳在金色的指缝间回落</a:t>
            </a:r>
            <a:r>
              <a:rPr lang="zh-CN" altLang="en-US" sz="2400">
                <a:latin typeface="楷体" panose="02010609060101010101" pitchFamily="49" charset="-122"/>
                <a:ea typeface="楷体" panose="02010609060101010101" pitchFamily="49" charset="-122"/>
                <a:cs typeface="楷体" panose="02010609060101010101" pitchFamily="49" charset="-122"/>
              </a:rPr>
              <a:t>。有时太阳会挂在树梢上，挣扎半天也挣不脱，把树都拉弯了，</a:t>
            </a:r>
            <a:r>
              <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rPr>
              <a:t>茂密的树梢牢牢地抱着太阳不肯松手</a:t>
            </a:r>
            <a:r>
              <a:rPr lang="zh-CN" altLang="en-US" sz="2400">
                <a:latin typeface="楷体" panose="02010609060101010101" pitchFamily="49" charset="-122"/>
                <a:ea typeface="楷体" panose="02010609060101010101" pitchFamily="49" charset="-122"/>
                <a:cs typeface="楷体" panose="02010609060101010101" pitchFamily="49" charset="-122"/>
              </a:rPr>
              <a:t>，就像一个粗野的汉子紧紧抱着他心爱的女人。</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老婆婆的额头闪动着</a:t>
            </a:r>
            <a:r>
              <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rPr>
              <a:t>快乐的光芒</a:t>
            </a:r>
            <a:r>
              <a:rPr lang="zh-CN" altLang="en-US" sz="2400">
                <a:latin typeface="楷体" panose="02010609060101010101" pitchFamily="49" charset="-122"/>
                <a:ea typeface="楷体" panose="02010609060101010101" pitchFamily="49" charset="-122"/>
                <a:cs typeface="楷体" panose="02010609060101010101" pitchFamily="49" charset="-122"/>
              </a:rPr>
              <a:t>，发出梦呓般的叫声：“长高了，长胖了。”老婆婆搓开一只麦穗，麦粒肥肥胖胖，软乎乎的，</a:t>
            </a:r>
            <a:r>
              <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rPr>
              <a:t>就像刚出生的婴儿</a:t>
            </a:r>
            <a:r>
              <a:rPr lang="zh-CN" altLang="en-US" sz="2400">
                <a:latin typeface="楷体" panose="02010609060101010101" pitchFamily="49" charset="-122"/>
                <a:ea typeface="楷体" panose="02010609060101010101" pitchFamily="49" charset="-122"/>
                <a:cs typeface="楷体" panose="02010609060101010101" pitchFamily="49" charset="-122"/>
              </a:rPr>
              <a:t>。老婆婆用手轻轻拍打着：“哭哇哭哇，快哭上一声。”</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97356" y="411052"/>
            <a:ext cx="10343694" cy="3882922"/>
          </a:xfrm>
          <a:prstGeom prst="rect">
            <a:avLst/>
          </a:prstGeom>
          <a:noFill/>
        </p:spPr>
        <p:txBody>
          <a:bodyPr wrap="square">
            <a:spAutoFit/>
          </a:bodyPr>
          <a:lstStyle/>
          <a:p>
            <a:pPr indent="266700" algn="just">
              <a:lnSpc>
                <a:spcPct val="130000"/>
              </a:lnSpc>
            </a:pPr>
            <a:r>
              <a:rPr lang="en-US" altLang="zh-CN" sz="3200" kern="100">
                <a:effectLst/>
                <a:latin typeface="+mn-ea"/>
                <a:cs typeface="Times New Roman" panose="02020603050405020304" pitchFamily="18" charset="0"/>
              </a:rPr>
              <a:t>     </a:t>
            </a:r>
            <a:r>
              <a:rPr lang="zh-CN" altLang="zh-CN" sz="3200" kern="100">
                <a:effectLst/>
                <a:latin typeface="+mn-ea"/>
                <a:cs typeface="Times New Roman" panose="02020603050405020304" pitchFamily="18" charset="0"/>
              </a:rPr>
              <a:t>英子跳到中舱，两只桨飞快地划起来，划进了芦花荡。芦花才吐新穗。紫灰色的芦穗，发着银光，软软的，滑溜溜的，像一串丝线。有的地方结了蒲棒，通红的，像一枝一枝小蜡烛。青浮萍，紫浮萍。长脚蚊子，水蜘蛛。野菱角开着四瓣的小白花。惊起一只青桩（一种水鸟），擦着芦穗，扑鲁鲁鲁飞远了。（</a:t>
            </a:r>
            <a:r>
              <a:rPr lang="zh-CN" altLang="en-US" sz="3200" kern="100">
                <a:effectLst/>
                <a:latin typeface="+mn-ea"/>
                <a:cs typeface="Times New Roman" panose="02020603050405020304" pitchFamily="18" charset="0"/>
              </a:rPr>
              <a:t>汪曾祺</a:t>
            </a:r>
            <a:r>
              <a:rPr lang="zh-CN" altLang="zh-CN" sz="3200" kern="100">
                <a:effectLst/>
                <a:latin typeface="+mn-ea"/>
                <a:cs typeface="Times New Roman" panose="02020603050405020304" pitchFamily="18" charset="0"/>
              </a:rPr>
              <a:t>《受戒》）</a:t>
            </a:r>
            <a:endParaRPr lang="zh-CN" altLang="zh-CN" sz="3200" kern="100">
              <a:effectLst/>
              <a:latin typeface="+mn-ea"/>
              <a:cs typeface="Times New Roman" panose="02020603050405020304" pitchFamily="18" charset="0"/>
            </a:endParaRPr>
          </a:p>
        </p:txBody>
      </p:sp>
      <p:sp>
        <p:nvSpPr>
          <p:cNvPr id="5" name="文本框 4"/>
          <p:cNvSpPr txBox="1"/>
          <p:nvPr/>
        </p:nvSpPr>
        <p:spPr>
          <a:xfrm>
            <a:off x="702259" y="4373193"/>
            <a:ext cx="11045952" cy="1077218"/>
          </a:xfrm>
          <a:prstGeom prst="rect">
            <a:avLst/>
          </a:prstGeom>
          <a:noFill/>
        </p:spPr>
        <p:txBody>
          <a:bodyPr wrap="square">
            <a:spAutoFit/>
          </a:bodyPr>
          <a:lstStyle/>
          <a:p>
            <a:r>
              <a:rPr lang="zh-CN" altLang="zh-CN"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rPr>
              <a:t>好的文学语言应是一种</a:t>
            </a:r>
            <a:r>
              <a:rPr lang="zh-CN" altLang="zh-CN" sz="3200" kern="100">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半透明</a:t>
            </a:r>
            <a:r>
              <a:rPr lang="zh-CN" altLang="zh-CN"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rPr>
              <a:t>的符号</a:t>
            </a:r>
            <a:r>
              <a:rPr lang="zh-CN" altLang="zh-CN" sz="3200" kern="100">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a:t>
            </a:r>
            <a:endParaRPr lang="en-US" altLang="zh-CN" sz="3200" kern="100">
              <a:solidFill>
                <a:srgbClr val="FF0000"/>
              </a:solidFill>
              <a:latin typeface="华文新魏" panose="02010800040101010101" pitchFamily="2" charset="-122"/>
              <a:ea typeface="华文新魏" panose="02010800040101010101" pitchFamily="2" charset="-122"/>
              <a:cs typeface="Times New Roman" panose="02020603050405020304" pitchFamily="18" charset="0"/>
            </a:endParaRPr>
          </a:p>
          <a:p>
            <a:r>
              <a:rPr lang="zh-CN" altLang="zh-CN"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rPr>
              <a:t>汪曾祺语言的意味</a:t>
            </a:r>
            <a:r>
              <a:rPr lang="en-US" altLang="zh-CN"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rPr>
              <a:t>:</a:t>
            </a:r>
            <a:r>
              <a:rPr lang="zh-CN" altLang="zh-CN"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rPr>
              <a:t>在</a:t>
            </a:r>
            <a:r>
              <a:rPr lang="zh-CN" altLang="zh-CN" sz="3200" kern="100">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不确定的含蓄与朦胧</a:t>
            </a:r>
            <a:r>
              <a:rPr lang="zh-CN" altLang="zh-CN"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rPr>
              <a:t>中，觉得特别亲近。</a:t>
            </a:r>
            <a:endParaRPr lang="zh-CN" altLang="en-US" sz="3200" kern="100">
              <a:solidFill>
                <a:srgbClr val="0000FF"/>
              </a:solidFill>
              <a:latin typeface="华文新魏" panose="02010800040101010101" pitchFamily="2" charset="-122"/>
              <a:ea typeface="华文新魏" panose="02010800040101010101" pitchFamily="2" charset="-122"/>
              <a:cs typeface="Times New Roman" panose="02020603050405020304" pitchFamily="18"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97356" y="411052"/>
            <a:ext cx="10343694" cy="3409138"/>
          </a:xfrm>
          <a:prstGeom prst="rect">
            <a:avLst/>
          </a:prstGeom>
          <a:noFill/>
        </p:spPr>
        <p:txBody>
          <a:bodyPr wrap="square">
            <a:spAutoFit/>
          </a:bodyPr>
          <a:lstStyle/>
          <a:p>
            <a:pPr indent="266700" algn="just">
              <a:lnSpc>
                <a:spcPct val="130000"/>
              </a:lnSpc>
            </a:pPr>
            <a:r>
              <a:rPr lang="en-US" altLang="zh-CN" sz="2800" kern="100">
                <a:effectLst/>
                <a:latin typeface="+mn-ea"/>
                <a:cs typeface="Times New Roman" panose="02020603050405020304" pitchFamily="18" charset="0"/>
              </a:rPr>
              <a:t>     </a:t>
            </a:r>
            <a:r>
              <a:rPr lang="zh-CN" altLang="zh-CN" sz="2800" kern="100">
                <a:effectLst/>
                <a:latin typeface="+mn-ea"/>
                <a:cs typeface="Times New Roman" panose="02020603050405020304" pitchFamily="18" charset="0"/>
              </a:rPr>
              <a:t>英子跳到中舱，两只桨飞快地划起来，划进了芦花荡。芦花才吐新穗。</a:t>
            </a:r>
            <a:r>
              <a:rPr lang="zh-CN" altLang="zh-CN" sz="2800" kern="100">
                <a:solidFill>
                  <a:srgbClr val="FF0000"/>
                </a:solidFill>
                <a:effectLst/>
                <a:latin typeface="+mn-ea"/>
                <a:cs typeface="Times New Roman" panose="02020603050405020304" pitchFamily="18" charset="0"/>
              </a:rPr>
              <a:t>紫灰色</a:t>
            </a:r>
            <a:r>
              <a:rPr lang="zh-CN" altLang="zh-CN" sz="2800" kern="100">
                <a:effectLst/>
                <a:latin typeface="+mn-ea"/>
                <a:cs typeface="Times New Roman" panose="02020603050405020304" pitchFamily="18" charset="0"/>
              </a:rPr>
              <a:t>的芦穗，</a:t>
            </a:r>
            <a:r>
              <a:rPr lang="zh-CN" altLang="zh-CN" sz="2800" kern="100">
                <a:solidFill>
                  <a:srgbClr val="FF0000"/>
                </a:solidFill>
                <a:effectLst/>
                <a:latin typeface="+mn-ea"/>
                <a:cs typeface="Times New Roman" panose="02020603050405020304" pitchFamily="18" charset="0"/>
              </a:rPr>
              <a:t>发着银光</a:t>
            </a:r>
            <a:r>
              <a:rPr lang="zh-CN" altLang="zh-CN" sz="2800" kern="100">
                <a:effectLst/>
                <a:latin typeface="+mn-ea"/>
                <a:cs typeface="Times New Roman" panose="02020603050405020304" pitchFamily="18" charset="0"/>
              </a:rPr>
              <a:t>，软软的，滑溜溜的，像一串丝线。有的地方结了蒲棒，</a:t>
            </a:r>
            <a:r>
              <a:rPr lang="zh-CN" altLang="zh-CN" sz="2800" kern="100">
                <a:solidFill>
                  <a:srgbClr val="FF0000"/>
                </a:solidFill>
                <a:effectLst/>
                <a:latin typeface="+mn-ea"/>
                <a:cs typeface="Times New Roman" panose="02020603050405020304" pitchFamily="18" charset="0"/>
              </a:rPr>
              <a:t>通红的</a:t>
            </a:r>
            <a:r>
              <a:rPr lang="zh-CN" altLang="zh-CN" sz="2800" kern="100">
                <a:effectLst/>
                <a:latin typeface="+mn-ea"/>
                <a:cs typeface="Times New Roman" panose="02020603050405020304" pitchFamily="18" charset="0"/>
              </a:rPr>
              <a:t>，像一枝一枝小蜡烛。青浮萍，紫浮萍。长脚蚊子，水蜘蛛。野菱角开着四瓣的小白花。惊起一只青桩（一种水鸟），擦着芦穗，扑鲁鲁鲁飞远了。（</a:t>
            </a:r>
            <a:r>
              <a:rPr lang="zh-CN" altLang="en-US" sz="2800" kern="100">
                <a:effectLst/>
                <a:latin typeface="+mn-ea"/>
                <a:cs typeface="Times New Roman" panose="02020603050405020304" pitchFamily="18" charset="0"/>
              </a:rPr>
              <a:t>汪曾祺</a:t>
            </a:r>
            <a:r>
              <a:rPr lang="zh-CN" altLang="zh-CN" sz="2800" kern="100">
                <a:effectLst/>
                <a:latin typeface="+mn-ea"/>
                <a:cs typeface="Times New Roman" panose="02020603050405020304" pitchFamily="18" charset="0"/>
              </a:rPr>
              <a:t>《受戒》）</a:t>
            </a:r>
            <a:endParaRPr lang="zh-CN" altLang="zh-CN" sz="2800" kern="100">
              <a:effectLst/>
              <a:latin typeface="+mn-ea"/>
              <a:cs typeface="Times New Roman" panose="02020603050405020304" pitchFamily="18" charset="0"/>
            </a:endParaRPr>
          </a:p>
        </p:txBody>
      </p:sp>
      <p:sp>
        <p:nvSpPr>
          <p:cNvPr id="6" name="文本框 5"/>
          <p:cNvSpPr txBox="1"/>
          <p:nvPr/>
        </p:nvSpPr>
        <p:spPr>
          <a:xfrm>
            <a:off x="1353311" y="3916045"/>
            <a:ext cx="9604857" cy="1494576"/>
          </a:xfrm>
          <a:prstGeom prst="rect">
            <a:avLst/>
          </a:prstGeom>
          <a:noFill/>
        </p:spPr>
        <p:txBody>
          <a:bodyPr wrap="square">
            <a:spAutoFit/>
          </a:bodyPr>
          <a:lstStyle/>
          <a:p>
            <a:pPr>
              <a:lnSpc>
                <a:spcPct val="150000"/>
              </a:lnSpc>
            </a:pPr>
            <a:r>
              <a:rPr lang="zh-CN" altLang="zh-CN" sz="3200">
                <a:solidFill>
                  <a:srgbClr val="FF0000"/>
                </a:solidFill>
                <a:effectLst/>
                <a:ea typeface="等线" panose="02010600030101010101" pitchFamily="2" charset="-122"/>
                <a:cs typeface="Times New Roman" panose="02020603050405020304" pitchFamily="18" charset="0"/>
              </a:rPr>
              <a:t>词</a:t>
            </a:r>
            <a:r>
              <a:rPr lang="zh-CN" altLang="en-US" sz="3200">
                <a:solidFill>
                  <a:srgbClr val="FF0000"/>
                </a:solidFill>
                <a:effectLst/>
                <a:ea typeface="等线" panose="02010600030101010101" pitchFamily="2" charset="-122"/>
                <a:cs typeface="Times New Roman" panose="02020603050405020304" pitchFamily="18" charset="0"/>
              </a:rPr>
              <a:t>语运用</a:t>
            </a:r>
            <a:r>
              <a:rPr lang="zh-CN" altLang="zh-CN" sz="3200">
                <a:solidFill>
                  <a:srgbClr val="FF0000"/>
                </a:solidFill>
                <a:effectLst/>
                <a:ea typeface="等线" panose="02010600030101010101" pitchFamily="2" charset="-122"/>
                <a:cs typeface="Times New Roman" panose="02020603050405020304" pitchFamily="18" charset="0"/>
              </a:rPr>
              <a:t>：</a:t>
            </a:r>
            <a:r>
              <a:rPr lang="zh-CN" altLang="zh-CN" sz="3200">
                <a:effectLst/>
                <a:ea typeface="等线" panose="02010600030101010101" pitchFamily="2" charset="-122"/>
                <a:cs typeface="Times New Roman" panose="02020603050405020304" pitchFamily="18" charset="0"/>
              </a:rPr>
              <a:t>“紫灰色”“发着银光”“通红的”，都是充满活力的鲜润的颜色，</a:t>
            </a:r>
            <a:r>
              <a:rPr lang="zh-CN" altLang="en-US" sz="3200">
                <a:effectLst/>
                <a:ea typeface="等线" panose="02010600030101010101" pitchFamily="2" charset="-122"/>
                <a:cs typeface="Times New Roman" panose="02020603050405020304" pitchFamily="18" charset="0"/>
              </a:rPr>
              <a:t>表现</a:t>
            </a:r>
            <a:r>
              <a:rPr lang="zh-CN" altLang="zh-CN" sz="3200">
                <a:effectLst/>
                <a:ea typeface="等线" panose="02010600030101010101" pitchFamily="2" charset="-122"/>
                <a:cs typeface="Times New Roman" panose="02020603050405020304" pitchFamily="18" charset="0"/>
              </a:rPr>
              <a:t>饱满的生命状态</a:t>
            </a:r>
            <a:r>
              <a:rPr lang="zh-CN" altLang="en-US" sz="3200">
                <a:effectLst/>
                <a:ea typeface="等线" panose="02010600030101010101" pitchFamily="2" charset="-122"/>
                <a:cs typeface="Times New Roman" panose="02020603050405020304" pitchFamily="18" charset="0"/>
              </a:rPr>
              <a:t>。</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97356" y="411052"/>
            <a:ext cx="10343694" cy="3409138"/>
          </a:xfrm>
          <a:prstGeom prst="rect">
            <a:avLst/>
          </a:prstGeom>
          <a:noFill/>
        </p:spPr>
        <p:txBody>
          <a:bodyPr wrap="square">
            <a:spAutoFit/>
          </a:bodyPr>
          <a:lstStyle/>
          <a:p>
            <a:pPr indent="266700" algn="just">
              <a:lnSpc>
                <a:spcPct val="130000"/>
              </a:lnSpc>
            </a:pPr>
            <a:r>
              <a:rPr lang="en-US" altLang="zh-CN" sz="2800" kern="100">
                <a:effectLst/>
                <a:latin typeface="+mn-ea"/>
                <a:cs typeface="Times New Roman" panose="02020603050405020304" pitchFamily="18" charset="0"/>
              </a:rPr>
              <a:t>     </a:t>
            </a:r>
            <a:r>
              <a:rPr lang="zh-CN" altLang="zh-CN" sz="2800" kern="100">
                <a:latin typeface="+mn-ea"/>
                <a:cs typeface="Times New Roman" panose="02020603050405020304" pitchFamily="18" charset="0"/>
              </a:rPr>
              <a:t>英子跳到中舱，两只桨飞快地划起来，划进了芦花荡。芦花才吐新穗。紫灰色的芦穗，发着银光，软软的，滑溜溜的，像一串丝线。有的地方结了蒲棒，通红的，像一枝一枝小蜡烛。</a:t>
            </a:r>
            <a:r>
              <a:rPr lang="zh-CN" altLang="zh-CN" sz="2800" kern="100">
                <a:solidFill>
                  <a:srgbClr val="FF0000"/>
                </a:solidFill>
                <a:effectLst/>
                <a:latin typeface="+mn-ea"/>
                <a:cs typeface="Times New Roman" panose="02020603050405020304" pitchFamily="18" charset="0"/>
              </a:rPr>
              <a:t>青浮萍，紫浮萍。长脚蚊子，水蜘蛛。</a:t>
            </a:r>
            <a:r>
              <a:rPr lang="zh-CN" altLang="zh-CN" sz="2800" kern="100">
                <a:effectLst/>
                <a:latin typeface="+mn-ea"/>
                <a:cs typeface="Times New Roman" panose="02020603050405020304" pitchFamily="18" charset="0"/>
              </a:rPr>
              <a:t>野菱角开着四瓣的小白花。惊起一只青桩（一种水鸟），擦着芦穗，扑鲁鲁鲁飞远了。（</a:t>
            </a:r>
            <a:r>
              <a:rPr lang="zh-CN" altLang="en-US" sz="2800" kern="100">
                <a:effectLst/>
                <a:latin typeface="+mn-ea"/>
                <a:cs typeface="Times New Roman" panose="02020603050405020304" pitchFamily="18" charset="0"/>
              </a:rPr>
              <a:t>汪曾祺</a:t>
            </a:r>
            <a:r>
              <a:rPr lang="zh-CN" altLang="zh-CN" sz="2800" kern="100">
                <a:effectLst/>
                <a:latin typeface="+mn-ea"/>
                <a:cs typeface="Times New Roman" panose="02020603050405020304" pitchFamily="18" charset="0"/>
              </a:rPr>
              <a:t>《受戒》）</a:t>
            </a:r>
            <a:endParaRPr lang="zh-CN" altLang="zh-CN" sz="2800" kern="100">
              <a:effectLst/>
              <a:latin typeface="+mn-ea"/>
              <a:cs typeface="Times New Roman" panose="02020603050405020304" pitchFamily="18" charset="0"/>
            </a:endParaRPr>
          </a:p>
        </p:txBody>
      </p:sp>
      <p:sp>
        <p:nvSpPr>
          <p:cNvPr id="6" name="文本框 5"/>
          <p:cNvSpPr txBox="1"/>
          <p:nvPr/>
        </p:nvSpPr>
        <p:spPr>
          <a:xfrm>
            <a:off x="1110691" y="3977828"/>
            <a:ext cx="9970618" cy="1494576"/>
          </a:xfrm>
          <a:prstGeom prst="rect">
            <a:avLst/>
          </a:prstGeom>
          <a:noFill/>
        </p:spPr>
        <p:txBody>
          <a:bodyPr wrap="square">
            <a:spAutoFit/>
          </a:bodyPr>
          <a:lstStyle/>
          <a:p>
            <a:pPr>
              <a:lnSpc>
                <a:spcPct val="150000"/>
              </a:lnSpc>
            </a:pPr>
            <a:r>
              <a:rPr lang="zh-CN" altLang="zh-CN" sz="3200">
                <a:solidFill>
                  <a:srgbClr val="FF0000"/>
                </a:solidFill>
                <a:ea typeface="等线" panose="02010600030101010101" pitchFamily="2" charset="-122"/>
                <a:cs typeface="Times New Roman" panose="02020603050405020304" pitchFamily="18" charset="0"/>
              </a:rPr>
              <a:t>词</a:t>
            </a:r>
            <a:r>
              <a:rPr lang="zh-CN" altLang="en-US" sz="3200">
                <a:solidFill>
                  <a:srgbClr val="FF0000"/>
                </a:solidFill>
                <a:ea typeface="等线" panose="02010600030101010101" pitchFamily="2" charset="-122"/>
                <a:cs typeface="Times New Roman" panose="02020603050405020304" pitchFamily="18" charset="0"/>
              </a:rPr>
              <a:t>语运用</a:t>
            </a:r>
            <a:r>
              <a:rPr lang="zh-CN" altLang="zh-CN" sz="3200">
                <a:solidFill>
                  <a:srgbClr val="FF0000"/>
                </a:solidFill>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 “青浮萍，紫浮萍。长脚蚊子，水蜘蛛”</a:t>
            </a:r>
            <a:r>
              <a:rPr lang="zh-CN" altLang="en-US" sz="3200">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这是典型的名词叠加式意象描绘法</a:t>
            </a:r>
            <a:r>
              <a:rPr lang="zh-CN" altLang="en-US" sz="3200">
                <a:ea typeface="等线" panose="02010600030101010101" pitchFamily="2" charset="-122"/>
                <a:cs typeface="Times New Roman" panose="02020603050405020304" pitchFamily="18" charset="0"/>
              </a:rPr>
              <a:t>。</a:t>
            </a:r>
            <a:endParaRPr lang="zh-CN" altLang="en-US" sz="3200">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97356" y="411052"/>
            <a:ext cx="10343694" cy="2455159"/>
          </a:xfrm>
          <a:prstGeom prst="rect">
            <a:avLst/>
          </a:prstGeom>
          <a:noFill/>
        </p:spPr>
        <p:txBody>
          <a:bodyPr wrap="square">
            <a:spAutoFit/>
          </a:bodyPr>
          <a:lstStyle/>
          <a:p>
            <a:pPr indent="266700" algn="just">
              <a:lnSpc>
                <a:spcPct val="130000"/>
              </a:lnSpc>
            </a:pPr>
            <a:r>
              <a:rPr lang="en-US" altLang="zh-CN" sz="2400" kern="100">
                <a:effectLst/>
                <a:latin typeface="+mn-ea"/>
                <a:cs typeface="Times New Roman" panose="02020603050405020304" pitchFamily="18" charset="0"/>
              </a:rPr>
              <a:t>     </a:t>
            </a:r>
            <a:r>
              <a:rPr lang="zh-CN" altLang="zh-CN" sz="2400" kern="100">
                <a:effectLst/>
                <a:latin typeface="+mn-ea"/>
                <a:cs typeface="Times New Roman" panose="02020603050405020304" pitchFamily="18" charset="0"/>
              </a:rPr>
              <a:t>英子跳到中舱，两只桨飞快地划起来，划进了芦花荡。芦花才吐新穗。</a:t>
            </a:r>
            <a:r>
              <a:rPr lang="zh-CN" altLang="zh-CN" sz="2400" kern="100">
                <a:solidFill>
                  <a:srgbClr val="FF0000"/>
                </a:solidFill>
                <a:effectLst/>
                <a:latin typeface="+mn-ea"/>
                <a:cs typeface="Times New Roman" panose="02020603050405020304" pitchFamily="18" charset="0"/>
              </a:rPr>
              <a:t>紫灰色</a:t>
            </a:r>
            <a:r>
              <a:rPr lang="zh-CN" altLang="zh-CN" sz="2400" kern="100">
                <a:effectLst/>
                <a:latin typeface="+mn-ea"/>
                <a:cs typeface="Times New Roman" panose="02020603050405020304" pitchFamily="18" charset="0"/>
              </a:rPr>
              <a:t>的芦穗，</a:t>
            </a:r>
            <a:r>
              <a:rPr lang="zh-CN" altLang="zh-CN" sz="2400" kern="100">
                <a:solidFill>
                  <a:srgbClr val="FF0000"/>
                </a:solidFill>
                <a:effectLst/>
                <a:latin typeface="+mn-ea"/>
                <a:cs typeface="Times New Roman" panose="02020603050405020304" pitchFamily="18" charset="0"/>
              </a:rPr>
              <a:t>发着银光</a:t>
            </a:r>
            <a:r>
              <a:rPr lang="zh-CN" altLang="zh-CN" sz="2400" kern="100">
                <a:effectLst/>
                <a:latin typeface="+mn-ea"/>
                <a:cs typeface="Times New Roman" panose="02020603050405020304" pitchFamily="18" charset="0"/>
              </a:rPr>
              <a:t>，软软的，滑溜溜的，像一串丝线。有的地方结了蒲棒，</a:t>
            </a:r>
            <a:r>
              <a:rPr lang="zh-CN" altLang="zh-CN" sz="2400" kern="100">
                <a:solidFill>
                  <a:srgbClr val="FF0000"/>
                </a:solidFill>
                <a:effectLst/>
                <a:latin typeface="+mn-ea"/>
                <a:cs typeface="Times New Roman" panose="02020603050405020304" pitchFamily="18" charset="0"/>
              </a:rPr>
              <a:t>通红的</a:t>
            </a:r>
            <a:r>
              <a:rPr lang="zh-CN" altLang="zh-CN" sz="2400" kern="100">
                <a:effectLst/>
                <a:latin typeface="+mn-ea"/>
                <a:cs typeface="Times New Roman" panose="02020603050405020304" pitchFamily="18" charset="0"/>
              </a:rPr>
              <a:t>，像一枝一枝小蜡烛。青浮萍，紫浮萍。长脚蚊子，水蜘蛛。野菱角开着四瓣的小白花。惊起一只青桩（一种水鸟），擦着芦穗，扑鲁鲁鲁飞远了。（</a:t>
            </a:r>
            <a:r>
              <a:rPr lang="zh-CN" altLang="en-US" sz="2400" kern="100">
                <a:effectLst/>
                <a:latin typeface="+mn-ea"/>
                <a:cs typeface="Times New Roman" panose="02020603050405020304" pitchFamily="18" charset="0"/>
              </a:rPr>
              <a:t>汪曾祺</a:t>
            </a:r>
            <a:r>
              <a:rPr lang="zh-CN" altLang="zh-CN" sz="2400" kern="100">
                <a:effectLst/>
                <a:latin typeface="+mn-ea"/>
                <a:cs typeface="Times New Roman" panose="02020603050405020304" pitchFamily="18" charset="0"/>
              </a:rPr>
              <a:t>《受戒》）</a:t>
            </a:r>
            <a:endParaRPr lang="zh-CN" altLang="zh-CN" sz="2400" kern="100">
              <a:effectLst/>
              <a:latin typeface="+mn-ea"/>
              <a:cs typeface="Times New Roman" panose="02020603050405020304" pitchFamily="18" charset="0"/>
            </a:endParaRPr>
          </a:p>
        </p:txBody>
      </p:sp>
      <p:sp>
        <p:nvSpPr>
          <p:cNvPr id="6" name="文本框 5"/>
          <p:cNvSpPr txBox="1"/>
          <p:nvPr/>
        </p:nvSpPr>
        <p:spPr>
          <a:xfrm>
            <a:off x="983894" y="2982961"/>
            <a:ext cx="9970618" cy="2971904"/>
          </a:xfrm>
          <a:prstGeom prst="rect">
            <a:avLst/>
          </a:prstGeom>
          <a:noFill/>
        </p:spPr>
        <p:txBody>
          <a:bodyPr wrap="square">
            <a:spAutoFit/>
          </a:bodyPr>
          <a:lstStyle/>
          <a:p>
            <a:pPr>
              <a:lnSpc>
                <a:spcPct val="150000"/>
              </a:lnSpc>
            </a:pPr>
            <a:r>
              <a:rPr lang="zh-CN" altLang="zh-CN" sz="3200">
                <a:solidFill>
                  <a:srgbClr val="FF0000"/>
                </a:solidFill>
                <a:ea typeface="等线" panose="02010600030101010101" pitchFamily="2" charset="-122"/>
                <a:cs typeface="Times New Roman" panose="02020603050405020304" pitchFamily="18" charset="0"/>
              </a:rPr>
              <a:t>词</a:t>
            </a:r>
            <a:r>
              <a:rPr lang="zh-CN" altLang="en-US" sz="3200">
                <a:solidFill>
                  <a:srgbClr val="FF0000"/>
                </a:solidFill>
                <a:ea typeface="等线" panose="02010600030101010101" pitchFamily="2" charset="-122"/>
                <a:cs typeface="Times New Roman" panose="02020603050405020304" pitchFamily="18" charset="0"/>
              </a:rPr>
              <a:t>语运用</a:t>
            </a:r>
            <a:r>
              <a:rPr lang="zh-CN" altLang="zh-CN" sz="3200">
                <a:solidFill>
                  <a:srgbClr val="FF0000"/>
                </a:solidFill>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 “青浮萍，紫浮萍。长脚蚊子，水蜘蛛”</a:t>
            </a:r>
            <a:r>
              <a:rPr lang="zh-CN" altLang="en-US" sz="3200">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这是典型的名词叠加式意象描绘法</a:t>
            </a:r>
            <a:r>
              <a:rPr lang="zh-CN" altLang="en-US" sz="3200">
                <a:ea typeface="等线" panose="02010600030101010101" pitchFamily="2" charset="-122"/>
                <a:cs typeface="Times New Roman" panose="02020603050405020304" pitchFamily="18" charset="0"/>
              </a:rPr>
              <a:t>。</a:t>
            </a:r>
            <a:endParaRPr lang="en-US" altLang="zh-CN" sz="3200">
              <a:ea typeface="等线" panose="02010600030101010101" pitchFamily="2" charset="-122"/>
              <a:cs typeface="Times New Roman" panose="02020603050405020304" pitchFamily="18" charset="0"/>
            </a:endParaRPr>
          </a:p>
          <a:p>
            <a:pPr algn="ctr">
              <a:lnSpc>
                <a:spcPct val="150000"/>
              </a:lnSpc>
            </a:pPr>
            <a:r>
              <a:rPr lang="zh-CN" altLang="zh-CN" sz="3200">
                <a:ea typeface="等线" panose="02010600030101010101" pitchFamily="2" charset="-122"/>
                <a:cs typeface="Times New Roman" panose="02020603050405020304" pitchFamily="18" charset="0"/>
              </a:rPr>
              <a:t>“枯藤老树昏鸦，小桥流水人家”</a:t>
            </a:r>
            <a:endParaRPr lang="en-US" altLang="zh-CN" sz="3200">
              <a:ea typeface="等线" panose="02010600030101010101" pitchFamily="2" charset="-122"/>
              <a:cs typeface="Times New Roman" panose="02020603050405020304" pitchFamily="18" charset="0"/>
            </a:endParaRPr>
          </a:p>
          <a:p>
            <a:pPr algn="ctr">
              <a:lnSpc>
                <a:spcPct val="150000"/>
              </a:lnSpc>
            </a:pPr>
            <a:r>
              <a:rPr lang="zh-CN" altLang="zh-CN" sz="3200">
                <a:ea typeface="等线" panose="02010600030101010101" pitchFamily="2" charset="-122"/>
                <a:cs typeface="Times New Roman" panose="02020603050405020304" pitchFamily="18" charset="0"/>
              </a:rPr>
              <a:t>“鸡声茅店月，人迹板桥霜”</a:t>
            </a:r>
            <a:endParaRPr lang="zh-CN" altLang="en-US" sz="3200">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05968" y="601247"/>
            <a:ext cx="10702138" cy="2455159"/>
          </a:xfrm>
          <a:prstGeom prst="rect">
            <a:avLst/>
          </a:prstGeom>
          <a:noFill/>
        </p:spPr>
        <p:txBody>
          <a:bodyPr wrap="square">
            <a:spAutoFit/>
          </a:bodyPr>
          <a:lstStyle/>
          <a:p>
            <a:pPr indent="266700" algn="just">
              <a:lnSpc>
                <a:spcPct val="130000"/>
              </a:lnSpc>
            </a:pPr>
            <a:r>
              <a:rPr lang="en-US" altLang="zh-CN" sz="2400" kern="100">
                <a:effectLst/>
                <a:latin typeface="+mn-ea"/>
                <a:cs typeface="Times New Roman" panose="02020603050405020304" pitchFamily="18" charset="0"/>
              </a:rPr>
              <a:t>     </a:t>
            </a:r>
            <a:r>
              <a:rPr lang="zh-CN" altLang="zh-CN" sz="2400" kern="100">
                <a:effectLst/>
                <a:latin typeface="+mn-ea"/>
                <a:cs typeface="Times New Roman" panose="02020603050405020304" pitchFamily="18" charset="0"/>
              </a:rPr>
              <a:t>英子跳到中舱，两只桨飞快地划起来，划进了芦花荡。芦花才吐新穗。紫灰色的芦穗，发着银光，软软的，滑溜溜的，像一串丝线。有的地方结了蒲棒，通红的，像一枝一枝小蜡烛。青浮萍，紫浮萍。长脚蚊子，水蜘蛛。野菱角开着四瓣的小白花。惊起一只青桩（一种水鸟），擦着芦穗，</a:t>
            </a:r>
            <a:r>
              <a:rPr lang="zh-CN" altLang="zh-CN" sz="2400" kern="100">
                <a:solidFill>
                  <a:srgbClr val="FF0000"/>
                </a:solidFill>
                <a:effectLst/>
                <a:latin typeface="+mn-ea"/>
                <a:cs typeface="Times New Roman" panose="02020603050405020304" pitchFamily="18" charset="0"/>
              </a:rPr>
              <a:t>扑鲁鲁鲁</a:t>
            </a:r>
            <a:r>
              <a:rPr lang="zh-CN" altLang="zh-CN" sz="2400" kern="100">
                <a:effectLst/>
                <a:latin typeface="+mn-ea"/>
                <a:cs typeface="Times New Roman" panose="02020603050405020304" pitchFamily="18" charset="0"/>
              </a:rPr>
              <a:t>飞远了。（</a:t>
            </a:r>
            <a:r>
              <a:rPr lang="zh-CN" altLang="en-US" sz="2400" kern="100">
                <a:effectLst/>
                <a:latin typeface="+mn-ea"/>
                <a:cs typeface="Times New Roman" panose="02020603050405020304" pitchFamily="18" charset="0"/>
              </a:rPr>
              <a:t>汪曾祺</a:t>
            </a:r>
            <a:r>
              <a:rPr lang="zh-CN" altLang="zh-CN" sz="2400" kern="100">
                <a:effectLst/>
                <a:latin typeface="+mn-ea"/>
                <a:cs typeface="Times New Roman" panose="02020603050405020304" pitchFamily="18" charset="0"/>
              </a:rPr>
              <a:t>《受戒》）</a:t>
            </a:r>
            <a:endParaRPr lang="zh-CN" altLang="zh-CN" sz="2400" kern="100">
              <a:effectLst/>
              <a:latin typeface="+mn-ea"/>
              <a:cs typeface="Times New Roman" panose="02020603050405020304" pitchFamily="18" charset="0"/>
            </a:endParaRPr>
          </a:p>
        </p:txBody>
      </p:sp>
      <p:sp>
        <p:nvSpPr>
          <p:cNvPr id="6" name="文本框 5"/>
          <p:cNvSpPr txBox="1"/>
          <p:nvPr/>
        </p:nvSpPr>
        <p:spPr>
          <a:xfrm>
            <a:off x="713231" y="3217048"/>
            <a:ext cx="10442449" cy="2233240"/>
          </a:xfrm>
          <a:prstGeom prst="rect">
            <a:avLst/>
          </a:prstGeom>
          <a:noFill/>
        </p:spPr>
        <p:txBody>
          <a:bodyPr wrap="square">
            <a:spAutoFit/>
          </a:bodyPr>
          <a:lstStyle/>
          <a:p>
            <a:pPr>
              <a:lnSpc>
                <a:spcPct val="150000"/>
              </a:lnSpc>
            </a:pPr>
            <a:r>
              <a:rPr lang="zh-CN" altLang="zh-CN" sz="3200">
                <a:solidFill>
                  <a:srgbClr val="FF0000"/>
                </a:solidFill>
                <a:ea typeface="等线" panose="02010600030101010101" pitchFamily="2" charset="-122"/>
                <a:cs typeface="Times New Roman" panose="02020603050405020304" pitchFamily="18" charset="0"/>
              </a:rPr>
              <a:t>词</a:t>
            </a:r>
            <a:r>
              <a:rPr lang="zh-CN" altLang="en-US" sz="3200">
                <a:solidFill>
                  <a:srgbClr val="FF0000"/>
                </a:solidFill>
                <a:ea typeface="等线" panose="02010600030101010101" pitchFamily="2" charset="-122"/>
                <a:cs typeface="Times New Roman" panose="02020603050405020304" pitchFamily="18" charset="0"/>
              </a:rPr>
              <a:t>语运用</a:t>
            </a:r>
            <a:r>
              <a:rPr lang="zh-CN" altLang="zh-CN" sz="3200">
                <a:solidFill>
                  <a:srgbClr val="FF0000"/>
                </a:solidFill>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 </a:t>
            </a:r>
            <a:r>
              <a:rPr lang="zh-CN" altLang="en-US" sz="3200">
                <a:cs typeface="Times New Roman" panose="02020603050405020304" pitchFamily="18" charset="0"/>
              </a:rPr>
              <a:t>“扑鲁鲁鲁”，多个叠词，表现这只鸟翅膀扑腾的时间特别长，动静特别大，特别有活力。（我想，作家在写下这句话时，脸上一定带着调皮的、得意的微笑）</a:t>
            </a:r>
            <a:endParaRPr lang="zh-CN" altLang="en-US" sz="3200">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05968" y="601247"/>
            <a:ext cx="10702138" cy="2455159"/>
          </a:xfrm>
          <a:prstGeom prst="rect">
            <a:avLst/>
          </a:prstGeom>
          <a:noFill/>
        </p:spPr>
        <p:txBody>
          <a:bodyPr wrap="square">
            <a:spAutoFit/>
          </a:bodyPr>
          <a:lstStyle/>
          <a:p>
            <a:pPr indent="266700" algn="just">
              <a:lnSpc>
                <a:spcPct val="130000"/>
              </a:lnSpc>
            </a:pPr>
            <a:r>
              <a:rPr lang="en-US" altLang="zh-CN" sz="2400" kern="100">
                <a:effectLst/>
                <a:latin typeface="+mn-ea"/>
                <a:cs typeface="Times New Roman" panose="02020603050405020304" pitchFamily="18" charset="0"/>
              </a:rPr>
              <a:t>     </a:t>
            </a:r>
            <a:r>
              <a:rPr lang="zh-CN" altLang="zh-CN" sz="2400" kern="100">
                <a:effectLst/>
                <a:latin typeface="+mn-ea"/>
                <a:cs typeface="Times New Roman" panose="02020603050405020304" pitchFamily="18" charset="0"/>
              </a:rPr>
              <a:t>英子跳到中舱，两只桨飞快地划起来，划进了芦花荡。芦花才吐新穗。紫灰色的芦穗，发着银光，软软的，滑溜溜的，像一串丝线。有的地方结了蒲棒，通红的，像一枝一枝小蜡烛。青浮萍，紫浮萍。长脚蚊子，水蜘蛛。野菱角开着四瓣的小白花。惊起一只青桩（一种水鸟），擦着芦穗，扑鲁鲁鲁飞远了。（</a:t>
            </a:r>
            <a:r>
              <a:rPr lang="zh-CN" altLang="en-US" sz="2400" kern="100">
                <a:effectLst/>
                <a:latin typeface="+mn-ea"/>
                <a:cs typeface="Times New Roman" panose="02020603050405020304" pitchFamily="18" charset="0"/>
              </a:rPr>
              <a:t>汪曾祺</a:t>
            </a:r>
            <a:r>
              <a:rPr lang="zh-CN" altLang="zh-CN" sz="2400" kern="100">
                <a:effectLst/>
                <a:latin typeface="+mn-ea"/>
                <a:cs typeface="Times New Roman" panose="02020603050405020304" pitchFamily="18" charset="0"/>
              </a:rPr>
              <a:t>《受戒》）</a:t>
            </a:r>
            <a:endParaRPr lang="zh-CN" altLang="zh-CN" sz="2400" kern="100">
              <a:effectLst/>
              <a:latin typeface="+mn-ea"/>
              <a:cs typeface="Times New Roman" panose="02020603050405020304" pitchFamily="18" charset="0"/>
            </a:endParaRPr>
          </a:p>
        </p:txBody>
      </p:sp>
      <p:sp>
        <p:nvSpPr>
          <p:cNvPr id="6" name="文本框 5"/>
          <p:cNvSpPr txBox="1"/>
          <p:nvPr/>
        </p:nvSpPr>
        <p:spPr>
          <a:xfrm>
            <a:off x="1013155" y="3173157"/>
            <a:ext cx="9970618" cy="2233240"/>
          </a:xfrm>
          <a:prstGeom prst="rect">
            <a:avLst/>
          </a:prstGeom>
          <a:noFill/>
        </p:spPr>
        <p:txBody>
          <a:bodyPr wrap="square">
            <a:spAutoFit/>
          </a:bodyPr>
          <a:lstStyle/>
          <a:p>
            <a:pPr>
              <a:lnSpc>
                <a:spcPct val="150000"/>
              </a:lnSpc>
            </a:pPr>
            <a:r>
              <a:rPr lang="zh-CN" altLang="en-US" sz="3200">
                <a:solidFill>
                  <a:srgbClr val="FF0000"/>
                </a:solidFill>
                <a:ea typeface="等线" panose="02010600030101010101" pitchFamily="2" charset="-122"/>
                <a:cs typeface="Times New Roman" panose="02020603050405020304" pitchFamily="18" charset="0"/>
              </a:rPr>
              <a:t>句式选用</a:t>
            </a:r>
            <a:r>
              <a:rPr lang="zh-CN" altLang="zh-CN" sz="3200">
                <a:solidFill>
                  <a:srgbClr val="FF0000"/>
                </a:solidFill>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 </a:t>
            </a:r>
            <a:endParaRPr lang="en-US" altLang="zh-CN" sz="3200">
              <a:ea typeface="等线" panose="02010600030101010101" pitchFamily="2" charset="-122"/>
              <a:cs typeface="Times New Roman" panose="02020603050405020304" pitchFamily="18" charset="0"/>
            </a:endParaRPr>
          </a:p>
          <a:p>
            <a:pPr>
              <a:lnSpc>
                <a:spcPct val="150000"/>
              </a:lnSpc>
            </a:pPr>
            <a:r>
              <a:rPr lang="zh-CN" altLang="en-US" sz="3200">
                <a:cs typeface="Times New Roman" panose="02020603050405020304" pitchFamily="18" charset="0"/>
              </a:rPr>
              <a:t>多用短句，突出景物特点；放慢节奏，凸显观察者的观察情态与悠然欣喜之情。</a:t>
            </a:r>
            <a:endParaRPr lang="zh-CN" altLang="en-US" sz="3200">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05968" y="601247"/>
            <a:ext cx="10702138" cy="2455159"/>
          </a:xfrm>
          <a:prstGeom prst="rect">
            <a:avLst/>
          </a:prstGeom>
          <a:noFill/>
        </p:spPr>
        <p:txBody>
          <a:bodyPr wrap="square">
            <a:spAutoFit/>
          </a:bodyPr>
          <a:lstStyle/>
          <a:p>
            <a:pPr indent="266700" algn="just">
              <a:lnSpc>
                <a:spcPct val="130000"/>
              </a:lnSpc>
            </a:pPr>
            <a:r>
              <a:rPr lang="en-US" altLang="zh-CN" sz="2400" kern="100">
                <a:effectLst/>
                <a:latin typeface="+mn-ea"/>
                <a:cs typeface="Times New Roman" panose="02020603050405020304" pitchFamily="18" charset="0"/>
              </a:rPr>
              <a:t>     </a:t>
            </a:r>
            <a:r>
              <a:rPr lang="zh-CN" altLang="zh-CN" sz="2400" kern="100">
                <a:effectLst/>
                <a:latin typeface="+mn-ea"/>
                <a:cs typeface="Times New Roman" panose="02020603050405020304" pitchFamily="18" charset="0"/>
              </a:rPr>
              <a:t>英子跳到中舱，两只桨飞快地划起来，划进了芦花荡。芦花才吐新穗。</a:t>
            </a:r>
            <a:r>
              <a:rPr lang="zh-CN" altLang="zh-CN" sz="2400" kern="100">
                <a:solidFill>
                  <a:srgbClr val="FF0000"/>
                </a:solidFill>
                <a:latin typeface="+mn-ea"/>
                <a:cs typeface="Times New Roman" panose="02020603050405020304" pitchFamily="18" charset="0"/>
              </a:rPr>
              <a:t>紫灰色的芦穗，发着银光，软软的，滑溜溜的，像一串丝线</a:t>
            </a:r>
            <a:r>
              <a:rPr lang="zh-CN" altLang="zh-CN" sz="2400" kern="100">
                <a:latin typeface="+mn-ea"/>
                <a:cs typeface="Times New Roman" panose="02020603050405020304" pitchFamily="18" charset="0"/>
              </a:rPr>
              <a:t>。有的地方结了</a:t>
            </a:r>
            <a:r>
              <a:rPr lang="zh-CN" altLang="zh-CN" sz="2400" kern="100">
                <a:solidFill>
                  <a:srgbClr val="FF0000"/>
                </a:solidFill>
                <a:latin typeface="+mn-ea"/>
                <a:cs typeface="Times New Roman" panose="02020603050405020304" pitchFamily="18" charset="0"/>
              </a:rPr>
              <a:t>蒲棒，通红的，像一枝一枝小蜡烛</a:t>
            </a:r>
            <a:r>
              <a:rPr lang="zh-CN" altLang="zh-CN" sz="2400" kern="100">
                <a:effectLst/>
                <a:latin typeface="+mn-ea"/>
                <a:cs typeface="Times New Roman" panose="02020603050405020304" pitchFamily="18" charset="0"/>
              </a:rPr>
              <a:t>。青浮萍，紫浮萍。长脚蚊子，水蜘蛛。野菱角开着四瓣的小白花。惊起一只青桩（一种水鸟），擦着芦穗，扑鲁鲁鲁飞远了。（</a:t>
            </a:r>
            <a:r>
              <a:rPr lang="zh-CN" altLang="en-US" sz="2400" kern="100">
                <a:effectLst/>
                <a:latin typeface="+mn-ea"/>
                <a:cs typeface="Times New Roman" panose="02020603050405020304" pitchFamily="18" charset="0"/>
              </a:rPr>
              <a:t>汪曾祺</a:t>
            </a:r>
            <a:r>
              <a:rPr lang="zh-CN" altLang="zh-CN" sz="2400" kern="100">
                <a:effectLst/>
                <a:latin typeface="+mn-ea"/>
                <a:cs typeface="Times New Roman" panose="02020603050405020304" pitchFamily="18" charset="0"/>
              </a:rPr>
              <a:t>《受戒》）</a:t>
            </a:r>
            <a:endParaRPr lang="zh-CN" altLang="zh-CN" sz="2400" kern="100">
              <a:effectLst/>
              <a:latin typeface="+mn-ea"/>
              <a:cs typeface="Times New Roman" panose="02020603050405020304" pitchFamily="18" charset="0"/>
            </a:endParaRPr>
          </a:p>
        </p:txBody>
      </p:sp>
      <p:sp>
        <p:nvSpPr>
          <p:cNvPr id="6" name="文本框 5"/>
          <p:cNvSpPr txBox="1"/>
          <p:nvPr/>
        </p:nvSpPr>
        <p:spPr>
          <a:xfrm>
            <a:off x="1013155" y="3173157"/>
            <a:ext cx="9970618" cy="755913"/>
          </a:xfrm>
          <a:prstGeom prst="rect">
            <a:avLst/>
          </a:prstGeom>
          <a:noFill/>
        </p:spPr>
        <p:txBody>
          <a:bodyPr wrap="square">
            <a:spAutoFit/>
          </a:bodyPr>
          <a:lstStyle/>
          <a:p>
            <a:pPr>
              <a:lnSpc>
                <a:spcPct val="150000"/>
              </a:lnSpc>
            </a:pPr>
            <a:r>
              <a:rPr lang="zh-CN" altLang="en-US" sz="3200">
                <a:solidFill>
                  <a:srgbClr val="FF0000"/>
                </a:solidFill>
                <a:ea typeface="等线" panose="02010600030101010101" pitchFamily="2" charset="-122"/>
                <a:cs typeface="Times New Roman" panose="02020603050405020304" pitchFamily="18" charset="0"/>
              </a:rPr>
              <a:t>修辞手法</a:t>
            </a:r>
            <a:r>
              <a:rPr lang="zh-CN" altLang="zh-CN" sz="3200">
                <a:solidFill>
                  <a:srgbClr val="FF0000"/>
                </a:solidFill>
                <a:ea typeface="等线" panose="02010600030101010101" pitchFamily="2" charset="-122"/>
                <a:cs typeface="Times New Roman" panose="02020603050405020304" pitchFamily="18" charset="0"/>
              </a:rPr>
              <a:t>：</a:t>
            </a:r>
            <a:r>
              <a:rPr lang="zh-CN" altLang="zh-CN" sz="3200">
                <a:ea typeface="等线" panose="02010600030101010101" pitchFamily="2" charset="-122"/>
                <a:cs typeface="Times New Roman" panose="02020603050405020304" pitchFamily="18" charset="0"/>
              </a:rPr>
              <a:t> </a:t>
            </a:r>
            <a:endParaRPr lang="en-US" altLang="zh-CN" sz="3200">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65606" y="2719222"/>
            <a:ext cx="8675827" cy="646331"/>
          </a:xfrm>
          <a:prstGeom prst="rect">
            <a:avLst/>
          </a:prstGeom>
          <a:noFill/>
        </p:spPr>
        <p:txBody>
          <a:bodyPr wrap="square">
            <a:spAutoFit/>
          </a:bodyPr>
          <a:lstStyle/>
          <a:p>
            <a:pPr algn="l" fontAlgn="ctr">
              <a:lnSpc>
                <a:spcPct val="150000"/>
              </a:lnSpc>
            </a:pPr>
            <a:r>
              <a:rPr lang="en-US" altLang="zh-CN" sz="2400" kern="100">
                <a:solidFill>
                  <a:srgbClr val="000000"/>
                </a:solidFill>
                <a:effectLst/>
                <a:latin typeface="+mn-ea"/>
                <a:cs typeface="宋体" panose="02010600030101010101" pitchFamily="2" charset="-122"/>
              </a:rPr>
              <a:t>11. </a:t>
            </a:r>
            <a:r>
              <a:rPr lang="zh-CN" altLang="zh-CN" sz="2400" kern="100">
                <a:solidFill>
                  <a:srgbClr val="000000"/>
                </a:solidFill>
                <a:effectLst/>
                <a:latin typeface="+mn-ea"/>
                <a:cs typeface="宋体" panose="02010600030101010101" pitchFamily="2" charset="-122"/>
              </a:rPr>
              <a:t>赏析文中画线部分比喻、象征手法的艺术效果。</a:t>
            </a:r>
            <a:endParaRPr lang="zh-CN" altLang="zh-CN" sz="2400" kern="100">
              <a:effectLst/>
              <a:latin typeface="+mn-ea"/>
              <a:cs typeface="Times New Roman" panose="02020603050405020304" pitchFamily="18" charset="0"/>
            </a:endParaRPr>
          </a:p>
        </p:txBody>
      </p:sp>
      <p:sp>
        <p:nvSpPr>
          <p:cNvPr id="4" name="文本框 3"/>
          <p:cNvSpPr txBox="1"/>
          <p:nvPr/>
        </p:nvSpPr>
        <p:spPr>
          <a:xfrm>
            <a:off x="424460" y="476735"/>
            <a:ext cx="10621493" cy="2308324"/>
          </a:xfrm>
          <a:prstGeom prst="rect">
            <a:avLst/>
          </a:prstGeom>
          <a:noFill/>
        </p:spPr>
        <p:txBody>
          <a:bodyPr wrap="square" rtlCol="0">
            <a:spAutoFit/>
          </a:bodyPr>
          <a:lstStyle/>
          <a:p>
            <a:pPr fontAlgn="auto"/>
            <a:r>
              <a:rPr lang="en-US" altLang="zh-CN" sz="2400">
                <a:latin typeface="楷体" panose="02010609060101010101" pitchFamily="49" charset="-122"/>
                <a:ea typeface="楷体" panose="02010609060101010101" pitchFamily="49" charset="-122"/>
                <a:cs typeface="楷体" panose="02010609060101010101" pitchFamily="49" charset="-122"/>
              </a:rPr>
              <a:t>    </a:t>
            </a:r>
            <a:r>
              <a:rPr lang="zh-CN" altLang="en-US" sz="2400">
                <a:latin typeface="楷体" panose="02010609060101010101" pitchFamily="49" charset="-122"/>
                <a:ea typeface="楷体" panose="02010609060101010101" pitchFamily="49" charset="-122"/>
                <a:cs typeface="楷体" panose="02010609060101010101" pitchFamily="49" charset="-122"/>
              </a:rPr>
              <a:t>老婆婆走到浓密的树林里，老头发现她竟然一身金黄，飘动着团团芳香，就像一头金色的豹子。豹子走在麦田里，麦子哗哗响起来。麦子的金光洒在榆树上，榆树叶子油汪汪的；麦子的金光洒在云朵上，云就像戴了金笼头，云跟牲畜一样弯下脖子在明净辽阔的苍穹上吃草，云吃草的声音很柔和，窸窸窣窣。老婆婆摸麦穗呢。她的手像一只跳鼠，跳到麦芒上，麦芒浓密绵长就像夏天的睫毛，老婆婆触摸到夏天最美丽的地方。</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nvSpPr>
        <p:spPr>
          <a:xfrm>
            <a:off x="1667866" y="3281273"/>
            <a:ext cx="8675827" cy="2677656"/>
          </a:xfrm>
          <a:prstGeom prst="rect">
            <a:avLst/>
          </a:prstGeom>
          <a:noFill/>
        </p:spPr>
        <p:txBody>
          <a:bodyPr wrap="square">
            <a:spAutoFit/>
          </a:bodyPr>
          <a:lstStyle/>
          <a:p>
            <a:pPr algn="l" fontAlgn="ctr">
              <a:lnSpc>
                <a:spcPct val="150000"/>
              </a:lnSpc>
            </a:pPr>
            <a:r>
              <a:rPr lang="zh-CN" altLang="zh-CN" sz="2800" kern="100">
                <a:solidFill>
                  <a:srgbClr val="FF0000"/>
                </a:solidFill>
                <a:effectLst/>
                <a:latin typeface="+mn-ea"/>
                <a:cs typeface="宋体" panose="02010600030101010101" pitchFamily="2" charset="-122"/>
              </a:rPr>
              <a:t>赏析文中画线部分</a:t>
            </a:r>
            <a:r>
              <a:rPr lang="zh-CN" altLang="en-US" sz="2800" kern="100">
                <a:solidFill>
                  <a:srgbClr val="FF0000"/>
                </a:solidFill>
                <a:effectLst/>
                <a:latin typeface="+mn-ea"/>
                <a:cs typeface="宋体" panose="02010600030101010101" pitchFamily="2" charset="-122"/>
              </a:rPr>
              <a:t>语言表达技巧</a:t>
            </a:r>
            <a:r>
              <a:rPr lang="zh-CN" altLang="zh-CN" sz="2800" kern="100">
                <a:solidFill>
                  <a:srgbClr val="FF0000"/>
                </a:solidFill>
                <a:effectLst/>
                <a:latin typeface="+mn-ea"/>
                <a:cs typeface="宋体" panose="02010600030101010101" pitchFamily="2" charset="-122"/>
              </a:rPr>
              <a:t>。</a:t>
            </a:r>
            <a:endParaRPr lang="en-US" altLang="zh-CN" sz="2800" kern="100">
              <a:solidFill>
                <a:srgbClr val="FF0000"/>
              </a:solidFill>
              <a:effectLst/>
              <a:latin typeface="+mn-ea"/>
              <a:cs typeface="宋体" panose="02010600030101010101" pitchFamily="2" charset="-122"/>
            </a:endParaRPr>
          </a:p>
          <a:p>
            <a:pPr algn="l" fontAlgn="ctr">
              <a:lnSpc>
                <a:spcPct val="150000"/>
              </a:lnSpc>
            </a:pPr>
            <a:r>
              <a:rPr lang="zh-CN" altLang="en-US" sz="2800" kern="100">
                <a:solidFill>
                  <a:srgbClr val="FF0000"/>
                </a:solidFill>
                <a:latin typeface="+mn-ea"/>
                <a:cs typeface="Times New Roman" panose="02020603050405020304" pitchFamily="18" charset="0"/>
              </a:rPr>
              <a:t>用词上：</a:t>
            </a:r>
            <a:endParaRPr lang="en-US" altLang="zh-CN" sz="2800" kern="100">
              <a:solidFill>
                <a:srgbClr val="FF0000"/>
              </a:solidFill>
              <a:latin typeface="+mn-ea"/>
              <a:cs typeface="Times New Roman" panose="02020603050405020304" pitchFamily="18" charset="0"/>
            </a:endParaRPr>
          </a:p>
          <a:p>
            <a:pPr algn="l" fontAlgn="ctr">
              <a:lnSpc>
                <a:spcPct val="150000"/>
              </a:lnSpc>
            </a:pPr>
            <a:r>
              <a:rPr lang="zh-CN" altLang="en-US" sz="2800" kern="100">
                <a:solidFill>
                  <a:srgbClr val="FF0000"/>
                </a:solidFill>
                <a:effectLst/>
                <a:latin typeface="+mn-ea"/>
                <a:cs typeface="Times New Roman" panose="02020603050405020304" pitchFamily="18" charset="0"/>
              </a:rPr>
              <a:t>句式上：</a:t>
            </a:r>
            <a:endParaRPr lang="en-US" altLang="zh-CN" sz="2800" kern="100">
              <a:solidFill>
                <a:srgbClr val="FF0000"/>
              </a:solidFill>
              <a:effectLst/>
              <a:latin typeface="+mn-ea"/>
              <a:cs typeface="Times New Roman" panose="02020603050405020304" pitchFamily="18" charset="0"/>
            </a:endParaRPr>
          </a:p>
          <a:p>
            <a:pPr algn="l" fontAlgn="ctr">
              <a:lnSpc>
                <a:spcPct val="150000"/>
              </a:lnSpc>
            </a:pPr>
            <a:r>
              <a:rPr lang="zh-CN" altLang="en-US" sz="2800" kern="100">
                <a:solidFill>
                  <a:srgbClr val="FF0000"/>
                </a:solidFill>
                <a:effectLst/>
                <a:latin typeface="+mn-ea"/>
                <a:cs typeface="Times New Roman" panose="02020603050405020304" pitchFamily="18" charset="0"/>
              </a:rPr>
              <a:t>修辞上：</a:t>
            </a:r>
            <a:endParaRPr lang="zh-CN" altLang="zh-CN" sz="2800" kern="100">
              <a:solidFill>
                <a:srgbClr val="FF0000"/>
              </a:solidFill>
              <a:effectLst/>
              <a:latin typeface="+mn-ea"/>
              <a:cs typeface="Times New Roman" panose="02020603050405020304" pitchFamily="18" charset="0"/>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09576" y="721242"/>
            <a:ext cx="10482680" cy="1322478"/>
          </a:xfrm>
          <a:prstGeom prst="rect">
            <a:avLst/>
          </a:prstGeom>
          <a:noFill/>
        </p:spPr>
        <p:txBody>
          <a:bodyPr wrap="square">
            <a:spAutoFit/>
          </a:bodyPr>
          <a:lstStyle/>
          <a:p>
            <a:pPr algn="ctr">
              <a:lnSpc>
                <a:spcPct val="150000"/>
              </a:lnSpc>
            </a:pP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高中语文部编教材的“文体融合”特征及教学策略</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indent="266700" algn="ctr">
              <a:lnSpc>
                <a:spcPct val="150000"/>
              </a:lnSpc>
            </a:pPr>
            <a:r>
              <a:rPr lang="zh-CN"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沈坤林</a:t>
            </a:r>
            <a:r>
              <a:rPr lang="en-US" altLang="zh-CN" sz="2400" kern="100" baseline="300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1 </a:t>
            </a:r>
            <a:r>
              <a:rPr lang="en-US"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 </a:t>
            </a:r>
            <a:r>
              <a:rPr lang="zh-CN"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冯茜</a:t>
            </a:r>
            <a:r>
              <a:rPr lang="en-US" altLang="zh-CN" sz="2400" kern="100" baseline="300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2</a:t>
            </a:r>
            <a:r>
              <a:rPr lang="en-US"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  </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1009498" y="2380219"/>
            <a:ext cx="10482680" cy="3284554"/>
          </a:xfrm>
          <a:prstGeom prst="rect">
            <a:avLst/>
          </a:prstGeom>
          <a:noFill/>
        </p:spPr>
        <p:txBody>
          <a:bodyPr wrap="square">
            <a:spAutoFit/>
          </a:bodyPr>
          <a:lstStyle/>
          <a:p>
            <a:pPr indent="304800" algn="l">
              <a:lnSpc>
                <a:spcPct val="125000"/>
              </a:lnSpc>
            </a:pP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观《说“木叶”》市级调研课时，不少教师对此文的文体处理颇有困惑：应该是文学随笔或文学评论，但在“单元学习任务”后的短文《如何清晰地说明事理》中，把它与梁思成的《中国建筑的特征》一起，作为例子，似乎是把它当作了说明文。</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indent="304800" algn="l">
              <a:lnSpc>
                <a:spcPct val="125000"/>
              </a:lnSpc>
            </a:pP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    </a:t>
            </a: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其实，在部编高中语文教材中，事实上存在着一定的“文体融合”现象。一是所选文本本身具有“文体融合”甚至跨文体的特点，二是在教材编写处理上出于一定的编写理念，也存在“文体融合”的某些特征。</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63195" y="385444"/>
            <a:ext cx="10628985" cy="1569660"/>
          </a:xfrm>
          <a:prstGeom prst="rect">
            <a:avLst/>
          </a:prstGeom>
          <a:noFill/>
        </p:spPr>
        <p:txBody>
          <a:bodyPr wrap="square">
            <a:spAutoFit/>
          </a:bodyPr>
          <a:lstStyle/>
          <a:p>
            <a:pPr algn="l" fontAlgn="ctr">
              <a:lnSpc>
                <a:spcPct val="150000"/>
              </a:lnSpc>
            </a:pPr>
            <a:r>
              <a:rPr lang="en-US" altLang="zh-CN" sz="3200" kern="100">
                <a:solidFill>
                  <a:srgbClr val="000000"/>
                </a:solidFill>
                <a:effectLst/>
                <a:latin typeface="+mn-ea"/>
                <a:cs typeface="宋体" panose="02010600030101010101" pitchFamily="2" charset="-122"/>
              </a:rPr>
              <a:t>12. </a:t>
            </a:r>
            <a:r>
              <a:rPr lang="zh-CN" altLang="zh-CN" sz="3200" kern="100">
                <a:solidFill>
                  <a:srgbClr val="000000"/>
                </a:solidFill>
                <a:effectLst/>
                <a:latin typeface="+mn-ea"/>
                <a:cs typeface="宋体" panose="02010600030101010101" pitchFamily="2" charset="-122"/>
              </a:rPr>
              <a:t>小说用多种风格的人物语言塑造了主人公多方面的品格，试作分析。</a:t>
            </a:r>
            <a:endParaRPr lang="zh-CN" altLang="zh-CN" sz="3200" kern="100">
              <a:effectLst/>
              <a:latin typeface="+mn-ea"/>
              <a:cs typeface="Times New Roman" panose="02020603050405020304" pitchFamily="18" charset="0"/>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圆角 1"/>
          <p:cNvSpPr/>
          <p:nvPr/>
        </p:nvSpPr>
        <p:spPr>
          <a:xfrm>
            <a:off x="4740239" y="2662131"/>
            <a:ext cx="1111910" cy="1080211"/>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FF0000"/>
                </a:solidFill>
                <a:latin typeface="华文新魏" panose="02010800040101010101" pitchFamily="2" charset="-122"/>
                <a:ea typeface="华文新魏" panose="02010800040101010101" pitchFamily="2" charset="-122"/>
              </a:rPr>
              <a:t>人物语言</a:t>
            </a:r>
            <a:endParaRPr lang="zh-CN" altLang="en-US" sz="3200">
              <a:solidFill>
                <a:srgbClr val="FF0000"/>
              </a:solidFill>
              <a:latin typeface="华文新魏" panose="02010800040101010101" pitchFamily="2" charset="-122"/>
              <a:ea typeface="华文新魏" panose="02010800040101010101" pitchFamily="2" charset="-122"/>
            </a:endParaRPr>
          </a:p>
        </p:txBody>
      </p:sp>
      <p:sp>
        <p:nvSpPr>
          <p:cNvPr id="4" name="矩形: 圆角 3"/>
          <p:cNvSpPr/>
          <p:nvPr/>
        </p:nvSpPr>
        <p:spPr>
          <a:xfrm>
            <a:off x="7377378" y="1084479"/>
            <a:ext cx="1741017"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故事</a:t>
            </a:r>
            <a:r>
              <a:rPr lang="zh-CN" altLang="en-US" sz="2800">
                <a:solidFill>
                  <a:srgbClr val="0000FF"/>
                </a:solidFill>
              </a:rPr>
              <a:t>情节</a:t>
            </a:r>
            <a:endParaRPr lang="zh-CN" altLang="en-US" sz="2800">
              <a:solidFill>
                <a:srgbClr val="0000FF"/>
              </a:solidFill>
            </a:endParaRPr>
          </a:p>
        </p:txBody>
      </p:sp>
      <p:sp>
        <p:nvSpPr>
          <p:cNvPr id="5" name="矩形: 圆角 4"/>
          <p:cNvSpPr/>
          <p:nvPr/>
        </p:nvSpPr>
        <p:spPr>
          <a:xfrm>
            <a:off x="7377378" y="2370735"/>
            <a:ext cx="1741017"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人物</a:t>
            </a:r>
            <a:r>
              <a:rPr lang="zh-CN" altLang="en-US" sz="2800">
                <a:solidFill>
                  <a:schemeClr val="tx1"/>
                </a:solidFill>
              </a:rPr>
              <a:t>品格</a:t>
            </a:r>
            <a:endParaRPr lang="zh-CN" altLang="en-US" sz="2800">
              <a:solidFill>
                <a:schemeClr val="tx1"/>
              </a:solidFill>
            </a:endParaRPr>
          </a:p>
        </p:txBody>
      </p:sp>
      <p:sp>
        <p:nvSpPr>
          <p:cNvPr id="6" name="矩形: 圆角 5"/>
          <p:cNvSpPr/>
          <p:nvPr/>
        </p:nvSpPr>
        <p:spPr>
          <a:xfrm>
            <a:off x="7377378" y="3625299"/>
            <a:ext cx="1741017"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作品</a:t>
            </a:r>
            <a:r>
              <a:rPr lang="zh-CN" altLang="en-US" sz="2800">
                <a:solidFill>
                  <a:srgbClr val="0000FF"/>
                </a:solidFill>
              </a:rPr>
              <a:t>主题</a:t>
            </a:r>
            <a:endParaRPr lang="zh-CN" altLang="en-US" sz="2800">
              <a:solidFill>
                <a:srgbClr val="0000FF"/>
              </a:solidFill>
            </a:endParaRPr>
          </a:p>
        </p:txBody>
      </p:sp>
      <p:sp>
        <p:nvSpPr>
          <p:cNvPr id="7" name="矩形: 圆角 6"/>
          <p:cNvSpPr/>
          <p:nvPr/>
        </p:nvSpPr>
        <p:spPr>
          <a:xfrm>
            <a:off x="7377376" y="4911555"/>
            <a:ext cx="1741017"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0000FF"/>
                </a:solidFill>
              </a:rPr>
              <a:t>读者</a:t>
            </a:r>
            <a:r>
              <a:rPr lang="zh-CN" altLang="en-US" sz="2800">
                <a:solidFill>
                  <a:schemeClr val="tx1"/>
                </a:solidFill>
              </a:rPr>
              <a:t>影响</a:t>
            </a:r>
            <a:endParaRPr lang="zh-CN" altLang="en-US" sz="2800">
              <a:solidFill>
                <a:srgbClr val="FF0000"/>
              </a:solidFill>
            </a:endParaRPr>
          </a:p>
        </p:txBody>
      </p:sp>
      <p:sp>
        <p:nvSpPr>
          <p:cNvPr id="8" name="矩形: 圆角 7"/>
          <p:cNvSpPr/>
          <p:nvPr/>
        </p:nvSpPr>
        <p:spPr>
          <a:xfrm>
            <a:off x="2482281" y="1928782"/>
            <a:ext cx="1741017"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0000FF"/>
                </a:solidFill>
              </a:rPr>
              <a:t>内容情感</a:t>
            </a:r>
            <a:endParaRPr lang="zh-CN" altLang="en-US" sz="2800">
              <a:solidFill>
                <a:srgbClr val="0000FF"/>
              </a:solidFill>
            </a:endParaRPr>
          </a:p>
        </p:txBody>
      </p:sp>
      <p:sp>
        <p:nvSpPr>
          <p:cNvPr id="9" name="矩形: 圆角 8"/>
          <p:cNvSpPr/>
          <p:nvPr/>
        </p:nvSpPr>
        <p:spPr>
          <a:xfrm>
            <a:off x="2482282" y="2857205"/>
            <a:ext cx="1741017"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描写方法</a:t>
            </a:r>
            <a:endParaRPr lang="zh-CN" altLang="en-US" sz="2800">
              <a:solidFill>
                <a:schemeClr val="tx1"/>
              </a:solidFill>
            </a:endParaRPr>
          </a:p>
        </p:txBody>
      </p:sp>
      <p:sp>
        <p:nvSpPr>
          <p:cNvPr id="10" name="矩形: 圆角 9"/>
          <p:cNvSpPr/>
          <p:nvPr/>
        </p:nvSpPr>
        <p:spPr>
          <a:xfrm>
            <a:off x="2482280" y="3785628"/>
            <a:ext cx="1741017" cy="702259"/>
          </a:xfrm>
          <a:prstGeom prst="roundRect">
            <a:avLst/>
          </a:prstGeom>
          <a:solidFill>
            <a:schemeClr val="bg1"/>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rPr>
              <a:t>风格特点</a:t>
            </a:r>
            <a:endParaRPr lang="zh-CN" altLang="en-US" sz="2800">
              <a:solidFill>
                <a:srgbClr val="FF0000"/>
              </a:solidFill>
            </a:endParaRPr>
          </a:p>
        </p:txBody>
      </p:sp>
      <p:cxnSp>
        <p:nvCxnSpPr>
          <p:cNvPr id="13" name="直接连接符 12"/>
          <p:cNvCxnSpPr>
            <a:stCxn id="8" idx="3"/>
            <a:endCxn id="2" idx="1"/>
          </p:cNvCxnSpPr>
          <p:nvPr/>
        </p:nvCxnSpPr>
        <p:spPr>
          <a:xfrm>
            <a:off x="4223298" y="2279912"/>
            <a:ext cx="516941" cy="922325"/>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9" idx="3"/>
            <a:endCxn id="2" idx="1"/>
          </p:cNvCxnSpPr>
          <p:nvPr/>
        </p:nvCxnSpPr>
        <p:spPr>
          <a:xfrm flipV="1">
            <a:off x="4223299" y="3202237"/>
            <a:ext cx="516940" cy="6098"/>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3"/>
            <a:endCxn id="2" idx="1"/>
          </p:cNvCxnSpPr>
          <p:nvPr/>
        </p:nvCxnSpPr>
        <p:spPr>
          <a:xfrm flipV="1">
            <a:off x="4223297" y="3202237"/>
            <a:ext cx="516942" cy="93452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 idx="3"/>
          </p:cNvCxnSpPr>
          <p:nvPr/>
        </p:nvCxnSpPr>
        <p:spPr>
          <a:xfrm flipV="1">
            <a:off x="5852149" y="1403917"/>
            <a:ext cx="1525228" cy="1798320"/>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 idx="3"/>
          </p:cNvCxnSpPr>
          <p:nvPr/>
        </p:nvCxnSpPr>
        <p:spPr>
          <a:xfrm>
            <a:off x="5852149" y="3202237"/>
            <a:ext cx="1525228" cy="774192"/>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 idx="3"/>
            <a:endCxn id="7" idx="1"/>
          </p:cNvCxnSpPr>
          <p:nvPr/>
        </p:nvCxnSpPr>
        <p:spPr>
          <a:xfrm>
            <a:off x="5852149" y="3202237"/>
            <a:ext cx="1525227" cy="2060448"/>
          </a:xfrm>
          <a:prstGeom prst="line">
            <a:avLst/>
          </a:prstGeom>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 idx="3"/>
          </p:cNvCxnSpPr>
          <p:nvPr/>
        </p:nvCxnSpPr>
        <p:spPr>
          <a:xfrm flipV="1">
            <a:off x="5852149" y="2690173"/>
            <a:ext cx="1525228" cy="51206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矩形: 圆角 26"/>
          <p:cNvSpPr/>
          <p:nvPr/>
        </p:nvSpPr>
        <p:spPr>
          <a:xfrm>
            <a:off x="9936481" y="1453894"/>
            <a:ext cx="1299665"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F0000"/>
                </a:solidFill>
              </a:rPr>
              <a:t>……</a:t>
            </a:r>
            <a:endParaRPr lang="zh-CN" altLang="en-US" sz="2800">
              <a:solidFill>
                <a:srgbClr val="FF0000"/>
              </a:solidFill>
            </a:endParaRPr>
          </a:p>
        </p:txBody>
      </p:sp>
      <p:sp>
        <p:nvSpPr>
          <p:cNvPr id="28" name="矩形: 圆角 27"/>
          <p:cNvSpPr/>
          <p:nvPr/>
        </p:nvSpPr>
        <p:spPr>
          <a:xfrm>
            <a:off x="9936482" y="2382317"/>
            <a:ext cx="1299665"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F0000"/>
                </a:solidFill>
              </a:rPr>
              <a:t>……</a:t>
            </a:r>
            <a:endParaRPr lang="zh-CN" altLang="en-US" sz="2800">
              <a:solidFill>
                <a:srgbClr val="FF0000"/>
              </a:solidFill>
            </a:endParaRPr>
          </a:p>
        </p:txBody>
      </p:sp>
      <p:sp>
        <p:nvSpPr>
          <p:cNvPr id="29" name="矩形: 圆角 28"/>
          <p:cNvSpPr/>
          <p:nvPr/>
        </p:nvSpPr>
        <p:spPr>
          <a:xfrm>
            <a:off x="9936480" y="3292454"/>
            <a:ext cx="1299665" cy="702259"/>
          </a:xfrm>
          <a:prstGeom prst="roundRect">
            <a:avLst/>
          </a:prstGeom>
          <a:solidFill>
            <a:schemeClr val="bg1"/>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F0000"/>
                </a:solidFill>
              </a:rPr>
              <a:t>……</a:t>
            </a:r>
            <a:endParaRPr lang="zh-CN" altLang="en-US" sz="2800">
              <a:solidFill>
                <a:srgbClr val="FF0000"/>
              </a:solidFill>
            </a:endParaRPr>
          </a:p>
        </p:txBody>
      </p:sp>
      <p:cxnSp>
        <p:nvCxnSpPr>
          <p:cNvPr id="31" name="直接连接符 30"/>
          <p:cNvCxnSpPr>
            <a:stCxn id="5" idx="3"/>
            <a:endCxn id="27" idx="1"/>
          </p:cNvCxnSpPr>
          <p:nvPr/>
        </p:nvCxnSpPr>
        <p:spPr>
          <a:xfrm flipV="1">
            <a:off x="9118395" y="1805024"/>
            <a:ext cx="818086" cy="91684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5" idx="3"/>
            <a:endCxn id="28" idx="1"/>
          </p:cNvCxnSpPr>
          <p:nvPr/>
        </p:nvCxnSpPr>
        <p:spPr>
          <a:xfrm>
            <a:off x="9118395" y="2721865"/>
            <a:ext cx="818087" cy="1158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5" idx="3"/>
            <a:endCxn id="29" idx="1"/>
          </p:cNvCxnSpPr>
          <p:nvPr/>
        </p:nvCxnSpPr>
        <p:spPr>
          <a:xfrm>
            <a:off x="9118395" y="2721865"/>
            <a:ext cx="818085" cy="921719"/>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矩形: 圆角 22"/>
          <p:cNvSpPr/>
          <p:nvPr/>
        </p:nvSpPr>
        <p:spPr>
          <a:xfrm>
            <a:off x="684528" y="2941325"/>
            <a:ext cx="1174712"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F0000"/>
                </a:solidFill>
              </a:rPr>
              <a:t>……</a:t>
            </a:r>
            <a:endParaRPr lang="zh-CN" altLang="en-US" sz="2800">
              <a:solidFill>
                <a:srgbClr val="FF0000"/>
              </a:solidFill>
            </a:endParaRPr>
          </a:p>
        </p:txBody>
      </p:sp>
      <p:sp>
        <p:nvSpPr>
          <p:cNvPr id="25" name="矩形: 圆角 24"/>
          <p:cNvSpPr/>
          <p:nvPr/>
        </p:nvSpPr>
        <p:spPr>
          <a:xfrm>
            <a:off x="684529" y="3869748"/>
            <a:ext cx="1174712" cy="702259"/>
          </a:xfrm>
          <a:prstGeom prst="roundRect">
            <a:avLst/>
          </a:prstGeom>
          <a:solidFill>
            <a:schemeClr val="bg1"/>
          </a:solid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F0000"/>
                </a:solidFill>
              </a:rPr>
              <a:t>……</a:t>
            </a:r>
            <a:endParaRPr lang="zh-CN" altLang="en-US" sz="2800">
              <a:solidFill>
                <a:srgbClr val="FF0000"/>
              </a:solidFill>
            </a:endParaRPr>
          </a:p>
        </p:txBody>
      </p:sp>
      <p:sp>
        <p:nvSpPr>
          <p:cNvPr id="30" name="矩形: 圆角 29"/>
          <p:cNvSpPr/>
          <p:nvPr/>
        </p:nvSpPr>
        <p:spPr>
          <a:xfrm>
            <a:off x="684527" y="4769511"/>
            <a:ext cx="1174712" cy="702259"/>
          </a:xfrm>
          <a:prstGeom prst="roundRect">
            <a:avLst/>
          </a:prstGeom>
          <a:solidFill>
            <a:schemeClr val="bg1"/>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F0000"/>
                </a:solidFill>
              </a:rPr>
              <a:t>……</a:t>
            </a:r>
            <a:endParaRPr lang="zh-CN" altLang="en-US" sz="2800">
              <a:solidFill>
                <a:srgbClr val="FF0000"/>
              </a:solidFill>
            </a:endParaRPr>
          </a:p>
        </p:txBody>
      </p:sp>
      <p:cxnSp>
        <p:nvCxnSpPr>
          <p:cNvPr id="19" name="直接连接符 18"/>
          <p:cNvCxnSpPr>
            <a:stCxn id="23" idx="3"/>
            <a:endCxn id="10" idx="1"/>
          </p:cNvCxnSpPr>
          <p:nvPr/>
        </p:nvCxnSpPr>
        <p:spPr>
          <a:xfrm>
            <a:off x="1859240" y="3292455"/>
            <a:ext cx="623040" cy="84430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5" idx="3"/>
            <a:endCxn id="10" idx="1"/>
          </p:cNvCxnSpPr>
          <p:nvPr/>
        </p:nvCxnSpPr>
        <p:spPr>
          <a:xfrm flipV="1">
            <a:off x="1859241" y="4136758"/>
            <a:ext cx="623039" cy="8412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10" idx="1"/>
          </p:cNvCxnSpPr>
          <p:nvPr/>
        </p:nvCxnSpPr>
        <p:spPr>
          <a:xfrm flipV="1">
            <a:off x="1859239" y="4136758"/>
            <a:ext cx="623041" cy="983883"/>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27" grpId="0"/>
      <p:bldP spid="28" grpId="0"/>
      <p:bldP spid="29" grpId="0"/>
      <p:bldP spid="23" grpId="0"/>
      <p:bldP spid="25" grpId="0"/>
      <p:bldP spid="3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126541" y="1161331"/>
            <a:ext cx="10314432" cy="3258328"/>
          </a:xfrm>
          <a:prstGeom prst="rect">
            <a:avLst/>
          </a:prstGeom>
          <a:noFill/>
        </p:spPr>
        <p:txBody>
          <a:bodyPr wrap="square">
            <a:spAutoFit/>
          </a:bodyPr>
          <a:lstStyle/>
          <a:p>
            <a:pPr>
              <a:lnSpc>
                <a:spcPct val="150000"/>
              </a:lnSpc>
            </a:pPr>
            <a:r>
              <a:rPr lang="zh-CN" altLang="zh-CN" sz="2800" kern="100">
                <a:effectLst/>
                <a:latin typeface="等线" panose="02010600030101010101" pitchFamily="2" charset="-122"/>
                <a:ea typeface="等线" panose="02010600030101010101" pitchFamily="2" charset="-122"/>
                <a:cs typeface="Times New Roman" panose="02020603050405020304" pitchFamily="18" charset="0"/>
              </a:rPr>
              <a:t>从单一走向综合：高考文学阅读命题特点及备考策略</a:t>
            </a:r>
            <a:endParaRPr lang="en-US"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zh-CN" altLang="zh-CN" sz="2800" kern="100">
                <a:effectLst/>
                <a:latin typeface="等线" panose="02010600030101010101" pitchFamily="2" charset="-122"/>
                <a:ea typeface="等线" panose="02010600030101010101" pitchFamily="2" charset="-122"/>
                <a:cs typeface="Times New Roman" panose="02020603050405020304" pitchFamily="18" charset="0"/>
              </a:rPr>
              <a:t>高考文学阅读“应试”备考也要“应需”</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zh-CN" altLang="zh-CN" sz="2800" kern="100">
                <a:effectLst/>
                <a:latin typeface="+mn-ea"/>
                <a:cs typeface="Times New Roman" panose="02020603050405020304" pitchFamily="18" charset="0"/>
              </a:rPr>
              <a:t>高考文学阅读考查的四大类型</a:t>
            </a:r>
            <a:r>
              <a:rPr lang="zh-CN" altLang="en-US" sz="2800" kern="100">
                <a:effectLst/>
                <a:latin typeface="+mn-ea"/>
                <a:cs typeface="Times New Roman" panose="02020603050405020304" pitchFamily="18" charset="0"/>
              </a:rPr>
              <a:t>（</a:t>
            </a:r>
            <a:r>
              <a:rPr lang="zh-CN" altLang="zh-CN" sz="2800" kern="100">
                <a:effectLst/>
                <a:latin typeface="+mn-ea"/>
                <a:cs typeface="Times New Roman" panose="02020603050405020304" pitchFamily="18" charset="0"/>
              </a:rPr>
              <a:t>学生视角的“模块指导”</a:t>
            </a:r>
            <a:r>
              <a:rPr lang="zh-CN" altLang="en-US" sz="2800" kern="100">
                <a:effectLst/>
                <a:latin typeface="+mn-ea"/>
                <a:cs typeface="Times New Roman" panose="02020603050405020304" pitchFamily="18" charset="0"/>
              </a:rPr>
              <a:t>）</a:t>
            </a:r>
            <a:endParaRPr lang="zh-CN" altLang="zh-CN" sz="2800" kern="100">
              <a:effectLst/>
              <a:latin typeface="+mn-ea"/>
              <a:cs typeface="Times New Roman" panose="02020603050405020304" pitchFamily="18" charset="0"/>
            </a:endParaRPr>
          </a:p>
          <a:p>
            <a:pPr>
              <a:lnSpc>
                <a:spcPct val="150000"/>
              </a:lnSpc>
            </a:pPr>
            <a:r>
              <a:rPr lang="zh-CN" altLang="en-US" sz="2800" kern="100">
                <a:effectLst/>
                <a:latin typeface="等线" panose="02010600030101010101" pitchFamily="2" charset="-122"/>
                <a:ea typeface="等线" panose="02010600030101010101" pitchFamily="2" charset="-122"/>
                <a:cs typeface="Times New Roman" panose="02020603050405020304" pitchFamily="18" charset="0"/>
              </a:rPr>
              <a:t>随文识题，迁法为能</a:t>
            </a:r>
            <a:r>
              <a:rPr lang="en-US" altLang="zh-CN" sz="2800" kern="100">
                <a:effectLst/>
                <a:latin typeface="等线" panose="02010600030101010101" pitchFamily="2" charset="-122"/>
                <a:ea typeface="等线" panose="02010600030101010101" pitchFamily="2" charset="-122"/>
                <a:cs typeface="Times New Roman" panose="02020603050405020304" pitchFamily="18" charset="0"/>
              </a:rPr>
              <a:t>——</a:t>
            </a:r>
            <a:r>
              <a:rPr lang="zh-CN" altLang="en-US" sz="2800" kern="100">
                <a:effectLst/>
                <a:latin typeface="等线" panose="02010600030101010101" pitchFamily="2" charset="-122"/>
                <a:ea typeface="等线" panose="02010600030101010101" pitchFamily="2" charset="-122"/>
                <a:cs typeface="Times New Roman" panose="02020603050405020304" pitchFamily="18" charset="0"/>
              </a:rPr>
              <a:t>基于必备知识建构的高考文学阅读备考</a:t>
            </a:r>
            <a:endParaRPr lang="zh-CN" altLang="en-US" sz="2800" kern="100">
              <a:effectLst/>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zh-CN" altLang="en-US" sz="2800" kern="100">
                <a:effectLst/>
                <a:latin typeface="等线" panose="02010600030101010101" pitchFamily="2" charset="-122"/>
                <a:ea typeface="等线" panose="02010600030101010101" pitchFamily="2" charset="-122"/>
                <a:cs typeface="Times New Roman" panose="02020603050405020304" pitchFamily="18" charset="0"/>
              </a:rPr>
              <a:t>基于“读法凭借”的高考阅读备考文本选用</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053389" y="1030837"/>
            <a:ext cx="11434876" cy="755913"/>
          </a:xfrm>
          <a:prstGeom prst="rect">
            <a:avLst/>
          </a:prstGeom>
          <a:noFill/>
        </p:spPr>
        <p:txBody>
          <a:bodyPr wrap="square">
            <a:spAutoFit/>
          </a:bodyPr>
          <a:lstStyle/>
          <a:p>
            <a:pPr>
              <a:lnSpc>
                <a:spcPct val="150000"/>
              </a:lnSpc>
            </a:pPr>
            <a:r>
              <a:rPr lang="en-US" altLang="zh-CN" sz="3200" b="0" i="0">
                <a:solidFill>
                  <a:srgbClr val="1E1E1E"/>
                </a:solidFill>
                <a:effectLst/>
                <a:latin typeface="+mn-ea"/>
              </a:rPr>
              <a:t>(3)</a:t>
            </a:r>
            <a:r>
              <a:rPr lang="zh-CN" altLang="en-US" sz="3200" b="0" i="0">
                <a:solidFill>
                  <a:srgbClr val="1E1E1E"/>
                </a:solidFill>
                <a:effectLst/>
                <a:latin typeface="+mn-ea"/>
              </a:rPr>
              <a:t>小说中的王有福有哪些性格特点？请简要分析。（</a:t>
            </a:r>
            <a:r>
              <a:rPr lang="en-US" altLang="zh-CN" sz="3200" b="0" i="0">
                <a:solidFill>
                  <a:srgbClr val="1E1E1E"/>
                </a:solidFill>
                <a:effectLst/>
                <a:latin typeface="+mn-ea"/>
              </a:rPr>
              <a:t>6</a:t>
            </a:r>
            <a:r>
              <a:rPr lang="zh-CN" altLang="en-US" sz="3200" b="0" i="0">
                <a:solidFill>
                  <a:srgbClr val="1E1E1E"/>
                </a:solidFill>
                <a:effectLst/>
                <a:latin typeface="+mn-ea"/>
              </a:rPr>
              <a:t>分）</a:t>
            </a:r>
            <a:endParaRPr lang="en-US" altLang="zh-CN" sz="3200" b="0" i="0">
              <a:solidFill>
                <a:srgbClr val="1E1E1E"/>
              </a:solidFill>
              <a:effectLst/>
              <a:latin typeface="+mn-ea"/>
            </a:endParaRPr>
          </a:p>
        </p:txBody>
      </p:sp>
      <p:sp>
        <p:nvSpPr>
          <p:cNvPr id="5" name="文本框 4"/>
          <p:cNvSpPr txBox="1"/>
          <p:nvPr/>
        </p:nvSpPr>
        <p:spPr>
          <a:xfrm>
            <a:off x="3262579" y="2501193"/>
            <a:ext cx="5961888" cy="1494576"/>
          </a:xfrm>
          <a:prstGeom prst="rect">
            <a:avLst/>
          </a:prstGeom>
          <a:noFill/>
        </p:spPr>
        <p:txBody>
          <a:bodyPr wrap="square">
            <a:spAutoFit/>
          </a:bodyPr>
          <a:lstStyle/>
          <a:p>
            <a:pPr>
              <a:lnSpc>
                <a:spcPct val="150000"/>
              </a:lnSpc>
            </a:pPr>
            <a:r>
              <a:rPr lang="zh-CN" altLang="en-US" sz="3200" b="0" i="0">
                <a:solidFill>
                  <a:srgbClr val="1E1E1E"/>
                </a:solidFill>
                <a:effectLst/>
                <a:latin typeface="+mn-ea"/>
              </a:rPr>
              <a:t>压缩概括：</a:t>
            </a:r>
            <a:endParaRPr lang="en-US" altLang="zh-CN" sz="3200" b="0" i="0">
              <a:solidFill>
                <a:srgbClr val="1E1E1E"/>
              </a:solidFill>
              <a:effectLst/>
              <a:latin typeface="+mn-ea"/>
            </a:endParaRPr>
          </a:p>
          <a:p>
            <a:pPr>
              <a:lnSpc>
                <a:spcPct val="150000"/>
              </a:lnSpc>
            </a:pPr>
            <a:r>
              <a:rPr lang="zh-CN" altLang="en-US" sz="3200">
                <a:solidFill>
                  <a:srgbClr val="1E1E1E"/>
                </a:solidFill>
                <a:latin typeface="+mn-ea"/>
              </a:rPr>
              <a:t>抽象概括：</a:t>
            </a:r>
            <a:endParaRPr lang="zh-CN" altLang="en-US" sz="320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2"/>
          <p:cNvSpPr>
            <a:spLocks noChangeArrowheads="1"/>
          </p:cNvSpPr>
          <p:nvPr/>
        </p:nvSpPr>
        <p:spPr bwMode="auto">
          <a:xfrm>
            <a:off x="707136" y="487149"/>
            <a:ext cx="10777728" cy="5400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mn-ea"/>
                <a:cs typeface="Times New Roman" panose="02020603050405020304" pitchFamily="18" charset="0"/>
              </a:rPr>
              <a:t>       中国新闻出版研究院</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2018</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年</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4</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月</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18</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日在京发布第十五次全国国民阅读调查报告。报告显示，</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2017</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年我国成年国民各种媒介（包括书报刊和数字出版物）的综合阅读率为</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80.3%</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，较</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2016</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年的</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79.9%</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有所提升；数字化阅读方式（网络在线阅读、手机阅读、电子阅读器阅读等）的接触率为</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73.0%</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，较</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2016</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年上升了</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4.8</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个百分点。成年公民各媒介综合阅读率与数字化阅读方式的接触率保持增长势头。</a:t>
            </a:r>
            <a:endParaRPr kumimoji="0" lang="zh-CN" altLang="en-US" sz="2400" b="0" i="0" u="none" strike="noStrike" cap="none" normalizeH="0" baseline="0">
              <a:ln>
                <a:noFill/>
              </a:ln>
              <a:solidFill>
                <a:schemeClr val="tx1"/>
              </a:solidFill>
              <a:effectLst/>
              <a:latin typeface="+mn-ea"/>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mn-ea"/>
                <a:cs typeface="Times New Roman" panose="02020603050405020304" pitchFamily="18" charset="0"/>
              </a:rPr>
              <a:t>        调查还发现，有声阅读成为国民阅读新的增长点。</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2017</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年，我国成年公民的听书率为</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22.8%</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，较</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2016</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年的</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17.0%</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提高了</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5.8</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个百分点；</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0-17</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周岁未成年人的听书率也有所增长。具体来看，未成年人群体中，</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14-17</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周岁青少年的听书率最高，</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9-13</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周岁少年儿童和</a:t>
            </a:r>
            <a:r>
              <a:rPr kumimoji="0" lang="en-US" altLang="zh-CN" sz="2400" b="0" i="0" u="none" strike="noStrike" cap="none" normalizeH="0" baseline="0">
                <a:ln>
                  <a:noFill/>
                </a:ln>
                <a:solidFill>
                  <a:schemeClr val="tx1"/>
                </a:solidFill>
                <a:effectLst/>
                <a:latin typeface="+mn-ea"/>
                <a:cs typeface="Times New Roman" panose="02020603050405020304" pitchFamily="18" charset="0"/>
              </a:rPr>
              <a:t>0-8</a:t>
            </a:r>
            <a:r>
              <a:rPr kumimoji="0" lang="zh-CN" altLang="en-US" sz="2400" b="0" i="0" u="none" strike="noStrike" cap="none" normalizeH="0" baseline="0">
                <a:ln>
                  <a:noFill/>
                </a:ln>
                <a:solidFill>
                  <a:schemeClr val="tx1"/>
                </a:solidFill>
                <a:effectLst/>
                <a:latin typeface="+mn-ea"/>
                <a:cs typeface="Times New Roman" panose="02020603050405020304" pitchFamily="18" charset="0"/>
              </a:rPr>
              <a:t>周岁儿童的听书率相差不大。同时，听书的方式也很多样。我国成年公民中，选择通过移动有声应用软件平台听书的人最多，选择通过广播和微信语音推送听书的也占一定比例。</a:t>
            </a:r>
            <a:endParaRPr kumimoji="0" lang="zh-CN" altLang="en-US" sz="2400" b="0" i="0" u="none" strike="noStrike" cap="none" normalizeH="0" baseline="0">
              <a:ln>
                <a:noFill/>
              </a:ln>
              <a:solidFill>
                <a:schemeClr val="tx1"/>
              </a:solidFill>
              <a:effectLst/>
              <a:latin typeface="+mn-ea"/>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2400" b="0" i="0" u="none" strike="noStrike" cap="none" normalizeH="0" baseline="0">
                <a:ln>
                  <a:noFill/>
                </a:ln>
                <a:solidFill>
                  <a:srgbClr val="0000FF"/>
                </a:solidFill>
                <a:effectLst/>
                <a:ea typeface="宋体" panose="02010600030101010101" pitchFamily="2" charset="-122"/>
                <a:cs typeface="Times New Roman" panose="02020603050405020304" pitchFamily="18" charset="0"/>
              </a:rPr>
              <a:t>1</a:t>
            </a:r>
            <a:r>
              <a:rPr kumimoji="0" lang="zh-CN" altLang="en-US" sz="2400" b="0" i="0" u="none" strike="noStrike" cap="none" normalizeH="0" baseline="0">
                <a:ln>
                  <a:noFill/>
                </a:ln>
                <a:solidFill>
                  <a:srgbClr val="0000FF"/>
                </a:solidFill>
                <a:effectLst/>
                <a:ea typeface="宋体" panose="02010600030101010101" pitchFamily="2" charset="-122"/>
                <a:cs typeface="Times New Roman" panose="02020603050405020304" pitchFamily="18" charset="0"/>
              </a:rPr>
              <a:t>）用一句话概括上述信息的主要内容。（不超过</a:t>
            </a:r>
            <a:r>
              <a:rPr kumimoji="0" lang="en-US" altLang="zh-CN" sz="2400" b="0" i="0" u="none" strike="noStrike" cap="none" normalizeH="0" baseline="0">
                <a:ln>
                  <a:noFill/>
                </a:ln>
                <a:solidFill>
                  <a:srgbClr val="0000FF"/>
                </a:solidFill>
                <a:effectLst/>
                <a:ea typeface="宋体" panose="02010600030101010101" pitchFamily="2" charset="-122"/>
                <a:cs typeface="Times New Roman" panose="02020603050405020304" pitchFamily="18" charset="0"/>
              </a:rPr>
              <a:t>30</a:t>
            </a:r>
            <a:r>
              <a:rPr kumimoji="0" lang="zh-CN" altLang="en-US" sz="2400" b="0" i="0" u="none" strike="noStrike" cap="none" normalizeH="0" baseline="0">
                <a:ln>
                  <a:noFill/>
                </a:ln>
                <a:solidFill>
                  <a:srgbClr val="0000FF"/>
                </a:solidFill>
                <a:effectLst/>
                <a:ea typeface="宋体" panose="02010600030101010101" pitchFamily="2" charset="-122"/>
                <a:cs typeface="Times New Roman" panose="02020603050405020304" pitchFamily="18" charset="0"/>
              </a:rPr>
              <a:t>个字）</a:t>
            </a:r>
            <a:r>
              <a:rPr kumimoji="0" lang="en-US" altLang="zh-CN" sz="2400" b="0" i="0" u="none" strike="noStrike" cap="none" normalizeH="0" baseline="0">
                <a:ln>
                  <a:noFill/>
                </a:ln>
                <a:solidFill>
                  <a:srgbClr val="0000FF"/>
                </a:solidFill>
                <a:effectLst/>
                <a:ea typeface="宋体" panose="02010600030101010101" pitchFamily="2" charset="-122"/>
                <a:cs typeface="Times New Roman" panose="02020603050405020304" pitchFamily="18" charset="0"/>
              </a:rPr>
              <a:t>2</a:t>
            </a:r>
            <a:r>
              <a:rPr kumimoji="0" lang="zh-CN" altLang="en-US" sz="2400" b="0" i="0" u="none" strike="noStrike" cap="none" normalizeH="0" baseline="0">
                <a:ln>
                  <a:noFill/>
                </a:ln>
                <a:solidFill>
                  <a:srgbClr val="0000FF"/>
                </a:solidFill>
                <a:effectLst/>
                <a:ea typeface="宋体" panose="02010600030101010101" pitchFamily="2" charset="-122"/>
                <a:cs typeface="Times New Roman" panose="02020603050405020304" pitchFamily="18" charset="0"/>
              </a:rPr>
              <a:t>分</a:t>
            </a:r>
            <a:endParaRPr kumimoji="0" lang="zh-CN" altLang="en-US" sz="2400" b="0" i="0" u="none" strike="noStrike" cap="none" normalizeH="0" baseline="0">
              <a:ln>
                <a:noFill/>
              </a:ln>
              <a:solidFill>
                <a:srgbClr val="0000FF"/>
              </a:solidFill>
              <a:effectLst/>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800" b="0" i="0" u="none" strike="noStrike" cap="none" normalizeH="0" baseline="0">
                <a:ln>
                  <a:noFill/>
                </a:ln>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综合阅读率和数字化阅读率双增，有声阅读成为新的增长点。</a:t>
            </a:r>
            <a:endParaRPr kumimoji="0" lang="zh-CN" altLang="en-US" sz="2800" b="0" i="0" u="none" strike="noStrike" cap="none" normalizeH="0" baseline="0">
              <a:ln>
                <a:noFill/>
              </a:ln>
              <a:solidFill>
                <a:srgbClr val="FF0000"/>
              </a:solidFill>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14477" y="302353"/>
            <a:ext cx="10599723" cy="4534831"/>
          </a:xfrm>
          <a:prstGeom prst="rect">
            <a:avLst/>
          </a:prstGeom>
          <a:noFill/>
        </p:spPr>
        <p:txBody>
          <a:bodyPr wrap="square">
            <a:spAutoFit/>
          </a:bodyPr>
          <a:lstStyle/>
          <a:p>
            <a:pPr indent="142875" algn="just">
              <a:lnSpc>
                <a:spcPct val="150000"/>
              </a:lnSpc>
            </a:pPr>
            <a:r>
              <a:rPr lang="zh-CN" altLang="zh-CN" sz="2800" kern="100">
                <a:effectLst/>
                <a:latin typeface="Times New Roman" panose="02020603050405020304" pitchFamily="18" charset="0"/>
                <a:ea typeface="宋体" panose="02010600030101010101" pitchFamily="2" charset="-122"/>
              </a:rPr>
              <a:t>概括下面这段文字的主要内容。（不超过</a:t>
            </a:r>
            <a:r>
              <a:rPr lang="en-US" altLang="zh-CN" sz="2800" kern="100">
                <a:effectLst/>
                <a:latin typeface="Times New Roman" panose="02020603050405020304" pitchFamily="18" charset="0"/>
                <a:ea typeface="宋体" panose="02010600030101010101" pitchFamily="2" charset="-122"/>
              </a:rPr>
              <a:t>25</a:t>
            </a:r>
            <a:r>
              <a:rPr lang="zh-CN" altLang="zh-CN" sz="2800" kern="100">
                <a:effectLst/>
                <a:latin typeface="Times New Roman" panose="02020603050405020304" pitchFamily="18" charset="0"/>
                <a:ea typeface="宋体" panose="02010600030101010101" pitchFamily="2" charset="-122"/>
              </a:rPr>
              <a:t>字）（</a:t>
            </a:r>
            <a:r>
              <a:rPr lang="en-US" altLang="zh-CN" sz="2800" kern="100">
                <a:effectLst/>
                <a:latin typeface="Times New Roman" panose="02020603050405020304" pitchFamily="18" charset="0"/>
                <a:ea typeface="宋体" panose="02010600030101010101" pitchFamily="2" charset="-122"/>
              </a:rPr>
              <a:t>3</a:t>
            </a:r>
            <a:r>
              <a:rPr lang="zh-CN" altLang="zh-CN" sz="2800" kern="100">
                <a:effectLst/>
                <a:latin typeface="Times New Roman" panose="02020603050405020304" pitchFamily="18" charset="0"/>
                <a:ea typeface="宋体" panose="02010600030101010101" pitchFamily="2" charset="-122"/>
              </a:rPr>
              <a:t>分）</a:t>
            </a:r>
            <a:endParaRPr lang="zh-CN" altLang="zh-CN" sz="2800" kern="100">
              <a:effectLst/>
              <a:latin typeface="Times New Roman" panose="02020603050405020304" pitchFamily="18" charset="0"/>
              <a:ea typeface="宋体" panose="02010600030101010101" pitchFamily="2" charset="-122"/>
            </a:endParaRPr>
          </a:p>
          <a:p>
            <a:pPr indent="142875" algn="just">
              <a:lnSpc>
                <a:spcPct val="150000"/>
              </a:lnSpc>
            </a:pPr>
            <a:r>
              <a:rPr lang="en-US" altLang="zh-CN" sz="2800" kern="100">
                <a:effectLst/>
                <a:latin typeface="+mn-ea"/>
              </a:rPr>
              <a:t>      </a:t>
            </a:r>
            <a:r>
              <a:rPr lang="zh-CN" altLang="zh-CN" sz="2800" kern="100">
                <a:effectLst/>
                <a:latin typeface="+mn-ea"/>
              </a:rPr>
              <a:t>对于五四时期的新文学阵营而言，所谓“新”，代表着晚近的先进的事物，代表着现在和未来的发展方向，而“旧”则是落后的腐朽的事物，是应该抛弃和埋葬的，可是在旧文学阵营的眼中，所谓“新”，只是新潮的、还未经过时间考验的东西，往往昙花一现，其中有太多需要去掉的夸饰和虚伪，而“旧”则是经过历史检验的真理，是过去的精华所在。</a:t>
            </a:r>
            <a:endParaRPr lang="zh-CN" altLang="zh-CN" sz="2800" kern="100">
              <a:effectLst/>
              <a:latin typeface="+mn-ea"/>
            </a:endParaRPr>
          </a:p>
        </p:txBody>
      </p:sp>
      <p:sp>
        <p:nvSpPr>
          <p:cNvPr id="5" name="文本框 4"/>
          <p:cNvSpPr txBox="1"/>
          <p:nvPr/>
        </p:nvSpPr>
        <p:spPr>
          <a:xfrm>
            <a:off x="1294790" y="4964136"/>
            <a:ext cx="10109606" cy="954107"/>
          </a:xfrm>
          <a:prstGeom prst="rect">
            <a:avLst/>
          </a:prstGeom>
          <a:noFill/>
        </p:spPr>
        <p:txBody>
          <a:bodyPr wrap="square">
            <a:spAutoFit/>
          </a:bodyPr>
          <a:lstStyle/>
          <a:p>
            <a:pPr indent="142875" algn="just"/>
            <a:r>
              <a:rPr lang="zh-CN" altLang="zh-CN" sz="2800" kern="100">
                <a:solidFill>
                  <a:srgbClr val="FF0000"/>
                </a:solidFill>
                <a:effectLst/>
                <a:latin typeface="Times New Roman" panose="02020603050405020304" pitchFamily="18" charset="0"/>
                <a:ea typeface="宋体" panose="02010600030101010101" pitchFamily="2" charset="-122"/>
              </a:rPr>
              <a:t>五四时期新、旧文学阵营对“新”、“旧”的理解有差异。</a:t>
            </a:r>
            <a:endParaRPr lang="zh-CN" altLang="zh-CN" sz="2800" kern="100">
              <a:solidFill>
                <a:srgbClr val="FF0000"/>
              </a:solidFill>
              <a:effectLst/>
              <a:latin typeface="Times New Roman" panose="02020603050405020304" pitchFamily="18" charset="0"/>
              <a:ea typeface="宋体" panose="02010600030101010101" pitchFamily="2" charset="-122"/>
            </a:endParaRPr>
          </a:p>
          <a:p>
            <a:pPr indent="142875" algn="just"/>
            <a:r>
              <a:rPr lang="zh-CN" altLang="zh-CN" sz="2800" kern="100">
                <a:solidFill>
                  <a:srgbClr val="FF0000"/>
                </a:solidFill>
                <a:effectLst/>
                <a:latin typeface="Times New Roman" panose="02020603050405020304" pitchFamily="18" charset="0"/>
                <a:ea typeface="宋体" panose="02010600030101010101" pitchFamily="2" charset="-122"/>
              </a:rPr>
              <a:t>（或：新、旧文学阵营对“新”、“旧”的价值判断不同。）</a:t>
            </a:r>
            <a:endParaRPr lang="zh-CN" altLang="zh-CN" sz="2800" kern="100">
              <a:solidFill>
                <a:srgbClr val="FF0000"/>
              </a:solidFill>
              <a:effectLst/>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80339" y="364453"/>
            <a:ext cx="11031321" cy="5754460"/>
          </a:xfrm>
          <a:prstGeom prst="rect">
            <a:avLst/>
          </a:prstGeom>
          <a:noFill/>
        </p:spPr>
        <p:txBody>
          <a:bodyPr wrap="square">
            <a:spAutoFit/>
          </a:bodyPr>
          <a:lstStyle/>
          <a:p>
            <a:pPr algn="l" latinLnBrk="0">
              <a:lnSpc>
                <a:spcPct val="110000"/>
              </a:lnSpc>
            </a:pPr>
            <a:r>
              <a:rPr lang="zh-CN" altLang="en-US" sz="2400" b="0" i="0">
                <a:solidFill>
                  <a:srgbClr val="000000"/>
                </a:solidFill>
                <a:effectLst/>
                <a:latin typeface="+mn-ea"/>
              </a:rPr>
              <a:t>提取所给材料的主要信息</a:t>
            </a:r>
            <a:r>
              <a:rPr lang="en-US" altLang="zh-CN" sz="2400" b="0" i="0">
                <a:solidFill>
                  <a:srgbClr val="000000"/>
                </a:solidFill>
                <a:effectLst/>
                <a:latin typeface="+mn-ea"/>
              </a:rPr>
              <a:t>, </a:t>
            </a:r>
            <a:r>
              <a:rPr lang="zh-CN" altLang="en-US" sz="2400" b="0" i="0">
                <a:solidFill>
                  <a:srgbClr val="000000"/>
                </a:solidFill>
                <a:effectLst/>
                <a:latin typeface="+mn-ea"/>
              </a:rPr>
              <a:t>在横线处写出</a:t>
            </a:r>
            <a:r>
              <a:rPr lang="zh-CN" altLang="en-US" sz="2400" b="0" i="0">
                <a:solidFill>
                  <a:srgbClr val="FF0000"/>
                </a:solidFill>
                <a:effectLst/>
                <a:latin typeface="+mn-ea"/>
              </a:rPr>
              <a:t>四个关键词</a:t>
            </a:r>
            <a:r>
              <a:rPr lang="zh-CN" altLang="en-US" sz="2400" b="0" i="0">
                <a:solidFill>
                  <a:srgbClr val="000000"/>
                </a:solidFill>
                <a:effectLst/>
                <a:latin typeface="+mn-ea"/>
              </a:rPr>
              <a:t>。</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引力全称万有引力，指具有质量的物体之间加速靠近的趋势，简单说就是物体之间相互吸引的作用力。在爱因斯坦广义相对论的视野里，引力等价于弯曲的时空。而引力波就是在弯曲的时空这个大背景下，当发生有质量物体加速运动导致的扰动时</a:t>
            </a:r>
            <a:r>
              <a:rPr lang="en-US" altLang="zh-CN" sz="2400" b="0" i="0">
                <a:solidFill>
                  <a:srgbClr val="000000"/>
                </a:solidFill>
                <a:effectLst/>
                <a:latin typeface="+mn-ea"/>
              </a:rPr>
              <a:t>, </a:t>
            </a:r>
            <a:r>
              <a:rPr lang="zh-CN" altLang="en-US" sz="2400" b="0" i="0">
                <a:solidFill>
                  <a:srgbClr val="000000"/>
                </a:solidFill>
                <a:effectLst/>
                <a:latin typeface="+mn-ea"/>
              </a:rPr>
              <a:t>由此产生的波动如波纹一样向外传播的现象。</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一个世纪前</a:t>
            </a:r>
            <a:r>
              <a:rPr lang="en-US" altLang="zh-CN" sz="2400" b="0" i="0">
                <a:solidFill>
                  <a:srgbClr val="000000"/>
                </a:solidFill>
                <a:effectLst/>
                <a:latin typeface="+mn-ea"/>
              </a:rPr>
              <a:t>,</a:t>
            </a:r>
            <a:r>
              <a:rPr lang="zh-CN" altLang="en-US" sz="2400" b="0" i="0">
                <a:solidFill>
                  <a:srgbClr val="000000"/>
                </a:solidFill>
                <a:effectLst/>
                <a:latin typeface="+mn-ea"/>
              </a:rPr>
              <a:t>爱因斯坦预测了引力波的存在</a:t>
            </a:r>
            <a:r>
              <a:rPr lang="en-US" altLang="zh-CN" sz="2400" b="0" i="0">
                <a:solidFill>
                  <a:srgbClr val="000000"/>
                </a:solidFill>
                <a:effectLst/>
                <a:latin typeface="+mn-ea"/>
              </a:rPr>
              <a:t>,</a:t>
            </a:r>
            <a:r>
              <a:rPr lang="zh-CN" altLang="en-US" sz="2400" b="0" i="0">
                <a:solidFill>
                  <a:srgbClr val="000000"/>
                </a:solidFill>
                <a:effectLst/>
                <a:latin typeface="+mn-ea"/>
              </a:rPr>
              <a:t>但近百年来</a:t>
            </a:r>
            <a:r>
              <a:rPr lang="en-US" altLang="zh-CN" sz="2400" b="0" i="0">
                <a:solidFill>
                  <a:srgbClr val="000000"/>
                </a:solidFill>
                <a:effectLst/>
                <a:latin typeface="+mn-ea"/>
              </a:rPr>
              <a:t>, </a:t>
            </a:r>
            <a:r>
              <a:rPr lang="zh-CN" altLang="en-US" sz="2400" b="0" i="0">
                <a:solidFill>
                  <a:srgbClr val="000000"/>
                </a:solidFill>
                <a:effectLst/>
                <a:latin typeface="+mn-ea"/>
              </a:rPr>
              <a:t>科学家们并未找到证明它存在的直接证据。</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华盛顿当地时间</a:t>
            </a:r>
            <a:r>
              <a:rPr lang="en-US" altLang="zh-CN" sz="2400" b="0" i="0">
                <a:solidFill>
                  <a:srgbClr val="000000"/>
                </a:solidFill>
                <a:effectLst/>
                <a:latin typeface="+mn-ea"/>
              </a:rPr>
              <a:t>2016</a:t>
            </a:r>
            <a:r>
              <a:rPr lang="zh-CN" altLang="en-US" sz="2400" b="0" i="0">
                <a:solidFill>
                  <a:srgbClr val="000000"/>
                </a:solidFill>
                <a:effectLst/>
                <a:latin typeface="+mn-ea"/>
              </a:rPr>
              <a:t>年</a:t>
            </a:r>
            <a:r>
              <a:rPr lang="en-US" altLang="zh-CN" sz="2400" b="0" i="0">
                <a:solidFill>
                  <a:srgbClr val="000000"/>
                </a:solidFill>
                <a:effectLst/>
                <a:latin typeface="+mn-ea"/>
              </a:rPr>
              <a:t>2</a:t>
            </a:r>
            <a:r>
              <a:rPr lang="zh-CN" altLang="en-US" sz="2400" b="0" i="0">
                <a:solidFill>
                  <a:srgbClr val="000000"/>
                </a:solidFill>
                <a:effectLst/>
                <a:latin typeface="+mn-ea"/>
              </a:rPr>
              <a:t>月</a:t>
            </a:r>
            <a:r>
              <a:rPr lang="en-US" altLang="zh-CN" sz="2400" b="0" i="0">
                <a:solidFill>
                  <a:srgbClr val="000000"/>
                </a:solidFill>
                <a:effectLst/>
                <a:latin typeface="+mn-ea"/>
              </a:rPr>
              <a:t>11</a:t>
            </a:r>
            <a:r>
              <a:rPr lang="zh-CN" altLang="en-US" sz="2400" b="0" i="0">
                <a:solidFill>
                  <a:srgbClr val="000000"/>
                </a:solidFill>
                <a:effectLst/>
                <a:latin typeface="+mn-ea"/>
              </a:rPr>
              <a:t>日</a:t>
            </a:r>
            <a:r>
              <a:rPr lang="en-US" altLang="zh-CN" sz="2400" b="0" i="0">
                <a:solidFill>
                  <a:srgbClr val="000000"/>
                </a:solidFill>
                <a:effectLst/>
                <a:latin typeface="+mn-ea"/>
              </a:rPr>
              <a:t>,</a:t>
            </a:r>
            <a:r>
              <a:rPr lang="zh-CN" altLang="en-US" sz="2400" b="0" i="0">
                <a:solidFill>
                  <a:srgbClr val="000000"/>
                </a:solidFill>
                <a:effectLst/>
                <a:latin typeface="+mn-ea"/>
              </a:rPr>
              <a:t>美国激光干涉引力波观测台</a:t>
            </a:r>
            <a:r>
              <a:rPr lang="en-US" altLang="zh-CN" sz="2400" b="0" i="0">
                <a:solidFill>
                  <a:srgbClr val="000000"/>
                </a:solidFill>
                <a:effectLst/>
                <a:latin typeface="+mn-ea"/>
              </a:rPr>
              <a:t>(LIGO)</a:t>
            </a:r>
            <a:r>
              <a:rPr lang="zh-CN" altLang="en-US" sz="2400" b="0" i="0">
                <a:solidFill>
                  <a:srgbClr val="000000"/>
                </a:solidFill>
                <a:effectLst/>
                <a:latin typeface="+mn-ea"/>
              </a:rPr>
              <a:t>实验组召开新闻发布会</a:t>
            </a:r>
            <a:r>
              <a:rPr lang="en-US" altLang="zh-CN" sz="2400" b="0" i="0">
                <a:solidFill>
                  <a:srgbClr val="000000"/>
                </a:solidFill>
                <a:effectLst/>
                <a:latin typeface="+mn-ea"/>
              </a:rPr>
              <a:t>,</a:t>
            </a:r>
            <a:r>
              <a:rPr lang="zh-CN" altLang="en-US" sz="2400" b="0" i="0">
                <a:solidFill>
                  <a:srgbClr val="000000"/>
                </a:solidFill>
                <a:effectLst/>
                <a:latin typeface="+mn-ea"/>
              </a:rPr>
              <a:t>宣布首次直接观测到了由两颗恒星级黑洞</a:t>
            </a:r>
            <a:r>
              <a:rPr lang="en-US" altLang="zh-CN" sz="2400" b="0" i="0">
                <a:solidFill>
                  <a:srgbClr val="000000"/>
                </a:solidFill>
                <a:effectLst/>
                <a:latin typeface="+mn-ea"/>
              </a:rPr>
              <a:t>13</a:t>
            </a:r>
            <a:r>
              <a:rPr lang="zh-CN" altLang="en-US" sz="2400" b="0" i="0">
                <a:solidFill>
                  <a:srgbClr val="000000"/>
                </a:solidFill>
                <a:effectLst/>
                <a:latin typeface="+mn-ea"/>
              </a:rPr>
              <a:t>亿年前并合产生的引力波。这是科学史上又一次具有划时代意义的发现。</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引力波的发现对普通人的生活会产生什么影响</a:t>
            </a:r>
            <a:r>
              <a:rPr lang="en-US" altLang="zh-CN" sz="2400" b="0" i="0">
                <a:solidFill>
                  <a:srgbClr val="000000"/>
                </a:solidFill>
                <a:effectLst/>
                <a:latin typeface="+mn-ea"/>
              </a:rPr>
              <a:t>?</a:t>
            </a:r>
            <a:r>
              <a:rPr lang="zh-CN" altLang="en-US" sz="2400" b="0" i="0">
                <a:solidFill>
                  <a:srgbClr val="000000"/>
                </a:solidFill>
                <a:effectLst/>
                <a:latin typeface="+mn-ea"/>
              </a:rPr>
              <a:t>科学家们表示</a:t>
            </a:r>
            <a:r>
              <a:rPr lang="en-US" altLang="zh-CN" sz="2400" b="0" i="0">
                <a:solidFill>
                  <a:srgbClr val="000000"/>
                </a:solidFill>
                <a:effectLst/>
                <a:latin typeface="+mn-ea"/>
              </a:rPr>
              <a:t>, </a:t>
            </a:r>
            <a:r>
              <a:rPr lang="zh-CN" altLang="en-US" sz="2400" b="0" i="0">
                <a:solidFill>
                  <a:srgbClr val="000000"/>
                </a:solidFill>
                <a:effectLst/>
                <a:latin typeface="+mn-ea"/>
              </a:rPr>
              <a:t>一个新的重大科学发现</a:t>
            </a:r>
            <a:r>
              <a:rPr lang="en-US" altLang="zh-CN" sz="2400" b="0" i="0">
                <a:solidFill>
                  <a:srgbClr val="000000"/>
                </a:solidFill>
                <a:effectLst/>
                <a:latin typeface="+mn-ea"/>
              </a:rPr>
              <a:t>,</a:t>
            </a:r>
            <a:r>
              <a:rPr lang="zh-CN" altLang="en-US" sz="2400" b="0" i="0">
                <a:solidFill>
                  <a:srgbClr val="000000"/>
                </a:solidFill>
                <a:effectLst/>
                <a:latin typeface="+mn-ea"/>
              </a:rPr>
              <a:t>总会给人类社会带来无法预估的发展。</a:t>
            </a:r>
            <a:r>
              <a:rPr lang="en-US" altLang="zh-CN" sz="2400" b="0" i="0">
                <a:solidFill>
                  <a:srgbClr val="000000"/>
                </a:solidFill>
                <a:effectLst/>
                <a:latin typeface="+mn-ea"/>
              </a:rPr>
              <a:t>18 </a:t>
            </a:r>
            <a:r>
              <a:rPr lang="zh-CN" altLang="en-US" sz="2400" b="0" i="0">
                <a:solidFill>
                  <a:srgbClr val="000000"/>
                </a:solidFill>
                <a:effectLst/>
                <a:latin typeface="+mn-ea"/>
              </a:rPr>
              <a:t>世纪描述电磁波的麦克斯韦理论确认的时候</a:t>
            </a:r>
            <a:r>
              <a:rPr lang="en-US" altLang="zh-CN" sz="2400" b="0" i="0">
                <a:solidFill>
                  <a:srgbClr val="000000"/>
                </a:solidFill>
                <a:effectLst/>
                <a:latin typeface="+mn-ea"/>
              </a:rPr>
              <a:t>, </a:t>
            </a:r>
            <a:r>
              <a:rPr lang="zh-CN" altLang="en-US" sz="2400" b="0" i="0">
                <a:solidFill>
                  <a:srgbClr val="000000"/>
                </a:solidFill>
                <a:effectLst/>
                <a:latin typeface="+mn-ea"/>
              </a:rPr>
              <a:t>也没有人知道会给人类带来什么</a:t>
            </a:r>
            <a:r>
              <a:rPr lang="en-US" altLang="zh-CN" sz="2400" b="0" i="0">
                <a:solidFill>
                  <a:srgbClr val="000000"/>
                </a:solidFill>
                <a:effectLst/>
                <a:latin typeface="+mn-ea"/>
              </a:rPr>
              <a:t>, </a:t>
            </a:r>
            <a:r>
              <a:rPr lang="zh-CN" altLang="en-US" sz="2400" b="0" i="0">
                <a:solidFill>
                  <a:srgbClr val="000000"/>
                </a:solidFill>
                <a:effectLst/>
                <a:latin typeface="+mn-ea"/>
              </a:rPr>
              <a:t>但是现在不管是电视机还是移动电话</a:t>
            </a:r>
            <a:r>
              <a:rPr lang="en-US" altLang="zh-CN" sz="2400" b="0" i="0">
                <a:solidFill>
                  <a:srgbClr val="000000"/>
                </a:solidFill>
                <a:effectLst/>
                <a:latin typeface="+mn-ea"/>
              </a:rPr>
              <a:t>, </a:t>
            </a:r>
            <a:r>
              <a:rPr lang="zh-CN" altLang="en-US" sz="2400" b="0" i="0">
                <a:solidFill>
                  <a:srgbClr val="000000"/>
                </a:solidFill>
                <a:effectLst/>
                <a:latin typeface="+mn-ea"/>
              </a:rPr>
              <a:t>都与电磁现象有关。</a:t>
            </a:r>
            <a:endParaRPr lang="zh-CN" altLang="en-US" sz="2400">
              <a:latin typeface="+mn-ea"/>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668121" y="422975"/>
            <a:ext cx="11031321" cy="5754460"/>
          </a:xfrm>
          <a:prstGeom prst="rect">
            <a:avLst/>
          </a:prstGeom>
          <a:noFill/>
        </p:spPr>
        <p:txBody>
          <a:bodyPr wrap="square">
            <a:spAutoFit/>
          </a:bodyPr>
          <a:lstStyle/>
          <a:p>
            <a:pPr algn="l" latinLnBrk="0">
              <a:lnSpc>
                <a:spcPct val="110000"/>
              </a:lnSpc>
            </a:pPr>
            <a:r>
              <a:rPr lang="zh-CN" altLang="en-US" sz="2400" b="0" i="0">
                <a:solidFill>
                  <a:srgbClr val="000000"/>
                </a:solidFill>
                <a:effectLst/>
                <a:latin typeface="+mn-ea"/>
              </a:rPr>
              <a:t>提取所给材料的主要信息</a:t>
            </a:r>
            <a:r>
              <a:rPr lang="en-US" altLang="zh-CN" sz="2400" b="0" i="0">
                <a:solidFill>
                  <a:srgbClr val="000000"/>
                </a:solidFill>
                <a:effectLst/>
                <a:latin typeface="+mn-ea"/>
              </a:rPr>
              <a:t>, </a:t>
            </a:r>
            <a:r>
              <a:rPr lang="zh-CN" altLang="en-US" sz="2400" b="0" i="0">
                <a:solidFill>
                  <a:srgbClr val="000000"/>
                </a:solidFill>
                <a:effectLst/>
                <a:latin typeface="+mn-ea"/>
              </a:rPr>
              <a:t>在横线处写出</a:t>
            </a:r>
            <a:r>
              <a:rPr lang="zh-CN" altLang="en-US" sz="2400" b="0" i="0">
                <a:solidFill>
                  <a:srgbClr val="FF0000"/>
                </a:solidFill>
                <a:effectLst/>
                <a:latin typeface="+mn-ea"/>
              </a:rPr>
              <a:t>四个关键词</a:t>
            </a:r>
            <a:r>
              <a:rPr lang="zh-CN" altLang="en-US" sz="2400" b="0" i="0">
                <a:solidFill>
                  <a:srgbClr val="000000"/>
                </a:solidFill>
                <a:effectLst/>
                <a:latin typeface="+mn-ea"/>
              </a:rPr>
              <a:t>。</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引力全称万有引力，指具有质量的物体之间加速靠近的趋势，简单说就是物体之间相互吸引的作用力。在爱因斯坦广义相对论的视野里，引力等价于弯曲的时空。而</a:t>
            </a:r>
            <a:r>
              <a:rPr lang="zh-CN" altLang="en-US" sz="2400" b="0" i="0">
                <a:solidFill>
                  <a:srgbClr val="FF0000"/>
                </a:solidFill>
                <a:effectLst/>
                <a:latin typeface="+mn-ea"/>
              </a:rPr>
              <a:t>引力波</a:t>
            </a:r>
            <a:r>
              <a:rPr lang="zh-CN" altLang="en-US" sz="2400" b="0" i="0">
                <a:solidFill>
                  <a:srgbClr val="000000"/>
                </a:solidFill>
                <a:effectLst/>
                <a:latin typeface="+mn-ea"/>
              </a:rPr>
              <a:t>就是在弯曲的时空这个大背景下，当发生有质量物体加速运动导致的扰动时</a:t>
            </a:r>
            <a:r>
              <a:rPr lang="en-US" altLang="zh-CN" sz="2400" b="0" i="0">
                <a:solidFill>
                  <a:srgbClr val="000000"/>
                </a:solidFill>
                <a:effectLst/>
                <a:latin typeface="+mn-ea"/>
              </a:rPr>
              <a:t>, </a:t>
            </a:r>
            <a:r>
              <a:rPr lang="zh-CN" altLang="en-US" sz="2400" b="0" i="0">
                <a:solidFill>
                  <a:srgbClr val="000000"/>
                </a:solidFill>
                <a:effectLst/>
                <a:latin typeface="+mn-ea"/>
              </a:rPr>
              <a:t>由此产生的波动如波纹一样向外传播的现象。</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一个世纪前</a:t>
            </a:r>
            <a:r>
              <a:rPr lang="en-US" altLang="zh-CN" sz="2400" b="0" i="0">
                <a:solidFill>
                  <a:srgbClr val="000000"/>
                </a:solidFill>
                <a:effectLst/>
                <a:latin typeface="+mn-ea"/>
              </a:rPr>
              <a:t>,</a:t>
            </a:r>
            <a:r>
              <a:rPr lang="zh-CN" altLang="en-US" sz="2400" b="0" i="0">
                <a:solidFill>
                  <a:srgbClr val="000000"/>
                </a:solidFill>
                <a:effectLst/>
                <a:latin typeface="+mn-ea"/>
              </a:rPr>
              <a:t>爱因斯坦预测了引力波的存在</a:t>
            </a:r>
            <a:r>
              <a:rPr lang="en-US" altLang="zh-CN" sz="2400" b="0" i="0">
                <a:solidFill>
                  <a:srgbClr val="000000"/>
                </a:solidFill>
                <a:effectLst/>
                <a:latin typeface="+mn-ea"/>
              </a:rPr>
              <a:t>,</a:t>
            </a:r>
            <a:r>
              <a:rPr lang="zh-CN" altLang="en-US" sz="2400" b="0" i="0">
                <a:solidFill>
                  <a:srgbClr val="000000"/>
                </a:solidFill>
                <a:effectLst/>
                <a:latin typeface="+mn-ea"/>
              </a:rPr>
              <a:t>但近百年来</a:t>
            </a:r>
            <a:r>
              <a:rPr lang="en-US" altLang="zh-CN" sz="2400" b="0" i="0">
                <a:solidFill>
                  <a:srgbClr val="000000"/>
                </a:solidFill>
                <a:effectLst/>
                <a:latin typeface="+mn-ea"/>
              </a:rPr>
              <a:t>, </a:t>
            </a:r>
            <a:r>
              <a:rPr lang="zh-CN" altLang="en-US" sz="2400" b="0" i="0">
                <a:solidFill>
                  <a:srgbClr val="000000"/>
                </a:solidFill>
                <a:effectLst/>
                <a:latin typeface="+mn-ea"/>
              </a:rPr>
              <a:t>科学家们并未找到证明它存在的直接证据。</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华盛顿当地时间</a:t>
            </a:r>
            <a:r>
              <a:rPr lang="en-US" altLang="zh-CN" sz="2400" b="0" i="0">
                <a:solidFill>
                  <a:srgbClr val="000000"/>
                </a:solidFill>
                <a:effectLst/>
                <a:latin typeface="+mn-ea"/>
              </a:rPr>
              <a:t>2016</a:t>
            </a:r>
            <a:r>
              <a:rPr lang="zh-CN" altLang="en-US" sz="2400" b="0" i="0">
                <a:solidFill>
                  <a:srgbClr val="000000"/>
                </a:solidFill>
                <a:effectLst/>
                <a:latin typeface="+mn-ea"/>
              </a:rPr>
              <a:t>年</a:t>
            </a:r>
            <a:r>
              <a:rPr lang="en-US" altLang="zh-CN" sz="2400" b="0" i="0">
                <a:solidFill>
                  <a:srgbClr val="000000"/>
                </a:solidFill>
                <a:effectLst/>
                <a:latin typeface="+mn-ea"/>
              </a:rPr>
              <a:t>2</a:t>
            </a:r>
            <a:r>
              <a:rPr lang="zh-CN" altLang="en-US" sz="2400" b="0" i="0">
                <a:solidFill>
                  <a:srgbClr val="000000"/>
                </a:solidFill>
                <a:effectLst/>
                <a:latin typeface="+mn-ea"/>
              </a:rPr>
              <a:t>月</a:t>
            </a:r>
            <a:r>
              <a:rPr lang="en-US" altLang="zh-CN" sz="2400" b="0" i="0">
                <a:solidFill>
                  <a:srgbClr val="000000"/>
                </a:solidFill>
                <a:effectLst/>
                <a:latin typeface="+mn-ea"/>
              </a:rPr>
              <a:t>11</a:t>
            </a:r>
            <a:r>
              <a:rPr lang="zh-CN" altLang="en-US" sz="2400" b="0" i="0">
                <a:solidFill>
                  <a:srgbClr val="000000"/>
                </a:solidFill>
                <a:effectLst/>
                <a:latin typeface="+mn-ea"/>
              </a:rPr>
              <a:t>日</a:t>
            </a:r>
            <a:r>
              <a:rPr lang="en-US" altLang="zh-CN" sz="2400" b="0" i="0">
                <a:solidFill>
                  <a:srgbClr val="000000"/>
                </a:solidFill>
                <a:effectLst/>
                <a:latin typeface="+mn-ea"/>
              </a:rPr>
              <a:t>,</a:t>
            </a:r>
            <a:r>
              <a:rPr lang="zh-CN" altLang="en-US" sz="2400" b="0" i="0">
                <a:solidFill>
                  <a:srgbClr val="FF0000"/>
                </a:solidFill>
                <a:effectLst/>
                <a:latin typeface="+mn-ea"/>
              </a:rPr>
              <a:t>美国</a:t>
            </a:r>
            <a:r>
              <a:rPr lang="zh-CN" altLang="en-US" sz="2400" b="0" i="0">
                <a:solidFill>
                  <a:srgbClr val="000000"/>
                </a:solidFill>
                <a:effectLst/>
                <a:latin typeface="+mn-ea"/>
              </a:rPr>
              <a:t>激光干涉引力波观测台</a:t>
            </a:r>
            <a:r>
              <a:rPr lang="en-US" altLang="zh-CN" sz="2400" b="0" i="0">
                <a:solidFill>
                  <a:srgbClr val="000000"/>
                </a:solidFill>
                <a:effectLst/>
                <a:latin typeface="+mn-ea"/>
              </a:rPr>
              <a:t>(LIGO)</a:t>
            </a:r>
            <a:r>
              <a:rPr lang="zh-CN" altLang="en-US" sz="2400" b="0" i="0">
                <a:solidFill>
                  <a:srgbClr val="000000"/>
                </a:solidFill>
                <a:effectLst/>
                <a:latin typeface="+mn-ea"/>
              </a:rPr>
              <a:t>实验组召开新闻发布会</a:t>
            </a:r>
            <a:r>
              <a:rPr lang="en-US" altLang="zh-CN" sz="2400" b="0" i="0">
                <a:solidFill>
                  <a:srgbClr val="000000"/>
                </a:solidFill>
                <a:effectLst/>
                <a:latin typeface="+mn-ea"/>
              </a:rPr>
              <a:t>,</a:t>
            </a:r>
            <a:r>
              <a:rPr lang="zh-CN" altLang="en-US" sz="2400" b="0" i="0">
                <a:solidFill>
                  <a:srgbClr val="000000"/>
                </a:solidFill>
                <a:effectLst/>
                <a:latin typeface="+mn-ea"/>
              </a:rPr>
              <a:t>宣布</a:t>
            </a:r>
            <a:r>
              <a:rPr lang="zh-CN" altLang="en-US" sz="2400" b="0" i="0">
                <a:solidFill>
                  <a:srgbClr val="FF0000"/>
                </a:solidFill>
                <a:effectLst/>
                <a:latin typeface="+mn-ea"/>
              </a:rPr>
              <a:t>首次</a:t>
            </a:r>
            <a:r>
              <a:rPr lang="zh-CN" altLang="en-US" sz="2400" b="0" i="0">
                <a:solidFill>
                  <a:srgbClr val="000000"/>
                </a:solidFill>
                <a:effectLst/>
                <a:latin typeface="+mn-ea"/>
              </a:rPr>
              <a:t>直接观测到了由两颗恒星级黑洞</a:t>
            </a:r>
            <a:r>
              <a:rPr lang="en-US" altLang="zh-CN" sz="2400" b="0" i="0">
                <a:solidFill>
                  <a:srgbClr val="000000"/>
                </a:solidFill>
                <a:effectLst/>
                <a:latin typeface="+mn-ea"/>
              </a:rPr>
              <a:t>13</a:t>
            </a:r>
            <a:r>
              <a:rPr lang="zh-CN" altLang="en-US" sz="2400" b="0" i="0">
                <a:solidFill>
                  <a:srgbClr val="000000"/>
                </a:solidFill>
                <a:effectLst/>
                <a:latin typeface="+mn-ea"/>
              </a:rPr>
              <a:t>亿年前并合产生的引力波。这是科学史上又一次具有划时代意义的</a:t>
            </a:r>
            <a:r>
              <a:rPr lang="zh-CN" altLang="en-US" sz="2400" b="0" i="0">
                <a:solidFill>
                  <a:srgbClr val="FF0000"/>
                </a:solidFill>
                <a:effectLst/>
                <a:latin typeface="+mn-ea"/>
              </a:rPr>
              <a:t>发现</a:t>
            </a:r>
            <a:r>
              <a:rPr lang="zh-CN" altLang="en-US" sz="2400" b="0" i="0">
                <a:solidFill>
                  <a:srgbClr val="000000"/>
                </a:solidFill>
                <a:effectLst/>
                <a:latin typeface="+mn-ea"/>
              </a:rPr>
              <a:t>。</a:t>
            </a:r>
            <a:endParaRPr lang="zh-CN" altLang="en-US" sz="2400" b="0" i="0">
              <a:solidFill>
                <a:srgbClr val="000000"/>
              </a:solidFill>
              <a:effectLst/>
              <a:latin typeface="+mn-ea"/>
            </a:endParaRPr>
          </a:p>
          <a:p>
            <a:pPr algn="l" latinLnBrk="0">
              <a:lnSpc>
                <a:spcPct val="110000"/>
              </a:lnSpc>
            </a:pPr>
            <a:r>
              <a:rPr lang="zh-CN" altLang="en-US" sz="2400" b="0" i="0">
                <a:solidFill>
                  <a:srgbClr val="000000"/>
                </a:solidFill>
                <a:effectLst/>
                <a:latin typeface="+mn-ea"/>
              </a:rPr>
              <a:t>       引力波的发现对普通人的生活会产生什么</a:t>
            </a:r>
            <a:r>
              <a:rPr lang="zh-CN" altLang="en-US" sz="2400" b="0" i="0">
                <a:solidFill>
                  <a:srgbClr val="FF0000"/>
                </a:solidFill>
                <a:effectLst/>
                <a:latin typeface="+mn-ea"/>
              </a:rPr>
              <a:t>影响</a:t>
            </a:r>
            <a:r>
              <a:rPr lang="en-US" altLang="zh-CN" sz="2400" b="0" i="0">
                <a:solidFill>
                  <a:srgbClr val="000000"/>
                </a:solidFill>
                <a:effectLst/>
                <a:latin typeface="+mn-ea"/>
              </a:rPr>
              <a:t>?</a:t>
            </a:r>
            <a:r>
              <a:rPr lang="zh-CN" altLang="en-US" sz="2400" b="0" i="0">
                <a:solidFill>
                  <a:srgbClr val="000000"/>
                </a:solidFill>
                <a:effectLst/>
                <a:latin typeface="+mn-ea"/>
              </a:rPr>
              <a:t>科学家们表示</a:t>
            </a:r>
            <a:r>
              <a:rPr lang="en-US" altLang="zh-CN" sz="2400" b="0" i="0">
                <a:solidFill>
                  <a:srgbClr val="000000"/>
                </a:solidFill>
                <a:effectLst/>
                <a:latin typeface="+mn-ea"/>
              </a:rPr>
              <a:t>, </a:t>
            </a:r>
            <a:r>
              <a:rPr lang="zh-CN" altLang="en-US" sz="2400" b="0" i="0">
                <a:solidFill>
                  <a:srgbClr val="000000"/>
                </a:solidFill>
                <a:effectLst/>
                <a:latin typeface="+mn-ea"/>
              </a:rPr>
              <a:t>一个新的重大科学发现</a:t>
            </a:r>
            <a:r>
              <a:rPr lang="en-US" altLang="zh-CN" sz="2400" b="0" i="0">
                <a:solidFill>
                  <a:srgbClr val="000000"/>
                </a:solidFill>
                <a:effectLst/>
                <a:latin typeface="+mn-ea"/>
              </a:rPr>
              <a:t>,</a:t>
            </a:r>
            <a:r>
              <a:rPr lang="zh-CN" altLang="en-US" sz="2400" b="0" i="0">
                <a:solidFill>
                  <a:srgbClr val="000000"/>
                </a:solidFill>
                <a:effectLst/>
                <a:latin typeface="+mn-ea"/>
              </a:rPr>
              <a:t>总会给人类社会带来无法预估的发展。</a:t>
            </a:r>
            <a:r>
              <a:rPr lang="en-US" altLang="zh-CN" sz="2400" b="0" i="0">
                <a:solidFill>
                  <a:srgbClr val="000000"/>
                </a:solidFill>
                <a:effectLst/>
                <a:latin typeface="+mn-ea"/>
              </a:rPr>
              <a:t>18 </a:t>
            </a:r>
            <a:r>
              <a:rPr lang="zh-CN" altLang="en-US" sz="2400" b="0" i="0">
                <a:solidFill>
                  <a:srgbClr val="000000"/>
                </a:solidFill>
                <a:effectLst/>
                <a:latin typeface="+mn-ea"/>
              </a:rPr>
              <a:t>世纪描述电磁波的麦克斯韦理论确认的时候</a:t>
            </a:r>
            <a:r>
              <a:rPr lang="en-US" altLang="zh-CN" sz="2400" b="0" i="0">
                <a:solidFill>
                  <a:srgbClr val="000000"/>
                </a:solidFill>
                <a:effectLst/>
                <a:latin typeface="+mn-ea"/>
              </a:rPr>
              <a:t>, </a:t>
            </a:r>
            <a:r>
              <a:rPr lang="zh-CN" altLang="en-US" sz="2400" b="0" i="0">
                <a:solidFill>
                  <a:srgbClr val="000000"/>
                </a:solidFill>
                <a:effectLst/>
                <a:latin typeface="+mn-ea"/>
              </a:rPr>
              <a:t>也没有人知道会给人类带来什么</a:t>
            </a:r>
            <a:r>
              <a:rPr lang="en-US" altLang="zh-CN" sz="2400" b="0" i="0">
                <a:solidFill>
                  <a:srgbClr val="000000"/>
                </a:solidFill>
                <a:effectLst/>
                <a:latin typeface="+mn-ea"/>
              </a:rPr>
              <a:t>, </a:t>
            </a:r>
            <a:r>
              <a:rPr lang="zh-CN" altLang="en-US" sz="2400" b="0" i="0">
                <a:solidFill>
                  <a:srgbClr val="000000"/>
                </a:solidFill>
                <a:effectLst/>
                <a:latin typeface="+mn-ea"/>
              </a:rPr>
              <a:t>但是现在不管是电视机还是移动电话</a:t>
            </a:r>
            <a:r>
              <a:rPr lang="en-US" altLang="zh-CN" sz="2400" b="0" i="0">
                <a:solidFill>
                  <a:srgbClr val="000000"/>
                </a:solidFill>
                <a:effectLst/>
                <a:latin typeface="+mn-ea"/>
              </a:rPr>
              <a:t>, </a:t>
            </a:r>
            <a:r>
              <a:rPr lang="zh-CN" altLang="en-US" sz="2400" b="0" i="0">
                <a:solidFill>
                  <a:srgbClr val="000000"/>
                </a:solidFill>
                <a:effectLst/>
                <a:latin typeface="+mn-ea"/>
              </a:rPr>
              <a:t>都与电磁现象有关。</a:t>
            </a:r>
            <a:endParaRPr lang="zh-CN" altLang="en-US" sz="2400">
              <a:latin typeface="+mn-ea"/>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82804" y="405443"/>
            <a:ext cx="9875519" cy="5509200"/>
          </a:xfrm>
          <a:prstGeom prst="rect">
            <a:avLst/>
          </a:prstGeom>
          <a:noFill/>
        </p:spPr>
        <p:txBody>
          <a:bodyPr wrap="square">
            <a:spAutoFit/>
          </a:bodyPr>
          <a:lstStyle/>
          <a:p>
            <a:pPr algn="just"/>
            <a:r>
              <a:rPr lang="en-US" altLang="zh-CN" sz="32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3200" kern="100">
                <a:effectLst/>
                <a:latin typeface="Calibri" panose="020f0502020204030204" pitchFamily="34" charset="0"/>
                <a:ea typeface="宋体" panose="02010600030101010101" pitchFamily="2" charset="-122"/>
                <a:cs typeface="Times New Roman" panose="02020603050405020304" pitchFamily="18" charset="0"/>
              </a:rPr>
              <a:t>阳光社区准备推荐董劲松为市级“十大公德人物”候选人，拟写了下面的推荐材料。请在横线处用赞扬的语言概括董劲松的事迹，将这则推荐材料补充完整。不超过</a:t>
            </a:r>
            <a:r>
              <a:rPr lang="en-US" altLang="zh-CN" sz="3200" kern="100">
                <a:effectLst/>
                <a:latin typeface="Calibri" panose="020f0502020204030204" pitchFamily="34" charset="0"/>
                <a:ea typeface="宋体" panose="02010600030101010101" pitchFamily="2" charset="-122"/>
                <a:cs typeface="Times New Roman" panose="02020603050405020304" pitchFamily="18" charset="0"/>
              </a:rPr>
              <a:t>25</a:t>
            </a:r>
            <a:r>
              <a:rPr lang="zh-CN" altLang="zh-CN" sz="3200" kern="100">
                <a:effectLst/>
                <a:latin typeface="Calibri" panose="020f0502020204030204" pitchFamily="34" charset="0"/>
                <a:ea typeface="宋体" panose="02010600030101010101" pitchFamily="2" charset="-122"/>
                <a:cs typeface="Times New Roman" panose="02020603050405020304" pitchFamily="18" charset="0"/>
              </a:rPr>
              <a:t>个字。</a:t>
            </a:r>
            <a:r>
              <a:rPr lang="en-US" altLang="zh-CN" sz="3200" kern="100">
                <a:effectLst/>
                <a:latin typeface="Calibri" panose="020f0502020204030204" pitchFamily="34" charset="0"/>
                <a:ea typeface="宋体" panose="02010600030101010101" pitchFamily="2" charset="-122"/>
                <a:cs typeface="Times New Roman" panose="02020603050405020304" pitchFamily="18" charset="0"/>
              </a:rPr>
              <a:t>      </a:t>
            </a:r>
            <a:endParaRPr lang="en-US" altLang="zh-CN" sz="3200" kern="10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3200" kern="100">
                <a:latin typeface="Calibri" panose="020f0502020204030204" pitchFamily="34" charset="0"/>
                <a:ea typeface="宋体" panose="02010600030101010101" pitchFamily="2" charset="-122"/>
                <a:cs typeface="Times New Roman" panose="02020603050405020304" pitchFamily="18" charset="0"/>
              </a:rPr>
              <a:t>         </a:t>
            </a:r>
            <a:r>
              <a:rPr lang="zh-CN" altLang="zh-CN" sz="3200" kern="100">
                <a:effectLst/>
                <a:latin typeface="+mn-ea"/>
                <a:cs typeface="Times New Roman" panose="02020603050405020304" pitchFamily="18" charset="0"/>
              </a:rPr>
              <a:t>董劲松，男，阳光社区保洁员。由于他的辛勤工作，我社区连续</a:t>
            </a:r>
            <a:r>
              <a:rPr lang="en-US" altLang="zh-CN" sz="3200" kern="100">
                <a:effectLst/>
                <a:latin typeface="+mn-ea"/>
                <a:cs typeface="Times New Roman" panose="02020603050405020304" pitchFamily="18" charset="0"/>
              </a:rPr>
              <a:t>5</a:t>
            </a:r>
            <a:r>
              <a:rPr lang="zh-CN" altLang="zh-CN" sz="3200" kern="100">
                <a:effectLst/>
                <a:latin typeface="+mn-ea"/>
                <a:cs typeface="Times New Roman" panose="02020603050405020304" pitchFamily="18" charset="0"/>
              </a:rPr>
              <a:t>年获得区级“卫生先进单位”的称号。他主动帮助居民解决遇到的困难，长年义务照料</a:t>
            </a:r>
            <a:r>
              <a:rPr lang="en-US" altLang="zh-CN" sz="3200" kern="100">
                <a:effectLst/>
                <a:latin typeface="+mn-ea"/>
                <a:cs typeface="Times New Roman" panose="02020603050405020304" pitchFamily="18" charset="0"/>
              </a:rPr>
              <a:t>3</a:t>
            </a:r>
            <a:r>
              <a:rPr lang="zh-CN" altLang="zh-CN" sz="3200" kern="100">
                <a:effectLst/>
                <a:latin typeface="+mn-ea"/>
                <a:cs typeface="Times New Roman" panose="02020603050405020304" pitchFamily="18" charset="0"/>
              </a:rPr>
              <a:t>位孤寡老人。他还担任业余治安巡逻员，多次勇敢地与歹徒搏斗，</a:t>
            </a:r>
            <a:r>
              <a:rPr lang="en-US" altLang="zh-CN" sz="3200" kern="100">
                <a:effectLst/>
                <a:latin typeface="+mn-ea"/>
                <a:cs typeface="Times New Roman" panose="02020603050405020304" pitchFamily="18" charset="0"/>
              </a:rPr>
              <a:t>5</a:t>
            </a:r>
            <a:r>
              <a:rPr lang="zh-CN" altLang="zh-CN" sz="3200" kern="100">
                <a:effectLst/>
                <a:latin typeface="+mn-ea"/>
                <a:cs typeface="Times New Roman" panose="02020603050405020304" pitchFamily="18" charset="0"/>
              </a:rPr>
              <a:t>次负伤，为保护社区群众生命财产安全作出巨大贡献。董劲松同志</a:t>
            </a:r>
            <a:r>
              <a:rPr lang="en-US" altLang="zh-CN" sz="3200" u="sng" kern="100">
                <a:effectLst/>
                <a:latin typeface="+mn-ea"/>
                <a:cs typeface="Times New Roman" panose="02020603050405020304" pitchFamily="18" charset="0"/>
              </a:rPr>
              <a:t>         </a:t>
            </a:r>
            <a:r>
              <a:rPr lang="zh-CN" altLang="en-US" sz="3200" kern="100">
                <a:effectLst/>
                <a:latin typeface="+mn-ea"/>
                <a:cs typeface="Times New Roman" panose="02020603050405020304" pitchFamily="18" charset="0"/>
              </a:rPr>
              <a:t>、</a:t>
            </a:r>
            <a:r>
              <a:rPr lang="en-US" altLang="zh-CN" sz="3200" u="sng" kern="100">
                <a:effectLst/>
                <a:latin typeface="+mn-ea"/>
                <a:cs typeface="Times New Roman" panose="02020603050405020304" pitchFamily="18" charset="0"/>
              </a:rPr>
              <a:t>         </a:t>
            </a:r>
            <a:r>
              <a:rPr lang="zh-CN" altLang="en-US" sz="3200" kern="100">
                <a:effectLst/>
                <a:latin typeface="+mn-ea"/>
                <a:cs typeface="Times New Roman" panose="02020603050405020304" pitchFamily="18" charset="0"/>
              </a:rPr>
              <a:t>、</a:t>
            </a:r>
            <a:r>
              <a:rPr lang="en-US" altLang="zh-CN" sz="3200" u="sng" kern="100">
                <a:effectLst/>
                <a:latin typeface="+mn-ea"/>
                <a:cs typeface="Times New Roman" panose="02020603050405020304" pitchFamily="18" charset="0"/>
              </a:rPr>
              <a:t>          </a:t>
            </a:r>
            <a:r>
              <a:rPr lang="zh-CN" altLang="zh-CN" sz="3200" kern="100">
                <a:effectLst/>
                <a:latin typeface="+mn-ea"/>
                <a:cs typeface="Times New Roman" panose="02020603050405020304" pitchFamily="18" charset="0"/>
              </a:rPr>
              <a:t>。因此我们认为，“十大公德人物”这一称号，他应是当之无愧的。</a:t>
            </a:r>
            <a:endParaRPr lang="zh-CN" altLang="zh-CN" sz="3200" kern="100">
              <a:effectLst/>
              <a:latin typeface="+mn-ea"/>
              <a:cs typeface="Times New Roman" panose="02020603050405020304" pitchFamily="18" charset="0"/>
            </a:endParaRPr>
          </a:p>
        </p:txBody>
      </p:sp>
      <p:sp>
        <p:nvSpPr>
          <p:cNvPr id="4" name="圆角矩形标注 9"/>
          <p:cNvSpPr/>
          <p:nvPr/>
        </p:nvSpPr>
        <p:spPr>
          <a:xfrm flipH="1">
            <a:off x="10560708" y="1640881"/>
            <a:ext cx="1231394" cy="882863"/>
          </a:xfrm>
          <a:prstGeom prst="wedgeRoundRectCallout">
            <a:avLst>
              <a:gd name="adj1" fmla="val 85209"/>
              <a:gd name="adj2" fmla="val 34479"/>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a:solidFill>
                  <a:srgbClr val="0000FF"/>
                </a:solidFill>
                <a:effectLst/>
                <a:latin typeface="华文新魏" panose="02010800040101010101" pitchFamily="2" charset="-122"/>
                <a:ea typeface="华文新魏" panose="02010800040101010101" pitchFamily="2" charset="-122"/>
                <a:cs typeface="Times New Roman" panose="02020603050405020304" pitchFamily="18" charset="0"/>
              </a:rPr>
              <a:t>做好本职工作</a:t>
            </a:r>
            <a:endParaRPr lang="zh-CN" altLang="en-US" sz="2400" b="1" i="0">
              <a:solidFill>
                <a:srgbClr val="0000FF"/>
              </a:solidFill>
              <a:latin typeface="华文新魏" panose="02010800040101010101" pitchFamily="2" charset="-122"/>
              <a:ea typeface="华文新魏" panose="02010800040101010101" pitchFamily="2" charset="-122"/>
            </a:endParaRPr>
          </a:p>
        </p:txBody>
      </p:sp>
      <p:sp>
        <p:nvSpPr>
          <p:cNvPr id="5" name="圆角矩形标注 9"/>
          <p:cNvSpPr/>
          <p:nvPr/>
        </p:nvSpPr>
        <p:spPr>
          <a:xfrm flipH="1">
            <a:off x="10791140" y="3160043"/>
            <a:ext cx="1000962" cy="1019591"/>
          </a:xfrm>
          <a:prstGeom prst="wedgeRoundRectCallout">
            <a:avLst>
              <a:gd name="adj1" fmla="val 84107"/>
              <a:gd name="adj2" fmla="val -14073"/>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a:solidFill>
                  <a:srgbClr val="0000FF"/>
                </a:solidFill>
                <a:effectLst/>
                <a:latin typeface="华文新魏" panose="02010800040101010101" pitchFamily="2" charset="-122"/>
                <a:ea typeface="华文新魏" panose="02010800040101010101" pitchFamily="2" charset="-122"/>
                <a:cs typeface="Times New Roman" panose="02020603050405020304" pitchFamily="18" charset="0"/>
              </a:rPr>
              <a:t>助人为乐</a:t>
            </a:r>
            <a:endParaRPr lang="zh-CN" altLang="en-US" sz="2400" b="1" i="0">
              <a:solidFill>
                <a:srgbClr val="0000FF"/>
              </a:solidFill>
              <a:latin typeface="华文新魏" panose="02010800040101010101" pitchFamily="2" charset="-122"/>
              <a:ea typeface="华文新魏" panose="02010800040101010101" pitchFamily="2" charset="-122"/>
            </a:endParaRPr>
          </a:p>
        </p:txBody>
      </p:sp>
      <p:sp>
        <p:nvSpPr>
          <p:cNvPr id="6" name="圆角矩形标注 9"/>
          <p:cNvSpPr/>
          <p:nvPr/>
        </p:nvSpPr>
        <p:spPr>
          <a:xfrm flipH="1">
            <a:off x="10791140" y="4775687"/>
            <a:ext cx="1000962" cy="882863"/>
          </a:xfrm>
          <a:prstGeom prst="wedgeRoundRectCallout">
            <a:avLst>
              <a:gd name="adj1" fmla="val 89410"/>
              <a:gd name="adj2" fmla="val -45077"/>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a:solidFill>
                  <a:srgbClr val="0000FF"/>
                </a:solidFill>
                <a:effectLst/>
                <a:latin typeface="华文新魏" panose="02010800040101010101" pitchFamily="2" charset="-122"/>
                <a:ea typeface="华文新魏" panose="02010800040101010101" pitchFamily="2" charset="-122"/>
                <a:cs typeface="Times New Roman" panose="02020603050405020304" pitchFamily="18" charset="0"/>
              </a:rPr>
              <a:t>见义勇为</a:t>
            </a:r>
            <a:endParaRPr lang="zh-CN" altLang="en-US" sz="2400" b="1" i="0">
              <a:solidFill>
                <a:srgbClr val="0000FF"/>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40029" y="432259"/>
            <a:ext cx="10511941" cy="755913"/>
          </a:xfrm>
          <a:prstGeom prst="rect">
            <a:avLst/>
          </a:prstGeom>
          <a:noFill/>
        </p:spPr>
        <p:txBody>
          <a:bodyPr wrap="square">
            <a:spAutoFit/>
          </a:bodyPr>
          <a:lstStyle/>
          <a:p>
            <a:pPr algn="just">
              <a:lnSpc>
                <a:spcPct val="150000"/>
              </a:lnSpc>
            </a:pPr>
            <a:r>
              <a:rPr lang="en-US" altLang="zh-CN" sz="3200" kern="100">
                <a:effectLst/>
                <a:latin typeface="+mn-ea"/>
              </a:rPr>
              <a:t>11.</a:t>
            </a:r>
            <a:r>
              <a:rPr lang="zh-CN" altLang="zh-CN" sz="3200" kern="100">
                <a:effectLst/>
                <a:latin typeface="+mn-ea"/>
              </a:rPr>
              <a:t>概括第三段所描写人物的形象特点。</a:t>
            </a:r>
            <a:endParaRPr lang="zh-CN" altLang="zh-CN" sz="3200" kern="100">
              <a:effectLst/>
              <a:latin typeface="+mn-ea"/>
            </a:endParaRPr>
          </a:p>
        </p:txBody>
      </p:sp>
      <p:sp>
        <p:nvSpPr>
          <p:cNvPr id="4" name="文本框 3"/>
          <p:cNvSpPr txBox="1"/>
          <p:nvPr/>
        </p:nvSpPr>
        <p:spPr>
          <a:xfrm>
            <a:off x="3626510" y="5277687"/>
            <a:ext cx="6097218" cy="523220"/>
          </a:xfrm>
          <a:prstGeom prst="rect">
            <a:avLst/>
          </a:prstGeom>
          <a:noFill/>
        </p:spPr>
        <p:txBody>
          <a:bodyPr wrap="square">
            <a:spAutoFit/>
          </a:bodyPr>
          <a:lstStyle/>
          <a:p>
            <a:r>
              <a:rPr lang="zh-CN" altLang="zh-CN" sz="2800" kern="100">
                <a:solidFill>
                  <a:srgbClr val="FF0000"/>
                </a:solidFill>
                <a:effectLst/>
                <a:latin typeface="+mn-ea"/>
                <a:cs typeface="Times New Roman" panose="02020603050405020304" pitchFamily="18" charset="0"/>
              </a:rPr>
              <a:t>①老丑</a:t>
            </a:r>
            <a:r>
              <a:rPr lang="zh-CN" altLang="en-US" sz="2800" kern="100">
                <a:solidFill>
                  <a:srgbClr val="FF0000"/>
                </a:solidFill>
                <a:effectLst/>
                <a:latin typeface="+mn-ea"/>
              </a:rPr>
              <a:t>；</a:t>
            </a:r>
            <a:r>
              <a:rPr lang="zh-CN" altLang="zh-CN" sz="2800" kern="100">
                <a:solidFill>
                  <a:srgbClr val="FF0000"/>
                </a:solidFill>
                <a:effectLst/>
                <a:latin typeface="+mn-ea"/>
                <a:cs typeface="Times New Roman" panose="02020603050405020304" pitchFamily="18" charset="0"/>
              </a:rPr>
              <a:t>②邋遢</a:t>
            </a:r>
            <a:r>
              <a:rPr lang="zh-CN" altLang="en-US" sz="2800" kern="100">
                <a:solidFill>
                  <a:srgbClr val="FF0000"/>
                </a:solidFill>
                <a:effectLst/>
                <a:latin typeface="+mn-ea"/>
              </a:rPr>
              <a:t>；</a:t>
            </a:r>
            <a:r>
              <a:rPr lang="zh-CN" altLang="zh-CN" sz="2800" kern="100">
                <a:solidFill>
                  <a:srgbClr val="FF0000"/>
                </a:solidFill>
                <a:effectLst/>
                <a:latin typeface="+mn-ea"/>
                <a:cs typeface="Times New Roman" panose="02020603050405020304" pitchFamily="18" charset="0"/>
              </a:rPr>
              <a:t>③怪异</a:t>
            </a:r>
            <a:endParaRPr lang="zh-CN" altLang="en-US" sz="2800">
              <a:latin typeface="+mn-ea"/>
            </a:endParaRPr>
          </a:p>
        </p:txBody>
      </p:sp>
      <p:sp>
        <p:nvSpPr>
          <p:cNvPr id="5" name="文本框 4"/>
          <p:cNvSpPr txBox="1"/>
          <p:nvPr/>
        </p:nvSpPr>
        <p:spPr>
          <a:xfrm>
            <a:off x="769485" y="1159573"/>
            <a:ext cx="10653027" cy="3914020"/>
          </a:xfrm>
          <a:prstGeom prst="rect">
            <a:avLst/>
          </a:prstGeom>
          <a:noFill/>
        </p:spPr>
        <p:txBody>
          <a:bodyPr wrap="square" rtlCol="0">
            <a:spAutoFit/>
          </a:bodyPr>
          <a:lstStyle/>
          <a:p>
            <a:pPr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mn-ea"/>
              </a:rPr>
              <a:t>有一个人是每天必到的，午晚两餐，都在这里。这条街上的人都认识他，是个捡烂纸的。他</a:t>
            </a:r>
            <a:r>
              <a:rPr lang="zh-CN" altLang="en-US" sz="2400">
                <a:solidFill>
                  <a:srgbClr val="FF0000"/>
                </a:solidFill>
                <a:latin typeface="+mn-ea"/>
              </a:rPr>
              <a:t>穿得很破烂</a:t>
            </a:r>
            <a:r>
              <a:rPr lang="zh-CN" altLang="en-US" sz="2400">
                <a:latin typeface="+mn-ea"/>
              </a:rPr>
              <a:t>，总是一件油乎乎的烂棉袄，腰里系一根烂麻绳，没有衬衣。</a:t>
            </a:r>
            <a:r>
              <a:rPr lang="zh-CN" altLang="en-US" sz="2400">
                <a:solidFill>
                  <a:srgbClr val="FF0000"/>
                </a:solidFill>
                <a:latin typeface="+mn-ea"/>
              </a:rPr>
              <a:t>脸上</a:t>
            </a:r>
            <a:r>
              <a:rPr lang="zh-CN" altLang="en-US" sz="2400">
                <a:latin typeface="+mn-ea"/>
              </a:rPr>
              <a:t>说不清是什么颜色，好像是浅黄的。说不清有多大</a:t>
            </a:r>
            <a:r>
              <a:rPr lang="zh-CN" altLang="en-US" sz="2400">
                <a:solidFill>
                  <a:srgbClr val="FF0000"/>
                </a:solidFill>
                <a:latin typeface="+mn-ea"/>
              </a:rPr>
              <a:t>岁数</a:t>
            </a:r>
            <a:r>
              <a:rPr lang="zh-CN" altLang="en-US" sz="2400">
                <a:latin typeface="+mn-ea"/>
              </a:rPr>
              <a:t>，六十几？七十几？</a:t>
            </a:r>
            <a:r>
              <a:rPr lang="zh-CN" altLang="en-US" sz="2400">
                <a:solidFill>
                  <a:srgbClr val="FF0000"/>
                </a:solidFill>
                <a:latin typeface="+mn-ea"/>
              </a:rPr>
              <a:t>一嘴牙</a:t>
            </a:r>
            <a:r>
              <a:rPr lang="zh-CN" altLang="en-US" sz="2400">
                <a:latin typeface="+mn-ea"/>
              </a:rPr>
              <a:t>七长八短，残缺不全。你</a:t>
            </a:r>
            <a:r>
              <a:rPr lang="zh-CN" altLang="en-US" sz="2400">
                <a:solidFill>
                  <a:srgbClr val="FF0000"/>
                </a:solidFill>
                <a:latin typeface="+mn-ea"/>
              </a:rPr>
              <a:t>吃</a:t>
            </a:r>
            <a:r>
              <a:rPr lang="zh-CN" altLang="en-US" sz="2400">
                <a:latin typeface="+mn-ea"/>
              </a:rPr>
              <a:t>点儿软和的花卷、面条，不好么？不，他总是要三个烧饼，</a:t>
            </a:r>
            <a:r>
              <a:rPr lang="zh-CN" altLang="en-US" sz="2400">
                <a:solidFill>
                  <a:srgbClr val="FF0000"/>
                </a:solidFill>
                <a:latin typeface="+mn-ea"/>
              </a:rPr>
              <a:t>歪着脑袋努力地啃噬</a:t>
            </a:r>
            <a:r>
              <a:rPr lang="zh-CN" altLang="en-US" sz="2400">
                <a:latin typeface="+mn-ea"/>
              </a:rPr>
              <a:t>。烧饼吃完，站起身子，</a:t>
            </a:r>
            <a:r>
              <a:rPr lang="zh-CN" altLang="en-US" sz="2400">
                <a:solidFill>
                  <a:srgbClr val="FF0000"/>
                </a:solidFill>
                <a:latin typeface="+mn-ea"/>
              </a:rPr>
              <a:t>找一个别人用过的碗，自言自语</a:t>
            </a:r>
            <a:r>
              <a:rPr lang="zh-CN" altLang="en-US" sz="2400">
                <a:latin typeface="+mn-ea"/>
              </a:rPr>
              <a:t>（他可不在乎这个）：“跟他们寻一口面汤。”喝了面汤：</a:t>
            </a:r>
            <a:r>
              <a:rPr lang="zh-CN" altLang="en-US" sz="2400">
                <a:solidFill>
                  <a:srgbClr val="FF0000"/>
                </a:solidFill>
                <a:latin typeface="+mn-ea"/>
              </a:rPr>
              <a:t>“回见。</a:t>
            </a:r>
            <a:r>
              <a:rPr lang="zh-CN" altLang="en-US" sz="2400">
                <a:latin typeface="+mn-ea"/>
              </a:rPr>
              <a:t>”没人理他，因为不知道他是向谁说的。 </a:t>
            </a:r>
            <a:endParaRPr lang="zh-CN" altLang="en-US" sz="240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11986" y="893593"/>
            <a:ext cx="10138867" cy="1876476"/>
          </a:xfrm>
          <a:prstGeom prst="rect">
            <a:avLst/>
          </a:prstGeom>
          <a:noFill/>
        </p:spPr>
        <p:txBody>
          <a:bodyPr wrap="square">
            <a:spAutoFit/>
          </a:bodyPr>
          <a:lstStyle/>
          <a:p>
            <a:pPr algn="ctr">
              <a:lnSpc>
                <a:spcPct val="150000"/>
              </a:lnSpc>
            </a:pP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写为先导：高中语文部编教材“家常课”的应有追求</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400" kern="100">
                <a:effectLst/>
                <a:latin typeface="等线" panose="02010600030101010101" pitchFamily="2" charset="-122"/>
                <a:ea typeface="黑体" panose="02010609060101010101" pitchFamily="49" charset="-122"/>
                <a:cs typeface="Times New Roman" panose="02020603050405020304" pitchFamily="18" charset="0"/>
              </a:rPr>
              <a:t>——以《祝福》教学为例</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indent="266700" algn="ctr">
              <a:lnSpc>
                <a:spcPct val="150000"/>
              </a:lnSpc>
            </a:pPr>
            <a:r>
              <a:rPr lang="zh-CN"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沈坤林</a:t>
            </a:r>
            <a:r>
              <a:rPr lang="en-US" altLang="zh-CN" sz="2400" kern="100" baseline="300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1 </a:t>
            </a:r>
            <a:r>
              <a:rPr lang="en-US"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 </a:t>
            </a:r>
            <a:r>
              <a:rPr lang="zh-CN"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冯茜</a:t>
            </a:r>
            <a:r>
              <a:rPr lang="en-US" altLang="zh-CN" sz="2400" kern="100" baseline="300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2</a:t>
            </a:r>
            <a:r>
              <a:rPr lang="en-US" altLang="zh-CN" sz="2400" kern="100">
                <a:solidFill>
                  <a:srgbClr val="000000"/>
                </a:solidFill>
                <a:effectLst/>
                <a:latin typeface="宋体" panose="02010600030101010101" pitchFamily="2" charset="-122"/>
                <a:ea typeface="等线" panose="02010600030101010101" pitchFamily="2" charset="-122"/>
                <a:cs typeface="Times New Roman" panose="02020603050405020304" pitchFamily="18" charset="0"/>
              </a:rPr>
              <a:t>  </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p:cNvSpPr txBox="1"/>
          <p:nvPr/>
        </p:nvSpPr>
        <p:spPr>
          <a:xfrm>
            <a:off x="3721608" y="2983022"/>
            <a:ext cx="6097218" cy="584968"/>
          </a:xfrm>
          <a:prstGeom prst="rect">
            <a:avLst/>
          </a:prstGeom>
          <a:noFill/>
        </p:spPr>
        <p:txBody>
          <a:bodyPr wrap="square">
            <a:spAutoFit/>
          </a:bodyPr>
          <a:lstStyle/>
          <a:p>
            <a:pPr algn="l">
              <a:lnSpc>
                <a:spcPct val="125000"/>
              </a:lnSpc>
            </a:pPr>
            <a:r>
              <a:rPr lang="zh-CN" altLang="zh-CN" sz="2800" kern="100">
                <a:effectLst/>
                <a:latin typeface="等线" panose="02010600030101010101" pitchFamily="2" charset="-122"/>
                <a:ea typeface="黑体" panose="02010609060101010101" pitchFamily="49" charset="-122"/>
                <a:cs typeface="Times New Roman" panose="02020603050405020304" pitchFamily="18" charset="0"/>
              </a:rPr>
              <a:t>一、顺文而读，随文而写</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3429000" y="3597499"/>
            <a:ext cx="6097218" cy="584968"/>
          </a:xfrm>
          <a:prstGeom prst="rect">
            <a:avLst/>
          </a:prstGeom>
          <a:noFill/>
        </p:spPr>
        <p:txBody>
          <a:bodyPr wrap="square">
            <a:spAutoFit/>
          </a:bodyPr>
          <a:lstStyle/>
          <a:p>
            <a:pPr indent="304800" algn="l">
              <a:lnSpc>
                <a:spcPct val="125000"/>
              </a:lnSpc>
            </a:pPr>
            <a:r>
              <a:rPr lang="zh-CN" altLang="zh-CN" sz="2800" kern="100">
                <a:effectLst/>
                <a:latin typeface="等线" panose="02010600030101010101" pitchFamily="2" charset="-122"/>
                <a:ea typeface="黑体" panose="02010609060101010101" pitchFamily="49" charset="-122"/>
                <a:cs typeface="Times New Roman" panose="02020603050405020304" pitchFamily="18" charset="0"/>
              </a:rPr>
              <a:t>二、初读有感，笔下有疑</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p:cNvSpPr txBox="1"/>
          <p:nvPr/>
        </p:nvSpPr>
        <p:spPr>
          <a:xfrm>
            <a:off x="3429000" y="4226921"/>
            <a:ext cx="6097218" cy="584968"/>
          </a:xfrm>
          <a:prstGeom prst="rect">
            <a:avLst/>
          </a:prstGeom>
          <a:noFill/>
        </p:spPr>
        <p:txBody>
          <a:bodyPr wrap="square">
            <a:spAutoFit/>
          </a:bodyPr>
          <a:lstStyle/>
          <a:p>
            <a:pPr indent="304800" algn="l">
              <a:lnSpc>
                <a:spcPct val="125000"/>
              </a:lnSpc>
            </a:pPr>
            <a:r>
              <a:rPr lang="zh-CN" altLang="zh-CN" sz="2800" kern="100">
                <a:effectLst/>
                <a:latin typeface="等线" panose="02010600030101010101" pitchFamily="2" charset="-122"/>
                <a:ea typeface="黑体" panose="02010609060101010101" pitchFamily="49" charset="-122"/>
                <a:cs typeface="Times New Roman" panose="02020603050405020304" pitchFamily="18" charset="0"/>
              </a:rPr>
              <a:t>三、细读能入，写则有见</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p:cNvSpPr txBox="1"/>
          <p:nvPr/>
        </p:nvSpPr>
        <p:spPr>
          <a:xfrm>
            <a:off x="3429000" y="4903372"/>
            <a:ext cx="6097218" cy="584968"/>
          </a:xfrm>
          <a:prstGeom prst="rect">
            <a:avLst/>
          </a:prstGeom>
          <a:noFill/>
        </p:spPr>
        <p:txBody>
          <a:bodyPr wrap="square">
            <a:spAutoFit/>
          </a:bodyPr>
          <a:lstStyle/>
          <a:p>
            <a:pPr indent="304800" algn="l">
              <a:lnSpc>
                <a:spcPct val="125000"/>
              </a:lnSpc>
            </a:pPr>
            <a:r>
              <a:rPr lang="zh-CN" altLang="zh-CN" sz="2800" kern="100">
                <a:effectLst/>
                <a:latin typeface="等线" panose="02010600030101010101" pitchFamily="2" charset="-122"/>
                <a:ea typeface="黑体" panose="02010609060101010101" pitchFamily="49" charset="-122"/>
                <a:cs typeface="Times New Roman" panose="02020603050405020304" pitchFamily="18" charset="0"/>
              </a:rPr>
              <a:t>四、复读合观，落笔成议</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07163" y="423010"/>
            <a:ext cx="8990380" cy="5632311"/>
          </a:xfrm>
          <a:prstGeom prst="rect">
            <a:avLst/>
          </a:prstGeom>
          <a:noFill/>
        </p:spPr>
        <p:txBody>
          <a:bodyPr wrap="square">
            <a:spAutoFit/>
          </a:bodyPr>
          <a:lstStyle/>
          <a:p>
            <a:r>
              <a:rPr lang="zh-CN" altLang="en-US" sz="2400" b="0" i="0">
                <a:solidFill>
                  <a:srgbClr val="333333"/>
                </a:solidFill>
                <a:effectLst/>
                <a:latin typeface="Helvetica Neue"/>
              </a:rPr>
              <a:t>       于是张良至军门见樊哙。樊哙曰：“今日之事何如？”良曰：“甚急！今者项庄拔剑舞，其意常在沛公也。”哙曰：“</a:t>
            </a:r>
            <a:r>
              <a:rPr lang="zh-CN" altLang="en-US" sz="2400" b="0" i="0">
                <a:solidFill>
                  <a:srgbClr val="0000FF"/>
                </a:solidFill>
                <a:effectLst/>
                <a:latin typeface="Helvetica Neue"/>
              </a:rPr>
              <a:t>此迫矣！臣请入，与之同命！</a:t>
            </a:r>
            <a:r>
              <a:rPr lang="zh-CN" altLang="en-US" sz="2400" b="0" i="0">
                <a:solidFill>
                  <a:srgbClr val="333333"/>
                </a:solidFill>
                <a:effectLst/>
                <a:latin typeface="Helvetica Neue"/>
              </a:rPr>
              <a:t>”哙即带剑拥盾入军门。交戟之卫士欲止不内，樊哙</a:t>
            </a:r>
            <a:r>
              <a:rPr lang="zh-CN" altLang="en-US" sz="2400" b="0" i="0">
                <a:solidFill>
                  <a:srgbClr val="FF0000"/>
                </a:solidFill>
                <a:effectLst/>
                <a:latin typeface="Helvetica Neue"/>
              </a:rPr>
              <a:t>侧其盾以撞，卫士仆地，哙遂入，披帷西向立，瞋目视项王，头发上指，目眦尽裂</a:t>
            </a:r>
            <a:r>
              <a:rPr lang="zh-CN" altLang="en-US" sz="2400" b="0" i="0">
                <a:solidFill>
                  <a:srgbClr val="333333"/>
                </a:solidFill>
                <a:effectLst/>
                <a:latin typeface="Helvetica Neue"/>
              </a:rPr>
              <a:t>。项王按剑而跽曰：“客何为者？”张良曰：“沛公之参乘樊哙者也。”项王曰：“壮士！赐之卮酒！”则与斗卮酒。</a:t>
            </a:r>
            <a:r>
              <a:rPr lang="zh-CN" altLang="en-US" sz="2400" b="0" i="0">
                <a:solidFill>
                  <a:srgbClr val="0000FF"/>
                </a:solidFill>
                <a:effectLst/>
                <a:latin typeface="Helvetica Neue"/>
              </a:rPr>
              <a:t>哙拜谢，起，立而饮之。</a:t>
            </a:r>
            <a:r>
              <a:rPr lang="zh-CN" altLang="en-US" sz="2400" b="0" i="0">
                <a:solidFill>
                  <a:srgbClr val="333333"/>
                </a:solidFill>
                <a:effectLst/>
                <a:latin typeface="Helvetica Neue"/>
              </a:rPr>
              <a:t>项王曰：“赐之彘肩！”则与一生彘肩。</a:t>
            </a:r>
            <a:r>
              <a:rPr lang="zh-CN" altLang="en-US" sz="2400" b="0" i="0">
                <a:solidFill>
                  <a:srgbClr val="0000FF"/>
                </a:solidFill>
                <a:effectLst/>
                <a:latin typeface="Helvetica Neue"/>
              </a:rPr>
              <a:t>樊哙覆其盾于地，加彘肩上，拔剑切而啖之</a:t>
            </a:r>
            <a:r>
              <a:rPr lang="zh-CN" altLang="en-US" sz="2400" b="0" i="0">
                <a:solidFill>
                  <a:srgbClr val="333333"/>
                </a:solidFill>
                <a:effectLst/>
                <a:latin typeface="Helvetica Neue"/>
              </a:rPr>
              <a:t>。项王曰：“</a:t>
            </a:r>
            <a:r>
              <a:rPr lang="zh-CN" altLang="en-US" sz="2400" b="0" i="0">
                <a:solidFill>
                  <a:srgbClr val="FF0000"/>
                </a:solidFill>
                <a:effectLst/>
                <a:latin typeface="Helvetica Neue"/>
              </a:rPr>
              <a:t>壮士！能复饮乎？”樊哙曰：“臣死且不避，卮酒安足辞！夫秦王有虎狼之心，杀人如不能举，刑人如恐不胜，天下皆叛之。怀王与诸将约曰：‘先破秦入咸阳者王之。’今沛公先破秦入咸阳，毫毛不敢有所近，封闭宫室，还军霸上，以待大王来。故遣将守关者，备他盗出入与非常也。劳苦而功高如此，未有封侯之赏，而听细说，欲诛有功之人。此亡秦之续耳，窃为大王不取也！</a:t>
            </a:r>
            <a:r>
              <a:rPr lang="zh-CN" altLang="en-US" sz="2400" b="0" i="0">
                <a:solidFill>
                  <a:srgbClr val="333333"/>
                </a:solidFill>
                <a:effectLst/>
                <a:latin typeface="Helvetica Neue"/>
              </a:rPr>
              <a:t>”项王未有以应，曰：“坐！”樊哙从良坐。坐须臾，沛公起如厕，因招樊哙出。</a:t>
            </a:r>
            <a:endParaRPr lang="zh-CN" altLang="en-US" sz="2400"/>
          </a:p>
        </p:txBody>
      </p:sp>
      <p:sp>
        <p:nvSpPr>
          <p:cNvPr id="4" name="圆角矩形标注 9"/>
          <p:cNvSpPr/>
          <p:nvPr/>
        </p:nvSpPr>
        <p:spPr>
          <a:xfrm flipH="1">
            <a:off x="10074250" y="723068"/>
            <a:ext cx="1000962" cy="491256"/>
          </a:xfrm>
          <a:prstGeom prst="wedgeRoundRectCallout">
            <a:avLst>
              <a:gd name="adj1" fmla="val 101834"/>
              <a:gd name="adj2" fmla="val -8464"/>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rgbClr val="0000FF"/>
                </a:solidFill>
                <a:effectLst/>
                <a:latin typeface="华文新魏" panose="02010800040101010101" pitchFamily="2" charset="-122"/>
                <a:ea typeface="华文新魏" panose="02010800040101010101" pitchFamily="2" charset="-122"/>
                <a:cs typeface="Times New Roman" panose="02020603050405020304" pitchFamily="18" charset="0"/>
              </a:rPr>
              <a:t>忠心</a:t>
            </a:r>
            <a:endParaRPr lang="zh-CN" altLang="en-US" sz="2400" b="1" i="0">
              <a:solidFill>
                <a:srgbClr val="0000FF"/>
              </a:solidFill>
              <a:latin typeface="华文新魏" panose="02010800040101010101" pitchFamily="2" charset="-122"/>
              <a:ea typeface="华文新魏" panose="02010800040101010101" pitchFamily="2" charset="-122"/>
            </a:endParaRPr>
          </a:p>
        </p:txBody>
      </p:sp>
      <p:sp>
        <p:nvSpPr>
          <p:cNvPr id="5" name="圆角矩形标注 9"/>
          <p:cNvSpPr/>
          <p:nvPr/>
        </p:nvSpPr>
        <p:spPr>
          <a:xfrm flipH="1">
            <a:off x="9942577" y="1739878"/>
            <a:ext cx="1000962" cy="882863"/>
          </a:xfrm>
          <a:prstGeom prst="wedgeRoundRectCallout">
            <a:avLst>
              <a:gd name="adj1" fmla="val 89410"/>
              <a:gd name="adj2" fmla="val -45077"/>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rgbClr val="FF0000"/>
                </a:solidFill>
                <a:effectLst/>
                <a:latin typeface="华文新魏" panose="02010800040101010101" pitchFamily="2" charset="-122"/>
                <a:ea typeface="华文新魏" panose="02010800040101010101" pitchFamily="2" charset="-122"/>
                <a:cs typeface="Times New Roman" panose="02020603050405020304" pitchFamily="18" charset="0"/>
              </a:rPr>
              <a:t>英武</a:t>
            </a:r>
            <a:endParaRPr lang="en-US" altLang="zh-CN" sz="2400">
              <a:solidFill>
                <a:srgbClr val="FF0000"/>
              </a:solidFill>
              <a:effectLst/>
              <a:latin typeface="华文新魏" panose="02010800040101010101" pitchFamily="2" charset="-122"/>
              <a:ea typeface="华文新魏" panose="02010800040101010101" pitchFamily="2" charset="-122"/>
              <a:cs typeface="Times New Roman" panose="02020603050405020304" pitchFamily="18" charset="0"/>
            </a:endParaRPr>
          </a:p>
          <a:p>
            <a:r>
              <a:rPr lang="zh-CN" altLang="en-US" sz="2400" b="1" i="0">
                <a:solidFill>
                  <a:srgbClr val="FF0000"/>
                </a:solidFill>
                <a:latin typeface="华文新魏" panose="02010800040101010101" pitchFamily="2" charset="-122"/>
                <a:ea typeface="华文新魏" panose="02010800040101010101" pitchFamily="2" charset="-122"/>
              </a:rPr>
              <a:t>义愤</a:t>
            </a:r>
            <a:endParaRPr lang="zh-CN" altLang="en-US" sz="2400" b="1" i="0">
              <a:solidFill>
                <a:srgbClr val="FF0000"/>
              </a:solidFill>
              <a:latin typeface="华文新魏" panose="02010800040101010101" pitchFamily="2" charset="-122"/>
              <a:ea typeface="华文新魏" panose="02010800040101010101" pitchFamily="2" charset="-122"/>
            </a:endParaRPr>
          </a:p>
        </p:txBody>
      </p:sp>
      <p:sp>
        <p:nvSpPr>
          <p:cNvPr id="6" name="圆角矩形标注 9"/>
          <p:cNvSpPr/>
          <p:nvPr/>
        </p:nvSpPr>
        <p:spPr>
          <a:xfrm flipH="1">
            <a:off x="10154718" y="2881050"/>
            <a:ext cx="1000962" cy="882863"/>
          </a:xfrm>
          <a:prstGeom prst="wedgeRoundRectCallout">
            <a:avLst>
              <a:gd name="adj1" fmla="val 89410"/>
              <a:gd name="adj2" fmla="val -45077"/>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rgbClr val="0000FF"/>
                </a:solidFill>
                <a:effectLst/>
                <a:latin typeface="华文新魏" panose="02010800040101010101" pitchFamily="2" charset="-122"/>
                <a:ea typeface="华文新魏" panose="02010800040101010101" pitchFamily="2" charset="-122"/>
                <a:cs typeface="Times New Roman" panose="02020603050405020304" pitchFamily="18" charset="0"/>
              </a:rPr>
              <a:t>豪壮勇武</a:t>
            </a:r>
            <a:endParaRPr lang="zh-CN" altLang="en-US" sz="2400" b="1" i="0">
              <a:solidFill>
                <a:srgbClr val="0000FF"/>
              </a:solidFill>
              <a:latin typeface="华文新魏" panose="02010800040101010101" pitchFamily="2" charset="-122"/>
              <a:ea typeface="华文新魏" panose="02010800040101010101" pitchFamily="2" charset="-122"/>
            </a:endParaRPr>
          </a:p>
        </p:txBody>
      </p:sp>
      <p:sp>
        <p:nvSpPr>
          <p:cNvPr id="7" name="圆角矩形标注 9"/>
          <p:cNvSpPr/>
          <p:nvPr/>
        </p:nvSpPr>
        <p:spPr>
          <a:xfrm flipH="1">
            <a:off x="9880397" y="4369935"/>
            <a:ext cx="1549604" cy="882863"/>
          </a:xfrm>
          <a:prstGeom prst="wedgeRoundRectCallout">
            <a:avLst>
              <a:gd name="adj1" fmla="val 76664"/>
              <a:gd name="adj2" fmla="val -40934"/>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rgbClr val="FF0000"/>
                </a:solidFill>
                <a:effectLst/>
                <a:latin typeface="华文新魏" panose="02010800040101010101" pitchFamily="2" charset="-122"/>
                <a:ea typeface="华文新魏" panose="02010800040101010101" pitchFamily="2" charset="-122"/>
                <a:cs typeface="Times New Roman" panose="02020603050405020304" pitchFamily="18" charset="0"/>
              </a:rPr>
              <a:t>有礼有节</a:t>
            </a:r>
            <a:endParaRPr lang="en-US" altLang="zh-CN" sz="2400">
              <a:solidFill>
                <a:srgbClr val="FF0000"/>
              </a:solidFill>
              <a:effectLst/>
              <a:latin typeface="华文新魏" panose="02010800040101010101" pitchFamily="2" charset="-122"/>
              <a:ea typeface="华文新魏" panose="02010800040101010101" pitchFamily="2" charset="-122"/>
              <a:cs typeface="Times New Roman" panose="02020603050405020304" pitchFamily="18" charset="0"/>
            </a:endParaRPr>
          </a:p>
          <a:p>
            <a:r>
              <a:rPr lang="zh-CN" altLang="en-US" sz="2400" b="1">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粗中有细</a:t>
            </a:r>
            <a:endParaRPr lang="zh-CN" altLang="en-US" sz="2400" b="1" i="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34086" y="5881421"/>
            <a:ext cx="1997050" cy="7242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43815" y="327014"/>
            <a:ext cx="9941357" cy="5647700"/>
          </a:xfrm>
          <a:prstGeom prst="rect">
            <a:avLst/>
          </a:prstGeom>
          <a:noFill/>
        </p:spPr>
        <p:txBody>
          <a:bodyPr wrap="square">
            <a:spAutoFit/>
          </a:bodyPr>
          <a:lstStyle/>
          <a:p>
            <a:r>
              <a:rPr lang="zh-CN" altLang="en-US" sz="1900" b="0" i="0">
                <a:solidFill>
                  <a:srgbClr val="333333"/>
                </a:solidFill>
                <a:effectLst/>
                <a:latin typeface="Helvetica Neue"/>
              </a:rPr>
              <a:t>        </a:t>
            </a:r>
            <a:r>
              <a:rPr lang="zh-CN" altLang="en-US" sz="1900" b="0" i="0">
                <a:solidFill>
                  <a:srgbClr val="FF0000"/>
                </a:solidFill>
                <a:effectLst/>
                <a:latin typeface="Helvetica Neue"/>
              </a:rPr>
              <a:t>一语未了，只听后院中有人笑声，说：“我来迟了，不曾迎接远客！”</a:t>
            </a:r>
            <a:r>
              <a:rPr lang="zh-CN" altLang="en-US" sz="1900" b="0" i="0">
                <a:solidFill>
                  <a:srgbClr val="333333"/>
                </a:solidFill>
                <a:effectLst/>
                <a:latin typeface="Helvetica Neue"/>
              </a:rPr>
              <a:t>黛玉纳罕道：“这些人个个皆敛声屏气，恭肃严整如此，这来者系谁，这样放诞无礼？”心下想时，只见一群媳妇丫鬟围拥着一个人从后房门进来。</a:t>
            </a:r>
            <a:r>
              <a:rPr lang="zh-CN" altLang="en-US" sz="1900" b="0" i="0">
                <a:solidFill>
                  <a:srgbClr val="0000FF"/>
                </a:solidFill>
                <a:effectLst/>
                <a:latin typeface="Helvetica Neue"/>
              </a:rPr>
              <a:t>这个人打扮与众姑娘不同</a:t>
            </a:r>
            <a:r>
              <a:rPr lang="zh-CN" altLang="en-US" sz="1900" b="0" i="0">
                <a:solidFill>
                  <a:srgbClr val="333333"/>
                </a:solidFill>
                <a:effectLst/>
                <a:latin typeface="Helvetica Neue"/>
              </a:rPr>
              <a:t>，</a:t>
            </a:r>
            <a:r>
              <a:rPr lang="zh-CN" altLang="en-US" sz="1900" b="0" i="0">
                <a:solidFill>
                  <a:srgbClr val="0000FF"/>
                </a:solidFill>
                <a:effectLst/>
                <a:latin typeface="Helvetica Neue"/>
              </a:rPr>
              <a:t>彩绣辉煌，恍若神妃仙子：头上戴着</a:t>
            </a:r>
            <a:r>
              <a:rPr lang="zh-CN" altLang="en-US" sz="1900">
                <a:solidFill>
                  <a:srgbClr val="0000FF"/>
                </a:solidFill>
                <a:latin typeface="Helvetica Neue"/>
                <a:hlinkClick r:id="rId2"/>
              </a:rPr>
              <a:t>金丝八宝攒珠髻</a:t>
            </a:r>
            <a:r>
              <a:rPr lang="zh-CN" altLang="en-US" sz="1900">
                <a:solidFill>
                  <a:srgbClr val="0000FF"/>
                </a:solidFill>
                <a:latin typeface="Helvetica Neue"/>
              </a:rPr>
              <a:t>，绾着朝阳五凤挂珠钗；项上带着赤金盘螭璎珞圈；裙边系着豆绿宫绦双鱼比目玫瑰佩；身上穿着缕金百蝶穿花大红洋缎窄裉袄，外罩五彩刻丝石青银鼠褂；下着翡翠撒花洋绉裙。</a:t>
            </a:r>
            <a:r>
              <a:rPr lang="zh-CN" altLang="en-US" sz="1900">
                <a:solidFill>
                  <a:srgbClr val="FF0000"/>
                </a:solidFill>
                <a:latin typeface="Helvetica Neue"/>
              </a:rPr>
              <a:t>一双丹凤三角眼，两弯柳叶吊梢眉，身量苗条，体格风骚，粉面含春威不露，丹唇未启笑先闻。</a:t>
            </a:r>
            <a:r>
              <a:rPr lang="zh-CN" altLang="en-US" sz="1900">
                <a:solidFill>
                  <a:srgbClr val="333333"/>
                </a:solidFill>
                <a:latin typeface="Helvetica Neue"/>
              </a:rPr>
              <a:t>黛玉连忙起身接见。贾母笑道：“你不认得他。他是我们这里有名的一个泼皮破落户儿，南省俗谓作‘</a:t>
            </a:r>
            <a:r>
              <a:rPr lang="zh-CN" altLang="en-US" sz="1900">
                <a:solidFill>
                  <a:srgbClr val="333333"/>
                </a:solidFill>
                <a:latin typeface="Helvetica Neue"/>
                <a:hlinkClick r:id="rId3"/>
              </a:rPr>
              <a:t>辣子</a:t>
            </a:r>
            <a:r>
              <a:rPr lang="zh-CN" altLang="en-US" sz="1900">
                <a:solidFill>
                  <a:srgbClr val="333333"/>
                </a:solidFill>
                <a:latin typeface="Helvetica Neue"/>
              </a:rPr>
              <a:t>’，你只叫他‘凤辣子’就是了。”黛玉正不知以何称呼，只见众姊妹都忙告诉他道：“这是琏嫂子。”黛玉虽不识，也曾听见母亲说过，大舅贾赦之子贾琏，娶的就是二舅母王氏之内侄女，自幼假充</a:t>
            </a:r>
            <a:r>
              <a:rPr lang="zh-CN" altLang="en-US" sz="1900" b="0" i="0">
                <a:solidFill>
                  <a:srgbClr val="333333"/>
                </a:solidFill>
                <a:effectLst/>
                <a:latin typeface="Helvetica Neue"/>
              </a:rPr>
              <a:t>男儿教养的，学名王熙凤。黛玉忙陪笑见礼，以“嫂”呼之。</a:t>
            </a:r>
            <a:r>
              <a:rPr lang="zh-CN" altLang="en-US" sz="1900" b="0" i="0">
                <a:solidFill>
                  <a:srgbClr val="FF0000"/>
                </a:solidFill>
                <a:effectLst/>
                <a:latin typeface="Helvetica Neue"/>
              </a:rPr>
              <a:t>这熙凤携着黛玉的手，上下细细打量了一回，仍送至贾母身边坐下，因笑道：“天下真有这样标致的人物，我今儿才算见了！况且这通身的气派，竟不像老祖宗的外孙女儿，竟是个嫡亲的孙女，怨不得老祖宗天天口头心头一时不忘。只可怜我这妹妹这样命苦，怎么姑妈偏就去世了！”说着，便用帕试泪。</a:t>
            </a:r>
            <a:r>
              <a:rPr lang="zh-CN" altLang="en-US" sz="1900" b="0" i="0">
                <a:solidFill>
                  <a:srgbClr val="333333"/>
                </a:solidFill>
                <a:effectLst/>
                <a:latin typeface="Helvetica Neue"/>
              </a:rPr>
              <a:t>贾母笑道：“我才好了，你倒来招我。你妹妹远路才来，身子又弱，也才劝住了，快再休提前话。”</a:t>
            </a:r>
            <a:r>
              <a:rPr lang="zh-CN" altLang="en-US" sz="1900" b="0" i="0">
                <a:solidFill>
                  <a:srgbClr val="FF0000"/>
                </a:solidFill>
                <a:effectLst/>
                <a:latin typeface="Helvetica Neue"/>
              </a:rPr>
              <a:t>这熙凤听了，忙转悲为喜道：“正是呢！我一见了妹妹，一心都在他身上了，又是喜欢，又是伤心，意忘记了老祖宗。该打，该打！”又忙携黛玉之手，问；“妹妹几岁了？可也上过学？现吃什么药？在这里不要想家，想要什么吃的、什么玩的，只管告诉我；丫头老婆们不好了，也只管告诉我。”</a:t>
            </a:r>
            <a:r>
              <a:rPr lang="zh-CN" altLang="en-US" sz="1900" b="0" i="0">
                <a:solidFill>
                  <a:srgbClr val="333333"/>
                </a:solidFill>
                <a:effectLst/>
                <a:latin typeface="Helvetica Neue"/>
              </a:rPr>
              <a:t>一面又问婆子们：“林姑娘的行李东西可搬进来了？带了几个人来？你们赶早打扫两间下房，让他们去歇歇。”</a:t>
            </a:r>
            <a:endParaRPr lang="zh-CN" altLang="en-US" sz="1900"/>
          </a:p>
        </p:txBody>
      </p:sp>
      <p:sp>
        <p:nvSpPr>
          <p:cNvPr id="6" name="圆角矩形标注 9"/>
          <p:cNvSpPr/>
          <p:nvPr/>
        </p:nvSpPr>
        <p:spPr>
          <a:xfrm flipH="1">
            <a:off x="10394901" y="598706"/>
            <a:ext cx="1453284" cy="557095"/>
          </a:xfrm>
          <a:prstGeom prst="wedgeRoundRectCallout">
            <a:avLst>
              <a:gd name="adj1" fmla="val 65149"/>
              <a:gd name="adj2" fmla="val -31946"/>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a:solidFill>
                  <a:srgbClr val="FF0000"/>
                </a:solidFill>
                <a:effectLst/>
                <a:latin typeface="华文新魏" panose="02010800040101010101" pitchFamily="2" charset="-122"/>
                <a:ea typeface="华文新魏" panose="02010800040101010101" pitchFamily="2" charset="-122"/>
                <a:cs typeface="Times New Roman" panose="02020603050405020304" pitchFamily="18" charset="0"/>
              </a:rPr>
              <a:t>放诞无礼</a:t>
            </a:r>
            <a:endParaRPr lang="zh-CN" altLang="en-US" sz="2300" b="1" i="0">
              <a:solidFill>
                <a:srgbClr val="FF0000"/>
              </a:solidFill>
              <a:latin typeface="华文新魏" panose="02010800040101010101" pitchFamily="2" charset="-122"/>
              <a:ea typeface="华文新魏" panose="02010800040101010101" pitchFamily="2" charset="-122"/>
            </a:endParaRPr>
          </a:p>
        </p:txBody>
      </p:sp>
      <p:sp>
        <p:nvSpPr>
          <p:cNvPr id="8" name="文本框 7"/>
          <p:cNvSpPr txBox="1"/>
          <p:nvPr/>
        </p:nvSpPr>
        <p:spPr>
          <a:xfrm>
            <a:off x="490118" y="6043468"/>
            <a:ext cx="10096196" cy="461665"/>
          </a:xfrm>
          <a:prstGeom prst="rect">
            <a:avLst/>
          </a:prstGeom>
          <a:noFill/>
        </p:spPr>
        <p:txBody>
          <a:bodyPr wrap="square">
            <a:spAutoFit/>
          </a:bodyPr>
          <a:lstStyle/>
          <a:p>
            <a:r>
              <a:rPr lang="zh-CN" altLang="en-US" sz="2400" b="0" i="0">
                <a:solidFill>
                  <a:srgbClr val="0000FF"/>
                </a:solidFill>
                <a:effectLst/>
                <a:latin typeface="华文新魏" panose="02010800040101010101" pitchFamily="2" charset="-122"/>
                <a:ea typeface="华文新魏" panose="02010800040101010101" pitchFamily="2" charset="-122"/>
              </a:rPr>
              <a:t>先闻其声，再见其形，再知其名，再睹其种种表演：正面描写，侧面描写</a:t>
            </a:r>
            <a:endParaRPr lang="zh-CN" altLang="en-US" sz="2400">
              <a:solidFill>
                <a:srgbClr val="0000FF"/>
              </a:solidFill>
              <a:latin typeface="华文新魏" panose="02010800040101010101" pitchFamily="2" charset="-122"/>
              <a:ea typeface="华文新魏" panose="02010800040101010101" pitchFamily="2" charset="-122"/>
            </a:endParaRPr>
          </a:p>
        </p:txBody>
      </p:sp>
      <p:sp>
        <p:nvSpPr>
          <p:cNvPr id="9" name="圆角矩形标注 9"/>
          <p:cNvSpPr/>
          <p:nvPr/>
        </p:nvSpPr>
        <p:spPr>
          <a:xfrm flipH="1">
            <a:off x="10581438" y="1282505"/>
            <a:ext cx="1185061" cy="641392"/>
          </a:xfrm>
          <a:prstGeom prst="wedgeRoundRectCallout">
            <a:avLst>
              <a:gd name="adj1" fmla="val 76877"/>
              <a:gd name="adj2" fmla="val -41070"/>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a:solidFill>
                  <a:srgbClr val="0000FF"/>
                </a:solidFill>
                <a:effectLst/>
                <a:latin typeface="华文新魏" panose="02010800040101010101" pitchFamily="2" charset="-122"/>
                <a:ea typeface="华文新魏" panose="02010800040101010101" pitchFamily="2" charset="-122"/>
                <a:cs typeface="Times New Roman" panose="02020603050405020304" pitchFamily="18" charset="0"/>
              </a:rPr>
              <a:t>贪婪俗气空虚</a:t>
            </a:r>
            <a:endParaRPr lang="zh-CN" altLang="en-US" sz="2400" b="1" i="0">
              <a:solidFill>
                <a:srgbClr val="0000FF"/>
              </a:solidFill>
              <a:latin typeface="华文新魏" panose="02010800040101010101" pitchFamily="2" charset="-122"/>
              <a:ea typeface="华文新魏" panose="02010800040101010101" pitchFamily="2" charset="-122"/>
            </a:endParaRPr>
          </a:p>
        </p:txBody>
      </p:sp>
      <p:sp>
        <p:nvSpPr>
          <p:cNvPr id="10" name="圆角矩形标注 9"/>
          <p:cNvSpPr/>
          <p:nvPr/>
        </p:nvSpPr>
        <p:spPr>
          <a:xfrm flipH="1">
            <a:off x="10394901" y="2050601"/>
            <a:ext cx="1457630" cy="557095"/>
          </a:xfrm>
          <a:prstGeom prst="wedgeRoundRectCallout">
            <a:avLst>
              <a:gd name="adj1" fmla="val 69844"/>
              <a:gd name="adj2" fmla="val -51642"/>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刁钻狡黠</a:t>
            </a:r>
            <a:endParaRPr lang="zh-CN" altLang="en-US" sz="2300" b="1" i="0">
              <a:solidFill>
                <a:srgbClr val="FF0000"/>
              </a:solidFill>
              <a:latin typeface="华文新魏" panose="02010800040101010101" pitchFamily="2" charset="-122"/>
              <a:ea typeface="华文新魏" panose="02010800040101010101" pitchFamily="2" charset="-122"/>
            </a:endParaRPr>
          </a:p>
        </p:txBody>
      </p:sp>
      <p:sp>
        <p:nvSpPr>
          <p:cNvPr id="11" name="圆角矩形标注 9"/>
          <p:cNvSpPr/>
          <p:nvPr/>
        </p:nvSpPr>
        <p:spPr>
          <a:xfrm flipH="1">
            <a:off x="10394901" y="3418225"/>
            <a:ext cx="1457630" cy="557095"/>
          </a:xfrm>
          <a:prstGeom prst="wedgeRoundRectCallout">
            <a:avLst>
              <a:gd name="adj1" fmla="val 69844"/>
              <a:gd name="adj2" fmla="val -51642"/>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察言观色</a:t>
            </a:r>
            <a:endParaRPr lang="zh-CN" altLang="en-US" sz="2300" b="1" i="0">
              <a:solidFill>
                <a:srgbClr val="FF0000"/>
              </a:solidFill>
              <a:latin typeface="华文新魏" panose="02010800040101010101" pitchFamily="2" charset="-122"/>
              <a:ea typeface="华文新魏" panose="02010800040101010101" pitchFamily="2" charset="-122"/>
            </a:endParaRPr>
          </a:p>
        </p:txBody>
      </p:sp>
      <p:sp>
        <p:nvSpPr>
          <p:cNvPr id="12" name="圆角矩形标注 9"/>
          <p:cNvSpPr/>
          <p:nvPr/>
        </p:nvSpPr>
        <p:spPr>
          <a:xfrm flipH="1">
            <a:off x="10394901" y="4591573"/>
            <a:ext cx="1457630" cy="557095"/>
          </a:xfrm>
          <a:prstGeom prst="wedgeRoundRectCallout">
            <a:avLst>
              <a:gd name="adj1" fmla="val 69844"/>
              <a:gd name="adj2" fmla="val -51642"/>
              <a:gd name="adj3" fmla="val 1666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a:solidFill>
                  <a:srgbClr val="FF0000"/>
                </a:solidFill>
                <a:latin typeface="华文新魏" panose="02010800040101010101" pitchFamily="2" charset="-122"/>
                <a:ea typeface="华文新魏" panose="02010800040101010101" pitchFamily="2" charset="-122"/>
                <a:cs typeface="Times New Roman" panose="02020603050405020304" pitchFamily="18" charset="0"/>
              </a:rPr>
              <a:t>机变逢迎</a:t>
            </a:r>
            <a:endParaRPr lang="zh-CN" altLang="en-US" sz="2300" b="1" i="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053389" y="1030837"/>
            <a:ext cx="11434876" cy="2971904"/>
          </a:xfrm>
          <a:prstGeom prst="rect">
            <a:avLst/>
          </a:prstGeom>
          <a:noFill/>
        </p:spPr>
        <p:txBody>
          <a:bodyPr wrap="square">
            <a:spAutoFit/>
          </a:bodyPr>
          <a:lstStyle/>
          <a:p>
            <a:pPr>
              <a:lnSpc>
                <a:spcPct val="150000"/>
              </a:lnSpc>
            </a:pPr>
            <a:r>
              <a:rPr lang="en-US" altLang="zh-CN" sz="3200" b="0" i="0">
                <a:solidFill>
                  <a:srgbClr val="1E1E1E"/>
                </a:solidFill>
                <a:effectLst/>
                <a:latin typeface="+mn-ea"/>
              </a:rPr>
              <a:t>(3)</a:t>
            </a:r>
            <a:r>
              <a:rPr lang="zh-CN" altLang="en-US" sz="3200" b="0" i="0">
                <a:solidFill>
                  <a:srgbClr val="1E1E1E"/>
                </a:solidFill>
                <a:effectLst/>
                <a:latin typeface="+mn-ea"/>
              </a:rPr>
              <a:t>小说中的王有福有哪些性格特点？请简要分析。（</a:t>
            </a:r>
            <a:r>
              <a:rPr lang="en-US" altLang="zh-CN" sz="3200" b="0" i="0">
                <a:solidFill>
                  <a:srgbClr val="1E1E1E"/>
                </a:solidFill>
                <a:effectLst/>
                <a:latin typeface="+mn-ea"/>
              </a:rPr>
              <a:t>6</a:t>
            </a:r>
            <a:r>
              <a:rPr lang="zh-CN" altLang="en-US" sz="3200" b="0" i="0">
                <a:solidFill>
                  <a:srgbClr val="1E1E1E"/>
                </a:solidFill>
                <a:effectLst/>
                <a:latin typeface="+mn-ea"/>
              </a:rPr>
              <a:t>分）</a:t>
            </a:r>
            <a:endParaRPr lang="en-US" altLang="zh-CN" sz="3200" b="0" i="0">
              <a:solidFill>
                <a:srgbClr val="1E1E1E"/>
              </a:solidFill>
              <a:effectLst/>
              <a:latin typeface="+mn-ea"/>
            </a:endParaRPr>
          </a:p>
          <a:p>
            <a:pPr>
              <a:lnSpc>
                <a:spcPct val="150000"/>
              </a:lnSpc>
            </a:pPr>
            <a:r>
              <a:rPr lang="zh-CN" altLang="en-US" sz="3200" b="0" i="0">
                <a:solidFill>
                  <a:srgbClr val="1E1E1E"/>
                </a:solidFill>
                <a:effectLst/>
                <a:latin typeface="+mn-ea"/>
              </a:rPr>
              <a:t>①见了晚辈，也要鞠躬，说话谦和；</a:t>
            </a:r>
            <a:endParaRPr lang="en-US" altLang="zh-CN" sz="3200" b="0" i="0">
              <a:solidFill>
                <a:srgbClr val="1E1E1E"/>
              </a:solidFill>
              <a:effectLst/>
              <a:latin typeface="+mn-ea"/>
            </a:endParaRPr>
          </a:p>
          <a:p>
            <a:pPr>
              <a:lnSpc>
                <a:spcPct val="150000"/>
              </a:lnSpc>
            </a:pPr>
            <a:r>
              <a:rPr lang="zh-CN" altLang="en-US" sz="3200" b="0" i="0">
                <a:solidFill>
                  <a:srgbClr val="1E1E1E"/>
                </a:solidFill>
                <a:effectLst/>
                <a:latin typeface="+mn-ea"/>
              </a:rPr>
              <a:t>②撞了玻璃偷偷溜掉，别人问起也不敢承认；</a:t>
            </a:r>
            <a:endParaRPr lang="en-US" altLang="zh-CN" sz="3200" b="0" i="0">
              <a:solidFill>
                <a:srgbClr val="1E1E1E"/>
              </a:solidFill>
              <a:effectLst/>
              <a:latin typeface="+mn-ea"/>
            </a:endParaRPr>
          </a:p>
          <a:p>
            <a:pPr>
              <a:lnSpc>
                <a:spcPct val="150000"/>
              </a:lnSpc>
            </a:pPr>
            <a:r>
              <a:rPr lang="zh-CN" altLang="en-US" sz="3200" b="0" i="0">
                <a:solidFill>
                  <a:srgbClr val="1E1E1E"/>
                </a:solidFill>
                <a:effectLst/>
                <a:latin typeface="+mn-ea"/>
              </a:rPr>
              <a:t>③怀疑酒店诚意，承认自己责任，不愿借机发财。</a:t>
            </a:r>
            <a:endParaRPr lang="zh-CN" altLang="en-US" sz="3200">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78562" y="1103988"/>
            <a:ext cx="11434876" cy="3484480"/>
          </a:xfrm>
          <a:prstGeom prst="rect">
            <a:avLst/>
          </a:prstGeom>
          <a:noFill/>
        </p:spPr>
        <p:txBody>
          <a:bodyPr wrap="square">
            <a:spAutoFit/>
          </a:bodyPr>
          <a:lstStyle/>
          <a:p>
            <a:pPr>
              <a:lnSpc>
                <a:spcPct val="150000"/>
              </a:lnSpc>
            </a:pPr>
            <a:r>
              <a:rPr lang="en-US" altLang="zh-CN" sz="3000" b="0" i="0">
                <a:solidFill>
                  <a:srgbClr val="1E1E1E"/>
                </a:solidFill>
                <a:effectLst/>
                <a:latin typeface="+mn-ea"/>
              </a:rPr>
              <a:t>(3)</a:t>
            </a:r>
            <a:r>
              <a:rPr lang="zh-CN" altLang="en-US" sz="3000" b="0" i="0">
                <a:solidFill>
                  <a:srgbClr val="1E1E1E"/>
                </a:solidFill>
                <a:effectLst/>
                <a:latin typeface="+mn-ea"/>
              </a:rPr>
              <a:t>小说中的王有福有哪些性格特点？请简要分析。（</a:t>
            </a:r>
            <a:r>
              <a:rPr lang="en-US" altLang="zh-CN" sz="3000" b="0" i="0">
                <a:solidFill>
                  <a:srgbClr val="1E1E1E"/>
                </a:solidFill>
                <a:effectLst/>
                <a:latin typeface="+mn-ea"/>
              </a:rPr>
              <a:t>6</a:t>
            </a:r>
            <a:r>
              <a:rPr lang="zh-CN" altLang="en-US" sz="3000" b="0" i="0">
                <a:solidFill>
                  <a:srgbClr val="1E1E1E"/>
                </a:solidFill>
                <a:effectLst/>
                <a:latin typeface="+mn-ea"/>
              </a:rPr>
              <a:t>分）</a:t>
            </a:r>
            <a:endParaRPr lang="en-US" altLang="zh-CN" sz="3000" b="0" i="0">
              <a:solidFill>
                <a:srgbClr val="1E1E1E"/>
              </a:solidFill>
              <a:effectLst/>
              <a:latin typeface="+mn-ea"/>
            </a:endParaRPr>
          </a:p>
          <a:p>
            <a:pPr>
              <a:lnSpc>
                <a:spcPct val="150000"/>
              </a:lnSpc>
            </a:pPr>
            <a:r>
              <a:rPr lang="zh-CN" altLang="en-US" sz="3000" b="0" i="0">
                <a:solidFill>
                  <a:srgbClr val="1E1E1E"/>
                </a:solidFill>
                <a:effectLst/>
                <a:latin typeface="+mn-ea"/>
              </a:rPr>
              <a:t>①性情</a:t>
            </a:r>
            <a:r>
              <a:rPr lang="zh-CN" altLang="en-US" sz="3000" b="0" i="0">
                <a:solidFill>
                  <a:srgbClr val="FF0000"/>
                </a:solidFill>
                <a:effectLst/>
                <a:latin typeface="+mn-ea"/>
              </a:rPr>
              <a:t>谦卑</a:t>
            </a:r>
            <a:r>
              <a:rPr lang="zh-CN" altLang="en-US" sz="3000" b="0" i="0">
                <a:solidFill>
                  <a:srgbClr val="1E1E1E"/>
                </a:solidFill>
                <a:effectLst/>
                <a:latin typeface="+mn-ea"/>
              </a:rPr>
              <a:t>，甚至有点</a:t>
            </a:r>
            <a:r>
              <a:rPr lang="zh-CN" altLang="en-US" sz="3000" b="0" i="0">
                <a:solidFill>
                  <a:srgbClr val="FF0000"/>
                </a:solidFill>
                <a:effectLst/>
                <a:latin typeface="+mn-ea"/>
              </a:rPr>
              <a:t>窝囊</a:t>
            </a:r>
            <a:r>
              <a:rPr lang="zh-CN" altLang="en-US" sz="3000" b="0" i="0">
                <a:solidFill>
                  <a:srgbClr val="1E1E1E"/>
                </a:solidFill>
                <a:effectLst/>
                <a:latin typeface="+mn-ea"/>
              </a:rPr>
              <a:t>：见了晚辈，也要鞠躬，说话谦和；</a:t>
            </a:r>
            <a:endParaRPr lang="en-US" altLang="zh-CN" sz="3000" b="0" i="0">
              <a:solidFill>
                <a:srgbClr val="1E1E1E"/>
              </a:solidFill>
              <a:effectLst/>
              <a:latin typeface="+mn-ea"/>
            </a:endParaRPr>
          </a:p>
          <a:p>
            <a:pPr>
              <a:lnSpc>
                <a:spcPct val="150000"/>
              </a:lnSpc>
            </a:pPr>
            <a:r>
              <a:rPr lang="zh-CN" altLang="en-US" sz="3000" b="0" i="0">
                <a:solidFill>
                  <a:srgbClr val="1E1E1E"/>
                </a:solidFill>
                <a:effectLst/>
                <a:latin typeface="+mn-ea"/>
              </a:rPr>
              <a:t>②</a:t>
            </a:r>
            <a:r>
              <a:rPr lang="zh-CN" altLang="en-US" sz="3000" b="0" i="0">
                <a:solidFill>
                  <a:srgbClr val="FF0000"/>
                </a:solidFill>
                <a:effectLst/>
                <a:latin typeface="+mn-ea"/>
              </a:rPr>
              <a:t>胆小怕事</a:t>
            </a:r>
            <a:r>
              <a:rPr lang="zh-CN" altLang="en-US" sz="3000" b="0" i="0">
                <a:solidFill>
                  <a:srgbClr val="1E1E1E"/>
                </a:solidFill>
                <a:effectLst/>
                <a:latin typeface="+mn-ea"/>
              </a:rPr>
              <a:t>，有点</a:t>
            </a:r>
            <a:r>
              <a:rPr lang="zh-CN" altLang="en-US" sz="3000" b="0" i="0">
                <a:solidFill>
                  <a:srgbClr val="FF0000"/>
                </a:solidFill>
                <a:effectLst/>
                <a:latin typeface="+mn-ea"/>
              </a:rPr>
              <a:t>狡黠</a:t>
            </a:r>
            <a:r>
              <a:rPr lang="zh-CN" altLang="en-US" sz="3000" b="0" i="0">
                <a:solidFill>
                  <a:srgbClr val="1E1E1E"/>
                </a:solidFill>
                <a:effectLst/>
                <a:latin typeface="+mn-ea"/>
              </a:rPr>
              <a:t>：撞了玻璃偷偷溜掉，别人问起也不敢承认；</a:t>
            </a:r>
            <a:endParaRPr lang="en-US" altLang="zh-CN" sz="3000" b="0" i="0">
              <a:solidFill>
                <a:srgbClr val="1E1E1E"/>
              </a:solidFill>
              <a:effectLst/>
              <a:latin typeface="+mn-ea"/>
            </a:endParaRPr>
          </a:p>
          <a:p>
            <a:pPr>
              <a:lnSpc>
                <a:spcPct val="150000"/>
              </a:lnSpc>
            </a:pPr>
            <a:r>
              <a:rPr lang="zh-CN" altLang="en-US" sz="3000" b="0" i="0">
                <a:solidFill>
                  <a:srgbClr val="1E1E1E"/>
                </a:solidFill>
                <a:effectLst/>
                <a:latin typeface="+mn-ea"/>
              </a:rPr>
              <a:t>③有点</a:t>
            </a:r>
            <a:r>
              <a:rPr lang="zh-CN" altLang="en-US" sz="3000" b="0" i="0">
                <a:solidFill>
                  <a:srgbClr val="FF0000"/>
                </a:solidFill>
                <a:effectLst/>
                <a:latin typeface="+mn-ea"/>
              </a:rPr>
              <a:t>固执</a:t>
            </a:r>
            <a:r>
              <a:rPr lang="zh-CN" altLang="en-US" sz="3000" b="0" i="0">
                <a:solidFill>
                  <a:srgbClr val="1E1E1E"/>
                </a:solidFill>
                <a:effectLst/>
                <a:latin typeface="+mn-ea"/>
              </a:rPr>
              <a:t>，但不失</a:t>
            </a:r>
            <a:r>
              <a:rPr lang="zh-CN" altLang="en-US" sz="3000" b="0" i="0">
                <a:solidFill>
                  <a:srgbClr val="FF0000"/>
                </a:solidFill>
                <a:effectLst/>
                <a:latin typeface="+mn-ea"/>
              </a:rPr>
              <a:t>本性善良</a:t>
            </a:r>
            <a:r>
              <a:rPr lang="zh-CN" altLang="en-US" sz="3000" b="0" i="0">
                <a:solidFill>
                  <a:srgbClr val="1E1E1E"/>
                </a:solidFill>
                <a:effectLst/>
                <a:latin typeface="+mn-ea"/>
              </a:rPr>
              <a:t>：怀疑酒店诚意，承认自己责任，不愿借机发财。</a:t>
            </a:r>
            <a:endParaRPr lang="zh-CN" altLang="en-US" sz="3000">
              <a:latin typeface="+mn-ea"/>
            </a:endParaRPr>
          </a:p>
        </p:txBody>
      </p:sp>
      <p:pic>
        <p:nvPicPr>
          <p:cNvPr id="4" name="New picture"/>
          <p:cNvPicPr/>
          <p:nvPr/>
        </p:nvPicPr>
        <p:blipFill>
          <a:blip r:embed="rId2"/>
          <a:stretch>
            <a:fillRect/>
          </a:stretch>
        </p:blipFill>
        <p:spPr>
          <a:xfrm>
            <a:off x="10528300" y="103124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76682" y="754069"/>
            <a:ext cx="10863072" cy="654410"/>
          </a:xfrm>
          <a:prstGeom prst="rect">
            <a:avLst/>
          </a:prstGeom>
          <a:noFill/>
        </p:spPr>
        <p:txBody>
          <a:bodyPr wrap="square">
            <a:spAutoFit/>
          </a:bodyPr>
          <a:lstStyle/>
          <a:p>
            <a:pPr algn="ctr">
              <a:lnSpc>
                <a:spcPct val="125000"/>
              </a:lnSpc>
            </a:pPr>
            <a:r>
              <a:rPr lang="zh-CN" altLang="zh-CN" sz="3200" kern="100">
                <a:effectLst/>
                <a:latin typeface="Calibri" panose="020f0502020204030204" pitchFamily="34" charset="0"/>
                <a:ea typeface="黑体" panose="02010609060101010101" pitchFamily="49" charset="-122"/>
                <a:cs typeface="Times New Roman" panose="02020603050405020304" pitchFamily="18" charset="0"/>
              </a:rPr>
              <a:t>“同步练”选创</a:t>
            </a:r>
            <a:r>
              <a:rPr lang="en-US" altLang="zh-CN" sz="3200" kern="100">
                <a:effectLst/>
                <a:latin typeface="Calibri" panose="020f0502020204030204" pitchFamily="34" charset="0"/>
                <a:ea typeface="黑体" panose="02010609060101010101" pitchFamily="49" charset="-122"/>
                <a:cs typeface="Times New Roman" panose="02020603050405020304" pitchFamily="18" charset="0"/>
              </a:rPr>
              <a:t>:</a:t>
            </a:r>
            <a:r>
              <a:rPr lang="zh-CN" altLang="zh-CN" sz="3200" kern="100">
                <a:effectLst/>
                <a:latin typeface="Calibri" panose="020f0502020204030204" pitchFamily="34" charset="0"/>
                <a:ea typeface="黑体" panose="02010609060101010101" pitchFamily="49" charset="-122"/>
                <a:cs typeface="Times New Roman" panose="02020603050405020304" pitchFamily="18" charset="0"/>
              </a:rPr>
              <a:t>高中语文部编教材最优化实施的一个视角</a:t>
            </a:r>
            <a:endParaRPr lang="zh-CN" altLang="zh-CN" sz="32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p:cNvSpPr txBox="1"/>
          <p:nvPr/>
        </p:nvSpPr>
        <p:spPr>
          <a:xfrm>
            <a:off x="980237" y="1650503"/>
            <a:ext cx="10525354" cy="4354334"/>
          </a:xfrm>
          <a:prstGeom prst="rect">
            <a:avLst/>
          </a:prstGeom>
          <a:noFill/>
        </p:spPr>
        <p:txBody>
          <a:bodyPr wrap="square">
            <a:spAutoFit/>
          </a:bodyPr>
          <a:lstStyle/>
          <a:p>
            <a:pPr indent="304800" algn="just">
              <a:lnSpc>
                <a:spcPct val="125000"/>
              </a:lnSpc>
            </a:pPr>
            <a:r>
              <a:rPr lang="en-US" altLang="zh-CN" sz="28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a:effectLst/>
                <a:latin typeface="Calibri" panose="020f0502020204030204" pitchFamily="34" charset="0"/>
                <a:ea typeface="宋体" panose="02010600030101010101" pitchFamily="2" charset="-122"/>
                <a:cs typeface="Times New Roman" panose="02020603050405020304" pitchFamily="18" charset="0"/>
              </a:rPr>
              <a:t>部编高中语文教材设置了“单元学习任务”，而没有传统意义上的课后练习题。这样的编排，是为了努力改变以往教师过多精讲和学生大量反复训练的问题，意在以“任务”带动学生自主性的阅读、欣赏与研习。</a:t>
            </a:r>
            <a:endParaRPr lang="zh-CN" altLang="zh-CN" sz="2800" kern="10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25000"/>
              </a:lnSpc>
            </a:pPr>
            <a:r>
              <a:rPr lang="en-US" altLang="zh-CN" sz="2800" kern="10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800" kern="100">
                <a:effectLst/>
                <a:latin typeface="Calibri" panose="020f0502020204030204" pitchFamily="34" charset="0"/>
                <a:ea typeface="宋体" panose="02010600030101010101" pitchFamily="2" charset="-122"/>
                <a:cs typeface="Times New Roman" panose="02020603050405020304" pitchFamily="18" charset="0"/>
              </a:rPr>
              <a:t>不可忽略的是，从一定意义上说，新课改的实施与部编语文新教材教学的真正落地，就是师生每天课内外教与学的最优化实践，其主阵地在课堂，而优质的课堂还需要巩固和延展，适当的课后练习或者说“同步练”则是其中的重要载体与路径。</a:t>
            </a:r>
            <a:endParaRPr lang="zh-CN" alt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664464" y="1053992"/>
            <a:ext cx="10863072" cy="654410"/>
          </a:xfrm>
          <a:prstGeom prst="rect">
            <a:avLst/>
          </a:prstGeom>
          <a:noFill/>
        </p:spPr>
        <p:txBody>
          <a:bodyPr wrap="square">
            <a:spAutoFit/>
          </a:bodyPr>
          <a:lstStyle/>
          <a:p>
            <a:pPr algn="ctr">
              <a:lnSpc>
                <a:spcPct val="125000"/>
              </a:lnSpc>
            </a:pPr>
            <a:r>
              <a:rPr lang="zh-CN" altLang="zh-CN" sz="3200" kern="100">
                <a:effectLst/>
                <a:latin typeface="Calibri" panose="020f0502020204030204" pitchFamily="34" charset="0"/>
                <a:ea typeface="黑体" panose="02010609060101010101" pitchFamily="49" charset="-122"/>
                <a:cs typeface="Times New Roman" panose="02020603050405020304" pitchFamily="18" charset="0"/>
              </a:rPr>
              <a:t>“同步练”选创</a:t>
            </a:r>
            <a:r>
              <a:rPr lang="en-US" altLang="zh-CN" sz="3200" kern="100">
                <a:effectLst/>
                <a:latin typeface="Calibri" panose="020f0502020204030204" pitchFamily="34" charset="0"/>
                <a:ea typeface="黑体" panose="02010609060101010101" pitchFamily="49" charset="-122"/>
                <a:cs typeface="Times New Roman" panose="02020603050405020304" pitchFamily="18" charset="0"/>
              </a:rPr>
              <a:t>:</a:t>
            </a:r>
            <a:r>
              <a:rPr lang="zh-CN" altLang="zh-CN" sz="3200" kern="100">
                <a:effectLst/>
                <a:latin typeface="Calibri" panose="020f0502020204030204" pitchFamily="34" charset="0"/>
                <a:ea typeface="黑体" panose="02010609060101010101" pitchFamily="49" charset="-122"/>
                <a:cs typeface="Times New Roman" panose="02020603050405020304" pitchFamily="18" charset="0"/>
              </a:rPr>
              <a:t>高中语文部编教材最优化实施的一个视角</a:t>
            </a:r>
            <a:endParaRPr lang="zh-CN" altLang="zh-CN" sz="32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p:cNvSpPr txBox="1"/>
          <p:nvPr/>
        </p:nvSpPr>
        <p:spPr>
          <a:xfrm>
            <a:off x="2046429" y="2356098"/>
            <a:ext cx="8268004" cy="584071"/>
          </a:xfrm>
          <a:prstGeom prst="rect">
            <a:avLst/>
          </a:prstGeom>
          <a:noFill/>
        </p:spPr>
        <p:txBody>
          <a:bodyPr wrap="square">
            <a:spAutoFit/>
          </a:bodyPr>
          <a:lstStyle/>
          <a:p>
            <a:pPr indent="304800" algn="just">
              <a:lnSpc>
                <a:spcPct val="125000"/>
              </a:lnSpc>
            </a:pPr>
            <a:r>
              <a:rPr lang="zh-CN" altLang="zh-CN" sz="2800" kern="100">
                <a:effectLst/>
                <a:latin typeface="Calibri" panose="020f0502020204030204" pitchFamily="34" charset="0"/>
                <a:ea typeface="黑体" panose="02010609060101010101" pitchFamily="49" charset="-122"/>
                <a:cs typeface="Times New Roman" panose="02020603050405020304" pitchFamily="18" charset="0"/>
              </a:rPr>
              <a:t>一、凸显建构性：夯实必备知识，提升关键能力</a:t>
            </a:r>
            <a:endParaRPr lang="zh-CN" alt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p:cNvSpPr txBox="1"/>
          <p:nvPr/>
        </p:nvSpPr>
        <p:spPr>
          <a:xfrm>
            <a:off x="2046429" y="3003794"/>
            <a:ext cx="8268004" cy="584071"/>
          </a:xfrm>
          <a:prstGeom prst="rect">
            <a:avLst/>
          </a:prstGeom>
          <a:noFill/>
        </p:spPr>
        <p:txBody>
          <a:bodyPr wrap="square">
            <a:spAutoFit/>
          </a:bodyPr>
          <a:lstStyle/>
          <a:p>
            <a:pPr indent="304800" algn="just">
              <a:lnSpc>
                <a:spcPct val="125000"/>
              </a:lnSpc>
            </a:pPr>
            <a:r>
              <a:rPr lang="zh-CN" altLang="zh-CN" sz="2800" kern="100">
                <a:effectLst/>
                <a:latin typeface="Calibri" panose="020f0502020204030204" pitchFamily="34" charset="0"/>
                <a:ea typeface="黑体" panose="02010609060101010101" pitchFamily="49" charset="-122"/>
                <a:cs typeface="Times New Roman" panose="02020603050405020304" pitchFamily="18" charset="0"/>
              </a:rPr>
              <a:t>二、重视合观性：倚重联系比较，提升整合能力</a:t>
            </a:r>
            <a:endParaRPr lang="zh-CN" alt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p:cNvSpPr txBox="1"/>
          <p:nvPr/>
        </p:nvSpPr>
        <p:spPr>
          <a:xfrm>
            <a:off x="2046429" y="3637163"/>
            <a:ext cx="8268004" cy="584071"/>
          </a:xfrm>
          <a:prstGeom prst="rect">
            <a:avLst/>
          </a:prstGeom>
          <a:noFill/>
        </p:spPr>
        <p:txBody>
          <a:bodyPr wrap="square">
            <a:spAutoFit/>
          </a:bodyPr>
          <a:lstStyle/>
          <a:p>
            <a:pPr indent="304800" algn="just">
              <a:lnSpc>
                <a:spcPct val="125000"/>
              </a:lnSpc>
            </a:pPr>
            <a:r>
              <a:rPr lang="zh-CN" altLang="zh-CN" sz="2800" kern="100">
                <a:effectLst/>
                <a:latin typeface="Calibri" panose="020f0502020204030204" pitchFamily="34" charset="0"/>
                <a:ea typeface="黑体" panose="02010609060101010101" pitchFamily="49" charset="-122"/>
                <a:cs typeface="Times New Roman" panose="02020603050405020304" pitchFamily="18" charset="0"/>
              </a:rPr>
              <a:t>三、突出实用性：关注真情实境，提升应用能力</a:t>
            </a:r>
            <a:endParaRPr lang="zh-CN" alt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p:cNvSpPr txBox="1"/>
          <p:nvPr/>
        </p:nvSpPr>
        <p:spPr>
          <a:xfrm>
            <a:off x="2046429" y="4284859"/>
            <a:ext cx="8268004" cy="584071"/>
          </a:xfrm>
          <a:prstGeom prst="rect">
            <a:avLst/>
          </a:prstGeom>
          <a:noFill/>
        </p:spPr>
        <p:txBody>
          <a:bodyPr wrap="square">
            <a:spAutoFit/>
          </a:bodyPr>
          <a:lstStyle/>
          <a:p>
            <a:pPr indent="304800" algn="just">
              <a:lnSpc>
                <a:spcPct val="125000"/>
              </a:lnSpc>
            </a:pPr>
            <a:r>
              <a:rPr lang="zh-CN" altLang="zh-CN" sz="2800" kern="100">
                <a:effectLst/>
                <a:latin typeface="Calibri" panose="020f0502020204030204" pitchFamily="34" charset="0"/>
                <a:ea typeface="黑体" panose="02010609060101010101" pitchFamily="49" charset="-122"/>
                <a:cs typeface="Times New Roman" panose="02020603050405020304" pitchFamily="18" charset="0"/>
              </a:rPr>
              <a:t>四、强调导向性：发挥诊断功能，提升自学能力</a:t>
            </a:r>
            <a:endParaRPr lang="zh-CN" altLang="zh-CN" sz="2800" kern="10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316735" y="1418562"/>
            <a:ext cx="9626803" cy="2522807"/>
          </a:xfrm>
          <a:prstGeom prst="rect">
            <a:avLst/>
          </a:prstGeom>
          <a:noFill/>
        </p:spPr>
        <p:txBody>
          <a:bodyPr wrap="square">
            <a:spAutoFit/>
          </a:bodyPr>
          <a:lstStyle/>
          <a:p>
            <a:pPr algn="ctr">
              <a:lnSpc>
                <a:spcPct val="150000"/>
              </a:lnSpc>
            </a:pP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从“提分要略”到“落笔微技”</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800" kern="100">
                <a:effectLst/>
                <a:latin typeface="等线" panose="02010600030101010101" pitchFamily="2" charset="-122"/>
                <a:ea typeface="黑体" panose="02010609060101010101" pitchFamily="49" charset="-122"/>
                <a:cs typeface="Times New Roman" panose="02020603050405020304" pitchFamily="18" charset="0"/>
              </a:rPr>
              <a:t>——以论述类文本写作为例</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浙江省海亮教育集团教学管理中心 沈坤林</a:t>
            </a: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 311800</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400" kern="100">
                <a:effectLst/>
                <a:latin typeface="等线" panose="02010600030101010101" pitchFamily="2" charset="-122"/>
                <a:ea typeface="宋体" panose="02010600030101010101" pitchFamily="2" charset="-122"/>
                <a:cs typeface="Times New Roman" panose="02020603050405020304" pitchFamily="18" charset="0"/>
              </a:rPr>
              <a:t>浙江省海亮高级中学  王建军</a:t>
            </a:r>
            <a:r>
              <a:rPr lang="en-US" altLang="zh-CN" sz="2400" kern="100">
                <a:effectLst/>
                <a:latin typeface="等线" panose="02010600030101010101" pitchFamily="2" charset="-122"/>
                <a:ea typeface="宋体" panose="02010600030101010101" pitchFamily="2" charset="-122"/>
                <a:cs typeface="Times New Roman" panose="02020603050405020304" pitchFamily="18" charset="0"/>
              </a:rPr>
              <a:t>311800</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3165653" y="1446624"/>
            <a:ext cx="6097218" cy="584775"/>
          </a:xfrm>
          <a:prstGeom prst="rect">
            <a:avLst/>
          </a:prstGeom>
          <a:noFill/>
        </p:spPr>
        <p:txBody>
          <a:bodyPr wrap="square">
            <a:spAutoFit/>
          </a:bodyPr>
          <a:lstStyle/>
          <a:p>
            <a:pPr algn="ct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走出高考作文备考的“胡同”</a:t>
            </a:r>
            <a:endParaRPr lang="zh-CN" altLang="zh-CN" sz="32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3047391" y="2770675"/>
            <a:ext cx="6097218" cy="523220"/>
          </a:xfrm>
          <a:prstGeom prst="rect">
            <a:avLst/>
          </a:prstGeom>
          <a:noFill/>
        </p:spPr>
        <p:txBody>
          <a:bodyPr wrap="square">
            <a:spAutoFit/>
          </a:bodyPr>
          <a:lstStyle/>
          <a:p>
            <a:pPr indent="273050" algn="just"/>
            <a:r>
              <a:rPr lang="en-US" altLang="zh-CN" sz="2800" b="1" kern="100">
                <a:effectLst/>
                <a:latin typeface="楷体" panose="02010609060101010101" pitchFamily="49" charset="-122"/>
                <a:ea typeface="等线" panose="02010600030101010101" pitchFamily="2" charset="-122"/>
                <a:cs typeface="Times New Roman" panose="02020603050405020304" pitchFamily="18" charset="0"/>
              </a:rPr>
              <a:t>1</a:t>
            </a:r>
            <a:r>
              <a:rPr lang="zh-CN" altLang="zh-CN" sz="2800" b="1" kern="100">
                <a:effectLst/>
                <a:latin typeface="等线" panose="02010600030101010101" pitchFamily="2" charset="-122"/>
                <a:ea typeface="楷体" panose="02010609060101010101" pitchFamily="49" charset="-122"/>
                <a:cs typeface="Times New Roman" panose="02020603050405020304" pitchFamily="18" charset="0"/>
              </a:rPr>
              <a:t>．聚焦：倚重“写作流程”一条线</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p:cNvSpPr txBox="1"/>
          <p:nvPr/>
        </p:nvSpPr>
        <p:spPr>
          <a:xfrm>
            <a:off x="3047391" y="3385151"/>
            <a:ext cx="6097218" cy="523220"/>
          </a:xfrm>
          <a:prstGeom prst="rect">
            <a:avLst/>
          </a:prstGeom>
          <a:noFill/>
        </p:spPr>
        <p:txBody>
          <a:bodyPr wrap="square">
            <a:spAutoFit/>
          </a:bodyPr>
          <a:lstStyle/>
          <a:p>
            <a:pPr indent="273050" algn="just"/>
            <a:r>
              <a:rPr lang="en-US" altLang="zh-CN" sz="2800" b="1" kern="100">
                <a:effectLst/>
                <a:latin typeface="楷体" panose="02010609060101010101" pitchFamily="49" charset="-122"/>
                <a:ea typeface="等线" panose="02010600030101010101" pitchFamily="2" charset="-122"/>
                <a:cs typeface="Times New Roman" panose="02020603050405020304" pitchFamily="18" charset="0"/>
              </a:rPr>
              <a:t>2</a:t>
            </a:r>
            <a:r>
              <a:rPr lang="zh-CN" altLang="zh-CN" sz="2800" b="1" kern="100">
                <a:effectLst/>
                <a:latin typeface="等线" panose="02010600030101010101" pitchFamily="2" charset="-122"/>
                <a:ea typeface="楷体" panose="02010609060101010101" pitchFamily="49" charset="-122"/>
                <a:cs typeface="Times New Roman" panose="02020603050405020304" pitchFamily="18" charset="0"/>
              </a:rPr>
              <a:t>．至简：坚守“过程介入”一个策</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p:cNvSpPr txBox="1"/>
          <p:nvPr/>
        </p:nvSpPr>
        <p:spPr>
          <a:xfrm>
            <a:off x="3047391" y="3924690"/>
            <a:ext cx="6097218" cy="523220"/>
          </a:xfrm>
          <a:prstGeom prst="rect">
            <a:avLst/>
          </a:prstGeom>
          <a:noFill/>
        </p:spPr>
        <p:txBody>
          <a:bodyPr wrap="square">
            <a:spAutoFit/>
          </a:bodyPr>
          <a:lstStyle/>
          <a:p>
            <a:pPr indent="273050" algn="just"/>
            <a:r>
              <a:rPr lang="en-US" altLang="zh-CN" sz="2800" b="1" kern="100">
                <a:effectLst/>
                <a:latin typeface="楷体" panose="02010609060101010101" pitchFamily="49" charset="-122"/>
                <a:ea typeface="等线" panose="02010600030101010101" pitchFamily="2" charset="-122"/>
                <a:cs typeface="Times New Roman" panose="02020603050405020304" pitchFamily="18" charset="0"/>
              </a:rPr>
              <a:t>3</a:t>
            </a:r>
            <a:r>
              <a:rPr lang="zh-CN" altLang="zh-CN" sz="2800" b="1" kern="100">
                <a:effectLst/>
                <a:latin typeface="等线" panose="02010600030101010101" pitchFamily="2" charset="-122"/>
                <a:ea typeface="楷体" panose="02010609060101010101" pitchFamily="49" charset="-122"/>
                <a:cs typeface="Times New Roman" panose="02020603050405020304" pitchFamily="18" charset="0"/>
              </a:rPr>
              <a:t>．落地：用好“一题多练”一个法</a:t>
            </a:r>
            <a:endParaRPr lang="zh-CN" altLang="zh-CN" sz="28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317699" y="1631999"/>
            <a:ext cx="7556602" cy="1322478"/>
          </a:xfrm>
          <a:prstGeom prst="rect">
            <a:avLst/>
          </a:prstGeom>
          <a:noFill/>
        </p:spPr>
        <p:txBody>
          <a:bodyPr wrap="square">
            <a:spAutoFit/>
          </a:bodyPr>
          <a:lstStyle/>
          <a:p>
            <a:pPr algn="ctr">
              <a:lnSpc>
                <a:spcPct val="150000"/>
              </a:lnSpc>
            </a:pPr>
            <a:r>
              <a:rPr lang="zh-CN" altLang="zh-CN" sz="3200" kern="100">
                <a:effectLst/>
                <a:latin typeface="等线" panose="02010600030101010101" pitchFamily="2" charset="-122"/>
                <a:ea typeface="黑体" panose="02010609060101010101" pitchFamily="49" charset="-122"/>
                <a:cs typeface="Times New Roman" panose="02020603050405020304" pitchFamily="18" charset="0"/>
              </a:rPr>
              <a:t>破“输出障碍”，纠“输出偏差”</a:t>
            </a:r>
            <a:endParaRPr lang="zh-CN" altLang="zh-CN" sz="1800" kern="100">
              <a:effectLst/>
              <a:latin typeface="等线" panose="02010600030101010101" pitchFamily="2" charset="-122"/>
              <a:ea typeface="等线" panose="02010600030101010101" pitchFamily="2" charset="-122"/>
              <a:cs typeface="Times New Roman" panose="02020603050405020304" pitchFamily="18" charset="0"/>
            </a:endParaRPr>
          </a:p>
          <a:p>
            <a:pPr algn="ctr">
              <a:lnSpc>
                <a:spcPct val="150000"/>
              </a:lnSpc>
            </a:pPr>
            <a:r>
              <a:rPr lang="zh-CN" altLang="zh-CN" sz="2400" kern="100">
                <a:effectLst/>
                <a:latin typeface="等线" panose="02010600030101010101" pitchFamily="2" charset="-122"/>
                <a:ea typeface="黑体" panose="02010609060101010101" pitchFamily="49" charset="-122"/>
                <a:cs typeface="Times New Roman" panose="02020603050405020304" pitchFamily="18" charset="0"/>
              </a:rPr>
              <a:t>——从“困难个案”看作文备考的“过程介入”</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1_空白设计模板">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187</Paragraphs>
  <Slides>43</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43</vt:i4>
      </vt:variant>
    </vt:vector>
  </HeadingPairs>
  <TitlesOfParts>
    <vt:vector baseType="lpstr" size="57">
      <vt:lpstr>Arial</vt:lpstr>
      <vt:lpstr>微软雅黑</vt:lpstr>
      <vt:lpstr>Wingdings</vt:lpstr>
      <vt:lpstr>等线 Light</vt:lpstr>
      <vt:lpstr>等线</vt:lpstr>
      <vt:lpstr>华文仿宋</vt:lpstr>
      <vt:lpstr>黑体</vt:lpstr>
      <vt:lpstr>Times New Roman</vt:lpstr>
      <vt:lpstr>宋体</vt:lpstr>
      <vt:lpstr>Calibri</vt:lpstr>
      <vt:lpstr>楷体</vt:lpstr>
      <vt:lpstr>华文新魏</vt:lpstr>
      <vt:lpstr>Helvetica Neue</vt:lpstr>
      <vt:lpstr>1_空白设计模板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2021-11-28T13:26:00.136</cp:lastPrinted>
  <dcterms:created xsi:type="dcterms:W3CDTF">2021-11-28T13:26:00Z</dcterms:created>
  <dcterms:modified xsi:type="dcterms:W3CDTF">2021-11-28T05:26:00Z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