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63686" y="2881967"/>
            <a:ext cx="5486400" cy="714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 基本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语法知识</a:t>
            </a:r>
            <a:endParaRPr lang="zh-CN" altLang="zh-CN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6848" y="1506169"/>
          <a:ext cx="7985125" cy="431355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37235"/>
                <a:gridCol w="2308860"/>
                <a:gridCol w="4939030"/>
              </a:tblGrid>
              <a:tr h="51625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3802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表示数目（包括确数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概数和序数）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赵庄是离平桥村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五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里的较大的村庄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十多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个少年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委实没有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个不会凫水的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而且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两三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个还是弄潮的好手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次算是拜孔子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次算是拜先生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8592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量词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表示事物或动作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行为的单位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在停船的匆忙中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看见台上有一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黑的长胡子的背上插着四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捏着长枪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和一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赤膊的人正打仗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忽然教堂的钟敲了十二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6848" y="1555465"/>
          <a:ext cx="8585200" cy="32734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2585085"/>
                <a:gridCol w="4662805"/>
              </a:tblGrid>
              <a:tr h="804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代替人和事物的名称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或起区别指示作用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或用来提问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听了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几句话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心里万分难过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些坏家伙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他们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贴在镇公所布告牌上的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原来就是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这么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一回事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!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也不停步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只在心里思量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又出了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什么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?”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41598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是不表示实在意义而表示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语法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）副词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副词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是限制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修饰动词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形容词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表示程度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范围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时间等的词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表程度的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格外等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表范围的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统统等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表时间频率的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刚才等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表肯定否定的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当然等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表语气的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难道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究竟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幸而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反正等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是用在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词或词组前面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一起组成“介词结构”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形容词的附加成分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表示时间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处所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对象等的虚词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表时间的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随着等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表处所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方向的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打等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表方式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方法的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表原因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目的的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表对象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关联的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⑥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表比较的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跟等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⑦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表排除的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除了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除非等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结构都可以作状语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少数还可以作补语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在阅览室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;[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从早上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到晚上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是连接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短语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的虚词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因此等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助词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助词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附加关系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等语法意义或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的虚词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常见的有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结构助词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时态助词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语气助词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吗（么）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啊（呀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哪）等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叹词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叹词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是表示强烈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呼唤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哈哈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哎呀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嗯等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拟声词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拟声词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是用来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摹拟事物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发出的声音的词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嗡嗡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哗啦啦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吱吱等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296" y="1544078"/>
            <a:ext cx="8674220" cy="610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汉语词类表（虚词）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6297" y="2114195"/>
          <a:ext cx="8585200" cy="26657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2437130"/>
                <a:gridCol w="4810760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副词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用来修饰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限制动词或形容词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频率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范围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语气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程度等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父亲因为事忙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本已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说定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叫旅馆里一个熟识的茶房陪我同去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再三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嘱咐茶房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甚是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仔细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但他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终于不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放心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怕茶房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妥帖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颇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踌躇了一会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6297" y="1555003"/>
          <a:ext cx="8585200" cy="26657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3439160"/>
                <a:gridCol w="3808730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用在名词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代词或名词性短语前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同这些词或短语一起表示时间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处所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对象等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我再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外看时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他已抱了朱红的橘子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往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回走了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过铁道时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他先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橘子散放在地上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自己慢慢爬下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抱起橘子走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6297" y="1555003"/>
          <a:ext cx="8585200" cy="35845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2616200"/>
                <a:gridCol w="4631690"/>
              </a:tblGrid>
              <a:tr h="6356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用来连接词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短语或句子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表示前后有并列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递进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转折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假设等关系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近几年来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父亲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我都是东奔西走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家中光景是一日不如一日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谁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要鉴赏我国的园林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苏州园林就不该错过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那些门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窗尽量工细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决不庸俗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即使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简朴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别具匠心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4860" y="1551731"/>
            <a:ext cx="8674220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词性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指以词的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划分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词类的根据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现代汉语的词按词性可以分为两类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实词和虚词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实词包括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形容词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数词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量词和代词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虚词包括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副词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连词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助词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叹词和拟声词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是表示有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意义的词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白居易等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6297" y="1555003"/>
          <a:ext cx="8585200" cy="34975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2384425"/>
                <a:gridCol w="486346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助词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用来表示词语之间的某种结构关系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或动作行为的状态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或表示某种语气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有一天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父亲挑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一担水回来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噔噔噔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很轻松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地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跨上了三级台阶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到第四级时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脚抬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得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很高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仿佛是在跨一道门槛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长妈妈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已经说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是一个一向带领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着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得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阔气一点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就是我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怎么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父亲老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6297" y="1555003"/>
          <a:ext cx="8585200" cy="40462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2489835"/>
                <a:gridCol w="475805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叹词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表示感叹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呼唤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应答等声音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我不知何时再能与他相见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!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骇死我了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骇死我了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这边是你家的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这边是老六一家的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我们偷那一边的呢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拟声词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模拟人或事物发出的声音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再后来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又跳三级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!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那根很老的毛竹扁担受了震动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便“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嘎叽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”地惨叫了一声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3975" y="1568495"/>
            <a:ext cx="8674220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二、短语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短语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又叫词组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是由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两个以上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的词按照一定的结构组合而成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它不仅能够充当句子成分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而且大多数短语加上一定的语调或语气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就可以成为句子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短语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按词与词组合的结构关系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主要分为五种类型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并列短语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偏正短语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动宾短语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后补短语和主谓短语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296" y="1544078"/>
            <a:ext cx="8674220" cy="610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短语结构类型表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6297" y="2114195"/>
          <a:ext cx="8585200" cy="31210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3839845"/>
                <a:gridCol w="3408045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结构特点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并列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由两个或两个以上的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组合而成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词与词之间是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并列关系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没有轻重主次之分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彼此地位平等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中间常用顿号或“和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并”等连词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报纸杂志   老师和同学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改革开放   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写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雄伟壮丽   聪明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美丽又善良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6848" y="1565555"/>
          <a:ext cx="8585200" cy="31210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4030345"/>
                <a:gridCol w="3217545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结构特点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偏正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与它们前头起修饰作用的词组合而成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其中名词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形容词是中心语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名词前头的修饰成分是定语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形容词前头的修饰成分是状语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我的老师        一位顾客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恭敬地鞠躬    完全相信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非常坚强        多么可爱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6848" y="1565555"/>
          <a:ext cx="8585200" cy="26657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094740"/>
                <a:gridCol w="4299585"/>
                <a:gridCol w="3190875"/>
              </a:tblGrid>
              <a:tr h="676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结构特点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动宾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与后面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受动词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支配的成分组合而成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受动词支配的成分是宾语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动宾之间是支配与被支配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干涉与被干涉的关系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敬畏生命    热爱工作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上中学        登泰山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盖房子        包饺子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6848" y="1565555"/>
          <a:ext cx="8585200" cy="43230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68730"/>
                <a:gridCol w="4147185"/>
                <a:gridCol w="3169285"/>
              </a:tblGrid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结构特点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后补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与后面起补充作用的成分组合而成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常用“得”字表示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起补充作用的成分是补语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包括“动补短语”和“形补短语”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洗得干净      打量一番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急得团团转  休息一会儿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红得发紫      好极了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11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主谓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由表示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陈述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被陈述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关系的两个成分组合而成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表示被陈述对象的是主语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用来陈述的是谓语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老师讲课      精力充沛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露珠晶莹      心情愉快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大家唱歌      我们回去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6633" y="1503181"/>
            <a:ext cx="8674220" cy="1545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三、单句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句子成分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常用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句子成分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简表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句子成分简表</a:t>
            </a:r>
            <a:endParaRPr lang="zh-CN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5746" y="2978944"/>
          <a:ext cx="8585835" cy="29216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29615"/>
                <a:gridCol w="4238625"/>
                <a:gridCol w="914400"/>
                <a:gridCol w="2703195"/>
              </a:tblGrid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195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zh-CN" sz="1950" b="1" kern="1200" dirty="0" smtClean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07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主语</a:t>
                      </a:r>
                      <a:endParaRPr lang="zh-CN" altLang="en-US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主语是谓语陈述的对象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指说明的是“什么人”或“什么事物”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常作主语的有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数量短语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联合短语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､“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的”字短语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动宾短语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偏正短语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形容词也可作主语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1950" u="sng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u="dbl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</a:t>
                      </a:r>
                      <a:r>
                        <a:rPr lang="zh-CN" altLang="en-US" sz="195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是一列树</a:t>
                      </a:r>
                      <a:r>
                        <a:rPr lang="en-US" altLang="zh-CN" sz="195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u="dbl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春天</a:t>
                      </a:r>
                      <a:r>
                        <a:rPr lang="zh-CN" altLang="en-US" sz="195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像刚落地的娃娃</a:t>
                      </a:r>
                      <a:r>
                        <a:rPr lang="en-US" altLang="zh-CN" sz="195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u="dbl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今年的春天</a:t>
                      </a:r>
                      <a:r>
                        <a:rPr lang="zh-CN" altLang="en-US" sz="195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来得太迟</a:t>
                      </a:r>
                      <a:r>
                        <a:rPr lang="en-US" altLang="zh-CN" sz="195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9179" y="4519103"/>
            <a:ext cx="757577" cy="289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7107" y="1565555"/>
          <a:ext cx="8585200" cy="32048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29615"/>
                <a:gridCol w="4303395"/>
                <a:gridCol w="1109980"/>
                <a:gridCol w="2442210"/>
              </a:tblGrid>
              <a:tr h="735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谓语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谓语是陈述主语的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说明主语“是什么”或“怎么样”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谓语通常由动词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动词性短语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形容词性短语充当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在一定条件下也可由名词性短语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数量短语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主谓短语充当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100" u="sng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他是一个</a:t>
                      </a:r>
                      <a:r>
                        <a:rPr lang="zh-CN" altLang="en-US" sz="2100" u="sng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高而瘦的老人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我们家的台阶</a:t>
                      </a:r>
                      <a:r>
                        <a:rPr lang="zh-CN" altLang="en-US" sz="2100" u="sng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!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妈妈</a:t>
                      </a:r>
                      <a:r>
                        <a:rPr lang="zh-CN" altLang="en-US" sz="2100" u="sng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突然问我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331" y="3328137"/>
            <a:ext cx="625358" cy="21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7107" y="1565555"/>
          <a:ext cx="8585200" cy="38017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29615"/>
                <a:gridCol w="4303395"/>
                <a:gridCol w="848995"/>
                <a:gridCol w="2703195"/>
              </a:tblGrid>
              <a:tr h="852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宾语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宾语在动词后面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动作</a:t>
                      </a:r>
                      <a:r>
                        <a:rPr lang="en-US" altLang="zh-CN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行为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涉及的人或事物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回答“谁”或“什么”一类问题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常作宾语的有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代词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数量短语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联合短语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的”字短语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动宾短语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偏正短语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形容词也可作宾语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100" u="sng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敌人监视着</a:t>
                      </a:r>
                      <a:r>
                        <a:rPr lang="zh-CN" altLang="en-US" sz="2100" u="wavy" baseline="0" dirty="0" smtClean="0"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苇塘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我们家盖了</a:t>
                      </a:r>
                      <a:r>
                        <a:rPr lang="zh-CN" altLang="en-US" sz="2100" u="wavy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新房子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妹妹正在上</a:t>
                      </a:r>
                      <a:r>
                        <a:rPr lang="zh-CN" altLang="en-US" sz="2100" u="wavy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965" y="3450092"/>
            <a:ext cx="678133" cy="24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表示具体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房子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汽车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石头等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抽象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事物的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关系等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明天等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处所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北京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亚洲等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也叫方位名词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里头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外边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之下等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7107" y="1565555"/>
          <a:ext cx="8722995" cy="36703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29615"/>
                <a:gridCol w="3998595"/>
                <a:gridCol w="707390"/>
                <a:gridCol w="3287395"/>
              </a:tblGrid>
              <a:tr h="721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补语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补语是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后面的连带成分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一般用来补充说明动作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行为的情况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结果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程度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趋向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处所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性状等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补语由动词性短语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形容词性短语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介宾短语和副词“很”“极”构成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  &gt;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起来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树叶儿绿得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发亮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我和母亲走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在前面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她又在衣袋里摸了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半天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&gt;｡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7107" y="1565555"/>
          <a:ext cx="8585200" cy="36703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29615"/>
                <a:gridCol w="2724785"/>
                <a:gridCol w="1001395"/>
                <a:gridCol w="4129405"/>
              </a:tblGrid>
              <a:tr h="721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定语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定语是名词前面的连带成分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用来</a:t>
                      </a:r>
                      <a:r>
                        <a:rPr lang="zh-CN" alt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修饰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表示人或事物的性质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状态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所属等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除副词外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实词和短语一般都可作定语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（）</a:t>
                      </a:r>
                      <a:endParaRPr lang="zh-CN" altLang="en-US" sz="2100" u="sng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（我们家的）台阶有三级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（眼前的）环境好像是（一个）梦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（年轻的）信客也渐渐变老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（我国的）石拱桥有（悠久的）历史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7107" y="1565555"/>
          <a:ext cx="8585200" cy="36703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29615"/>
                <a:gridCol w="3889375"/>
                <a:gridCol w="849630"/>
                <a:gridCol w="3116580"/>
              </a:tblGrid>
              <a:tr h="721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说明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状语是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zh-CN" altLang="en-US" sz="210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前面的连带成分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用来修饰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限制动词或形容词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表示动作的状态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处所或程度等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副词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形容词性短语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时间名词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方位名词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能愿动词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介宾短语经常作状语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[  ]</a:t>
                      </a:r>
                      <a:endParaRPr lang="zh-CN" altLang="en-US" sz="2100" u="sng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画眉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在树林边婉转地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歌唱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暖和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,[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晴朗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轻飘飘地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浮在水上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句子成分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划分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句子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由不同的成分构成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句子的成分主要有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谓语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宾语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这些句子的成分可以由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词充当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也可以由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短语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来充当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划分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句子成分应统观全句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迅速找出句子的主干（主语中心语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谓语中心语和宾语中心语）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是指把句子中的定语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状语和补语都压缩掉的部分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先找出主干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有利于迅速准确地理解全句的意思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看清句子的结构和搭配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然后再借助虚词去分析句子的附加成分定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这样才能准确地划出句子成分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主语中心语和宾语中心语前的“的”是定语的标志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水是（特殊）的食物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谓语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中心语前的“地”“的”是状语的标志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卷云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成群成行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地排列在空中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谓语中心语后的“得”是补语的标志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她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跳起来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一般单句六大成分结构图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[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（定语）</a:t>
            </a:r>
            <a:r>
              <a:rPr lang="zh-CN" altLang="en-US" sz="2100" u="dbl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‖[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谓语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定语）</a:t>
            </a:r>
            <a:r>
              <a:rPr lang="zh-CN" altLang="en-US" sz="2100" u="wavy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宾语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顺口溜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主谓宾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定状补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主干枝叶分清楚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成分主谓宾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枝叶成分定状补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必在主宾前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谓前为状谓后补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633" y="1557611"/>
            <a:ext cx="8674220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四、复句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复句的概念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两个或两个以上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上相关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上互不作句子成分的分句组成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分句是结构上类似单句而没有完整句调的语法单位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复句中的各分句之间一般有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停顿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书面上用逗号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分号或冒号表示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复句前后有隔离性语音停顿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书面上用句号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问号或叹号表示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结构上看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构成复句的分句可以是词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也可以是短语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可以是主谓短语和非主谓短语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296" y="1544078"/>
            <a:ext cx="8674220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009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复句的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类型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复句类型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并列复句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递进复句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选择复句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转折复句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因果复句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条件复句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假设复句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）复句常用关联词语见下表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296" y="1544078"/>
            <a:ext cx="8674220" cy="575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复句常用关联词语一览表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66296" y="2040801"/>
          <a:ext cx="8594090" cy="328041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5639435"/>
                <a:gridCol w="2144395"/>
              </a:tblGrid>
              <a:tr h="8115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并列关系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同时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另外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另一方面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又（也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一边（一面）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一边（一面）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一方面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另一方面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树枝上的嫩芽儿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密了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田里的冬水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咕咕地起着水泡儿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7181" y="1561831"/>
          <a:ext cx="8594090" cy="32048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5639435"/>
                <a:gridCol w="2144395"/>
              </a:tblGrid>
              <a:tr h="735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选择关系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还是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或者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宁可（宁肯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宁愿）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也不（也要）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不如（宁可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宁肯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宁愿）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与其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说它是城市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不如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说它是渔村更合适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7181" y="1561831"/>
          <a:ext cx="8594090" cy="32048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5889625"/>
                <a:gridCol w="1894205"/>
              </a:tblGrid>
              <a:tr h="735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条件关系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除非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一旦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无论（不管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不论）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也（还是）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只要（一旦）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就（便）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凡是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除非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才（不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否则）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没有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就没有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只有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在爱的怀抱中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才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能幸福快乐地成长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动作行为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发展变化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增加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扩大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发生等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心理活动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喜欢等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也叫能愿动词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愿意等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趋向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也叫趋向动词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起来等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判断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也叫判断词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只有一个“是”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7181" y="1561831"/>
          <a:ext cx="8594090" cy="32048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4321175"/>
                <a:gridCol w="3462655"/>
              </a:tblGrid>
              <a:tr h="7359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转折关系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虽然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虽说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然而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反而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尽管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固然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只不过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虽然（尽管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虽说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固然）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但是（可是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微信等新媒体能够满足人们对于信息的需求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却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无法代替诵读经典所带给我们的心灵上的收获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7181" y="1561831"/>
          <a:ext cx="8594090" cy="43986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5650230"/>
                <a:gridCol w="2133600"/>
              </a:tblGrid>
              <a:tr h="969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29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假设关系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倘若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否则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要不然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要不是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即使（纵然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纵使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就算）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也（还）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哪怕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如果（假如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假使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倘若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要不是）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就（那么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那就）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再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如果说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那么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如果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两个不同重量的物体同时从同一高度落下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会同时落地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7181" y="1561831"/>
          <a:ext cx="8594090" cy="328803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5639435"/>
                <a:gridCol w="2144395"/>
              </a:tblGrid>
              <a:tr h="8191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因果关系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因此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致使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既然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因此（因为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所以）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就（那么）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之所以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是因为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既然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生活的理想如此光明美好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就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没有理由不为之努力奋斗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7181" y="1561831"/>
          <a:ext cx="8594090" cy="36703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10260"/>
                <a:gridCol w="5106035"/>
                <a:gridCol w="2677795"/>
              </a:tblGrid>
              <a:tr h="721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常见关联词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示例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递进关系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单用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甚至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况且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甚至于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更何况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搭配使用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不但（不仅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不光）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而且（并且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尚且（况且）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更（何况）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••••••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做人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做事如果不讲规矩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不但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有损人品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有亏德行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而且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寸步难行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注定一事无成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形容词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弯曲等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性质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诚实等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状态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忙碌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兴奋等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碧绿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红彤彤等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数词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确数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约等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序数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量词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单位的物量词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吨等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动作行为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单位的动量词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遍等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代词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代替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名称的人称代词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咱们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自己等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起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区别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作用的指示代词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那里等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的疑问代词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怎样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哪里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多少等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296" y="1544078"/>
            <a:ext cx="8674220" cy="610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汉语词类表（实词）</a:t>
            </a:r>
            <a:endParaRPr lang="zh-CN" altLang="zh-CN" sz="225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6297" y="2114195"/>
          <a:ext cx="8585200" cy="31210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310"/>
                <a:gridCol w="2437130"/>
                <a:gridCol w="4810760"/>
              </a:tblGrid>
              <a:tr h="6521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表示人或事物（包括具体事物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抽象事物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处所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方位等）的名称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闰土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父亲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所传授的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冬天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百草园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比较的无味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雪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可就两样了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山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门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不上半里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走过一道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石桥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便是我的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先生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家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76848" y="1430959"/>
          <a:ext cx="8585200" cy="45434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715010"/>
                <a:gridCol w="2278380"/>
                <a:gridCol w="5591810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86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表示动作行为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发展变化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心理活动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可能意愿等意义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母亲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送出来吩咐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小心”的时候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我们已经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点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在桥石上一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退后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几尺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即又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上前出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了桥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大家立刻都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赞成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开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船时候一样踊跃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三四人径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奔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船尾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拔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点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退几丈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回转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船头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架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起橹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骂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着老旦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又向那松柏林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前进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形容词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表示事物的形状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状态等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他是一个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高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瘦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老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须发都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花白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还戴着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眼镜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我对他很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恭敬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因为我早听到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他是本城中极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质朴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dirty="0" smtClean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博学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5943</Words>
  <Application>WPS 演示</Application>
  <PresentationFormat>在屏幕上显示</PresentationFormat>
  <Paragraphs>518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