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6" r:id="rId3"/>
    <p:sldId id="277" r:id="rId4"/>
    <p:sldId id="278" r:id="rId5"/>
    <p:sldId id="279" r:id="rId6"/>
    <p:sldId id="299" r:id="rId7"/>
    <p:sldId id="281" r:id="rId8"/>
    <p:sldId id="261" r:id="rId9"/>
    <p:sldId id="262" r:id="rId10"/>
    <p:sldId id="316" r:id="rId11"/>
    <p:sldId id="317" r:id="rId12"/>
    <p:sldId id="318" r:id="rId13"/>
    <p:sldId id="271" r:id="rId14"/>
    <p:sldId id="273" r:id="rId15"/>
    <p:sldId id="319" r:id="rId16"/>
    <p:sldId id="274" r:id="rId17"/>
    <p:sldId id="275" r:id="rId18"/>
    <p:sldId id="280"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42" d="100"/>
          <a:sy n="42" d="100"/>
        </p:scale>
        <p:origin x="-132" y="-690"/>
      </p:cViewPr>
      <p:guideLst>
        <p:guide orient="horz" pos="208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三"/>
          <p:cNvPicPr>
            <a:picLocks noChangeAspect="1"/>
          </p:cNvPicPr>
          <p:nvPr userDrawn="1"/>
        </p:nvPicPr>
        <p:blipFill>
          <a:blip r:embed="rId2"/>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3"/>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descr="图片4"/>
          <p:cNvPicPr>
            <a:picLocks noChangeAspect="1"/>
          </p:cNvPicPr>
          <p:nvPr userDrawn="1"/>
        </p:nvPicPr>
        <p:blipFill>
          <a:blip r:embed="rId2"/>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3"/>
          <a:stretch>
            <a:fillRect/>
          </a:stretch>
        </p:blipFill>
        <p:spPr>
          <a:xfrm>
            <a:off x="0" y="6501765"/>
            <a:ext cx="12191365" cy="35623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3682" y="2380593"/>
            <a:ext cx="11498317" cy="1765738"/>
          </a:xfrm>
        </p:spPr>
        <p:txBody>
          <a:bodyPr>
            <a:normAutofit/>
          </a:bodyPr>
          <a:lstStyle/>
          <a:p>
            <a:pPr algn="ctr"/>
            <a:r>
              <a:rPr lang="zh-CN" altLang="en-US" sz="4800" b="1" dirty="0" smtClean="0"/>
              <a:t>草蛇灰线     网状叙事</a:t>
            </a:r>
            <a:br>
              <a:rPr lang="en-US" altLang="zh-CN" sz="4800" b="1" dirty="0" smtClean="0"/>
            </a:br>
            <a:r>
              <a:rPr lang="zh-CN" altLang="en-US" sz="4800" b="1" dirty="0" smtClean="0"/>
              <a:t>小说通读提升案二</a:t>
            </a:r>
            <a:endParaRPr lang="zh-CN" altLang="en-US" sz="4800" b="1" dirty="0"/>
          </a:p>
        </p:txBody>
      </p:sp>
      <p:sp>
        <p:nvSpPr>
          <p:cNvPr id="3" name="TextBox 2"/>
          <p:cNvSpPr txBox="1"/>
          <p:nvPr/>
        </p:nvSpPr>
        <p:spPr>
          <a:xfrm>
            <a:off x="-1" y="2825087"/>
            <a:ext cx="3499945" cy="1138773"/>
          </a:xfrm>
          <a:prstGeom prst="rect">
            <a:avLst/>
          </a:prstGeom>
          <a:noFill/>
        </p:spPr>
        <p:txBody>
          <a:bodyPr wrap="square" rtlCol="0">
            <a:spAutoFit/>
          </a:bodyPr>
          <a:lstStyle/>
          <a:p>
            <a:r>
              <a:rPr lang="zh-CN" altLang="en-US" sz="3600" dirty="0" smtClean="0"/>
              <a:t>     第一阶段</a:t>
            </a:r>
            <a:endParaRPr lang="en-US" altLang="zh-CN" sz="3600" dirty="0" smtClean="0"/>
          </a:p>
          <a:p>
            <a:r>
              <a:rPr lang="zh-CN" altLang="en-US" sz="3200" dirty="0" smtClean="0"/>
              <a:t>小说通读提纲挈领</a:t>
            </a:r>
            <a:endParaRPr lang="zh-CN" alt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3755" y="1221740"/>
            <a:ext cx="10304145" cy="3811905"/>
          </a:xfrm>
        </p:spPr>
        <p:txBody>
          <a:bodyPr/>
          <a:lstStyle/>
          <a:p>
            <a:endParaRPr lang="en-US" altLang="zh-CN" dirty="0" smtClean="0"/>
          </a:p>
          <a:p>
            <a:r>
              <a:rPr b="1" dirty="0" smtClean="0">
                <a:latin typeface="黑体" panose="02010609060101010101" pitchFamily="49" charset="-122"/>
                <a:ea typeface="黑体" panose="02010609060101010101" pitchFamily="49" charset="-122"/>
              </a:rPr>
              <a:t>【讲授新课】草蛇灰线，网状叙事</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    任务驱动，活动设计三：袭人进言王夫人，王夫人欣然采纳并且从心底里感激袭人。请选择一处人物语言，揣摩人物心理和性格特点。</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（设计意图：通过品味小说语言，感知人物的复杂性，理解人性的复杂）</a:t>
            </a:r>
            <a:endParaRPr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3755" y="1221740"/>
            <a:ext cx="10304145" cy="3811905"/>
          </a:xfrm>
        </p:spPr>
        <p:txBody>
          <a:bodyPr/>
          <a:lstStyle/>
          <a:p>
            <a:endParaRPr lang="en-US" altLang="zh-CN" dirty="0" smtClean="0"/>
          </a:p>
          <a:p>
            <a:r>
              <a:rPr b="1" dirty="0" smtClean="0">
                <a:latin typeface="黑体" panose="02010609060101010101" pitchFamily="49" charset="-122"/>
                <a:ea typeface="黑体" panose="02010609060101010101" pitchFamily="49" charset="-122"/>
              </a:rPr>
              <a:t>【讲授新课】草蛇灰线，网状叙事</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    任务驱动，活动设计四：设想主要人物的命运或结局，写出故事梗概，并以话剧或微电影的方式呈现。</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（设计意图：续作在思想内容和艺术形式上较前八十回存在不少差异，设想主要人物的命运或结局，能够更好地理解小说主题，而用话剧或微电影的方式呈现，符合跨媒介任务群的学习要求。）</a:t>
            </a:r>
            <a:endParaRPr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4255135" y="602615"/>
            <a:ext cx="6171565" cy="5931535"/>
          </a:xfrm>
        </p:spPr>
        <p:txBody>
          <a:bodyPr>
            <a:noAutofit/>
          </a:bodyPr>
          <a:lstStyle/>
          <a:p>
            <a:r>
              <a:rPr sz="1600" b="1" dirty="0" smtClean="0">
                <a:latin typeface="黑体" panose="02010609060101010101" pitchFamily="49" charset="-122"/>
                <a:ea typeface="黑体" panose="02010609060101010101" pitchFamily="49" charset="-122"/>
              </a:rPr>
              <a:t>活动一评价参考：宝黛爱情发展过程（仅供参考）</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前世今生</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第一回      甄士隐梦幻识通灵  （缘定三生）</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情窦初开</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第三回      接外孙贾母惜孤女 （宝黛初会）</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第八回      探宝钗黛玉半含酸 （含酸吃醋）</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第十九回    意绵绵静日玉生香 （青梅竹马）</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第二十三回  西厢记妙词通戏语 （共读西厢）</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热恋阶段</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第二十七回  埋香冢飞燕泣残红 （黛玉葬花）</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第三十二回  诉肺腑心迷活宝玉 （倾诉肺腑）</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心心相印</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第三十四回  错里错以错劝哥哥 （宝玉赠帕）</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第五十七回  慧紫鹃情辞试莽玉 （紫鹃试玉）</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尾声</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第九十七回  林黛玉焚稿断痴情 （黛玉焚稿）</a:t>
            </a:r>
            <a:endParaRPr sz="1600" b="1" dirty="0" smtClean="0">
              <a:latin typeface="黑体" panose="02010609060101010101" pitchFamily="49" charset="-122"/>
              <a:ea typeface="黑体" panose="02010609060101010101" pitchFamily="49" charset="-122"/>
            </a:endParaRPr>
          </a:p>
          <a:p>
            <a:r>
              <a:rPr sz="1600" b="1" dirty="0" smtClean="0">
                <a:latin typeface="黑体" panose="02010609060101010101" pitchFamily="49" charset="-122"/>
                <a:ea typeface="黑体" panose="02010609060101010101" pitchFamily="49" charset="-122"/>
              </a:rPr>
              <a:t>第九十八回     苦绛珠魂归离恨天 （黛玉之死） </a:t>
            </a:r>
            <a:endParaRPr sz="1600" b="1" dirty="0" smtClean="0">
              <a:latin typeface="黑体" panose="02010609060101010101" pitchFamily="49" charset="-122"/>
              <a:ea typeface="黑体" panose="02010609060101010101" pitchFamily="49" charset="-122"/>
            </a:endParaRPr>
          </a:p>
          <a:p>
            <a:endParaRPr lang="zh-CN" altLang="en-US" sz="1400" dirty="0" smtClean="0"/>
          </a:p>
          <a:p>
            <a:endParaRPr lang="zh-CN" altLang="en-US" sz="1400" dirty="0" smtClean="0"/>
          </a:p>
        </p:txBody>
      </p:sp>
      <p:sp>
        <p:nvSpPr>
          <p:cNvPr id="3" name="TextBox 2"/>
          <p:cNvSpPr txBox="1"/>
          <p:nvPr/>
        </p:nvSpPr>
        <p:spPr>
          <a:xfrm>
            <a:off x="1405553" y="602430"/>
            <a:ext cx="2646878" cy="584775"/>
          </a:xfrm>
          <a:prstGeom prst="rect">
            <a:avLst/>
          </a:prstGeom>
          <a:noFill/>
        </p:spPr>
        <p:txBody>
          <a:bodyPr wrap="none" rtlCol="0">
            <a:spAutoFit/>
          </a:bodyPr>
          <a:lstStyle/>
          <a:p>
            <a:r>
              <a:rPr lang="en-US" altLang="zh-CN" sz="3200" b="1" dirty="0" smtClean="0">
                <a:latin typeface="+mn-ea"/>
              </a:rPr>
              <a:t>【</a:t>
            </a:r>
            <a:r>
              <a:rPr lang="zh-CN" altLang="en-US" sz="3200" b="1" dirty="0" smtClean="0">
                <a:latin typeface="+mn-ea"/>
              </a:rPr>
              <a:t>评价反馈</a:t>
            </a:r>
            <a:r>
              <a:rPr lang="en-US" altLang="zh-CN" sz="3200" b="1" dirty="0" smtClean="0">
                <a:latin typeface="+mn-ea"/>
              </a:rPr>
              <a:t>】</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normAutofit/>
          </a:bodyPr>
          <a:lstStyle/>
          <a:p>
            <a:r>
              <a:rPr lang="zh-CN" altLang="en-US" sz="2800" b="1" dirty="0" smtClean="0">
                <a:latin typeface="黑体" panose="02010609060101010101" pitchFamily="49" charset="-122"/>
                <a:ea typeface="黑体" panose="02010609060101010101" pitchFamily="49" charset="-122"/>
              </a:rPr>
              <a:t>活动二</a:t>
            </a:r>
            <a:endParaRPr lang="zh-CN" altLang="en-US"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学生能够概括贾府的盛衰变化的事实，并从贾府后人的角度给予正确的评价。</a:t>
            </a:r>
            <a:endParaRPr lang="zh-CN" altLang="en-US"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例如“脂砚斋批本”谓元春之死与贾府之败、黛玉之死一样，是“通部书之大过节、大关键”。元春的命运与贾府的关系息息相关：元春进宫，贾府逐渐进入繁荣时期；元春被封为贵妃，贾府达到鼎盛；元春生病暴毙，贾府随之衰败倒台。元春的人生起伏与的贾府的运势完全一致，元春的经历象征了贾府由盛而衰的过程。</a:t>
            </a:r>
            <a:endParaRPr lang="zh-CN" altLang="en-US" sz="2800" b="1" dirty="0" smtClean="0">
              <a:latin typeface="黑体" panose="02010609060101010101" pitchFamily="49" charset="-122"/>
              <a:ea typeface="黑体" panose="02010609060101010101" pitchFamily="49" charset="-122"/>
            </a:endParaRPr>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smtClean="0">
                <a:latin typeface="+mn-ea"/>
              </a:rPr>
              <a:t>【</a:t>
            </a:r>
            <a:r>
              <a:rPr lang="zh-CN" altLang="en-US" sz="3200" b="1" dirty="0" smtClean="0">
                <a:latin typeface="+mn-ea"/>
              </a:rPr>
              <a:t>评价反馈</a:t>
            </a:r>
            <a:r>
              <a:rPr lang="en-US" altLang="zh-CN" sz="3200" b="1" dirty="0" smtClean="0">
                <a:latin typeface="+mn-ea"/>
              </a:rPr>
              <a:t>】</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412240"/>
            <a:ext cx="10304145" cy="4681855"/>
          </a:xfrm>
        </p:spPr>
        <p:txBody>
          <a:bodyPr>
            <a:normAutofit fontScale="87500" lnSpcReduction="10000"/>
          </a:bodyPr>
          <a:lstStyle/>
          <a:p>
            <a:r>
              <a:rPr lang="zh-CN" altLang="en-US" sz="2800" b="1" dirty="0" smtClean="0">
                <a:latin typeface="黑体" panose="02010609060101010101" pitchFamily="49" charset="-122"/>
                <a:ea typeface="黑体" panose="02010609060101010101" pitchFamily="49" charset="-122"/>
              </a:rPr>
              <a:t>活动三</a:t>
            </a:r>
            <a:endParaRPr lang="zh-CN" altLang="en-US"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示例：薛宝钗一向是平和稳重、心思周全的，自己过生日时故意点贾母喜欢的戏文及吃食，很会讨长辈欢心；猜到元春的灯谜故意不说，连声称赞；主动向王夫人提出用自己的衣服给金钏做入殓的妆裹。从湘云、袭人、小红等人的评价中也可看出，宝钗平时待人宽厚，赢得众人的喜爱与称赞；她有“冷”的一面，比如认为金钏投井是意外事故，如果故意投井便不足惜，不过多赏几两银子罢了；她也有少女天真活泼的一面，比如扑蝶时天真活泼，浑然忘我，让我们看到了她在大观园的盎然春意中被唤醒的青春。可见，一个人的性格或许不是单一的，而是具有复杂性的。</a:t>
            </a:r>
            <a:endParaRPr lang="zh-CN" altLang="en-US"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再如：贾芸求职王熙凤，讨得凤姐欢心达成了经济目的，表现出聪慧机灵。探春劝说贾母，摆正身份事半功倍，表现出精明能干，有责任心。</a:t>
            </a:r>
            <a:endParaRPr lang="zh-CN" altLang="en-US" sz="2800" b="1" dirty="0" smtClean="0">
              <a:latin typeface="黑体" panose="02010609060101010101" pitchFamily="49" charset="-122"/>
              <a:ea typeface="黑体" panose="02010609060101010101" pitchFamily="49" charset="-122"/>
            </a:endParaRPr>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smtClean="0">
                <a:latin typeface="+mn-ea"/>
              </a:rPr>
              <a:t>【</a:t>
            </a:r>
            <a:r>
              <a:rPr lang="zh-CN" altLang="en-US" sz="3200" b="1" dirty="0" smtClean="0">
                <a:latin typeface="+mn-ea"/>
              </a:rPr>
              <a:t>评价反馈</a:t>
            </a:r>
            <a:r>
              <a:rPr lang="en-US" altLang="zh-CN" sz="3200" b="1" dirty="0" smtClean="0">
                <a:latin typeface="+mn-ea"/>
              </a:rPr>
              <a:t>】</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774700" y="1133475"/>
            <a:ext cx="10304145" cy="5253355"/>
          </a:xfrm>
        </p:spPr>
        <p:txBody>
          <a:bodyPr>
            <a:noAutofit/>
          </a:bodyPr>
          <a:lstStyle/>
          <a:p>
            <a:r>
              <a:rPr lang="zh-CN" altLang="en-US" sz="2000" b="1" dirty="0" smtClean="0">
                <a:latin typeface="黑体" panose="02010609060101010101" pitchFamily="49" charset="-122"/>
                <a:ea typeface="黑体" panose="02010609060101010101" pitchFamily="49" charset="-122"/>
              </a:rPr>
              <a:t>活动四</a:t>
            </a:r>
            <a:endParaRPr lang="zh-CN" altLang="en-US" sz="2000" b="1" dirty="0" smtClean="0">
              <a:latin typeface="黑体" panose="02010609060101010101" pitchFamily="49" charset="-122"/>
              <a:ea typeface="黑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续写示例：贾元春在宫中暴病而亡后，贾家在权势斗争中处于劣势，而北静王一派占上风。贾政知北静王跟贾宝玉关系不错，邀北静王过府一叙，而北静王在贾府看中了林黛玉，见色忘友，一心想纳林黛玉为妾。贾家自然欢喜，求之不得。林黛玉心高气傲，宁死不从，在婚嫁头天，于林中自缢（玉带林中挂）。林黛玉的死，让贾宝玉心痛，让贾家清醒了——不能再像对林黛玉那样为权势逼贾宝玉娶亲了。贾宝玉最终答应娶了薛宝钗。</a:t>
            </a:r>
            <a:endParaRPr lang="zh-CN" altLang="en-US" sz="2000" b="1" dirty="0" smtClean="0">
              <a:latin typeface="黑体" panose="02010609060101010101" pitchFamily="49" charset="-122"/>
              <a:ea typeface="黑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未能得到北静王支持，贾家在朝堂上更孤立了。贾家为荣华富贵，让贾迎春嫁给了当时的王公大臣，希望能因为拥有这样的靠山走上权势的顶峰。结果这一做法不但害了贾迎春，也使贾家吃上官司。贾母因惊吓过度去世，贾府家产充公。得势的贾雨村带官兵查抄贾府，看中了薛宝钗。薛宝钗无奈之下，委身于贾雨村做妾，最后在宅斗中丧命，埋在雪地里（金簪雪里埋）。王熙凤在贾母死后被贾琏休回金陵，最终病亡。探春被藩王看中，远嫁他乡，却在途中暴亡，葬在芭蕉树下。</a:t>
            </a:r>
            <a:endParaRPr lang="zh-CN" altLang="en-US" sz="2000" b="1" dirty="0" smtClean="0">
              <a:latin typeface="黑体" panose="02010609060101010101" pitchFamily="49" charset="-122"/>
              <a:ea typeface="黑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流落在外、一无所有的贾宝玉和史湘云走在了一起，过着贫穷窘迫的生活。官府追拿贾宝玉，二人出逃，史湘云被抓，她跳江而死；宝玉被抓，妙玉为营救宝玉，委身金陵府尹，换得宝玉出来，自己与府尹同归于尽。贾宝玉和贾惜春先后出家。巧姐因曾与刘姥姥孙子板儿互换香橼佛手，故嫁于板儿为妻。贾兰中了武举，战死沙场；李纨受命诰封，伤心而亡。   </a:t>
            </a:r>
            <a:endParaRPr lang="zh-CN" altLang="en-US" sz="2000" b="1" dirty="0" smtClean="0">
              <a:latin typeface="黑体" panose="02010609060101010101" pitchFamily="49" charset="-122"/>
              <a:ea typeface="黑体" panose="02010609060101010101" pitchFamily="49" charset="-122"/>
            </a:endParaRPr>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smtClean="0">
                <a:latin typeface="+mn-ea"/>
              </a:rPr>
              <a:t>【</a:t>
            </a:r>
            <a:r>
              <a:rPr lang="zh-CN" altLang="en-US" sz="3200" b="1" dirty="0" smtClean="0">
                <a:latin typeface="+mn-ea"/>
              </a:rPr>
              <a:t>评价反馈</a:t>
            </a:r>
            <a:r>
              <a:rPr lang="en-US" altLang="zh-CN" sz="3200" b="1" dirty="0" smtClean="0">
                <a:latin typeface="+mn-ea"/>
              </a:rPr>
              <a:t>】</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394970" y="747395"/>
            <a:ext cx="11174730" cy="5236210"/>
          </a:xfrm>
        </p:spPr>
        <p:txBody>
          <a:bodyPr>
            <a:normAutofit fontScale="87500" lnSpcReduction="20000"/>
          </a:bodyPr>
          <a:lstStyle/>
          <a:p>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课堂小结</a:t>
            </a:r>
            <a:r>
              <a:rPr lang="en-US" altLang="zh-CN"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r>
              <a:rPr sz="2800" b="1" dirty="0" smtClean="0">
                <a:latin typeface="黑体" panose="02010609060101010101" pitchFamily="49" charset="-122"/>
                <a:ea typeface="黑体" panose="02010609060101010101" pitchFamily="49" charset="-122"/>
              </a:rPr>
              <a:t>    《红楼梦》全书一百二十回，上半部“备记风月繁华之盛”，下半部写“树倒猢狲散”的衰败局面，其中第五十四至第五十五回之间是个转折，由喜转悲，由盛转衰，由荣转枯，第五十四回是全书热闹的顶点，第五十五回便开始急转直下。作为一部博大精深的百万巨著，作者组织了大大小小的故事，描写了无休无止的斗争，在这蔚为大观的历史长廊里，以贾府为代表的四大家族的衰亡过程，宝黛爱情悲剧的发展始末，两者相互穿插交织，是支撑这座艺术大厦的栋梁。此处每一人物又几乎自成起讫的故事线索，又有如斗拱短柱。条条线索错落编织，所以《红楼梦》具有网状形式的艺术结构。</a:t>
            </a:r>
            <a:endParaRPr sz="2800" b="1" dirty="0" smtClean="0">
              <a:latin typeface="黑体" panose="02010609060101010101" pitchFamily="49" charset="-122"/>
              <a:ea typeface="黑体" panose="02010609060101010101" pitchFamily="49" charset="-122"/>
            </a:endParaRPr>
          </a:p>
          <a:p>
            <a:r>
              <a:rPr sz="2800" b="1" dirty="0" smtClean="0">
                <a:latin typeface="黑体" panose="02010609060101010101" pitchFamily="49" charset="-122"/>
                <a:ea typeface="黑体" panose="02010609060101010101" pitchFamily="49" charset="-122"/>
              </a:rPr>
              <a:t>    人物的复杂性是指文学作品中某个人物形象有丰富的释读和评价的可能，正如鲁迅先生所说，《红楼梦》这部小说“其要点在敢于如实描写，并无讳饰，和从前的小说叙好人完全是好，坏人完全是坏的，大不相同，所以其中所叙的人物，都是真的人物”。</a:t>
            </a:r>
            <a:endParaRPr sz="2800" b="1" dirty="0" smtClean="0">
              <a:latin typeface="黑体" panose="02010609060101010101" pitchFamily="49" charset="-122"/>
              <a:ea typeface="黑体" panose="02010609060101010101" pitchFamily="49" charset="-122"/>
            </a:endParaRPr>
          </a:p>
          <a:p>
            <a:r>
              <a:rPr sz="2800" b="1" dirty="0" smtClean="0">
                <a:latin typeface="黑体" panose="02010609060101010101" pitchFamily="49" charset="-122"/>
                <a:ea typeface="黑体" panose="02010609060101010101" pitchFamily="49" charset="-122"/>
              </a:rPr>
              <a:t>    关于《红楼梦》的主题历来有多种说法，有的说是“色空”主题，有的说是反封建主题，也有的说是多重悲剧主题（宝黛钗爱情悲剧、四大家族衰亡悲剧、各人物的命运悲剧.....）学生只要言之成理即可。</a:t>
            </a:r>
            <a:endParaRPr sz="2800" b="1"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523365"/>
            <a:ext cx="10304145" cy="4526561"/>
          </a:xfrm>
        </p:spPr>
        <p:txBody>
          <a:bodyPr/>
          <a:lstStyle/>
          <a:p>
            <a:r>
              <a:rPr b="1" dirty="0" smtClean="0"/>
              <a:t>（1）任选一个人物，为其作传。阅读完整本书，能够从整体出发，从人物的命运出发，选择典型事件，重新呈现人物的一生。（设计意图：这个活动设计能够考查学生对情节的熟悉程度以及选取、组织材料的能力。）</a:t>
            </a:r>
            <a:endParaRPr b="1" dirty="0" smtClean="0"/>
          </a:p>
          <a:p>
            <a:r>
              <a:rPr b="1" dirty="0" smtClean="0"/>
              <a:t>（2）阅读完整本书，从中寻找一个主题，并据此做一套书签。这个活动的重点在于“套”。基于《红楼梦》这部书内容繁杂的特点，“套”就有了梳理、概括的要求。“套”的选择一定程度上反映了学生的阅读能力与创意，例如“金陵十二钗”、“元迎探惜”“最具诗情的场景”“丫鬟系列”等。（设计意图：书签主题的确定和内容的选择都能够充分反映学生对小说的熟悉程度和对内容的理解深度。）</a:t>
            </a:r>
            <a:endParaRPr b="1" dirty="0" smtClean="0"/>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smtClean="0">
                <a:latin typeface="+mn-ea"/>
              </a:rPr>
              <a:t>【</a:t>
            </a:r>
            <a:r>
              <a:rPr lang="zh-CN" altLang="en-US" sz="3200" b="1" dirty="0" smtClean="0">
                <a:latin typeface="+mn-ea"/>
              </a:rPr>
              <a:t>布置作业</a:t>
            </a:r>
            <a:r>
              <a:rPr lang="en-US" altLang="zh-CN" sz="3200" b="1" dirty="0" smtClean="0">
                <a:latin typeface="+mn-ea"/>
              </a:rPr>
              <a:t>】</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784860" y="1725295"/>
            <a:ext cx="10225405" cy="4465955"/>
          </a:xfrm>
        </p:spPr>
        <p:txBody>
          <a:bodyPr>
            <a:normAutofit/>
          </a:bodyPr>
          <a:lstStyle/>
          <a:p>
            <a:pPr algn="l"/>
            <a:r>
              <a:rPr lang="zh-CN" altLang="en-US" b="1" dirty="0" smtClean="0"/>
              <a:t>本单元对应高中语文必修课程的“整本书阅读与研讨”学习任务群。须落实以下单元教学目标：</a:t>
            </a:r>
            <a:endParaRPr lang="zh-CN" altLang="en-US" b="1" dirty="0" smtClean="0"/>
          </a:p>
          <a:p>
            <a:pPr algn="l"/>
            <a:r>
              <a:rPr b="1" dirty="0" smtClean="0"/>
              <a:t>1.了解曹雪芹及其撰写《红楼梦》的背景，阅读掌握《红楼梦》一书的主要内容。</a:t>
            </a:r>
            <a:endParaRPr b="1" dirty="0" smtClean="0"/>
          </a:p>
          <a:p>
            <a:pPr algn="l"/>
            <a:r>
              <a:rPr b="1" dirty="0" smtClean="0"/>
              <a:t>2.理解“红楼梦”书名内涵以及小说主题和艺术手法。</a:t>
            </a:r>
            <a:endParaRPr b="1" dirty="0" smtClean="0"/>
          </a:p>
          <a:p>
            <a:pPr algn="l"/>
            <a:r>
              <a:rPr b="1" dirty="0" smtClean="0"/>
              <a:t>3.概括主要情节，梳理人物关系，鉴赏人物形象，阐释人物命运原因。</a:t>
            </a:r>
            <a:endParaRPr b="1" dirty="0" smtClean="0"/>
          </a:p>
          <a:p>
            <a:pPr algn="l"/>
            <a:r>
              <a:rPr b="1" dirty="0" smtClean="0"/>
              <a:t>4.综合运用浏览、略读、精读、研读、评点等阅读方法，能够自选角度做出理性评价。</a:t>
            </a:r>
            <a:endParaRPr b="1" dirty="0" smtClean="0"/>
          </a:p>
          <a:p>
            <a:pPr algn="l"/>
            <a:r>
              <a:rPr b="1" dirty="0" smtClean="0"/>
              <a:t>5.通过多种方式、途径与他人分享学习成果，并尝试构思小说，进行小说创作。</a:t>
            </a:r>
            <a:endParaRPr b="1" dirty="0" smtClean="0"/>
          </a:p>
        </p:txBody>
      </p:sp>
      <p:sp>
        <p:nvSpPr>
          <p:cNvPr id="3" name="TextBox 2"/>
          <p:cNvSpPr txBox="1"/>
          <p:nvPr/>
        </p:nvSpPr>
        <p:spPr>
          <a:xfrm>
            <a:off x="776177" y="914400"/>
            <a:ext cx="2646878" cy="584775"/>
          </a:xfrm>
          <a:prstGeom prst="rect">
            <a:avLst/>
          </a:prstGeom>
          <a:noFill/>
        </p:spPr>
        <p:txBody>
          <a:bodyPr wrap="none" rtlCol="0">
            <a:spAutoFit/>
          </a:bodyPr>
          <a:lstStyle/>
          <a:p>
            <a:r>
              <a:rPr lang="en-US" altLang="zh-CN" sz="3200" b="1" dirty="0" smtClean="0"/>
              <a:t>【</a:t>
            </a:r>
            <a:r>
              <a:rPr lang="zh-CN" altLang="en-US" sz="3200" b="1" dirty="0" smtClean="0"/>
              <a:t>单元分析</a:t>
            </a:r>
            <a:r>
              <a:rPr lang="en-US" altLang="zh-CN" sz="3200" b="1" dirty="0" smtClean="0"/>
              <a:t>】</a:t>
            </a:r>
            <a:endParaRPr lang="zh-CN" altLang="en-US" sz="32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895505"/>
            <a:ext cx="10304145" cy="3811905"/>
          </a:xfrm>
        </p:spPr>
        <p:txBody>
          <a:bodyPr>
            <a:normAutofit fontScale="90000" lnSpcReduction="10000"/>
          </a:bodyPr>
          <a:lstStyle/>
          <a:p>
            <a:r>
              <a:rPr b="1" dirty="0" smtClean="0">
                <a:latin typeface="+mn-ea"/>
              </a:rPr>
              <a:t>《红楼梦》是长篇章回体小说。作者运用现实主义笔法，为我们徐徐铺开了十八世纪钟鸣鼎食之家的日常生活画卷，让我们看到了以贾府为中心的四大家族由鼎盛而至衰颓的过程，也看到了以宝黛爱情悲剧为中心的众女儿的不幸命运。《红楼梦》被王国维誉为“艺术的绝大著作”，被周汝昌先生评为“中华文化的一个综合体和集大成”，被王蒙赞为“生活的百科全书，语言的百科全书”。这样一部古典文学的巅峰之作，成为“整本书阅读与研讨”的重要课程内容，对拓展学生视野，建构阅读整本书的经验，提升阅读鉴赏的能力，学习和思考中华优秀的传统文化，从而促进学生的生命感悟和精神成长，具有重要意义。</a:t>
            </a:r>
            <a:endParaRPr b="1" dirty="0" smtClean="0">
              <a:latin typeface="+mn-ea"/>
            </a:endParaRPr>
          </a:p>
          <a:p>
            <a:r>
              <a:rPr b="1" dirty="0" smtClean="0">
                <a:latin typeface="+mn-ea"/>
              </a:rPr>
              <a:t>《红楼梦》是作家曹雪芹花费了十年心血完成的一部文学巨著。它展现了当时广阔的社会背景，通过对400多名栩栩如生的人物形象的精心刻画，描绘了当时朝代的风情世俗。《红楼梦》出现于清朝“乾隆盛世”年间，当时社会看似平静，但是实际上各种社会矛盾正处于加剧发展的阶段。由于曹家经营不善而被官府抄没，曹雪芹的生活于是发生了巨大变化，而《红楼梦》就是作者在困难生活中创作而出的。</a:t>
            </a:r>
            <a:endParaRPr b="1" dirty="0" smtClean="0">
              <a:latin typeface="+mn-ea"/>
            </a:endParaRPr>
          </a:p>
        </p:txBody>
      </p:sp>
      <p:sp>
        <p:nvSpPr>
          <p:cNvPr id="3" name="TextBox 2"/>
          <p:cNvSpPr txBox="1"/>
          <p:nvPr/>
        </p:nvSpPr>
        <p:spPr>
          <a:xfrm>
            <a:off x="935665" y="861237"/>
            <a:ext cx="2646878" cy="584775"/>
          </a:xfrm>
          <a:prstGeom prst="rect">
            <a:avLst/>
          </a:prstGeom>
          <a:noFill/>
        </p:spPr>
        <p:txBody>
          <a:bodyPr wrap="none" rtlCol="0">
            <a:spAutoFit/>
          </a:bodyPr>
          <a:lstStyle/>
          <a:p>
            <a:r>
              <a:rPr lang="en-US" altLang="zh-CN" sz="3200" b="1" dirty="0" smtClean="0"/>
              <a:t>【</a:t>
            </a:r>
            <a:r>
              <a:rPr lang="zh-CN" altLang="en-US" sz="3200" b="1" dirty="0" smtClean="0"/>
              <a:t>教材分析</a:t>
            </a:r>
            <a:r>
              <a:rPr lang="en-US" altLang="zh-CN" sz="3200" b="1" dirty="0" smtClean="0"/>
              <a:t>】</a:t>
            </a:r>
            <a:endParaRPr lang="en-US" altLang="zh-CN" sz="32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70097" y="1991197"/>
            <a:ext cx="10304145" cy="3811905"/>
          </a:xfrm>
        </p:spPr>
        <p:txBody>
          <a:bodyPr/>
          <a:lstStyle/>
          <a:p>
            <a:r>
              <a:rPr lang="en-US" altLang="zh-CN" b="1" dirty="0" smtClean="0">
                <a:latin typeface="+mj-ea"/>
                <a:ea typeface="+mj-ea"/>
              </a:rPr>
              <a:t>     </a:t>
            </a:r>
            <a:r>
              <a:rPr b="1" dirty="0" smtClean="0">
                <a:latin typeface="+mj-ea"/>
                <a:ea typeface="+mj-ea"/>
              </a:rPr>
              <a:t>高一学生一定程度上缺乏阅读长篇章回小说的持久力和阅读方法，因此教师对学生的兴趣激发和阅读指导尤为关键，要让学生明确阅读《红楼梦》重点读什么，为什么读，怎么读。这就涉及到了阅读的目的、意义和方法。在高一学年第二学期开展《红楼梦》整本书阅读与研讨，可以充分利用了课内与课外相结合的方式，将每周的1-2课时的阅读课留给学生静心阅读，每周周末让学生阅读四至六个章回，通过写作读书心得、在公众号展示优秀笔记、填写阅读清单等方式，带动和督促学生阅读。在日常课间鼓励学生就自己的阅读困惑和老师交流探讨，以激发学生的阅读兴趣。</a:t>
            </a:r>
            <a:endParaRPr b="1" dirty="0" smtClean="0">
              <a:latin typeface="+mj-ea"/>
              <a:ea typeface="+mj-ea"/>
            </a:endParaRPr>
          </a:p>
          <a:p>
            <a:endParaRPr lang="zh-CN" altLang="en-US" dirty="0"/>
          </a:p>
        </p:txBody>
      </p:sp>
      <p:sp>
        <p:nvSpPr>
          <p:cNvPr id="3" name="TextBox 2"/>
          <p:cNvSpPr txBox="1"/>
          <p:nvPr/>
        </p:nvSpPr>
        <p:spPr>
          <a:xfrm>
            <a:off x="637953" y="754911"/>
            <a:ext cx="2646878" cy="584775"/>
          </a:xfrm>
          <a:prstGeom prst="rect">
            <a:avLst/>
          </a:prstGeom>
          <a:noFill/>
        </p:spPr>
        <p:txBody>
          <a:bodyPr wrap="none" rtlCol="0">
            <a:spAutoFit/>
          </a:bodyPr>
          <a:lstStyle/>
          <a:p>
            <a:r>
              <a:rPr lang="en-US" altLang="zh-CN" sz="3200" b="1" dirty="0" smtClean="0"/>
              <a:t>【</a:t>
            </a:r>
            <a:r>
              <a:rPr lang="zh-CN" altLang="en-US" sz="3200" b="1" dirty="0" smtClean="0"/>
              <a:t>学情分析</a:t>
            </a:r>
            <a:r>
              <a:rPr lang="en-US" altLang="zh-CN" sz="3200" b="1" dirty="0" smtClean="0"/>
              <a:t>】</a:t>
            </a:r>
            <a:endParaRPr lang="en-US" altLang="zh-CN" sz="3200" b="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70097" y="1991197"/>
            <a:ext cx="10304145" cy="3811905"/>
          </a:xfrm>
        </p:spPr>
        <p:txBody>
          <a:bodyPr>
            <a:normAutofit fontScale="92500" lnSpcReduction="10000"/>
          </a:bodyPr>
          <a:lstStyle/>
          <a:p>
            <a:r>
              <a:rPr lang="en-US" altLang="zh-CN" b="1" dirty="0" smtClean="0">
                <a:latin typeface="+mj-ea"/>
                <a:ea typeface="+mj-ea"/>
              </a:rPr>
              <a:t>    </a:t>
            </a:r>
            <a:r>
              <a:rPr b="1" dirty="0" smtClean="0">
                <a:latin typeface="+mj-ea"/>
                <a:ea typeface="+mj-ea"/>
              </a:rPr>
              <a:t>《红楼梦》版本推荐：《红楼梦》版本现已达到一百七十多余种。总体看，一种是手抄系统，一种是排印系统。手抄本包括：甲戌本、已卯本、庚辰本、戚序本等；排印本有：程甲本、程乙本、东观阁本等。手抄板由于错误多，质量差，所以影响范围小。而在排印版中最主要的是程甲本和程乙本。在清代，程甲本流传最广泛，到二十世纪后胡适先生以“程乙本”为底本校对出版“亚东本”。建国后，作家出版社和人民文学出版社也以“程乙本”为底本首次出版，从此，在红学界，程乙本要比程甲本的影响广泛。在《红楼梦》版本选择上推荐学生阅读以“程乙本”为底本的《红楼梦》（1982年人民文学社出版）。</a:t>
            </a:r>
            <a:endParaRPr b="1" dirty="0" smtClean="0">
              <a:latin typeface="+mj-ea"/>
              <a:ea typeface="+mj-ea"/>
            </a:endParaRPr>
          </a:p>
          <a:p>
            <a:r>
              <a:rPr b="1" dirty="0" smtClean="0">
                <a:latin typeface="+mj-ea"/>
                <a:ea typeface="+mj-ea"/>
              </a:rPr>
              <a:t>阅读参考资料推荐：周汝昌著的《泣血红楼》，樊志斌著的《曹雪芹传》，周汝昌著的《红楼梦小引》，王蒙著的《红楼梦启示录》，白先勇著的《细读红楼梦》，欧丽娟著的《大观红楼》，蒋勋著的《蒋勋说红楼梦》，蒋和森著的《红楼梦论稿》，北京大学通识教材《红楼梦十五讲》。</a:t>
            </a:r>
            <a:endParaRPr b="1" dirty="0" smtClean="0">
              <a:latin typeface="+mj-ea"/>
              <a:ea typeface="+mj-ea"/>
            </a:endParaRPr>
          </a:p>
        </p:txBody>
      </p:sp>
      <p:sp>
        <p:nvSpPr>
          <p:cNvPr id="3" name="TextBox 2"/>
          <p:cNvSpPr txBox="1"/>
          <p:nvPr/>
        </p:nvSpPr>
        <p:spPr>
          <a:xfrm>
            <a:off x="637953" y="754911"/>
            <a:ext cx="2646878" cy="584775"/>
          </a:xfrm>
          <a:prstGeom prst="rect">
            <a:avLst/>
          </a:prstGeom>
          <a:noFill/>
        </p:spPr>
        <p:txBody>
          <a:bodyPr wrap="none" rtlCol="0">
            <a:spAutoFit/>
          </a:bodyPr>
          <a:lstStyle/>
          <a:p>
            <a:r>
              <a:rPr lang="en-US" altLang="zh-CN" sz="3200" b="1" dirty="0" smtClean="0"/>
              <a:t>【</a:t>
            </a:r>
            <a:r>
              <a:rPr lang="zh-CN" altLang="en-US" sz="3200" b="1" dirty="0" smtClean="0"/>
              <a:t>学情分析</a:t>
            </a:r>
            <a:r>
              <a:rPr lang="en-US" altLang="zh-CN" sz="3200" b="1" dirty="0" smtClean="0"/>
              <a:t>】</a:t>
            </a:r>
            <a:endParaRPr lang="en-US" altLang="zh-CN" sz="32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795655" y="2076450"/>
            <a:ext cx="10304145" cy="1342390"/>
          </a:xfrm>
        </p:spPr>
        <p:txBody>
          <a:bodyPr>
            <a:normAutofit lnSpcReduction="10000"/>
          </a:bodyPr>
          <a:lstStyle/>
          <a:p>
            <a:r>
              <a:rPr sz="2800" b="1" dirty="0" smtClean="0">
                <a:latin typeface="+mn-ea"/>
              </a:rPr>
              <a:t>重点：巧妙设计导读课，消除畏难情绪，激发整本书阅读兴趣。</a:t>
            </a:r>
            <a:endParaRPr sz="2800" b="1" dirty="0" smtClean="0">
              <a:latin typeface="+mn-ea"/>
            </a:endParaRPr>
          </a:p>
          <a:p>
            <a:r>
              <a:rPr sz="2800" b="1" dirty="0" smtClean="0">
                <a:latin typeface="+mn-ea"/>
              </a:rPr>
              <a:t>难点：上好批读、研读课，注重方法的点拨，学会自主研读，并生成自己的看法。</a:t>
            </a:r>
            <a:endParaRPr sz="2800" b="1" dirty="0" smtClean="0">
              <a:latin typeface="+mn-ea"/>
            </a:endParaRPr>
          </a:p>
        </p:txBody>
      </p:sp>
      <p:sp>
        <p:nvSpPr>
          <p:cNvPr id="3" name="TextBox 2"/>
          <p:cNvSpPr txBox="1"/>
          <p:nvPr/>
        </p:nvSpPr>
        <p:spPr>
          <a:xfrm>
            <a:off x="584791" y="861237"/>
            <a:ext cx="3057247" cy="584775"/>
          </a:xfrm>
          <a:prstGeom prst="rect">
            <a:avLst/>
          </a:prstGeom>
          <a:noFill/>
        </p:spPr>
        <p:txBody>
          <a:bodyPr wrap="none" rtlCol="0">
            <a:spAutoFit/>
          </a:bodyPr>
          <a:lstStyle/>
          <a:p>
            <a:r>
              <a:rPr lang="en-US" altLang="zh-CN" sz="3200" b="1" dirty="0" smtClean="0"/>
              <a:t>【</a:t>
            </a:r>
            <a:r>
              <a:rPr lang="zh-CN" altLang="en-US" sz="3200" b="1" dirty="0" smtClean="0"/>
              <a:t>单元重难点</a:t>
            </a:r>
            <a:r>
              <a:rPr lang="en-US" altLang="zh-CN" sz="3200" b="1" dirty="0" smtClean="0"/>
              <a:t>】</a:t>
            </a:r>
            <a:endParaRPr lang="en-US" altLang="zh-CN" sz="3200" b="1"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553085" y="1364615"/>
            <a:ext cx="10714990" cy="3811905"/>
          </a:xfrm>
        </p:spPr>
        <p:txBody>
          <a:bodyPr/>
          <a:lstStyle/>
          <a:p>
            <a:r>
              <a:rPr lang="zh-CN" altLang="en-US" sz="3200"/>
              <a:t>【导入新课】听曲品词，初尝悲音 </a:t>
            </a:r>
            <a:endParaRPr lang="zh-CN" altLang="en-US" sz="3200"/>
          </a:p>
          <a:p>
            <a:r>
              <a:rPr lang="zh-CN" altLang="en-US" sz="3200"/>
              <a:t>欣赏《红楼梦》电视剧主题曲《枉凝眉》，从歌词中初步感知故事主人公宝黛之间的爱情悲剧。</a:t>
            </a:r>
            <a:endParaRPr lang="zh-CN" altLang="en-US" sz="3200"/>
          </a:p>
          <a:p>
            <a:r>
              <a:rPr lang="zh-CN" altLang="en-US" sz="3200"/>
              <a:t>（设计意图：对于从小就接触多媒体的00后的学生来说，音乐视频等媒体传递出的信息更能够激发兴趣，从而促进进一步的思考）</a:t>
            </a:r>
            <a:endParaRPr lang="zh-CN" altLang="en-US" sz="32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3755" y="1221740"/>
            <a:ext cx="10304145" cy="3811905"/>
          </a:xfrm>
        </p:spPr>
        <p:txBody>
          <a:bodyPr/>
          <a:lstStyle/>
          <a:p>
            <a:endParaRPr lang="en-US" altLang="zh-CN" dirty="0" smtClean="0"/>
          </a:p>
          <a:p>
            <a:r>
              <a:rPr b="1" dirty="0" smtClean="0">
                <a:latin typeface="黑体" panose="02010609060101010101" pitchFamily="49" charset="-122"/>
                <a:ea typeface="黑体" panose="02010609060101010101" pitchFamily="49" charset="-122"/>
              </a:rPr>
              <a:t>【讲授新课】草蛇灰线，网状叙事</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   任务驱动，活动设计一：概括宝黛爱情发展过程。</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   （设计意图：由学生感兴趣的爱情故事入手，梳理小说主要情节，进一步感受爱情悲剧的凄美。）</a:t>
            </a:r>
            <a:endParaRPr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3755" y="1221740"/>
            <a:ext cx="10304145" cy="3811905"/>
          </a:xfrm>
        </p:spPr>
        <p:txBody>
          <a:bodyPr/>
          <a:lstStyle/>
          <a:p>
            <a:endParaRPr lang="en-US" altLang="zh-CN" dirty="0" smtClean="0"/>
          </a:p>
          <a:p>
            <a:r>
              <a:rPr b="1" dirty="0" smtClean="0">
                <a:latin typeface="黑体" panose="02010609060101010101" pitchFamily="49" charset="-122"/>
                <a:ea typeface="黑体" panose="02010609060101010101" pitchFamily="49" charset="-122"/>
              </a:rPr>
              <a:t>【讲授新课】草蛇灰线，网状叙事</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    任务驱动，活动设计二：请根据贾府盛衰，在贾府族谱后记上写一段文字，交代贾府盛衰变化的这段家史。</a:t>
            </a:r>
            <a:endParaRPr b="1" dirty="0" smtClean="0">
              <a:latin typeface="黑体" panose="02010609060101010101" pitchFamily="49" charset="-122"/>
              <a:ea typeface="黑体" panose="02010609060101010101" pitchFamily="49" charset="-122"/>
            </a:endParaRPr>
          </a:p>
          <a:p>
            <a:r>
              <a:rPr b="1" dirty="0" smtClean="0">
                <a:latin typeface="黑体" panose="02010609060101010101" pitchFamily="49" charset="-122"/>
                <a:ea typeface="黑体" panose="02010609060101010101" pitchFamily="49" charset="-122"/>
              </a:rPr>
              <a:t>（设计意图：从更加宏大的视野来审视宝黛爱情的社会背景，更加深入地理解爱情悲剧的原因，并从文化传承的角度审视家族史与个体成长的关系。）</a:t>
            </a:r>
            <a:endParaRPr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COMMONDATA" val="eyJoZGlkIjoiNTJhNTRlNzE0M2YyNzgwMTMxZTIzNTg1NGYxMmM3Zj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4226</Words>
  <Application>WPS 演示</Application>
  <PresentationFormat>自定义</PresentationFormat>
  <Paragraphs>106</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宋体</vt:lpstr>
      <vt:lpstr>Wingdings</vt:lpstr>
      <vt:lpstr>黑体</vt:lpstr>
      <vt:lpstr>微软雅黑</vt:lpstr>
      <vt:lpstr>Calibri</vt:lpstr>
      <vt:lpstr>Arial Unicode MS</vt:lpstr>
      <vt:lpstr>Office 主题</vt:lpstr>
      <vt:lpstr>草蛇灰线     网状叙事 小说通读提升案二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阳光明媚</cp:lastModifiedBy>
  <cp:revision>70</cp:revision>
  <dcterms:created xsi:type="dcterms:W3CDTF">2020-01-14T10:19:00Z</dcterms:created>
  <dcterms:modified xsi:type="dcterms:W3CDTF">2022-06-09T13:24:50Z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811A3087D7B14D25A74CDA355BEDCEBD</vt:lpwstr>
  </property>
</Properties>
</file>