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706" r:id="rId4"/>
    <p:sldId id="652" r:id="rId5"/>
    <p:sldId id="653" r:id="rId6"/>
    <p:sldId id="654" r:id="rId7"/>
    <p:sldId id="655" r:id="rId8"/>
    <p:sldId id="662" r:id="rId9"/>
    <p:sldId id="592" r:id="rId10"/>
    <p:sldId id="656" r:id="rId11"/>
    <p:sldId id="660" r:id="rId12"/>
    <p:sldId id="661" r:id="rId13"/>
    <p:sldId id="657" r:id="rId14"/>
    <p:sldId id="672" r:id="rId15"/>
    <p:sldId id="673" r:id="rId16"/>
    <p:sldId id="674" r:id="rId17"/>
    <p:sldId id="675" r:id="rId18"/>
    <p:sldId id="678" r:id="rId19"/>
    <p:sldId id="679" r:id="rId20"/>
    <p:sldId id="700" r:id="rId21"/>
    <p:sldId id="681" r:id="rId22"/>
    <p:sldId id="671" r:id="rId23"/>
    <p:sldId id="701" r:id="rId24"/>
    <p:sldId id="692" r:id="rId25"/>
    <p:sldId id="693" r:id="rId26"/>
    <p:sldId id="695" r:id="rId27"/>
    <p:sldId id="702" r:id="rId28"/>
    <p:sldId id="703" r:id="rId29"/>
    <p:sldId id="704" r:id="rId30"/>
    <p:sldId id="705" r:id="rId31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62">
          <p15:clr>
            <a:srgbClr val="A4A3A4"/>
          </p15:clr>
        </p15:guide>
        <p15:guide id="2" pos="287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786" y="-174"/>
      </p:cViewPr>
      <p:guideLst>
        <p:guide orient="horz" pos="1562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4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CC78B-E48B-466B-9759-E8BF061916BE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FB161-FF9F-4CEC-9B2E-E9322ED07C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688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9" name="直角三角形 8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直角三角形 9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" name="直角三角形 7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85773" y="2051056"/>
            <a:ext cx="6139544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5773" y="3020359"/>
            <a:ext cx="6139544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8388-C1FB-4E93-B6FB-7F3AFDCBBAB2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F233-42BF-41AD-B36B-FFB52DE9F01F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13" name="直角三角形 12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直角三角形 13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直角三角形 14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直角三角形 15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2101277"/>
            <a:ext cx="5927952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3021765"/>
            <a:ext cx="5927952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C442-25A0-4796-9064-B1FAE7FAB781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4EF9-4932-45DE-827F-7B2C75036C1A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7B7E-58DB-4011-894E-CE603AF896B0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92786" y="273844"/>
            <a:ext cx="922565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6616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F1D1D-8477-4AB7-9C7D-3FB2CCF7186C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.png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ags" Target="../tags/tag1.xml" /><Relationship Id="rId8" Type="http://schemas.openxmlformats.org/officeDocument/2006/relationships/tags" Target="../tags/tag2.xml" /><Relationship Id="rId9" Type="http://schemas.openxmlformats.org/officeDocument/2006/relationships/tags" Target="../tags/tag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0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F8BA3E5-F9D5-4F6F-86A4-438636863C68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</p:sldLayoutIdLst>
  <p:transition/>
  <p:timing/>
  <p:hf hdr="0" ftr="0" dt="0"/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microsoft.com/office/2007/relationships/hdphoto" Target="../media/image3.wdp" /><Relationship Id="rId4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700671" y="2170443"/>
            <a:ext cx="208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庖丁解牛</a:t>
            </a: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5160110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7312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庖丁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释刀对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曰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臣之所好者，道也；进乎技矣。始臣</a:t>
            </a:r>
            <a:r>
              <a:rPr lang="zh-CN" altLang="en-US" sz="1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解牛之时，所见无非牛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三年之后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未尝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见全牛也。方今之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臣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以神遇而不以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目视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官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知止而神欲行。依乎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天理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批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大郤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xì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导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大窾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ku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ǎ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因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固然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技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经肯綮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ì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未尝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而况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大軱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gū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乎！良庖岁更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b="1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gēng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）刀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割也</a:t>
            </a:r>
            <a:r>
              <a:rPr lang="en-US" altLang="zh-CN" sz="1800" b="1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族（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zū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庖月更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刀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折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也。今臣之刀十九年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矣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解数千牛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矣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刀刃若新发于硎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í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522982"/>
            <a:ext cx="8198522" cy="24560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释：放下。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进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：超过。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之：结构助词，的。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之：主谓之间，取独。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无非：古今异义词，古：没有不是；今：不外乎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官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知：这里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指视觉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神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欲：指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精神活动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天理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：古今异义词，古：指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牛体的自然的肌理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结构；今：天道。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批：击，劈开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郤：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同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隙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导：顺着。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窾：骨节空穴处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13.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因：依。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14.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固然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：古今异义词，古：指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牛体本来的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结构；今：本来。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15.</a:t>
            </a:r>
            <a:r>
              <a:rPr lang="zh-CN" altLang="en-US" sz="1600" b="1" ker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技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经：犹</a:t>
            </a:r>
            <a:r>
              <a:rPr lang="zh-CN" altLang="en-US" sz="1600" b="1" ker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言经络。技，据清俞樾考证，当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枝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字</a:t>
            </a:r>
            <a:r>
              <a:rPr lang="zh-CN" altLang="en-US" sz="1600" b="1" ker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之误，指支脉。经，经脉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16.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肯：紧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附在骨上的肉。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綮：筋肉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聚结处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17.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軱：股部的大骨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18.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族：众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，指一般的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19.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折：用刀折骨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20. 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发：出。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21.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硎：磨刀石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22.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臣之所好者，道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也：判断句。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23.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技经肯綮之未尝宾语前置句，即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未尝技经肯綮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语段分析二：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2147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20176" y="1955182"/>
            <a:ext cx="8198522" cy="303974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8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庖丁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放下刀回答说：“我追求的，是道，已经超过一般的技术了。起初我宰牛的时候，眼里看到的是一只完整的牛；三年以后，再未见过完整的牛了。现在，我凭精神和牛接触，而不用眼睛去看，感官停止了而精神在活动。依照牛的生理上的天然结构，砍入牛体筋骨相接的缝隙，顺着骨节间的空处进刀，依照牛体本来的构造，筋脉经络相连的地方和筋骨结合的地方，尚且不曾拿刀碰到过，更何况大骨呢！技术好的厨师每年更换一把刀，是用刀割断筋肉割坏的（就像我们用刀割绳子一样）；技术一般的厨师每月就得更换一把刀，是砍断骨头而将刀砍坏的。如今，我的刀用了十九年，所宰的牛有几千头了，但刀刃锋利得就像刚在磨刀石上磨好的一样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/>
        </p:nvSpPr>
        <p:spPr>
          <a:xfrm>
            <a:off x="520176" y="176439"/>
            <a:ext cx="8198522" cy="17312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庖丁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释刀对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曰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臣之所好者，道也；进乎技矣。始臣</a:t>
            </a:r>
            <a:r>
              <a:rPr lang="zh-CN" altLang="en-US" sz="1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解牛之时，所见无非牛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者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三年之后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未尝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见全牛也。方今之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臣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以神遇而不以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目视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官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知止而神欲行。依乎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天理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批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大郤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xì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导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大窾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ku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ǎ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因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固然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技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经肯綮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ì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未尝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而况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大軱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gū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乎！良庖岁更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b="1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gēng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）刀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割也</a:t>
            </a:r>
            <a:r>
              <a:rPr lang="en-US" altLang="zh-CN" sz="1800" b="1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族（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zū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庖月更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刀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折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也。今臣之刀十九年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矣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解数千牛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矣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刀刃若新发于硎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í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42378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083" y="588217"/>
            <a:ext cx="7701148" cy="499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思考①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庖丁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技艺高超的最主要的原因是什么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D2A32D5B-7CB2-4624-91AA-2E1E86562D39}"/>
              </a:ext>
            </a:extLst>
          </p:cNvPr>
          <p:cNvSpPr/>
          <p:nvPr/>
        </p:nvSpPr>
        <p:spPr>
          <a:xfrm>
            <a:off x="638175" y="2834616"/>
            <a:ext cx="7705725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对“道”的追求超过了对技术的追求（“进乎技矣”）。他不停留在掌握具体的“技”上，而是探求“道”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解牛的规律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作为实践的目标。</a:t>
            </a:r>
          </a:p>
        </p:txBody>
      </p:sp>
      <p:sp>
        <p:nvSpPr>
          <p:cNvPr id="17" name="文本框 57346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115EEF6B-4E09-4D77-9992-371DADDA7CA9}"/>
              </a:ext>
            </a:extLst>
          </p:cNvPr>
          <p:cNvSpPr txBox="1"/>
          <p:nvPr/>
        </p:nvSpPr>
        <p:spPr>
          <a:xfrm>
            <a:off x="1810986" y="1507344"/>
            <a:ext cx="3639787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臣之所好者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， 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道  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也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；进乎技矣。</a:t>
            </a:r>
          </a:p>
        </p:txBody>
      </p:sp>
      <p:sp>
        <p:nvSpPr>
          <p:cNvPr id="19" name="文本框 5734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50CB04BC-ED18-4734-BA4B-6156459F6BCA}"/>
              </a:ext>
            </a:extLst>
          </p:cNvPr>
          <p:cNvSpPr txBox="1"/>
          <p:nvPr/>
        </p:nvSpPr>
        <p:spPr>
          <a:xfrm>
            <a:off x="1810986" y="2120459"/>
            <a:ext cx="3294414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解牛的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规律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800" b="1">
                <a:latin typeface="微软雅黑" pitchFamily="34" charset="-122"/>
                <a:ea typeface="微软雅黑" pitchFamily="34" charset="-122"/>
                <a:sym typeface="Arial" panose="020b0604020202020204" pitchFamily="34" charset="0"/>
              </a:rPr>
              <a:t>天道，自然规律</a:t>
            </a:r>
            <a:endParaRPr lang="zh-CN" altLang="en-US" sz="1800" b="1">
              <a:latin typeface="微软雅黑" pitchFamily="34" charset="-122"/>
              <a:ea typeface="微软雅黑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35478" y="1477036"/>
            <a:ext cx="397823" cy="636377"/>
            <a:chOff x="3129148" y="1455770"/>
            <a:chExt cx="397823" cy="636377"/>
          </a:xfrm>
        </p:grpSpPr>
        <p:sp>
          <p:nvSpPr>
            <p:cNvPr id="2" name="椭圆 1"/>
            <p:cNvSpPr/>
            <p:nvPr/>
          </p:nvSpPr>
          <p:spPr>
            <a:xfrm>
              <a:off x="3129148" y="1455770"/>
              <a:ext cx="397823" cy="397823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箭头连接符 9"/>
            <p:cNvCxnSpPr/>
            <p:nvPr/>
          </p:nvCxnSpPr>
          <p:spPr>
            <a:xfrm flipH="1">
              <a:off x="3328059" y="1853593"/>
              <a:ext cx="0" cy="23855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365133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083" y="588217"/>
            <a:ext cx="7701148" cy="499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庖丁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经过了哪些阶段才达到这个境界的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1229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A1A9F61-7088-49C0-814C-E1B8AE8E531F}"/>
              </a:ext>
            </a:extLst>
          </p:cNvPr>
          <p:cNvSpPr/>
          <p:nvPr/>
        </p:nvSpPr>
        <p:spPr>
          <a:xfrm>
            <a:off x="2503816" y="3209137"/>
            <a:ext cx="1370394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方今之时：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1C05F74-B408-4F4E-A10D-909401F4B474}"/>
              </a:ext>
            </a:extLst>
          </p:cNvPr>
          <p:cNvSpPr/>
          <p:nvPr/>
        </p:nvSpPr>
        <p:spPr>
          <a:xfrm>
            <a:off x="4080782" y="1764785"/>
            <a:ext cx="1168715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所见全牛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4E0156A-7B7B-4128-8FAA-C61CA2961ACF}"/>
              </a:ext>
            </a:extLst>
          </p:cNvPr>
          <p:cNvSpPr/>
          <p:nvPr/>
        </p:nvSpPr>
        <p:spPr>
          <a:xfrm>
            <a:off x="4131349" y="2435283"/>
            <a:ext cx="120721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目无全牛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3815" y="1761238"/>
            <a:ext cx="1338828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开始之时：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03815" y="2435283"/>
            <a:ext cx="1338828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三年之后：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6064" y="1951793"/>
            <a:ext cx="1772140" cy="1478335"/>
            <a:chOff x="676064" y="1951793"/>
            <a:chExt cx="1772140" cy="1478335"/>
          </a:xfrm>
        </p:grpSpPr>
        <p:sp>
          <p:nvSpPr>
            <p:cNvPr id="15" name="文本框 1229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18D3F755-CAC6-4219-9981-002E5BFCB3F5}"/>
                </a:ext>
              </a:extLst>
            </p:cNvPr>
            <p:cNvSpPr/>
            <p:nvPr/>
          </p:nvSpPr>
          <p:spPr>
            <a:xfrm>
              <a:off x="676064" y="2458516"/>
              <a:ext cx="1452088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smtClean="0">
                  <a:solidFill>
                    <a:srgbClr val="FF0000"/>
                  </a:solidFill>
                </a:rPr>
                <a:t>三个阶段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  <p:sp>
          <p:nvSpPr>
            <p:cNvPr id="18" name="左大括号 17"/>
            <p:cNvSpPr/>
            <p:nvPr/>
          </p:nvSpPr>
          <p:spPr>
            <a:xfrm>
              <a:off x="2123220" y="1951793"/>
              <a:ext cx="324984" cy="1478335"/>
            </a:xfrm>
            <a:prstGeom prst="leftBrace">
              <a:avLst>
                <a:gd name="adj1" fmla="val 25314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69641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53C53426-BC13-49CC-8956-33D6A509BAD1}"/>
              </a:ext>
            </a:extLst>
          </p:cNvPr>
          <p:cNvSpPr txBox="1"/>
          <p:nvPr/>
        </p:nvSpPr>
        <p:spPr>
          <a:xfrm>
            <a:off x="5770822" y="1738155"/>
            <a:ext cx="1719073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（不懂规律）</a:t>
            </a:r>
          </a:p>
        </p:txBody>
      </p:sp>
      <p:sp>
        <p:nvSpPr>
          <p:cNvPr id="23" name="文本框 69642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DF8A247D-ED8D-4DA0-B47F-A6DD302CE6EF}"/>
              </a:ext>
            </a:extLst>
          </p:cNvPr>
          <p:cNvSpPr txBox="1"/>
          <p:nvPr/>
        </p:nvSpPr>
        <p:spPr>
          <a:xfrm>
            <a:off x="5779103" y="2415278"/>
            <a:ext cx="1695451" cy="3893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（认识规律）</a:t>
            </a:r>
          </a:p>
        </p:txBody>
      </p:sp>
      <p:sp>
        <p:nvSpPr>
          <p:cNvPr id="25" name="文本框 69643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EB0C6C7F-0EC4-4273-8280-8401EC5725FA}"/>
              </a:ext>
            </a:extLst>
          </p:cNvPr>
          <p:cNvSpPr txBox="1"/>
          <p:nvPr/>
        </p:nvSpPr>
        <p:spPr>
          <a:xfrm>
            <a:off x="5836659" y="3188692"/>
            <a:ext cx="1653236" cy="3893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（运用规律）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4E0156A-7B7B-4128-8FAA-C61CA2961ACF}"/>
              </a:ext>
            </a:extLst>
          </p:cNvPr>
          <p:cNvSpPr/>
          <p:nvPr/>
        </p:nvSpPr>
        <p:spPr>
          <a:xfrm>
            <a:off x="4131348" y="3209137"/>
            <a:ext cx="1793201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神遇、依乎天理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753" y="4119890"/>
            <a:ext cx="6894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latin typeface="楷体" pitchFamily="49" charset="-122"/>
                <a:ea typeface="楷体" pitchFamily="49" charset="-122"/>
              </a:rPr>
              <a:t>不懈实践，在反复实践中积累经验，探求规律，运用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规律。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52541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6" grpId="0"/>
      <p:bldP spid="17" grpId="0"/>
      <p:bldP spid="22" grpId="0"/>
      <p:bldP spid="23" grpId="0"/>
      <p:bldP spid="25" grpId="0"/>
      <p:bldP spid="28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083" y="588217"/>
            <a:ext cx="7701148" cy="5539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课文是怎样通过对比突出庖丁解牛技艺之高的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7723" y="1394007"/>
            <a:ext cx="4636277" cy="1337720"/>
            <a:chOff x="697723" y="1394007"/>
            <a:chExt cx="4636277" cy="133772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1C05F74-B408-4F4E-A10D-909401F4B474}"/>
                </a:ext>
              </a:extLst>
            </p:cNvPr>
            <p:cNvSpPr/>
            <p:nvPr/>
          </p:nvSpPr>
          <p:spPr>
            <a:xfrm>
              <a:off x="3309257" y="1394007"/>
              <a:ext cx="202474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b="1" smtClean="0">
                  <a:latin typeface="微软雅黑" pitchFamily="34" charset="-122"/>
                  <a:ea typeface="微软雅黑" pitchFamily="34" charset="-122"/>
                </a:rPr>
                <a:t>所见无非全牛也</a:t>
              </a:r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文本框 1229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18D3F755-CAC6-4219-9981-002E5BFCB3F5}"/>
                </a:ext>
              </a:extLst>
            </p:cNvPr>
            <p:cNvSpPr/>
            <p:nvPr/>
          </p:nvSpPr>
          <p:spPr>
            <a:xfrm>
              <a:off x="697723" y="1839653"/>
              <a:ext cx="83494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smtClean="0">
                  <a:solidFill>
                    <a:srgbClr val="FF0000"/>
                  </a:solidFill>
                </a:rPr>
                <a:t>纵比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834401" y="1394007"/>
              <a:ext cx="133882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800" b="1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开始之时：</a:t>
              </a:r>
              <a:endPara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左大括号 17"/>
            <p:cNvSpPr/>
            <p:nvPr/>
          </p:nvSpPr>
          <p:spPr>
            <a:xfrm>
              <a:off x="1532670" y="1578673"/>
              <a:ext cx="238980" cy="968388"/>
            </a:xfrm>
            <a:prstGeom prst="leftBrace">
              <a:avLst>
                <a:gd name="adj1" fmla="val 25314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1C05F74-B408-4F4E-A10D-909401F4B474}"/>
                </a:ext>
              </a:extLst>
            </p:cNvPr>
            <p:cNvSpPr/>
            <p:nvPr/>
          </p:nvSpPr>
          <p:spPr>
            <a:xfrm>
              <a:off x="3309257" y="1885820"/>
              <a:ext cx="202474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b="1" smtClean="0">
                  <a:latin typeface="微软雅黑" pitchFamily="34" charset="-122"/>
                  <a:ea typeface="微软雅黑" pitchFamily="34" charset="-122"/>
                </a:rPr>
                <a:t>未尝见全牛也</a:t>
              </a:r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834401" y="1885820"/>
              <a:ext cx="133882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800" b="1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三年之后：</a:t>
              </a:r>
              <a:endPara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1C05F74-B408-4F4E-A10D-909401F4B474}"/>
                </a:ext>
              </a:extLst>
            </p:cNvPr>
            <p:cNvSpPr/>
            <p:nvPr/>
          </p:nvSpPr>
          <p:spPr>
            <a:xfrm>
              <a:off x="3309257" y="2362395"/>
              <a:ext cx="202474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zh-CN" altLang="en-US" b="1" smtClean="0">
                  <a:latin typeface="微软雅黑" pitchFamily="34" charset="-122"/>
                  <a:ea typeface="微软雅黑" pitchFamily="34" charset="-122"/>
                </a:rPr>
                <a:t>以神遇而不以目视</a:t>
              </a:r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834401" y="2362395"/>
              <a:ext cx="1338828" cy="3693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8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方今之时</a:t>
              </a:r>
              <a:r>
                <a:rPr lang="zh-CN" altLang="en-US" sz="1800" b="1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1C05F74-B408-4F4E-A10D-909401F4B474}"/>
              </a:ext>
            </a:extLst>
          </p:cNvPr>
          <p:cNvSpPr/>
          <p:nvPr/>
        </p:nvSpPr>
        <p:spPr>
          <a:xfrm>
            <a:off x="3804557" y="3098982"/>
            <a:ext cx="166279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割也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834400" y="3098982"/>
            <a:ext cx="1800493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良庖岁更刀：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7723" y="3283648"/>
            <a:ext cx="1073927" cy="968388"/>
            <a:chOff x="697723" y="3283648"/>
            <a:chExt cx="1073927" cy="968388"/>
          </a:xfrm>
        </p:grpSpPr>
        <p:sp>
          <p:nvSpPr>
            <p:cNvPr id="46" name="文本框 1229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18D3F755-CAC6-4219-9981-002E5BFCB3F5}"/>
                </a:ext>
              </a:extLst>
            </p:cNvPr>
            <p:cNvSpPr/>
            <p:nvPr/>
          </p:nvSpPr>
          <p:spPr>
            <a:xfrm>
              <a:off x="697723" y="3544628"/>
              <a:ext cx="83494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lvl1pPr marL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sz="1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smtClean="0">
                  <a:solidFill>
                    <a:srgbClr val="FF0000"/>
                  </a:solidFill>
                </a:rPr>
                <a:t>横比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  <p:sp>
          <p:nvSpPr>
            <p:cNvPr id="48" name="左大括号 47"/>
            <p:cNvSpPr/>
            <p:nvPr/>
          </p:nvSpPr>
          <p:spPr>
            <a:xfrm>
              <a:off x="1532670" y="3283648"/>
              <a:ext cx="238980" cy="968388"/>
            </a:xfrm>
            <a:prstGeom prst="leftBrace">
              <a:avLst>
                <a:gd name="adj1" fmla="val 25314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1C05F74-B408-4F4E-A10D-909401F4B474}"/>
              </a:ext>
            </a:extLst>
          </p:cNvPr>
          <p:cNvSpPr/>
          <p:nvPr/>
        </p:nvSpPr>
        <p:spPr>
          <a:xfrm>
            <a:off x="3804557" y="3590795"/>
            <a:ext cx="166279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折也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834400" y="3590795"/>
            <a:ext cx="1800493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族庖月更刀：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1C05F74-B408-4F4E-A10D-909401F4B474}"/>
              </a:ext>
            </a:extLst>
          </p:cNvPr>
          <p:cNvSpPr/>
          <p:nvPr/>
        </p:nvSpPr>
        <p:spPr>
          <a:xfrm>
            <a:off x="3804557" y="4067370"/>
            <a:ext cx="166279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刀刃新发于硎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834401" y="4067370"/>
            <a:ext cx="1800493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臣之刀十九年：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28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E8529AE8-6A7D-4568-B636-23733654193A}"/>
              </a:ext>
            </a:extLst>
          </p:cNvPr>
          <p:cNvSpPr txBox="1"/>
          <p:nvPr/>
        </p:nvSpPr>
        <p:spPr>
          <a:xfrm>
            <a:off x="5790067" y="1668782"/>
            <a:ext cx="2665164" cy="807913"/>
          </a:xfrm>
          <a:prstGeom prst="rect">
            <a:avLst/>
          </a:prstGeom>
          <a:noFill/>
          <a:ln>
            <a:solidFill>
              <a:srgbClr val="633B2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just" eaLnBrk="1" hangingPunct="1">
              <a:spcBef>
                <a:spcPct val="50000"/>
              </a:spcBef>
              <a:buClrTx/>
              <a:buNone/>
            </a:pP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只有通过长期的解牛实践，才能获得解牛之“道”，即获得“解牛的规律”。</a:t>
            </a:r>
          </a:p>
        </p:txBody>
      </p:sp>
      <p:sp>
        <p:nvSpPr>
          <p:cNvPr id="54" name="文本框 71692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585BF662-B664-4170-86A5-778A446020FA}"/>
              </a:ext>
            </a:extLst>
          </p:cNvPr>
          <p:cNvSpPr txBox="1"/>
          <p:nvPr/>
        </p:nvSpPr>
        <p:spPr>
          <a:xfrm>
            <a:off x="5790067" y="3232332"/>
            <a:ext cx="2665164" cy="1054135"/>
          </a:xfrm>
          <a:prstGeom prst="rect">
            <a:avLst/>
          </a:prstGeom>
          <a:noFill/>
          <a:ln w="9525">
            <a:solidFill>
              <a:srgbClr val="633B20"/>
            </a:solidFill>
          </a:ln>
        </p:spPr>
        <p:txBody>
          <a:bodyPr wrap="square" lIns="68580" tIns="34290" rIns="68580" bIns="34290" anchor="t">
            <a:spAutoFit/>
          </a:bodyPr>
          <a:lstStyle/>
          <a:p>
            <a:pPr algn="just"/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对比三者不同的用刀方法割、折、新，意在说明“有道”和“无道”的不同，强调</a:t>
            </a:r>
            <a:r>
              <a:rPr lang="zh-CN" altLang="zh-CN" sz="1600" b="1">
                <a:latin typeface="楷体" pitchFamily="49" charset="-122"/>
                <a:ea typeface="楷体" pitchFamily="49" charset="-122"/>
              </a:rPr>
              <a:t>“道”之重要</a:t>
            </a:r>
            <a:r>
              <a:rPr lang="zh-CN" altLang="en-US" sz="16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1600" b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1626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/>
        </p:nvSpPr>
        <p:spPr>
          <a:xfrm>
            <a:off x="520176" y="750160"/>
            <a:ext cx="8198522" cy="13988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彼节者有间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b="1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jiàn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），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而刀刃者无厚；以无厚入有间，恢恢乎其于游刃必有余地矣！是以十九年而刀刃若新发于硎。虽然，每至于族，吾见其难为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b="1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wéi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），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怵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chù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然为戒，视为止，</a:t>
            </a:r>
            <a:r>
              <a:rPr lang="zh-CN" altLang="en-US" sz="1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行为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迟。动刀甚微，謋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huò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然已解，如土委地。提刀而立，为之四顾，为之踌躇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óu  ch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ú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满志；善刀而藏（</a:t>
            </a:r>
            <a:r>
              <a:rPr lang="en-US" altLang="zh-CN" sz="1800" b="1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cáng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）之。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225268"/>
            <a:ext cx="8198522" cy="12741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节：骨节。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间：间隙。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恢恢乎：宽绰的样子。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虽然：古今异义词，古：虽然这样，但是；今：连词，表转折。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怵然：警惧的样子。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行为：古今异义词，古：动作，因此；今：举止行动。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謋然：形容牛体骨肉分离。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委地：散落在地上。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善：通“缮”，擦拭。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养生：指养生之道。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视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之）止，行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（之）迟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：为，介词，因为；省略句。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语段分析三：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20176" y="3570156"/>
            <a:ext cx="8198522" cy="138499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那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牛的骨节有间隙，而刀刃很薄；用很薄的刀刃插入有空隙的骨节，宽宽绰绰地，那么刀刃的运转必然是有余地的啊！因此，十九年来，刀刃还像刚从磨刀石上磨出来的一样。即使是这样，每当碰到筋骨交错聚结的地方，我看到那里很难下刀，就小心翼翼地提高警惕，视力集中到一点，动作缓慢下来，动起刀来非常轻，豁啦一声，牛的骨和肉一下子就解开了，就像泥土散落在地上一样。我提着刀站立起来，为此举目四望，为此悠然自得，心满意足，然后把刀擦抹干净，收藏起来。”</a:t>
            </a:r>
          </a:p>
        </p:txBody>
      </p:sp>
    </p:spTree>
    <p:extLst>
      <p:ext uri="{BB962C8B-B14F-4D97-AF65-F5344CB8AC3E}">
        <p14:creationId xmlns:p14="http://schemas.microsoft.com/office/powerpoint/2010/main" val="3208379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083" y="588217"/>
            <a:ext cx="7701148" cy="4001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思考①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庖丁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技术娴熟，并能运用规律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，他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动刀的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过程是怎么样的？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57346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115EEF6B-4E09-4D77-9992-371DADDA7CA9}"/>
              </a:ext>
            </a:extLst>
          </p:cNvPr>
          <p:cNvSpPr txBox="1"/>
          <p:nvPr/>
        </p:nvSpPr>
        <p:spPr>
          <a:xfrm>
            <a:off x="754083" y="1656199"/>
            <a:ext cx="7701148" cy="90024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每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至于族，吾见其难为，怵然为戒，视为止，行为迟。动刀甚微，謋然已解，如土委地。提刀而立，为之四顾，为之踌躇满志；善刀而藏之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1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083" y="3362763"/>
            <a:ext cx="7701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谨慎小心，尊重规律，从来不骄傲大意。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//  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低调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做事，不露锋芒。</a:t>
            </a:r>
          </a:p>
        </p:txBody>
      </p:sp>
    </p:spTree>
    <p:extLst>
      <p:ext uri="{BB962C8B-B14F-4D97-AF65-F5344CB8AC3E}">
        <p14:creationId xmlns:p14="http://schemas.microsoft.com/office/powerpoint/2010/main" val="41713925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/>
        </p:nvSpPr>
        <p:spPr>
          <a:xfrm>
            <a:off x="520176" y="782059"/>
            <a:ext cx="8198522" cy="4358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文惠君曰：“善哉！吾闻庖丁之言，得养生焉。”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20176" y="1560519"/>
            <a:ext cx="8198522" cy="38055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梁惠王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说：“好啊！我听了庖丁的这番话，懂得了养生的道理了。”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语段分析四：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0176" y="2817711"/>
            <a:ext cx="8198522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庄子认为，人类社会充满错综复杂的矛盾，人们只有像庖丁那样把握了社会的肌理，才能够成功地避开各种难解的矛盾，使自己免于遭受伤身与劳神的困扰，从而达到保身、全生、养亲、尽年的目的。</a:t>
            </a:r>
          </a:p>
        </p:txBody>
      </p:sp>
    </p:spTree>
    <p:extLst>
      <p:ext uri="{BB962C8B-B14F-4D97-AF65-F5344CB8AC3E}">
        <p14:creationId xmlns:p14="http://schemas.microsoft.com/office/powerpoint/2010/main" val="14152530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标题 1228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256426" y="511135"/>
            <a:ext cx="8605430" cy="578798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r>
              <a:rPr lang="en-US" altLang="zh-CN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五灯会元</a:t>
            </a:r>
            <a:r>
              <a:rPr lang="en-US" altLang="zh-CN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中维信禅师的人生三境界：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B1ED7FAD-9822-4D11-A149-1594972A843D}"/>
              </a:ext>
            </a:extLst>
          </p:cNvPr>
          <p:cNvSpPr txBox="1"/>
          <p:nvPr/>
        </p:nvSpPr>
        <p:spPr>
          <a:xfrm>
            <a:off x="1254672" y="1504809"/>
            <a:ext cx="5635226" cy="2556827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看山是山，看水是水</a:t>
            </a:r>
            <a:endParaRPr lang="en-US" altLang="zh-CN" sz="2000">
              <a:solidFill>
                <a:schemeClr val="tx1">
                  <a:lumMod val="95000"/>
                  <a:lumOff val="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buNone/>
            </a:pP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表象、肤浅</a:t>
            </a:r>
          </a:p>
          <a:p>
            <a:pPr>
              <a:spcBef>
                <a:spcPts val="1350"/>
              </a:spcBef>
              <a:buFont typeface="Wingdings" panose="05000000000000000000" pitchFamily="2" charset="2"/>
              <a:buChar char="Ø"/>
            </a:pP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看山不是山，看水不是水</a:t>
            </a:r>
            <a:endParaRPr lang="en-US" altLang="zh-CN" sz="2000">
              <a:solidFill>
                <a:schemeClr val="tx1">
                  <a:lumMod val="95000"/>
                  <a:lumOff val="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buNone/>
            </a:pP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内里、深刻</a:t>
            </a:r>
          </a:p>
          <a:p>
            <a:pPr>
              <a:spcBef>
                <a:spcPts val="1350"/>
              </a:spcBef>
              <a:buFont typeface="Wingdings" panose="05000000000000000000" pitchFamily="2" charset="2"/>
              <a:buChar char="Ø"/>
            </a:pP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看山还是山，看水还是水</a:t>
            </a:r>
            <a:endParaRPr lang="en-US" altLang="zh-CN" sz="2000">
              <a:solidFill>
                <a:schemeClr val="tx1">
                  <a:lumMod val="95000"/>
                  <a:lumOff val="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buNone/>
            </a:pP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彻悟、超然</a:t>
            </a:r>
          </a:p>
        </p:txBody>
      </p:sp>
    </p:spTree>
    <p:extLst>
      <p:ext uri="{BB962C8B-B14F-4D97-AF65-F5344CB8AC3E}">
        <p14:creationId xmlns:p14="http://schemas.microsoft.com/office/powerpoint/2010/main" val="17758853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686455" y="1449322"/>
            <a:ext cx="5111053" cy="486012"/>
            <a:chOff x="1686455" y="1449322"/>
            <a:chExt cx="5111053" cy="486012"/>
          </a:xfrm>
        </p:grpSpPr>
        <p:sp>
          <p:nvSpPr>
            <p:cNvPr id="8" name="Rectangle 7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A0D4E428-3244-4AE2-94C9-C2B4B3AC701D}"/>
                </a:ext>
              </a:extLst>
            </p:cNvPr>
            <p:cNvSpPr/>
            <p:nvPr/>
          </p:nvSpPr>
          <p:spPr>
            <a:xfrm>
              <a:off x="3902534" y="1449559"/>
              <a:ext cx="2894974" cy="485775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68580" tIns="34290" rIns="68580" bIns="34290" anchor="ctr"/>
            <a:lstStyle/>
            <a:p>
              <a:pPr algn="ctr"/>
              <a:r>
                <a:rPr lang="zh-CN" altLang="zh-TW" sz="2000" b="1">
                  <a:latin typeface="微软雅黑" pitchFamily="34" charset="-122"/>
                  <a:ea typeface="微软雅黑" pitchFamily="34" charset="-122"/>
                </a:rPr>
                <a:t>人</a:t>
              </a:r>
            </a:p>
          </p:txBody>
        </p:sp>
        <p:sp>
          <p:nvSpPr>
            <p:cNvPr id="10" name="AutoShape 9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BFC5B071-474A-4CF8-98AA-7FD58659AF81}"/>
                </a:ext>
              </a:extLst>
            </p:cNvPr>
            <p:cNvSpPr/>
            <p:nvPr/>
          </p:nvSpPr>
          <p:spPr>
            <a:xfrm>
              <a:off x="1686455" y="1449322"/>
              <a:ext cx="1565672" cy="485775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68580" tIns="34290" rIns="68580" bIns="34290" anchor="ctr"/>
            <a:lstStyle/>
            <a:p>
              <a:pPr algn="ctr"/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刀</a:t>
              </a:r>
            </a:p>
          </p:txBody>
        </p:sp>
        <p:cxnSp>
          <p:nvCxnSpPr>
            <p:cNvPr id="16" name="AutoShape 15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49DBB6BE-8CE7-4DC9-8961-A58F7FB360D4}"/>
                </a:ext>
              </a:extLst>
            </p:cNvPr>
            <p:cNvCxnSpPr>
              <a:stCxn id="10" idx="3"/>
            </p:cNvCxnSpPr>
            <p:nvPr/>
          </p:nvCxnSpPr>
          <p:spPr>
            <a:xfrm flipV="1">
              <a:off x="3252127" y="1692209"/>
              <a:ext cx="650025" cy="1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" name="组合 2"/>
          <p:cNvGrpSpPr/>
          <p:nvPr/>
        </p:nvGrpSpPr>
        <p:grpSpPr>
          <a:xfrm>
            <a:off x="1686455" y="2115314"/>
            <a:ext cx="5111053" cy="539353"/>
            <a:chOff x="1686455" y="2115314"/>
            <a:chExt cx="5111053" cy="539353"/>
          </a:xfrm>
        </p:grpSpPr>
        <p:sp>
          <p:nvSpPr>
            <p:cNvPr id="6" name="Rectangle 5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00F1B482-FBD2-4A54-9063-47826FF0FC42}"/>
                </a:ext>
              </a:extLst>
            </p:cNvPr>
            <p:cNvSpPr/>
            <p:nvPr/>
          </p:nvSpPr>
          <p:spPr>
            <a:xfrm>
              <a:off x="3902534" y="2115314"/>
              <a:ext cx="2894974" cy="539353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68580" tIns="34290" rIns="68580" bIns="34290" anchor="ctr"/>
            <a:lstStyle/>
            <a:p>
              <a:pPr algn="ctr"/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人生要解</a:t>
              </a:r>
              <a:r>
                <a:rPr lang="zh-CN" altLang="zh-TW" sz="2000" b="1">
                  <a:latin typeface="微软雅黑" pitchFamily="34" charset="-122"/>
                  <a:ea typeface="微软雅黑" pitchFamily="34" charset="-122"/>
                </a:rPr>
                <a:t>决</a:t>
              </a:r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的事情</a:t>
              </a:r>
            </a:p>
          </p:txBody>
        </p:sp>
        <p:sp>
          <p:nvSpPr>
            <p:cNvPr id="11" name="AutoShape 10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BBBA1509-E520-49B3-9FD9-8C2D9030F213}"/>
                </a:ext>
              </a:extLst>
            </p:cNvPr>
            <p:cNvSpPr/>
            <p:nvPr/>
          </p:nvSpPr>
          <p:spPr>
            <a:xfrm>
              <a:off x="1686455" y="2141984"/>
              <a:ext cx="1565672" cy="485775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68580" tIns="34290" rIns="68580" bIns="34290" anchor="ctr"/>
            <a:lstStyle/>
            <a:p>
              <a:pPr algn="ctr"/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牛</a:t>
              </a:r>
            </a:p>
          </p:txBody>
        </p:sp>
        <p:cxnSp>
          <p:nvCxnSpPr>
            <p:cNvPr id="21" name="AutoShape 15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49DBB6BE-8CE7-4DC9-8961-A58F7FB360D4}"/>
                </a:ext>
              </a:extLst>
            </p:cNvPr>
            <p:cNvCxnSpPr/>
            <p:nvPr/>
          </p:nvCxnSpPr>
          <p:spPr>
            <a:xfrm flipV="1">
              <a:off x="3252127" y="2365476"/>
              <a:ext cx="650025" cy="1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" name="组合 4"/>
          <p:cNvGrpSpPr/>
          <p:nvPr/>
        </p:nvGrpSpPr>
        <p:grpSpPr>
          <a:xfrm>
            <a:off x="1686455" y="2844729"/>
            <a:ext cx="5111053" cy="571500"/>
            <a:chOff x="1686455" y="2844729"/>
            <a:chExt cx="5111053" cy="571500"/>
          </a:xfrm>
        </p:grpSpPr>
        <p:sp>
          <p:nvSpPr>
            <p:cNvPr id="9" name="Rectangle 8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9F04AAF8-D1F3-43AB-AE27-A4E4E4D1E4A0}"/>
                </a:ext>
              </a:extLst>
            </p:cNvPr>
            <p:cNvSpPr/>
            <p:nvPr/>
          </p:nvSpPr>
          <p:spPr>
            <a:xfrm>
              <a:off x="3902534" y="2844729"/>
              <a:ext cx="2894974" cy="5715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68580" tIns="34290" rIns="68580" bIns="34290" anchor="ctr"/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处理人生种种事情</a:t>
              </a:r>
            </a:p>
          </p:txBody>
        </p:sp>
        <p:sp>
          <p:nvSpPr>
            <p:cNvPr id="13" name="AutoShape 12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542852E4-A966-47C5-BF42-6EE32B039091}"/>
                </a:ext>
              </a:extLst>
            </p:cNvPr>
            <p:cNvSpPr/>
            <p:nvPr/>
          </p:nvSpPr>
          <p:spPr>
            <a:xfrm>
              <a:off x="1686455" y="2876390"/>
              <a:ext cx="1565672" cy="504825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68580" tIns="34290" rIns="68580" bIns="34290" anchor="ctr"/>
            <a:lstStyle/>
            <a:p>
              <a:pPr algn="ctr"/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解牛</a:t>
              </a: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过</a:t>
              </a:r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程</a:t>
              </a:r>
            </a:p>
          </p:txBody>
        </p:sp>
        <p:cxnSp>
          <p:nvCxnSpPr>
            <p:cNvPr id="22" name="AutoShape 15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49DBB6BE-8CE7-4DC9-8961-A58F7FB360D4}"/>
                </a:ext>
              </a:extLst>
            </p:cNvPr>
            <p:cNvCxnSpPr/>
            <p:nvPr/>
          </p:nvCxnSpPr>
          <p:spPr>
            <a:xfrm flipV="1">
              <a:off x="3252127" y="3121472"/>
              <a:ext cx="650025" cy="1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" name="组合 13"/>
          <p:cNvGrpSpPr/>
          <p:nvPr/>
        </p:nvGrpSpPr>
        <p:grpSpPr>
          <a:xfrm>
            <a:off x="1686455" y="3602676"/>
            <a:ext cx="5111053" cy="809625"/>
            <a:chOff x="1686455" y="3602676"/>
            <a:chExt cx="5111053" cy="809625"/>
          </a:xfrm>
        </p:grpSpPr>
        <p:sp>
          <p:nvSpPr>
            <p:cNvPr id="7" name="Rectangle 6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392572F7-D1E7-4B88-88F8-3C11E000A50B}"/>
                </a:ext>
              </a:extLst>
            </p:cNvPr>
            <p:cNvSpPr/>
            <p:nvPr/>
          </p:nvSpPr>
          <p:spPr>
            <a:xfrm>
              <a:off x="3902534" y="3602676"/>
              <a:ext cx="2894974" cy="809625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68580" tIns="34290" rIns="68580" bIns="3429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顺着事物间</a:t>
              </a:r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的空隙</a:t>
              </a:r>
            </a:p>
            <a:p>
              <a:pPr>
                <a:lnSpc>
                  <a:spcPct val="150000"/>
                </a:lnSpc>
              </a:pPr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走</a:t>
              </a:r>
              <a:r>
                <a:rPr lang="en-US" altLang="zh-CN" sz="2000" b="1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不硬碰的方法</a:t>
              </a: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TW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AutoShape 11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9C72215D-6954-47FB-8112-D45B7A031FDE}"/>
                </a:ext>
              </a:extLst>
            </p:cNvPr>
            <p:cNvSpPr/>
            <p:nvPr/>
          </p:nvSpPr>
          <p:spPr>
            <a:xfrm>
              <a:off x="1686455" y="3761934"/>
              <a:ext cx="1565672" cy="485775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lIns="68580" tIns="34290" rIns="68580" bIns="34290" anchor="ctr"/>
            <a:lstStyle/>
            <a:p>
              <a:pPr algn="ctr"/>
              <a:r>
                <a:rPr lang="zh-TW" altLang="en-US" sz="2000" b="1">
                  <a:latin typeface="微软雅黑" pitchFamily="34" charset="-122"/>
                  <a:ea typeface="微软雅黑" pitchFamily="34" charset="-122"/>
                </a:rPr>
                <a:t>解牛方法</a:t>
              </a:r>
            </a:p>
          </p:txBody>
        </p:sp>
        <p:cxnSp>
          <p:nvCxnSpPr>
            <p:cNvPr id="23" name="AutoShape 15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49DBB6BE-8CE7-4DC9-8961-A58F7FB360D4}"/>
                </a:ext>
              </a:extLst>
            </p:cNvPr>
            <p:cNvCxnSpPr/>
            <p:nvPr/>
          </p:nvCxnSpPr>
          <p:spPr>
            <a:xfrm flipV="1">
              <a:off x="3252127" y="4004820"/>
              <a:ext cx="650025" cy="1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4" name="矩形 23"/>
          <p:cNvSpPr/>
          <p:nvPr/>
        </p:nvSpPr>
        <p:spPr>
          <a:xfrm>
            <a:off x="1410005" y="655731"/>
            <a:ext cx="5570756" cy="499624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以解牛之技喻养生之道；以解牛之事喻处世之理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0547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2754" y="1192530"/>
            <a:ext cx="5945029" cy="2758440"/>
          </a:xfrm>
          <a:prstGeom prst="rect">
            <a:avLst/>
          </a:prstGeom>
          <a:solidFill>
            <a:schemeClr val="bg1"/>
          </a:solidFill>
          <a:ln>
            <a:solidFill>
              <a:srgbClr val="9135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579486" y="1302554"/>
            <a:ext cx="4762976" cy="2569432"/>
            <a:chOff x="4656466" y="443137"/>
            <a:chExt cx="6419322" cy="6596647"/>
          </a:xfrm>
        </p:grpSpPr>
        <p:sp>
          <p:nvSpPr>
            <p:cNvPr id="7" name="矩形 6"/>
            <p:cNvSpPr/>
            <p:nvPr/>
          </p:nvSpPr>
          <p:spPr>
            <a:xfrm>
              <a:off x="4657046" y="2930890"/>
              <a:ext cx="6418164" cy="41088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pc="225" smtClean="0">
                  <a:latin typeface="宋体" panose="02010600030101010101" pitchFamily="2" charset="-122"/>
                  <a:ea typeface="宋体" panose="02010600030101010101" pitchFamily="2" charset="-122"/>
                </a:rPr>
                <a:t>庄子</a:t>
              </a:r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原系楚国公族，楚庄王后裔，后因乱迁至宋国，是道家学说的主要创始人。与道家始祖老子并称为“老庄”，他们的哲学思想体系，被思想学术界尊为“老庄哲学”，然文采更胜老子。</a:t>
              </a:r>
              <a:endParaRPr lang="en-US" altLang="zh-CN" spc="225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代表作</a:t>
              </a:r>
              <a:r>
                <a:rPr lang="en-US" altLang="zh-CN" spc="225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庄子</a:t>
              </a:r>
              <a:r>
                <a:rPr lang="en-US" altLang="zh-CN" spc="225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被尊崇者演绎出多种版本，名篇有</a:t>
              </a:r>
              <a:r>
                <a:rPr lang="en-US" altLang="zh-CN" spc="225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逍遥游</a:t>
              </a:r>
              <a:r>
                <a:rPr lang="en-US" altLang="zh-CN" spc="225" smtClean="0">
                  <a:latin typeface="宋体" panose="02010600030101010101" pitchFamily="2" charset="-122"/>
                  <a:ea typeface="宋体" panose="02010600030101010101" pitchFamily="2" charset="-122"/>
                </a:rPr>
                <a:t>》《</a:t>
              </a:r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齐物论</a:t>
              </a:r>
              <a:r>
                <a:rPr lang="en-US" altLang="zh-CN" spc="225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等，庄子主张“天人合一”和“清静无为”。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656466" y="443137"/>
              <a:ext cx="6419322" cy="2449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spc="225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庄子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（约前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369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－前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286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），战国中期哲学家，庄氏，名周，字子休（一作子沐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)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，汉族，蒙（今安徽蒙城，又说河南商丘、山东东明）人。是</a:t>
              </a:r>
              <a:r>
                <a:rPr lang="zh-CN" altLang="en-US" b="1" spc="225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我国战国时期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伟大的思想家、哲学家、文学家。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594350" y="2859433"/>
              <a:ext cx="5213350" cy="0"/>
            </a:xfrm>
            <a:prstGeom prst="line">
              <a:avLst/>
            </a:prstGeom>
            <a:ln>
              <a:solidFill>
                <a:srgbClr val="9135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6569" y="3641346"/>
            <a:ext cx="1356253" cy="64639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55467" y="445294"/>
            <a:ext cx="2543175" cy="585636"/>
            <a:chOff x="1460500" y="2273300"/>
            <a:chExt cx="3390900" cy="774700"/>
          </a:xfrm>
        </p:grpSpPr>
        <p:sp>
          <p:nvSpPr>
            <p:cNvPr id="13" name="矩形: 圆角 1"/>
            <p:cNvSpPr/>
            <p:nvPr/>
          </p:nvSpPr>
          <p:spPr>
            <a:xfrm>
              <a:off x="1460500" y="2273300"/>
              <a:ext cx="3390900" cy="774700"/>
            </a:xfrm>
            <a:prstGeom prst="roundRect">
              <a:avLst>
                <a:gd name="adj" fmla="val 50000"/>
              </a:avLst>
            </a:prstGeom>
            <a:solidFill>
              <a:srgbClr val="913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7"/>
            <p:cNvSpPr txBox="1"/>
            <p:nvPr/>
          </p:nvSpPr>
          <p:spPr>
            <a:xfrm>
              <a:off x="2075180" y="2399030"/>
              <a:ext cx="2201545" cy="549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庄子简介</a:t>
              </a:r>
              <a:endPara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16" name="矩形 15"/>
            <p:cNvSpPr/>
            <p:nvPr/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9" name="矩形 28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7" name="矩形 26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3" name="矩形 22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1" name="矩形 20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026" name="Picture 2" descr="https://p1.ssl.qhimg.com/dr/270_500_/t0183a3c8691d37a4cf.png?size=639x68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467" y="1192531"/>
            <a:ext cx="2571750" cy="275844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845892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17" name="标题 1228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7F021C04-EA55-4DA3-BD91-75379D5EECD9}"/>
              </a:ext>
            </a:extLst>
          </p:cNvPr>
          <p:cNvSpPr>
            <a:spLocks noGrp="1"/>
          </p:cNvSpPr>
          <p:nvPr/>
        </p:nvSpPr>
        <p:spPr>
          <a:xfrm>
            <a:off x="256426" y="511135"/>
            <a:ext cx="8605430" cy="578798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思考：从这篇课文中我们还可以读到那些人生道理呢？ </a:t>
            </a:r>
          </a:p>
        </p:txBody>
      </p:sp>
      <p:sp>
        <p:nvSpPr>
          <p:cNvPr id="18" name="Text Box 2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296F765B-05B3-492C-8CD4-80E1132AAC6B}"/>
              </a:ext>
            </a:extLst>
          </p:cNvPr>
          <p:cNvSpPr txBox="1"/>
          <p:nvPr/>
        </p:nvSpPr>
        <p:spPr>
          <a:xfrm>
            <a:off x="398397" y="1175026"/>
            <a:ext cx="7032598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257175" indent="-257175">
              <a:spcBef>
                <a:spcPct val="50000"/>
              </a:spcBef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臣之所好者，道也；进乎技矣</a:t>
            </a:r>
            <a:r>
              <a:rPr lang="en-US" altLang="zh-CN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257175" indent="-257175">
              <a:spcBef>
                <a:spcPct val="50000"/>
              </a:spcBef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臣以神遇不以目视</a:t>
            </a:r>
            <a:r>
              <a:rPr lang="en-US" altLang="zh-CN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257175" indent="-257175">
              <a:spcBef>
                <a:spcPct val="50000"/>
              </a:spcBef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依乎天理</a:t>
            </a:r>
            <a:r>
              <a:rPr lang="en-US" altLang="zh-CN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……</a:t>
            </a: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因其固然</a:t>
            </a:r>
            <a:r>
              <a:rPr lang="en-US" altLang="zh-CN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257175" indent="-257175">
              <a:spcBef>
                <a:spcPct val="50000"/>
              </a:spcBef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技经肯綮之未尝</a:t>
            </a:r>
            <a:r>
              <a:rPr lang="en-US" altLang="zh-CN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257175" indent="-257175">
              <a:spcBef>
                <a:spcPct val="50000"/>
              </a:spcBef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以无厚入有间</a:t>
            </a:r>
            <a:r>
              <a:rPr lang="en-US" altLang="zh-CN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257175" indent="-257175">
              <a:spcBef>
                <a:spcPct val="50000"/>
              </a:spcBef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每至于族</a:t>
            </a:r>
            <a:r>
              <a:rPr lang="en-US" altLang="zh-CN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……</a:t>
            </a: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行为迟，动刀甚微</a:t>
            </a:r>
            <a:r>
              <a:rPr lang="en-US" altLang="zh-CN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  <a:p>
            <a:pPr marL="257175" indent="-257175">
              <a:spcBef>
                <a:spcPct val="50000"/>
              </a:spcBef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善刀而藏之</a:t>
            </a:r>
            <a:r>
              <a:rPr lang="en-US" altLang="zh-CN" sz="1800">
                <a:latin typeface="华文中宋" panose="02010600040101010101" pitchFamily="2" charset="-122"/>
                <a:ea typeface="华文中宋" panose="02010600040101010101" pitchFamily="2" charset="-122"/>
                <a:cs typeface="楷体" panose="02010609060101010101" charset="-122"/>
              </a:rPr>
              <a:t>——</a:t>
            </a:r>
          </a:p>
        </p:txBody>
      </p:sp>
      <p:sp>
        <p:nvSpPr>
          <p:cNvPr id="19" name="Text Box 3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A8AC130A-5AA8-49EE-96B7-1E36A0FE70CF}"/>
              </a:ext>
            </a:extLst>
          </p:cNvPr>
          <p:cNvSpPr txBox="1"/>
          <p:nvPr/>
        </p:nvSpPr>
        <p:spPr>
          <a:xfrm>
            <a:off x="3962202" y="1203551"/>
            <a:ext cx="2294797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了解规律，掌握规律</a:t>
            </a:r>
          </a:p>
        </p:txBody>
      </p:sp>
      <p:sp>
        <p:nvSpPr>
          <p:cNvPr id="20" name="Text Box 4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3518ED6A-6229-4F4C-82BB-D66875A56461}"/>
              </a:ext>
            </a:extLst>
          </p:cNvPr>
          <p:cNvSpPr txBox="1"/>
          <p:nvPr/>
        </p:nvSpPr>
        <p:spPr>
          <a:xfrm>
            <a:off x="2848153" y="1592332"/>
            <a:ext cx="2383063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抓住本质，用心处事</a:t>
            </a:r>
          </a:p>
        </p:txBody>
      </p:sp>
      <p:sp>
        <p:nvSpPr>
          <p:cNvPr id="21" name="Text Box 5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596DDE33-44AE-4F55-8F6A-5592160FBCC6}"/>
              </a:ext>
            </a:extLst>
          </p:cNvPr>
          <p:cNvSpPr txBox="1"/>
          <p:nvPr/>
        </p:nvSpPr>
        <p:spPr>
          <a:xfrm>
            <a:off x="3286244" y="2007862"/>
            <a:ext cx="2100953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顺其自然，不强求</a:t>
            </a:r>
          </a:p>
        </p:txBody>
      </p:sp>
      <p:sp>
        <p:nvSpPr>
          <p:cNvPr id="22" name="Text Box 6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6A1B096A-BF0A-495C-AE0B-4473B1FD0332}"/>
              </a:ext>
            </a:extLst>
          </p:cNvPr>
          <p:cNvSpPr txBox="1"/>
          <p:nvPr/>
        </p:nvSpPr>
        <p:spPr>
          <a:xfrm>
            <a:off x="2624353" y="2421520"/>
            <a:ext cx="2299799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避开锋芒，从长计议</a:t>
            </a:r>
          </a:p>
        </p:txBody>
      </p:sp>
      <p:sp>
        <p:nvSpPr>
          <p:cNvPr id="23" name="Text Box 7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578CDD89-3B2C-4DB5-B67A-1B96E3A25ECB}"/>
              </a:ext>
            </a:extLst>
          </p:cNvPr>
          <p:cNvSpPr txBox="1"/>
          <p:nvPr/>
        </p:nvSpPr>
        <p:spPr>
          <a:xfrm>
            <a:off x="2395281" y="2820934"/>
            <a:ext cx="2070395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以己之利攻彼之弊</a:t>
            </a:r>
          </a:p>
        </p:txBody>
      </p:sp>
      <p:sp>
        <p:nvSpPr>
          <p:cNvPr id="24" name="Text Box 8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CBA466E6-DEE2-4FB1-B0A2-7DD8F21FDFE8}"/>
              </a:ext>
            </a:extLst>
          </p:cNvPr>
          <p:cNvSpPr txBox="1"/>
          <p:nvPr/>
        </p:nvSpPr>
        <p:spPr>
          <a:xfrm>
            <a:off x="4201960" y="3252247"/>
            <a:ext cx="2058511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不莽撞，谨慎行事</a:t>
            </a:r>
            <a:endParaRPr lang="zh-CN" altLang="en-US" sz="1800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5" name="Text Box 9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3607F5C4-8369-4B28-B14D-2BD12CE74378}"/>
              </a:ext>
            </a:extLst>
          </p:cNvPr>
          <p:cNvSpPr txBox="1"/>
          <p:nvPr/>
        </p:nvSpPr>
        <p:spPr>
          <a:xfrm>
            <a:off x="2166317" y="3657383"/>
            <a:ext cx="2304475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收敛锋芒，低调做人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41047" y="4281829"/>
            <a:ext cx="6109025" cy="428952"/>
            <a:chOff x="1141047" y="4281829"/>
            <a:chExt cx="6109025" cy="428952"/>
          </a:xfrm>
        </p:grpSpPr>
        <p:sp>
          <p:nvSpPr>
            <p:cNvPr id="26" name="Text Box 10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7B98D82C-C9F6-4626-AAD2-F86EC6C2269A}"/>
                </a:ext>
              </a:extLst>
            </p:cNvPr>
            <p:cNvSpPr txBox="1"/>
            <p:nvPr/>
          </p:nvSpPr>
          <p:spPr>
            <a:xfrm>
              <a:off x="1141047" y="4281829"/>
              <a:ext cx="1140089" cy="377026"/>
            </a:xfrm>
            <a:prstGeom prst="rect">
              <a:avLst/>
            </a:prstGeom>
            <a:solidFill>
              <a:srgbClr val="0070C0"/>
            </a:solidFill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smtClean="0">
                  <a:solidFill>
                    <a:schemeClr val="bg1"/>
                  </a:solidFill>
                  <a:latin typeface="方正粗黑宋简体" pitchFamily="2" charset="-122"/>
                  <a:ea typeface="方正粗黑宋简体" pitchFamily="2" charset="-122"/>
                </a:rPr>
                <a:t>依   理</a:t>
              </a:r>
              <a:endParaRPr lang="zh-CN" altLang="en-US" sz="20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27" name="Text Box 11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3681F268-9E87-474A-AF03-9D1B90E83683}"/>
                </a:ext>
              </a:extLst>
            </p:cNvPr>
            <p:cNvSpPr txBox="1"/>
            <p:nvPr/>
          </p:nvSpPr>
          <p:spPr>
            <a:xfrm>
              <a:off x="3631916" y="4306041"/>
              <a:ext cx="1140088" cy="377026"/>
            </a:xfrm>
            <a:prstGeom prst="rect">
              <a:avLst/>
            </a:prstGeom>
            <a:solidFill>
              <a:srgbClr val="0070C0"/>
            </a:solidFill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smtClean="0">
                  <a:solidFill>
                    <a:schemeClr val="bg1"/>
                  </a:solidFill>
                  <a:latin typeface="方正粗黑宋简体" pitchFamily="2" charset="-122"/>
                  <a:ea typeface="方正粗黑宋简体" pitchFamily="2" charset="-122"/>
                </a:rPr>
                <a:t>谨   行</a:t>
              </a:r>
              <a:endParaRPr lang="zh-CN" altLang="en-US" sz="20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28" name="Text Box 12">
              <a:extLst>
                <a:ext uri="{FF2B5EF4-FFF2-40B4-BE49-F238E27FC236}">
                  <a16:creationId xmlns="" xmlns:p14="http://schemas.microsoft.com/office/powerpoint/2010/main" xmlns:p15="http://schemas.microsoft.com/office/powerpoint/2012/main" xmlns:a16="http://schemas.microsoft.com/office/drawing/2014/main" id="{18CD7DF8-8D6F-4259-B4FA-91298E9F673E}"/>
                </a:ext>
              </a:extLst>
            </p:cNvPr>
            <p:cNvSpPr txBox="1"/>
            <p:nvPr/>
          </p:nvSpPr>
          <p:spPr>
            <a:xfrm>
              <a:off x="6093668" y="4333755"/>
              <a:ext cx="1156404" cy="377026"/>
            </a:xfrm>
            <a:prstGeom prst="rect">
              <a:avLst/>
            </a:prstGeom>
            <a:solidFill>
              <a:srgbClr val="0070C0"/>
            </a:solidFill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smtClean="0">
                  <a:solidFill>
                    <a:schemeClr val="bg1"/>
                  </a:solidFill>
                  <a:latin typeface="方正粗黑宋简体" pitchFamily="2" charset="-122"/>
                  <a:ea typeface="方正粗黑宋简体" pitchFamily="2" charset="-122"/>
                </a:rPr>
                <a:t>藏   锋</a:t>
              </a:r>
              <a:endParaRPr lang="zh-CN" altLang="en-US" sz="20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2" name="虚尾箭头 1"/>
            <p:cNvSpPr/>
            <p:nvPr/>
          </p:nvSpPr>
          <p:spPr>
            <a:xfrm>
              <a:off x="2600618" y="4281829"/>
              <a:ext cx="549938" cy="377026"/>
            </a:xfrm>
            <a:prstGeom prst="striped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虚尾箭头 30"/>
            <p:cNvSpPr/>
            <p:nvPr/>
          </p:nvSpPr>
          <p:spPr>
            <a:xfrm>
              <a:off x="5099069" y="4281829"/>
              <a:ext cx="549938" cy="377026"/>
            </a:xfrm>
            <a:prstGeom prst="striped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01763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20176" y="499740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主题思想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176" y="1149258"/>
            <a:ext cx="8039033" cy="30469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课文节选自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养生主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，主旨在于阐明保护、蓄养生命之主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精神，提示养生的方法莫过于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顺应自然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。节选部分借“庖丁解牛”的故事，来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比喻社会的复杂如牛的筋骨盘结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，处理世事当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“依乎天理” “因其固然”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，并持“怵然为戒”的审慎、关注的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态度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，还应该以藏敛（“善刀而藏之”）为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自处之道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，这样才能做到“游刃有余”，以达到人之养生的目的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b="1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今天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我们学习此文，应该认识到做任何事情都不可主观冒进，而应该通过反复实践，逐步掌握事物的内部规律，然后遵循客观规律处理错综复杂的社会事务，只有这样，才能使自己永远立于不败之地。</a:t>
            </a:r>
          </a:p>
        </p:txBody>
      </p:sp>
    </p:spTree>
    <p:extLst>
      <p:ext uri="{BB962C8B-B14F-4D97-AF65-F5344CB8AC3E}">
        <p14:creationId xmlns:p14="http://schemas.microsoft.com/office/powerpoint/2010/main" val="1250645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380852" y="533400"/>
            <a:ext cx="507831" cy="1420654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成语积累</a:t>
            </a:r>
          </a:p>
        </p:txBody>
      </p:sp>
      <p:sp>
        <p:nvSpPr>
          <p:cNvPr id="7" name="文本框 1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36FA1FE4-F865-4E53-A142-76A2BBE60816}"/>
              </a:ext>
            </a:extLst>
          </p:cNvPr>
          <p:cNvSpPr txBox="1"/>
          <p:nvPr/>
        </p:nvSpPr>
        <p:spPr>
          <a:xfrm>
            <a:off x="520176" y="1243727"/>
            <a:ext cx="8150721" cy="246990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+mn-ea"/>
              </a:rPr>
              <a:t>游刃有余</a:t>
            </a:r>
            <a:r>
              <a:rPr lang="zh-CN" altLang="en-US" sz="2000" b="1"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现在比喻技术熟练高超，做事轻而易举。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楷体" pitchFamily="49" charset="-122"/>
                <a:ea typeface="楷体" pitchFamily="49" charset="-122"/>
                <a:sym typeface="+mn-ea"/>
              </a:rPr>
              <a:t>2.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+mn-ea"/>
              </a:rPr>
              <a:t>目无全牛</a:t>
            </a:r>
            <a:r>
              <a:rPr lang="zh-CN" altLang="en-US" sz="2000" b="1"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现在用指技艺达到极其纯熟的程度，达到得心应手的境界。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楷体" pitchFamily="49" charset="-122"/>
                <a:ea typeface="楷体" pitchFamily="49" charset="-122"/>
                <a:sym typeface="+mn-ea"/>
              </a:rPr>
              <a:t>3.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+mn-ea"/>
              </a:rPr>
              <a:t>踌躇满志</a:t>
            </a:r>
            <a:r>
              <a:rPr lang="zh-CN" altLang="en-US" sz="2000" b="1"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文中是悠然自得，心满意足的意思。踌躇，现在用于形容犹豫不决的样子。踌躇满志，现在指对自己取得的成就洋洋得意的样子。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楷体" pitchFamily="49" charset="-122"/>
                <a:ea typeface="楷体" pitchFamily="49" charset="-122"/>
                <a:sym typeface="+mn-ea"/>
              </a:rPr>
              <a:t>4.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+mn-ea"/>
              </a:rPr>
              <a:t>切中</a:t>
            </a:r>
            <a:r>
              <a:rPr lang="zh-CN" altLang="en-US" sz="2000" b="1">
                <a:latin typeface="楷体" pitchFamily="49" charset="-122"/>
                <a:ea typeface="楷体" pitchFamily="49" charset="-122"/>
                <a:sym typeface="+mn-ea"/>
              </a:rPr>
              <a:t>肯綮：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正好切中事情的关键。肯綮：肯，骨间肉。綮，结合处。肯綮，筋骨结合的地方。现在指关键。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176" y="499740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成语积累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66305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文本框 10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5E4C3059-0B76-4C16-B54B-77E934A3FB83}"/>
              </a:ext>
            </a:extLst>
          </p:cNvPr>
          <p:cNvSpPr txBox="1"/>
          <p:nvPr/>
        </p:nvSpPr>
        <p:spPr>
          <a:xfrm>
            <a:off x="380852" y="533400"/>
            <a:ext cx="507831" cy="1420654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成语积累</a:t>
            </a:r>
          </a:p>
        </p:txBody>
      </p:sp>
      <p:sp>
        <p:nvSpPr>
          <p:cNvPr id="7" name="文本框 1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36FA1FE4-F865-4E53-A142-76A2BBE60816}"/>
              </a:ext>
            </a:extLst>
          </p:cNvPr>
          <p:cNvSpPr txBox="1"/>
          <p:nvPr/>
        </p:nvSpPr>
        <p:spPr>
          <a:xfrm>
            <a:off x="520176" y="1243727"/>
            <a:ext cx="8150721" cy="281327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楷体" pitchFamily="49" charset="-122"/>
                <a:ea typeface="楷体" pitchFamily="49" charset="-122"/>
                <a:sym typeface="+mn-ea"/>
              </a:rPr>
              <a:t>5.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+mn-ea"/>
              </a:rPr>
              <a:t>新</a:t>
            </a:r>
            <a:r>
              <a:rPr lang="zh-CN" altLang="en-US" sz="2000" b="1">
                <a:latin typeface="楷体" pitchFamily="49" charset="-122"/>
                <a:ea typeface="楷体" pitchFamily="49" charset="-122"/>
                <a:sym typeface="+mn-ea"/>
              </a:rPr>
              <a:t>硎初试</a:t>
            </a:r>
            <a:r>
              <a:rPr lang="en-US" altLang="zh-CN" sz="2000" b="1">
                <a:latin typeface="楷体" pitchFamily="49" charset="-122"/>
                <a:ea typeface="楷体" pitchFamily="49" charset="-122"/>
                <a:sym typeface="+mn-ea"/>
              </a:rPr>
              <a:t>: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硎，磨刀石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+mn-ea"/>
              </a:rPr>
              <a:t>;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新硎，新磨出的刀刃。像新磨的刀那样锋利。比喻刚参加工作就显露出出色的才干。亦作“发硎新试”。</a:t>
            </a:r>
          </a:p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楷体" pitchFamily="49" charset="-122"/>
                <a:ea typeface="楷体" pitchFamily="49" charset="-122"/>
                <a:sym typeface="+mn-ea"/>
              </a:rPr>
              <a:t>6.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+mn-ea"/>
              </a:rPr>
              <a:t>官</a:t>
            </a:r>
            <a:r>
              <a:rPr lang="zh-CN" altLang="en-US" sz="2000" b="1">
                <a:latin typeface="楷体" pitchFamily="49" charset="-122"/>
                <a:ea typeface="楷体" pitchFamily="49" charset="-122"/>
                <a:sym typeface="+mn-ea"/>
              </a:rPr>
              <a:t>止神行</a:t>
            </a:r>
            <a:r>
              <a:rPr lang="en-US" altLang="zh-CN" sz="2000" b="1">
                <a:latin typeface="楷体" pitchFamily="49" charset="-122"/>
                <a:ea typeface="楷体" pitchFamily="49" charset="-122"/>
                <a:sym typeface="+mn-ea"/>
              </a:rPr>
              <a:t>: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指对某一事物有透彻的了解。</a:t>
            </a:r>
          </a:p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楷体" pitchFamily="49" charset="-122"/>
                <a:ea typeface="楷体" pitchFamily="49" charset="-122"/>
                <a:sym typeface="+mn-ea"/>
              </a:rPr>
              <a:t>7.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+mn-ea"/>
              </a:rPr>
              <a:t>庖丁解牛</a:t>
            </a:r>
            <a:r>
              <a:rPr lang="en-US" altLang="zh-CN" sz="2000" b="1">
                <a:latin typeface="楷体" pitchFamily="49" charset="-122"/>
                <a:ea typeface="楷体" pitchFamily="49" charset="-122"/>
                <a:sym typeface="+mn-ea"/>
              </a:rPr>
              <a:t>: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厨师解割了全牛。比喻经过反复实践，掌握了事物的客观规律，做事得心应手，运用自如。</a:t>
            </a:r>
          </a:p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楷体" pitchFamily="49" charset="-122"/>
                <a:ea typeface="楷体" pitchFamily="49" charset="-122"/>
                <a:sym typeface="+mn-ea"/>
              </a:rPr>
              <a:t>8.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+mn-ea"/>
              </a:rPr>
              <a:t>善</a:t>
            </a:r>
            <a:r>
              <a:rPr lang="zh-CN" altLang="en-US" sz="2000" b="1">
                <a:latin typeface="楷体" pitchFamily="49" charset="-122"/>
                <a:ea typeface="楷体" pitchFamily="49" charset="-122"/>
                <a:sym typeface="+mn-ea"/>
              </a:rPr>
              <a:t>刀而藏</a:t>
            </a:r>
            <a:r>
              <a:rPr lang="en-US" altLang="zh-CN" sz="2000" b="1">
                <a:latin typeface="楷体" pitchFamily="49" charset="-122"/>
                <a:ea typeface="楷体" pitchFamily="49" charset="-122"/>
                <a:sym typeface="+mn-ea"/>
              </a:rPr>
              <a:t>: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善，拭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+mn-ea"/>
              </a:rPr>
              <a:t>;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+mn-ea"/>
              </a:rPr>
              <a:t>善刀，把刀擦干净。将刀擦净，收藏起来。比喻适可而止，自敛其才。</a:t>
            </a:r>
          </a:p>
        </p:txBody>
      </p:sp>
    </p:spTree>
    <p:extLst>
      <p:ext uri="{BB962C8B-B14F-4D97-AF65-F5344CB8AC3E}">
        <p14:creationId xmlns:p14="http://schemas.microsoft.com/office/powerpoint/2010/main" val="682753700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15869" y="465869"/>
            <a:ext cx="3148057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知识梳理</a:t>
            </a:r>
            <a:r>
              <a:rPr lang="en-US" altLang="zh-CN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z="20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一词多义</a:t>
            </a:r>
            <a:endParaRPr lang="zh-CN" altLang="en-US" sz="20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6828" y="1343007"/>
            <a:ext cx="233923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庖丁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文惠君解牛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6828" y="2054594"/>
            <a:ext cx="29236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吾见其难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，怵然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戒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99333" y="2629960"/>
            <a:ext cx="26660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视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止，行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迟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99333" y="3203981"/>
            <a:ext cx="29211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之四顾，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之踌躇满志</a:t>
            </a:r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530942" y="1596922"/>
            <a:ext cx="276445" cy="1822660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903736" y="2288052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为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711954" y="1434013"/>
            <a:ext cx="12210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介词，替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711954" y="2039205"/>
            <a:ext cx="19227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动词，解</a:t>
            </a:r>
            <a:r>
              <a:rPr lang="en-US" altLang="zh-CN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作为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666789" y="2568404"/>
            <a:ext cx="150008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介词，因为 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"/>
          <p:cNvSpPr txBox="1">
            <a:spLocks noChangeArrowheads="1"/>
          </p:cNvSpPr>
          <p:nvPr/>
        </p:nvSpPr>
        <p:spPr bwMode="auto">
          <a:xfrm>
            <a:off x="4666789" y="3188592"/>
            <a:ext cx="15000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介词，因为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27537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6828" y="1343007"/>
            <a:ext cx="173550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因其固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然</a:t>
            </a:r>
            <a:endParaRPr lang="zh-CN" altLang="en-US" sz="1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6828" y="2054594"/>
            <a:ext cx="2169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虽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然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，每至于族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99334" y="2629960"/>
            <a:ext cx="1571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怵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然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为戒</a:t>
            </a:r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530942" y="1596922"/>
            <a:ext cx="276445" cy="1217704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903736" y="1990328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然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903845" y="1434013"/>
            <a:ext cx="31348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形容词词尾，</a:t>
            </a:r>
            <a:r>
              <a:rPr lang="en-US" altLang="zh-CN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的样子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903846" y="2039205"/>
            <a:ext cx="19227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代词，这样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3858680" y="2568404"/>
            <a:ext cx="318003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形容词词尾，</a:t>
            </a:r>
            <a:r>
              <a:rPr lang="en-US" altLang="zh-CN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的样子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5330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6828" y="1343007"/>
            <a:ext cx="173550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技盖至此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乎</a:t>
            </a:r>
            <a:endParaRPr lang="zh-CN" altLang="en-US" sz="1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6828" y="2054594"/>
            <a:ext cx="2169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依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乎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天理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99333" y="2629960"/>
            <a:ext cx="31448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恢恢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乎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其于游刃必有余地矣</a:t>
            </a:r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530942" y="1596922"/>
            <a:ext cx="276445" cy="1217704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903736" y="1990328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乎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903845" y="1434013"/>
            <a:ext cx="31348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疑问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语气词，呢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903846" y="2039205"/>
            <a:ext cx="3368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“于”，介词，引出对象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879448" y="2568404"/>
            <a:ext cx="318003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形容词词尾，</a:t>
            </a:r>
            <a:r>
              <a:rPr lang="en-US" altLang="zh-CN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的样子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736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6828" y="1343007"/>
            <a:ext cx="23498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桑林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之舞</a:t>
            </a:r>
            <a:endParaRPr lang="zh-CN" altLang="en-US" sz="1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6828" y="2054594"/>
            <a:ext cx="23498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而刀刃若新发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硎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99333" y="2629960"/>
            <a:ext cx="31448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恢恢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乎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游刃必有余地矣</a:t>
            </a:r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530942" y="1596922"/>
            <a:ext cx="276445" cy="1217704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903736" y="1990328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于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190936" y="1434013"/>
            <a:ext cx="20028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介词，与、跟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190937" y="2039205"/>
            <a:ext cx="21523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介词，从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964513" y="2568404"/>
            <a:ext cx="203171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介词，对于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6600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96828" y="917687"/>
            <a:ext cx="180760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善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哉</a:t>
            </a:r>
            <a:endParaRPr lang="zh-CN" altLang="en-US" sz="1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6828" y="1629274"/>
            <a:ext cx="18076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善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刀而藏之</a:t>
            </a:r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637273" y="1171602"/>
            <a:ext cx="138222" cy="642338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903736" y="1287498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善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467892" y="1008693"/>
            <a:ext cx="22319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表示同意的应答词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467893" y="1613885"/>
            <a:ext cx="21523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通“缮”，擦拭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96828" y="2232433"/>
            <a:ext cx="180760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族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庖月更刀</a:t>
            </a:r>
            <a:endParaRPr lang="zh-CN" altLang="en-US" sz="1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96828" y="2944020"/>
            <a:ext cx="18076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每至于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1637273" y="2486348"/>
            <a:ext cx="138222" cy="642338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903736" y="2602244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族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467892" y="2323439"/>
            <a:ext cx="22319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众，一般的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467893" y="2928631"/>
            <a:ext cx="21523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丛聚，集结之处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87200" y="11049000"/>
            <a:ext cx="3302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1562270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67833" y="438575"/>
            <a:ext cx="2543175" cy="581025"/>
            <a:chOff x="1460500" y="2273300"/>
            <a:chExt cx="3390900" cy="774700"/>
          </a:xfrm>
        </p:grpSpPr>
        <p:sp>
          <p:nvSpPr>
            <p:cNvPr id="8" name="矩形: 圆角 1"/>
            <p:cNvSpPr/>
            <p:nvPr/>
          </p:nvSpPr>
          <p:spPr>
            <a:xfrm>
              <a:off x="1460500" y="2273300"/>
              <a:ext cx="3390900" cy="774700"/>
            </a:xfrm>
            <a:prstGeom prst="roundRect">
              <a:avLst>
                <a:gd name="adj" fmla="val 50000"/>
              </a:avLst>
            </a:prstGeom>
            <a:solidFill>
              <a:srgbClr val="913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6"/>
            <p:cNvSpPr txBox="1"/>
            <p:nvPr/>
          </p:nvSpPr>
          <p:spPr>
            <a:xfrm>
              <a:off x="1975485" y="2399031"/>
              <a:ext cx="248539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庄子思想</a:t>
              </a:r>
              <a:endParaRPr lang="zh-CN" altLang="zh-CN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963" y="4577570"/>
            <a:ext cx="1526406" cy="2637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71294" y="813594"/>
            <a:ext cx="1543721" cy="293575"/>
          </a:xfrm>
          <a:prstGeom prst="rect">
            <a:avLst/>
          </a:prstGeom>
        </p:spPr>
      </p:pic>
      <p:sp>
        <p:nvSpPr>
          <p:cNvPr id="12" name="文本框 7"/>
          <p:cNvSpPr txBox="1"/>
          <p:nvPr/>
        </p:nvSpPr>
        <p:spPr>
          <a:xfrm>
            <a:off x="467833" y="1230341"/>
            <a:ext cx="8314660" cy="334976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“仁义”二字被视为儒家思想的标志，“道德”一词却是道家思想的精华。庄子的“道”是天道，是效法自然的“道”，而不是人为的残生伤性的。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在庄子的哲学中，“天”是与“人”相对立的两个概念，“天”代表着自然，而“人”指的就是“人为”的一切，与自然相背离的一切。“人为”两字合起来，就是一个“伪”字。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庄子主张顺从天道，而摒弃“人为”，摒弃人性中那些“伪”的杂质。顺从“天道”，从而与天地相通的，就是庄子所提倡的“德”。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在庄子看来，真正的生活是自然而然的，因此不需要去教导什么，规定什么，而是要去掉什么，忘掉什么，忘掉成心、机心、分别心。既然如此，还用得着政治宣传、礼乐教化、仁义劝导？这些宣传、教化、劝导，庄子认为都是人性中的“伪”，所以要摒弃它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14" name="矩形 13"/>
            <p:cNvSpPr/>
            <p:nvPr/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7" name="矩形 26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5" name="矩形 24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1" name="矩形 20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19" name="矩形 18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3868922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33438" y="688181"/>
            <a:ext cx="2543175" cy="585636"/>
            <a:chOff x="1460500" y="2273300"/>
            <a:chExt cx="3390900" cy="774700"/>
          </a:xfrm>
        </p:grpSpPr>
        <p:sp>
          <p:nvSpPr>
            <p:cNvPr id="20" name="矩形: 圆角 1"/>
            <p:cNvSpPr/>
            <p:nvPr/>
          </p:nvSpPr>
          <p:spPr>
            <a:xfrm>
              <a:off x="1460500" y="2273300"/>
              <a:ext cx="3390900" cy="774700"/>
            </a:xfrm>
            <a:prstGeom prst="roundRect">
              <a:avLst>
                <a:gd name="adj" fmla="val 50000"/>
              </a:avLst>
            </a:prstGeom>
            <a:solidFill>
              <a:srgbClr val="913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2075180" y="2399030"/>
              <a:ext cx="2201545" cy="549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写作背景</a:t>
              </a:r>
              <a:endPara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398" y="3851800"/>
            <a:ext cx="1526406" cy="26370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37560" y="1148925"/>
            <a:ext cx="1543721" cy="29357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26" name="矩形 25"/>
            <p:cNvSpPr/>
            <p:nvPr/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9" name="矩形 38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7" name="矩形 36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3" name="矩形 32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1" name="矩形 30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" name="矩形 1"/>
          <p:cNvSpPr/>
          <p:nvPr/>
        </p:nvSpPr>
        <p:spPr>
          <a:xfrm>
            <a:off x="833439" y="1603734"/>
            <a:ext cx="73613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庄子生活在战国中期，这是非常激烈的社会转型时期，中国社会经历了一次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高岸为谷，深谷为陵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的沧桑巨变，社会动乱，民不聊生，身处乱世的人们对人生、对前途充满了迷茫。庄子针对人在残酷现实不能任其本性无拘无束生活、面临无情摧残难以尽享天年的现实，被迫随时随地悚然惊心地谨慎藏锋，适时顺应，无求远害，想在复杂的斗争的骨节缝中寻找一个空隙，把它作为保全生命的安乐窝，以便在这乱世中游刃有余地活下去。这篇寓言体现的就是这种心境。</a:t>
            </a:r>
          </a:p>
        </p:txBody>
      </p:sp>
    </p:spTree>
    <p:extLst>
      <p:ext uri="{BB962C8B-B14F-4D97-AF65-F5344CB8AC3E}">
        <p14:creationId xmlns:p14="http://schemas.microsoft.com/office/powerpoint/2010/main" val="400209230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38436" y="405340"/>
            <a:ext cx="2543175" cy="585636"/>
            <a:chOff x="1460500" y="2273300"/>
            <a:chExt cx="3390900" cy="774700"/>
          </a:xfrm>
        </p:grpSpPr>
        <p:sp>
          <p:nvSpPr>
            <p:cNvPr id="20" name="矩形: 圆角 1"/>
            <p:cNvSpPr/>
            <p:nvPr/>
          </p:nvSpPr>
          <p:spPr>
            <a:xfrm>
              <a:off x="1460500" y="2273300"/>
              <a:ext cx="3390900" cy="774700"/>
            </a:xfrm>
            <a:prstGeom prst="roundRect">
              <a:avLst>
                <a:gd name="adj" fmla="val 50000"/>
              </a:avLst>
            </a:prstGeom>
            <a:solidFill>
              <a:srgbClr val="913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2075180" y="2399030"/>
              <a:ext cx="2201545" cy="549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儒道对比</a:t>
              </a:r>
              <a:endPara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26" name="矩形 25"/>
            <p:cNvSpPr/>
            <p:nvPr/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9" name="矩形 38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7" name="矩形 36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3" name="矩形 32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1" name="矩形 30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47" name="图片 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5400000">
            <a:off x="994422" y="1674614"/>
            <a:ext cx="3853829" cy="256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820872" y="1687757"/>
            <a:ext cx="2157351" cy="3003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儒家热衷于重建社会秩序，企图以道德礼制重整人心，克制当时人们泛滥的私欲。所以孔子不断教人去追求仁义，成为君子，目的皆是希望重现一个和谐的理想社会。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2025156" y="1419749"/>
            <a:ext cx="17923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8"/>
          <p:cNvSpPr txBox="1"/>
          <p:nvPr/>
        </p:nvSpPr>
        <p:spPr>
          <a:xfrm>
            <a:off x="2604368" y="1242717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儒家</a:t>
            </a:r>
          </a:p>
        </p:txBody>
      </p:sp>
      <p:pic>
        <p:nvPicPr>
          <p:cNvPr id="41" name="图片 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5400000">
            <a:off x="4117642" y="1674614"/>
            <a:ext cx="3853829" cy="256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>
            <a:off x="4944092" y="1687757"/>
            <a:ext cx="2157351" cy="3003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道家所关心的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</a:rPr>
              <a:t>，是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人处于乱世之下如何立身处世而自保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</a:rPr>
              <a:t>。道家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的终极关怀是于乱世中找寻个人的自我救赎，自保全生的方法，具有强烈的个人主义色彩。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5148376" y="1419749"/>
            <a:ext cx="17923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8"/>
          <p:cNvSpPr txBox="1"/>
          <p:nvPr/>
        </p:nvSpPr>
        <p:spPr>
          <a:xfrm>
            <a:off x="5727588" y="1242717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道家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785998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解    题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61442">
            <a:extLst>
              <a:ext uri="{FF2B5EF4-FFF2-40B4-BE49-F238E27FC236}">
                <a16:creationId xmlns="" xmlns:p14="http://schemas.microsoft.com/office/powerpoint/2010/main" xmlns:p15="http://schemas.microsoft.com/office/powerpoint/2012/main" xmlns:a16="http://schemas.microsoft.com/office/drawing/2014/main" id="{27B5F2F0-CBE1-432F-B8FE-1D6BB81B70F5}"/>
              </a:ext>
            </a:extLst>
          </p:cNvPr>
          <p:cNvSpPr txBox="1"/>
          <p:nvPr/>
        </p:nvSpPr>
        <p:spPr>
          <a:xfrm>
            <a:off x="520176" y="1131087"/>
            <a:ext cx="8018182" cy="2862322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smtClean="0">
                <a:latin typeface="微软雅黑" pitchFamily="34" charset="-122"/>
                <a:ea typeface="微软雅黑" pitchFamily="34" charset="-122"/>
              </a:rPr>
              <a:t>庖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：厨师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400" b="1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smtClean="0">
                <a:latin typeface="微软雅黑" pitchFamily="34" charset="-122"/>
                <a:ea typeface="微软雅黑" pitchFamily="34" charset="-122"/>
              </a:rPr>
              <a:t>丁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：厨师的名字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（周朝前，一般平民有名无姓，平时人们就用职业加名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称呼）。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smtClean="0">
                <a:latin typeface="微软雅黑" pitchFamily="34" charset="-122"/>
                <a:ea typeface="微软雅黑" pitchFamily="34" charset="-122"/>
              </a:rPr>
              <a:t>解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牛：剖开，分解牛的肢体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400" b="1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     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smtClean="0">
                <a:latin typeface="微软雅黑" pitchFamily="34" charset="-122"/>
                <a:ea typeface="微软雅黑" pitchFamily="34" charset="-122"/>
              </a:rPr>
              <a:t>庖丁解牛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：一个</a:t>
            </a:r>
            <a:r>
              <a:rPr lang="zh-CN" altLang="zh-CN" sz="2400" b="1" smtClean="0">
                <a:latin typeface="微软雅黑" pitchFamily="34" charset="-122"/>
                <a:ea typeface="微软雅黑" pitchFamily="34" charset="-122"/>
              </a:rPr>
              <a:t>叫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b="1" smtClean="0">
                <a:latin typeface="微软雅黑" pitchFamily="34" charset="-122"/>
                <a:ea typeface="微软雅黑" pitchFamily="34" charset="-122"/>
              </a:rPr>
              <a:t>丁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b="1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400" b="1">
                <a:latin typeface="微软雅黑" pitchFamily="34" charset="-122"/>
                <a:ea typeface="微软雅黑" pitchFamily="34" charset="-122"/>
              </a:rPr>
              <a:t>厨师分解牛的肢体。  </a:t>
            </a:r>
          </a:p>
        </p:txBody>
      </p:sp>
    </p:spTree>
    <p:extLst>
      <p:ext uri="{BB962C8B-B14F-4D97-AF65-F5344CB8AC3E}">
        <p14:creationId xmlns:p14="http://schemas.microsoft.com/office/powerpoint/2010/main" val="29024667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/>
        </p:nvSpPr>
        <p:spPr>
          <a:xfrm>
            <a:off x="520176" y="782059"/>
            <a:ext cx="8198522" cy="13988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庖丁为文惠君解牛。手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所触，肩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所倚，足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所履，膝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所踦（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yǐ 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），砉（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xū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）然向（</a:t>
            </a:r>
            <a:r>
              <a:rPr lang="en-US" altLang="zh-CN" sz="1800" b="1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xiǎng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）然，奏刀騞（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huō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）然，莫不中（</a:t>
            </a:r>
            <a:r>
              <a:rPr lang="en-US" altLang="zh-CN" sz="1800" b="1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zhòng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）音：合于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桑林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之舞，乃中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经首</a:t>
            </a:r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之会。</a:t>
            </a:r>
            <a:endParaRPr lang="en-US" altLang="zh-CN" sz="1800" b="1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文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惠君曰：“嘻，善哉！技盖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b="1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hé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至此乎？” 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229288"/>
            <a:ext cx="8198522" cy="13111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为：介词，替。</a:t>
            </a:r>
            <a:r>
              <a:rPr lang="en-US" altLang="zh-CN" sz="1600" b="1" kern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之：结构助词，的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踦：支撑，接触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砉：象声词，皮骨相离的声音。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向：通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响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奏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刀：进刀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騞：象声词，形容比砉然更大的进刀解牛声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中音：合乎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音乐节拍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会：指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节奏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嘻：赞叹声。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盖：通“盍”，何，怎么。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合于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桑林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之舞，乃中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经首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会：互文修辞。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13.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技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盖至（于）此乎：省略句。</a:t>
            </a:r>
            <a:endParaRPr lang="en-US" altLang="zh-CN" sz="1600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20176" y="3570156"/>
            <a:ext cx="8198522" cy="1377749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庖丁给梁惠王宰牛。手接触的地方，肩膀倚靠的地方，脚踩的地方，膝盖顶的地方，哗哗作响，进刀时豁豁地，没有不合音律的：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合乎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桑林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舞乐的节拍，又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合乎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经首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乐曲的节奏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1800" smtClean="0">
              <a:latin typeface="楷体" pitchFamily="49" charset="-122"/>
              <a:ea typeface="楷体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梁惠王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说：“嘻，好啊！（你解牛的）技术怎么竟会高超到这种程度啊？”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语段分析一：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4597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083" y="588217"/>
            <a:ext cx="7701148" cy="10156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思考①：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文章是如何描绘写庖丁解牛的？ 请用一个词来归纳庖丁解牛的表演。</a:t>
            </a:r>
          </a:p>
        </p:txBody>
      </p:sp>
      <p:sp>
        <p:nvSpPr>
          <p:cNvPr id="6" name="文本框 1229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A1A9F61-7088-49C0-814C-E1B8AE8E531F}"/>
              </a:ext>
            </a:extLst>
          </p:cNvPr>
          <p:cNvSpPr/>
          <p:nvPr/>
        </p:nvSpPr>
        <p:spPr>
          <a:xfrm>
            <a:off x="3027690" y="3380023"/>
            <a:ext cx="1576967" cy="36933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）节奏：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1C05F74-B408-4F4E-A10D-909401F4B474}"/>
              </a:ext>
            </a:extLst>
          </p:cNvPr>
          <p:cNvSpPr/>
          <p:nvPr/>
        </p:nvSpPr>
        <p:spPr>
          <a:xfrm>
            <a:off x="4604657" y="1935671"/>
            <a:ext cx="2833129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手触，肩倚，足履，膝踦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4E0156A-7B7B-4128-8FAA-C61CA2961ACF}"/>
              </a:ext>
            </a:extLst>
          </p:cNvPr>
          <p:cNvSpPr/>
          <p:nvPr/>
        </p:nvSpPr>
        <p:spPr>
          <a:xfrm>
            <a:off x="4655224" y="2606169"/>
            <a:ext cx="2414427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砉然向然，奏刀騞然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CC1EA26-6A23-4F88-9425-29BC1C9132AD}"/>
              </a:ext>
            </a:extLst>
          </p:cNvPr>
          <p:cNvSpPr/>
          <p:nvPr/>
        </p:nvSpPr>
        <p:spPr>
          <a:xfrm>
            <a:off x="4655224" y="3124542"/>
            <a:ext cx="2236297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合于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桑林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之舞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乃中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经首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之会</a:t>
            </a:r>
          </a:p>
        </p:txBody>
      </p:sp>
      <p:sp>
        <p:nvSpPr>
          <p:cNvPr id="12" name="文本框 1229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8D3F755-CAC6-4219-9981-002E5BFCB3F5}"/>
              </a:ext>
            </a:extLst>
          </p:cNvPr>
          <p:cNvSpPr/>
          <p:nvPr/>
        </p:nvSpPr>
        <p:spPr>
          <a:xfrm>
            <a:off x="1199939" y="2629402"/>
            <a:ext cx="14520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精彩绝伦</a:t>
            </a:r>
          </a:p>
        </p:txBody>
      </p:sp>
      <p:sp>
        <p:nvSpPr>
          <p:cNvPr id="13" name="矩形 12"/>
          <p:cNvSpPr/>
          <p:nvPr/>
        </p:nvSpPr>
        <p:spPr>
          <a:xfrm>
            <a:off x="3027690" y="1932124"/>
            <a:ext cx="1473480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）动作：</a:t>
            </a:r>
          </a:p>
        </p:txBody>
      </p:sp>
      <p:sp>
        <p:nvSpPr>
          <p:cNvPr id="14" name="矩形 13"/>
          <p:cNvSpPr/>
          <p:nvPr/>
        </p:nvSpPr>
        <p:spPr>
          <a:xfrm>
            <a:off x="3027690" y="2606169"/>
            <a:ext cx="148503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）声音：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2647095" y="2122679"/>
            <a:ext cx="324984" cy="1478335"/>
          </a:xfrm>
          <a:prstGeom prst="leftBrace">
            <a:avLst>
              <a:gd name="adj1" fmla="val 25314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84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083" y="588217"/>
            <a:ext cx="7701148" cy="499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②：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第二段中专门写文惠君话语的有何作用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1C05F74-B408-4F4E-A10D-909401F4B474}"/>
              </a:ext>
            </a:extLst>
          </p:cNvPr>
          <p:cNvSpPr/>
          <p:nvPr/>
        </p:nvSpPr>
        <p:spPr>
          <a:xfrm>
            <a:off x="2296353" y="1678208"/>
            <a:ext cx="4635209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借文惠君的提问过渡到下文。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4E0156A-7B7B-4128-8FAA-C61CA2961ACF}"/>
              </a:ext>
            </a:extLst>
          </p:cNvPr>
          <p:cNvSpPr/>
          <p:nvPr/>
        </p:nvSpPr>
        <p:spPr>
          <a:xfrm>
            <a:off x="2296353" y="2352253"/>
            <a:ext cx="4635209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通过文惠君的赞叹，展现了庖丁技艺的高超。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49509" y="1747458"/>
            <a:ext cx="134684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18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结构上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9509" y="2421503"/>
            <a:ext cx="134684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1800" b="1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内容上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15287" y="3508744"/>
            <a:ext cx="1660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论捧逗</a:t>
            </a:r>
            <a:r>
              <a:rPr lang="en-US" altLang="zh-CN" sz="24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137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80935_1"/>
  <p:tag name="KSO_WM_TAG_VERSION" val="1.0"/>
  <p:tag name="KSO_WM_TEMPLATE_CATEGORY" val="custom"/>
  <p:tag name="KSO_WM_TEMPLATE_INDEX" val="20181611"/>
  <p:tag name="KSO_WM_TEMPLATE_SUBCATEGORY" val="combine"/>
  <p:tag name="KSO_WM_TEMPLATE_THUMBS_INDEX" val="1、6、14、15、20、21、23、24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6739C"/>
      </a:dk2>
      <a:lt2>
        <a:srgbClr val="E7E6E6"/>
      </a:lt2>
      <a:accent1>
        <a:srgbClr val="46739C"/>
      </a:accent1>
      <a:accent2>
        <a:srgbClr val="ED7D31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210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9">
      <vt:lpstr>Arial</vt:lpstr>
      <vt:lpstr>Calibri Light</vt:lpstr>
      <vt:lpstr>Calibri</vt:lpstr>
      <vt:lpstr>微软雅黑</vt:lpstr>
      <vt:lpstr>宋体</vt:lpstr>
      <vt:lpstr>楷体</vt:lpstr>
      <vt:lpstr>黑体</vt:lpstr>
      <vt:lpstr>Wingdings</vt:lpstr>
      <vt:lpstr>方正粗黑宋简体</vt:lpstr>
      <vt:lpstr>华文中宋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cp:lastPrinted>2021-02-10T17:24:12Z</cp:lastPrinted>
  <dcterms:created xsi:type="dcterms:W3CDTF">2021-02-10T17:24:12Z</dcterms:created>
  <dcterms:modified xsi:type="dcterms:W3CDTF">2021-02-10T09:24:14Z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