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72" r:id="rId2"/>
    <p:sldId id="258" r:id="rId3"/>
    <p:sldId id="308" r:id="rId4"/>
    <p:sldId id="309" r:id="rId5"/>
    <p:sldId id="310" r:id="rId6"/>
    <p:sldId id="277" r:id="rId7"/>
    <p:sldId id="262" r:id="rId8"/>
    <p:sldId id="274" r:id="rId9"/>
    <p:sldId id="311" r:id="rId10"/>
    <p:sldId id="312" r:id="rId11"/>
    <p:sldId id="313" r:id="rId12"/>
    <p:sldId id="279" r:id="rId13"/>
    <p:sldId id="278" r:id="rId14"/>
    <p:sldId id="280" r:id="rId15"/>
    <p:sldId id="282" r:id="rId16"/>
    <p:sldId id="314" r:id="rId17"/>
    <p:sldId id="315" r:id="rId18"/>
    <p:sldId id="317" r:id="rId19"/>
    <p:sldId id="283" r:id="rId20"/>
    <p:sldId id="316" r:id="rId21"/>
    <p:sldId id="288" r:id="rId22"/>
    <p:sldId id="285" r:id="rId23"/>
    <p:sldId id="289" r:id="rId24"/>
    <p:sldId id="296" r:id="rId25"/>
    <p:sldId id="318" r:id="rId26"/>
    <p:sldId id="319" r:id="rId27"/>
    <p:sldId id="290" r:id="rId28"/>
    <p:sldId id="291" r:id="rId29"/>
    <p:sldId id="292" r:id="rId30"/>
    <p:sldId id="301" r:id="rId31"/>
    <p:sldId id="320" r:id="rId32"/>
    <p:sldId id="321" r:id="rId33"/>
    <p:sldId id="322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/>
    <p:restoredTop sz="94601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94800" y="838200"/>
            <a:ext cx="2590800" cy="53784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22400" y="838200"/>
            <a:ext cx="7569200" cy="53784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2400" y="2101850"/>
            <a:ext cx="50800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05600" y="2101850"/>
            <a:ext cx="50800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03200" y="0"/>
            <a:ext cx="19304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235200" y="0"/>
            <a:ext cx="99568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4" descr="Stationery"/>
          <p:cNvSpPr>
            <a:spLocks noChangeArrowheads="1"/>
          </p:cNvSpPr>
          <p:nvPr/>
        </p:nvSpPr>
        <p:spPr bwMode="auto">
          <a:xfrm>
            <a:off x="609600" y="0"/>
            <a:ext cx="1625600" cy="762000"/>
          </a:xfrm>
          <a:prstGeom prst="rect">
            <a:avLst/>
          </a:prstGeom>
          <a:blipFill dpi="0" rotWithShape="0">
            <a:blip r:embed="rId12"/>
            <a:tile tx="0" ty="0" sx="100000" sy="100000" flip="none" algn="tl"/>
          </a:blip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609600" cy="6858000"/>
          </a:xfrm>
          <a:prstGeom prst="rect">
            <a:avLst/>
          </a:prstGeom>
          <a:blipFill dpi="0" rotWithShape="0">
            <a:blip r:embed="rId12"/>
            <a:tile tx="0" ty="0" sx="100000" sy="100000" flip="none" algn="tl"/>
          </a:blip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title"/>
          </p:nvPr>
        </p:nvSpPr>
        <p:spPr>
          <a:xfrm>
            <a:off x="1422400" y="8382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22400" y="64135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kumimoji="0" sz="1400" smtClean="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4135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buFontTx/>
              <a:buNone/>
              <a:defRPr kumimoji="0" sz="1400" smtClean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3" name="Picture 9" descr="anabnr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8300" y="0"/>
            <a:ext cx="10553700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406400" y="457200"/>
            <a:ext cx="3352800" cy="3048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972800" y="6413500"/>
            <a:ext cx="12192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36" name="Rectangle 12"/>
          <p:cNvSpPr>
            <a:spLocks noGrp="1"/>
          </p:cNvSpPr>
          <p:nvPr>
            <p:ph type="body" idx="5"/>
          </p:nvPr>
        </p:nvSpPr>
        <p:spPr>
          <a:xfrm>
            <a:off x="1422400" y="210185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7430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330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230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audio" Target="../media/chimes1.wav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audio" Target="../media/chimes1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gif" /><Relationship Id="rId3" Type="http://schemas.openxmlformats.org/officeDocument/2006/relationships/audio" Target="../media/chimes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chimes1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chimes1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chimes1.wav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audio" Target="../media/chimes1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chimes1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audio" Target="../media/chimes1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audio" Target="../media/chimes1.wav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0.gif" /><Relationship Id="rId3" Type="http://schemas.openxmlformats.org/officeDocument/2006/relationships/image" Target="../media/image11.png" /><Relationship Id="rId4" Type="http://schemas.openxmlformats.org/officeDocument/2006/relationships/audio" Target="../media/chimes1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chimes1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chimes1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矩形 5121"/>
          <p:cNvSpPr/>
          <p:nvPr/>
        </p:nvSpPr>
        <p:spPr>
          <a:xfrm>
            <a:off x="1703070" y="1196340"/>
            <a:ext cx="82486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MingLiU" pitchFamily="1" charset="-120"/>
              </a:rPr>
              <a:t>某家生了孩子，满月时抱出与大家见面。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MingLiU" pitchFamily="1" charset="-120"/>
              </a:rPr>
              <a:t>甲说：“这孩子将来要发财。”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MingLiU" pitchFamily="1" charset="-120"/>
              </a:rPr>
              <a:t>乙说：“这孩子将来要做官。”</a:t>
            </a:r>
          </a:p>
          <a:p>
            <a:r>
              <a:rPr lang="zh-CN" altLang="en-US" sz="2800" b="1">
                <a:latin typeface="Arial" panose="020b0604020202020204" pitchFamily="34" charset="0"/>
                <a:ea typeface="MingLiU" pitchFamily="1" charset="-120"/>
              </a:rPr>
              <a:t>丙说：“这孩子将来是要死的。”</a:t>
            </a:r>
          </a:p>
        </p:txBody>
      </p:sp>
      <p:sp>
        <p:nvSpPr>
          <p:cNvPr id="5123" name="文本框 5122"/>
          <p:cNvSpPr txBox="1"/>
          <p:nvPr/>
        </p:nvSpPr>
        <p:spPr>
          <a:xfrm>
            <a:off x="1559560" y="3789045"/>
            <a:ext cx="82581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E3653"/>
                </a:solidFill>
                <a:latin typeface="Arial" panose="020b0604020202020204" pitchFamily="34" charset="0"/>
                <a:ea typeface="MingLiU" pitchFamily="1" charset="-120"/>
              </a:rPr>
              <a:t>一次，在酒会上，一位年轻的士兵不慎将酒泼到将军的秃头上，士兵悚然，全场寂静，气氛尴尬。这时，只见这位将军轻抚士兵肩头，说：“老弟，你以为这种治疗能长出头发吗？”全场立刻爆发出了笑声，人们紧绷的心弦松弛下来了，宴会充满了欢乐的气氛。</a:t>
            </a:r>
          </a:p>
        </p:txBody>
      </p:sp>
      <p:sp>
        <p:nvSpPr>
          <p:cNvPr id="5126" name="矩形 5125"/>
          <p:cNvSpPr/>
          <p:nvPr/>
        </p:nvSpPr>
        <p:spPr>
          <a:xfrm rot="5400000">
            <a:off x="8814753" y="3086418"/>
            <a:ext cx="4876800" cy="809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i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B2B2B2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恶语伤人六月寒</a:t>
            </a:r>
          </a:p>
        </p:txBody>
      </p:sp>
      <p:sp>
        <p:nvSpPr>
          <p:cNvPr id="5125" name="矩形 5124"/>
          <p:cNvSpPr/>
          <p:nvPr/>
        </p:nvSpPr>
        <p:spPr>
          <a:xfrm rot="5400000">
            <a:off x="-1512252" y="3024188"/>
            <a:ext cx="4648200" cy="809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i="1"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35921" dir="2699999" algn="ctr" rotWithShape="0">
                    <a:srgbClr val="B2B2B2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良言一句三冬暖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0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009900"/>
                </a:solidFill>
                <a:sym typeface="+mn-ea"/>
              </a:rPr>
              <a:t>课题导入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矩形 20481"/>
          <p:cNvSpPr/>
          <p:nvPr/>
        </p:nvSpPr>
        <p:spPr>
          <a:xfrm>
            <a:off x="341630" y="260350"/>
            <a:ext cx="11589385" cy="6337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3" name="矩形 20482"/>
          <p:cNvSpPr/>
          <p:nvPr/>
        </p:nvSpPr>
        <p:spPr>
          <a:xfrm>
            <a:off x="334963" y="44450"/>
            <a:ext cx="4464050" cy="8651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正确使用谦敬词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1992630" y="1125855"/>
            <a:ext cx="9319895" cy="43999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Arial" panose="020b0604020202020204" pitchFamily="34" charset="0"/>
              </a:rPr>
              <a:t>　　                           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“家大舍小令外人”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对别人称自己的长辈和年长的平辈时冠以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“家”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,如家父(家严)、家母（家慈）、家叔、家兄等；对别人称比自己小的家人时冠以“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”，如舍弟、舍妹、舍侄等；称别人家中的人冠以“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令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”表示敬重，如令堂、令尊、令郎、令爱等。</a:t>
            </a:r>
            <a:r>
              <a:rPr lang="zh-CN" altLang="en-US" sz="2800" b="1" u="sng">
                <a:latin typeface="黑体" panose="02010609060101010101" pitchFamily="2" charset="-122"/>
                <a:ea typeface="黑体" panose="02010609060101010101" pitchFamily="2" charset="-122"/>
              </a:rPr>
              <a:t>除“家”“舍”“令”外，谦词还有“小”（小女），“拙”（拙见），“鄙”（鄙人、鄙见），“寒”（寒舍），“愚”（愚见）。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1992630" y="4797425"/>
            <a:ext cx="9319260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常见敬词有“贵”（贵庚），“大”（大作），“高”（高见），“尊”（尊姓），“光”（光临），“拜”（拜托），“赐”（赐教），“雅”（雅正），“惠”（惠顾），“鼎”（鼎力）等等。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1847850" y="404813"/>
            <a:ext cx="8229600" cy="1139825"/>
          </a:xfrm>
        </p:spPr>
        <p:txBody>
          <a:bodyPr anchor="ctr" anchorCtr="0"/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下面句子中都有不得体的地方，请指出指出并改正</a:t>
            </a: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703388" y="1412875"/>
            <a:ext cx="8964612" cy="45307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①他来拜访我，使我受宠若惊。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②我们荣幸地莅临母校参加校庆活动。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③明天我准时去，你务必在家恭候。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④你家令尊还在公司当经理吗？</a:t>
            </a:r>
          </a:p>
          <a:p>
            <a:pPr marL="0" indent="0">
              <a:lnSpc>
                <a:spcPct val="90000"/>
              </a:lnSpc>
              <a:buNone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①  “拜访”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改为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“看望”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②  “莅临”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改为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“回到”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③  “务必”、“恭候”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改为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“请”、“等候”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④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删去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“你家”</a:t>
            </a:r>
          </a:p>
          <a:p>
            <a:pPr marL="0" indent="0">
              <a:lnSpc>
                <a:spcPct val="90000"/>
              </a:lnSpc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当堂诊学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695325" y="764540"/>
            <a:ext cx="11418570" cy="529653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四大能人碰头</a:t>
            </a: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从前有个村子里有四个能说会道的人。一个是厨师，一个是裁缝，一个是车把式，还有一个是船夫。谁家有什么事都请他们去帮忙。有一次，本村一户哥俩分家，请这四人去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说和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。这四人先在厨师家碰头。厨师说：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去了，要快刀斩乱麻，别锅啦碗啦分不清。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赶车的接过话茬：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咱们也不是没管过这号事，前有车后有辙，别太出格就行。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裁缝说：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我们办事不能太偏了，要针过得去，线过得去才行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，船夫最后说：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咱们到那儿要看风使舵，实在不行就来个顺水推舟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b="1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1981200" y="1676400"/>
            <a:ext cx="7772400" cy="114300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sz="3600" b="1">
                <a:solidFill>
                  <a:srgbClr val="0099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身份得体</a:t>
            </a:r>
            <a:b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2286000" y="2209800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3333FF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要依据说话人的身份、年龄、职业、习惯、修养和性格特点来表述人物的语言。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1892935" y="834390"/>
            <a:ext cx="8501380" cy="502031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小测试：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某中学文学社发出一封信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邀请一位作家担任顾问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用语准确得体的一项是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   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b="1">
                <a:solidFill>
                  <a:srgbClr val="3333FF"/>
                </a:solidFill>
                <a:cs typeface="Times New Roman" panose="02020603050405020304" pitchFamily="18" charset="0"/>
              </a:rPr>
              <a:t> 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我们敬请您担任我社顾问，如能得到应允，将是我们莫大的荣幸。 </a:t>
            </a:r>
            <a:b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b="1">
                <a:solidFill>
                  <a:srgbClr val="3333FF"/>
                </a:solidFill>
                <a:cs typeface="Times New Roman" panose="02020603050405020304" pitchFamily="18" charset="0"/>
              </a:rPr>
              <a:t> 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您荣幸地被邀请为我社顾问，我们感到无比高兴。 </a:t>
            </a:r>
            <a:b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b="1">
                <a:solidFill>
                  <a:srgbClr val="3333FF"/>
                </a:solidFill>
                <a:cs typeface="Times New Roman" panose="02020603050405020304" pitchFamily="18" charset="0"/>
              </a:rPr>
              <a:t> 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我们荣幸地聘请您为我社顾问，敬请务必应允。 </a:t>
            </a:r>
            <a:b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b="1">
                <a:solidFill>
                  <a:srgbClr val="3333FF"/>
                </a:solidFill>
                <a:cs typeface="Times New Roman" panose="02020603050405020304" pitchFamily="18" charset="0"/>
              </a:rPr>
              <a:t> </a:t>
            </a:r>
            <a:r>
              <a:rPr lang="zh-CN" altLang="en-US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聘请您为我社顾问，将是我们一大荣幸，特呈请柬，敬请欣然赏光。 </a:t>
            </a: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652" name="Rectangle 4"/>
          <p:cNvSpPr/>
          <p:nvPr/>
        </p:nvSpPr>
        <p:spPr>
          <a:xfrm flipH="1">
            <a:off x="9102090" y="1703070"/>
            <a:ext cx="483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当堂诊学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1055370" y="836295"/>
            <a:ext cx="10500360" cy="470027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FF0000"/>
                </a:solidFill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</a:rPr>
              <a:t>从前，有个秀才到集上去买柴，他文质彬彬地对卖柴的客气地说：“荷薪者（挑柴火的）过来。”那卖柴的莫名其妙，但“过来”两字还是听懂了，又看到秀才招手，便挑柴过来。秀才又问：“价钱几何？”卖柴的糊涂了，不过“价钱”两字还是听懂了，就开了价钱。秀才于是讨价还价了：“外实而内虚</a:t>
            </a:r>
            <a:r>
              <a:rPr lang="en-US" altLang="zh-CN" sz="2800" b="1">
                <a:solidFill>
                  <a:srgbClr val="000000"/>
                </a:solidFill>
              </a:rPr>
              <a:t>,</a:t>
            </a:r>
            <a:r>
              <a:rPr lang="zh-CN" altLang="en-US" sz="2800" b="1">
                <a:solidFill>
                  <a:srgbClr val="000000"/>
                </a:solidFill>
              </a:rPr>
              <a:t>烟多而焰少，请损之</a:t>
            </a:r>
            <a:r>
              <a:rPr lang="en-US" altLang="zh-CN" sz="2800" b="1">
                <a:solidFill>
                  <a:srgbClr val="000000"/>
                </a:solidFill>
              </a:rPr>
              <a:t>(</a:t>
            </a:r>
            <a:r>
              <a:rPr lang="zh-CN" altLang="en-US" sz="2800" b="1">
                <a:solidFill>
                  <a:srgbClr val="000000"/>
                </a:solidFill>
              </a:rPr>
              <a:t>请减少价钱</a:t>
            </a:r>
            <a:r>
              <a:rPr lang="en-US" altLang="zh-CN" sz="2800" b="1">
                <a:solidFill>
                  <a:srgbClr val="000000"/>
                </a:solidFill>
              </a:rPr>
              <a:t>)</a:t>
            </a:r>
            <a:r>
              <a:rPr lang="zh-CN" altLang="en-US" sz="2800" b="1">
                <a:solidFill>
                  <a:srgbClr val="000000"/>
                </a:solidFill>
              </a:rPr>
              <a:t>。”这回那卖柴的怎么也听不懂，于是挑着柴火走了。</a:t>
            </a:r>
            <a:br>
              <a:rPr lang="zh-CN" altLang="en-US" sz="2800" b="1">
                <a:solidFill>
                  <a:srgbClr val="000000"/>
                </a:solidFill>
              </a:rPr>
            </a:br>
            <a:br>
              <a:rPr lang="zh-CN" altLang="en-US" b="1">
                <a:solidFill>
                  <a:srgbClr val="000000"/>
                </a:solidFill>
              </a:rPr>
            </a:b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700" name="Rectangle 4"/>
          <p:cNvSpPr/>
          <p:nvPr/>
        </p:nvSpPr>
        <p:spPr>
          <a:xfrm>
            <a:off x="1415415" y="4076700"/>
            <a:ext cx="10445750" cy="1938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（分析：上面的秀才说话，选择了书卷文言词语，而卖柴的由于没有文化，只会使用平常的口头语。上面一段故事，是买和卖双方谈话，属口头语体。口头语体对选词有特定的要求，一般应选用全民通用词、常用词，而文言词、成语典故、专门术语之类一般是受到排斥的。上面讲的那个秀才违背语体的规定性，所以，他的交际效果等于零。） 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29697"/>
          <p:cNvSpPr txBox="1"/>
          <p:nvPr/>
        </p:nvSpPr>
        <p:spPr>
          <a:xfrm>
            <a:off x="2133600" y="304800"/>
            <a:ext cx="8153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注意文体、语体特点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1774825" y="990600"/>
            <a:ext cx="85883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在实际运用语言的过程中，除了要注意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书面语和口语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的区别，还一定要注意各种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文体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的差别，按照文体要求使用语言，如果在口语性较强的表达中使用书面语就会影响语言的表达效果，反之亦然。注意文体的得体， 不同的文体对语言的要求不同。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1905000" y="3886200"/>
            <a:ext cx="87630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议论文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准确严密  记叙文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流畅生动</a:t>
            </a:r>
            <a:b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说明文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平实严谨    新闻稿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简洁扼要</a:t>
            </a:r>
            <a:b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广播稿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明白易懂   广告词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通俗凝炼</a:t>
            </a:r>
            <a:b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合 同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严密清楚     贺   辞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热情洋溢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1" name="图片 297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57200"/>
            <a:ext cx="228600" cy="22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30721"/>
          <p:cNvSpPr txBox="1"/>
          <p:nvPr/>
        </p:nvSpPr>
        <p:spPr>
          <a:xfrm>
            <a:off x="1847850" y="836613"/>
            <a:ext cx="8153400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法院在审理一案件时，需传证人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罪犯的妻子到庭。审判员说哪句话才比较得体？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、传证人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到庭                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、把罪犯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的老婆带上来。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、传证人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到这里来            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、叫罪犯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的妻子来。 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8328025" y="2060575"/>
            <a:ext cx="11525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1847850" y="4941888"/>
            <a:ext cx="83518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法庭是个庄严神圣的地方，庭审是个严肃的场合，应用规范的法律语言。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当堂诊学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矩形 32769"/>
          <p:cNvSpPr/>
          <p:nvPr/>
        </p:nvSpPr>
        <p:spPr>
          <a:xfrm>
            <a:off x="551180" y="1114425"/>
            <a:ext cx="1074991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buNone/>
            </a:pPr>
            <a:r>
              <a:rPr lang="en-US" altLang="zh-CN" sz="2800" b="1">
                <a:solidFill>
                  <a:srgbClr val="CC3300"/>
                </a:solidFill>
                <a:latin typeface="黑体" panose="02010609060101010101" pitchFamily="2" charset="-122"/>
              </a:rPr>
              <a:t>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你买了一本书，看完后被一位跟你很要好的同学借去了。半个月后，还你的时候，书已有些破旧。他显得很不好意思。这时你要说一句话，比较恰当的一句是：</a:t>
            </a:r>
          </a:p>
          <a:p>
            <a:pPr lvl="0" algn="just"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．这是我最后一次借书给你了。</a:t>
            </a:r>
          </a:p>
          <a:p>
            <a:pPr lvl="0" algn="just"/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．杜甫说“读书破万卷”，你还没有读破，怎么就还来了呢？					</a:t>
            </a:r>
          </a:p>
          <a:p>
            <a:pPr lvl="0" algn="just"/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．买书是为了读书，爱不释手，就会破旧，何必不好意思呢？				</a:t>
            </a:r>
          </a:p>
          <a:p>
            <a:pPr lvl="0" algn="just"/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．这本书买得不冤枉，我啃了一遍，你又啃了一遍，自然会有些破旧，难道买一本书就让它永远是新的吗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32771" name="笑脸 32770"/>
          <p:cNvSpPr/>
          <p:nvPr/>
        </p:nvSpPr>
        <p:spPr>
          <a:xfrm>
            <a:off x="910908" y="4940618"/>
            <a:ext cx="433387" cy="360362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1981200" y="836613"/>
            <a:ext cx="7772400" cy="114300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sz="3600" b="1">
                <a:solidFill>
                  <a:srgbClr val="0099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目的得体</a:t>
            </a: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2454275" y="1619250"/>
            <a:ext cx="7673975" cy="278320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             </a:t>
            </a:r>
            <a:r>
              <a:rPr lang="en-US" altLang="zh-CN" sz="2800" b="1">
                <a:solidFill>
                  <a:srgbClr val="3333FF"/>
                </a:solidFill>
              </a:rPr>
              <a:t> ——</a:t>
            </a:r>
            <a:r>
              <a:rPr lang="zh-CN" altLang="en-US" sz="2800" b="1">
                <a:solidFill>
                  <a:srgbClr val="3333FF"/>
                </a:solidFill>
              </a:rPr>
              <a:t>无论是书面语还是口语，都应有明确的目的性。根据目的来调整自己说话的方式和口吻，并最优化地选取最重要的信息来表达。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sz="4000" b="1">
                <a:solidFill>
                  <a:srgbClr val="3333FF"/>
                </a:solidFill>
              </a:rPr>
              <a:t>口语交际</a:t>
            </a:r>
            <a:r>
              <a:rPr lang="en-US" altLang="zh-CN" sz="4000" b="1">
                <a:solidFill>
                  <a:srgbClr val="3333FF"/>
                </a:solidFill>
              </a:rPr>
              <a:t>——</a:t>
            </a: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3868738" y="2743200"/>
            <a:ext cx="4603526" cy="829816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语言表达要</a:t>
            </a:r>
            <a:r>
              <a:rPr lang="zh-CN" altLang="en-US" sz="4800" b="1" smtClean="0">
                <a:solidFill>
                  <a:srgbClr val="FF0000"/>
                </a:solidFill>
              </a:rPr>
              <a:t>得体</a:t>
            </a:r>
            <a:endParaRPr lang="en-US" altLang="zh-CN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框 33793"/>
          <p:cNvSpPr txBox="1"/>
          <p:nvPr/>
        </p:nvSpPr>
        <p:spPr>
          <a:xfrm>
            <a:off x="1271905" y="433070"/>
            <a:ext cx="10140950" cy="2245360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给“写得好”加上一定的上下文，使它分别符合下面的表达要求。（可以只有上文或下文，字数不限）（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4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分）（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06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江西卷）</a:t>
            </a:r>
          </a:p>
          <a:p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示例：表达的是“赞扬”：文章有气势，有文采，写得好！</a:t>
            </a:r>
          </a:p>
          <a:p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   （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）表达的是“嘲讽”：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________________________</a:t>
            </a:r>
          </a:p>
          <a:p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   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（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2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）表达的是“威胁”：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________________________ </a:t>
            </a:r>
          </a:p>
        </p:txBody>
      </p:sp>
      <p:sp>
        <p:nvSpPr>
          <p:cNvPr id="33795" name="文本框 33794"/>
          <p:cNvSpPr txBox="1"/>
          <p:nvPr/>
        </p:nvSpPr>
        <p:spPr>
          <a:xfrm>
            <a:off x="1752600" y="3048000"/>
            <a:ext cx="8610600" cy="3538220"/>
          </a:xfrm>
          <a:prstGeom prst="rect">
            <a:avLst/>
          </a:prstGeom>
          <a:noFill/>
          <a:ln w="38100" cap="flat" cmpd="dbl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华文细黑" pitchFamily="2" charset="-122"/>
                <a:ea typeface="华文细黑" pitchFamily="2" charset="-122"/>
              </a:rPr>
              <a:t>[</a:t>
            </a:r>
            <a:r>
              <a:rPr lang="zh-CN" altLang="en-US" sz="3200" b="1">
                <a:solidFill>
                  <a:srgbClr val="3333FF"/>
                </a:solidFill>
                <a:latin typeface="华文细黑" pitchFamily="2" charset="-122"/>
                <a:ea typeface="华文细黑" pitchFamily="2" charset="-122"/>
              </a:rPr>
              <a:t>解析</a:t>
            </a:r>
            <a:r>
              <a:rPr lang="en-US" altLang="zh-CN" sz="3200" b="1">
                <a:solidFill>
                  <a:srgbClr val="3333FF"/>
                </a:solidFill>
                <a:latin typeface="华文细黑" pitchFamily="2" charset="-122"/>
                <a:ea typeface="华文细黑" pitchFamily="2" charset="-122"/>
              </a:rPr>
              <a:t>]</a:t>
            </a:r>
            <a:r>
              <a:rPr lang="zh-CN" altLang="en-US" sz="3200" b="1">
                <a:solidFill>
                  <a:srgbClr val="3333FF"/>
                </a:solidFill>
                <a:latin typeface="华文细黑" pitchFamily="2" charset="-122"/>
                <a:ea typeface="华文细黑" pitchFamily="2" charset="-122"/>
              </a:rPr>
              <a:t>说话写文章有一定的目的或意图，目的不同，用语自然要有变化。要做到准确得体，须根据表情达意的需要，选用恰当的表达方式。本题要求给“写得好”加上一定的上下文，表达的是“嘲讽”或“威胁”的意图。要根据外部语境的变化，给出上文或下文，选取的语言当然不同，这样才能符合得体的要求。 </a:t>
            </a:r>
          </a:p>
        </p:txBody>
      </p:sp>
      <p:sp>
        <p:nvSpPr>
          <p:cNvPr id="33796" name="文本框 33795"/>
          <p:cNvSpPr txBox="1"/>
          <p:nvPr/>
        </p:nvSpPr>
        <p:spPr>
          <a:xfrm>
            <a:off x="1752600" y="3341688"/>
            <a:ext cx="8610600" cy="2306955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[</a:t>
            </a:r>
            <a:r>
              <a:rPr lang="zh-CN" altLang="en-US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答案示例</a:t>
            </a:r>
            <a:r>
              <a:rPr lang="en-US" altLang="zh-CN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] </a:t>
            </a:r>
            <a:r>
              <a:rPr lang="zh-CN" altLang="en-US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（</a:t>
            </a:r>
            <a:r>
              <a:rPr lang="en-US" altLang="zh-CN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）这篇文章是写得好，好得连作者自己都看不懂。（</a:t>
            </a:r>
            <a:r>
              <a:rPr lang="en-US" altLang="zh-CN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2</a:t>
            </a:r>
            <a:r>
              <a:rPr lang="zh-CN" altLang="en-US" sz="3600" b="1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）他指着举报自己的人说：“你的举报信写得好，我们走着瞧！”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当堂诊学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4" name="Rectangle 4"/>
          <p:cNvSpPr/>
          <p:nvPr/>
        </p:nvSpPr>
        <p:spPr>
          <a:xfrm>
            <a:off x="2352040" y="1517015"/>
            <a:ext cx="9119870" cy="1076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“梦想在心中，创造在手中。”这是某中学校园里的一幅标语，它用得得体吗？</a:t>
            </a:r>
          </a:p>
        </p:txBody>
      </p:sp>
      <p:sp>
        <p:nvSpPr>
          <p:cNvPr id="35845" name="Rectangle 5"/>
          <p:cNvSpPr/>
          <p:nvPr/>
        </p:nvSpPr>
        <p:spPr>
          <a:xfrm>
            <a:off x="2512060" y="3404870"/>
            <a:ext cx="78320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分析：这标语用在校园里十分的得体。既响亮又简洁，明确告诉同学们既要有远大的理想，又要有具体的实际行动，去创造你的梦想。 </a:t>
            </a: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br>
              <a:rPr lang="zh-CN" altLang="en-US" sz="3200" b="1">
                <a:solidFill>
                  <a:srgbClr val="009900"/>
                </a:solidFill>
                <a:latin typeface="Times New Roman" panose="02020603050405020304" pitchFamily="18" charset="0"/>
              </a:rPr>
            </a:b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1981200" y="836613"/>
            <a:ext cx="7772400" cy="114300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sz="3600" b="1">
                <a:solidFill>
                  <a:srgbClr val="0099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009900"/>
                </a:solidFill>
                <a:latin typeface="宋体" panose="02010600030101010101" pitchFamily="2" charset="-122"/>
              </a:rPr>
              <a:t>称呼得体</a:t>
            </a: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2674938" y="1636713"/>
            <a:ext cx="7669212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对什么样的人用什么样的称呼，称呼对方要注意长幼尊卑。还要注意尊称、谦称和习惯用语。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8" name="Rectangle 4"/>
          <p:cNvSpPr/>
          <p:nvPr/>
        </p:nvSpPr>
        <p:spPr>
          <a:xfrm>
            <a:off x="2150110" y="1199515"/>
            <a:ext cx="7978140" cy="15684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问题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：这个标语合适吗？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“民警提示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——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一日行窃，终身是贼”</a:t>
            </a:r>
          </a:p>
        </p:txBody>
      </p:sp>
      <p:sp>
        <p:nvSpPr>
          <p:cNvPr id="36869" name="Rectangle 5"/>
          <p:cNvSpPr/>
          <p:nvPr/>
        </p:nvSpPr>
        <p:spPr>
          <a:xfrm>
            <a:off x="2004060" y="2988310"/>
            <a:ext cx="834009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latin typeface="Times New Roman" panose="02020603050405020304" pitchFamily="18" charset="0"/>
              </a:rPr>
              <a:t>下列标语呢？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◆</a:t>
            </a: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山东某乡镇：“养女不读书，不如养头猪！养儿不读书，就象养头驴！” </a:t>
            </a:r>
            <a:b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 ◆湖北某殡仪馆门口：“经济搞上去，人口降下来。” </a:t>
            </a:r>
            <a:b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 ◆北京某幼儿园：“生活向低标准同志看齐，工作向高标准来要求。 </a:t>
            </a:r>
            <a:b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b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47215" y="1916430"/>
            <a:ext cx="950150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92D050"/>
                </a:solidFill>
                <a:sym typeface="+mn-ea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场合得体</a:t>
            </a:r>
          </a:p>
          <a:p>
            <a:r>
              <a:rPr lang="en-US" altLang="zh-CN" sz="3200" b="1">
                <a:solidFill>
                  <a:srgbClr val="3333FF"/>
                </a:solidFill>
                <a:sym typeface="+mn-ea"/>
              </a:rPr>
              <a:t>——</a:t>
            </a:r>
            <a:r>
              <a:rPr lang="zh-CN" altLang="en-US" sz="3200" b="1">
                <a:solidFill>
                  <a:srgbClr val="3333FF"/>
                </a:solidFill>
                <a:sym typeface="+mn-ea"/>
              </a:rPr>
              <a:t>不同的场合决定着不同的用语，在娱乐场所语言就生动幽默；在工作场所语言就准确简明；在生活场所就亲切自然，多用口语；在开会谈判等庄重场合用语就要规范、严肃、准确。</a:t>
            </a:r>
            <a:r>
              <a:rPr lang="zh-CN" altLang="en-US" b="1">
                <a:solidFill>
                  <a:srgbClr val="3333FF"/>
                </a:solidFill>
                <a:sym typeface="+mn-ea"/>
              </a:rPr>
              <a:t> </a:t>
            </a:r>
            <a:br>
              <a:rPr lang="zh-CN" altLang="en-US" b="1">
                <a:solidFill>
                  <a:srgbClr val="3333FF"/>
                </a:solidFill>
                <a:sym typeface="+mn-ea"/>
              </a:rPr>
            </a:br>
            <a:br>
              <a:rPr lang="zh-CN" altLang="en-US" b="1">
                <a:solidFill>
                  <a:srgbClr val="000000"/>
                </a:solidFill>
                <a:sym typeface="+mn-ea"/>
              </a:rPr>
            </a:br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26625"/>
          <p:cNvSpPr txBox="1"/>
          <p:nvPr/>
        </p:nvSpPr>
        <p:spPr>
          <a:xfrm>
            <a:off x="2406650" y="1739900"/>
            <a:ext cx="81534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日常场合：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亲切、自然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正式场合：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庄重、规范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娱乐场合：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幽默、活泼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悲伤场合：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低沉、哀婉</a:t>
            </a:r>
          </a:p>
          <a:p>
            <a:pPr>
              <a:spcBef>
                <a:spcPct val="50000"/>
              </a:spcBef>
            </a:pP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7" name="标题 26626"/>
          <p:cNvSpPr>
            <a:spLocks noGrp="1" noRot="1"/>
          </p:cNvSpPr>
          <p:nvPr>
            <p:ph type="title"/>
          </p:nvPr>
        </p:nvSpPr>
        <p:spPr>
          <a:xfrm>
            <a:off x="1558925" y="908050"/>
            <a:ext cx="8540750" cy="1143000"/>
          </a:xfrm>
        </p:spPr>
        <p:txBody>
          <a:bodyPr anchor="ctr" anchorCtr="0"/>
          <a:lstStyle/>
          <a:p>
            <a:r>
              <a:rPr lang="zh-CN" altLang="en-US" sz="6000" b="1">
                <a:solidFill>
                  <a:srgbClr val="000000"/>
                </a:solidFill>
              </a:rPr>
              <a:t>分清场合    </a:t>
            </a:r>
            <a:br>
              <a:rPr lang="zh-CN" altLang="en-US" sz="6000">
                <a:solidFill>
                  <a:srgbClr val="000000"/>
                </a:solidFill>
              </a:rPr>
            </a:br>
            <a:endParaRPr lang="zh-CN" altLang="en-US" sz="6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27649"/>
          <p:cNvSpPr txBox="1"/>
          <p:nvPr/>
        </p:nvSpPr>
        <p:spPr>
          <a:xfrm>
            <a:off x="1847850" y="1196975"/>
            <a:ext cx="8305800" cy="3753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下列标语符合张贴场所环境特点的是：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     ]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>
                <a:solidFill>
                  <a:srgbClr val="0000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．争分夺秒，多拉快跑（某铁路道口）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．生产搞上去，人口降下来（某火葬场门口）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．陡坡，慢！（某盘山公路下山方向）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．失败是成功之母（某考场） </a:t>
            </a:r>
          </a:p>
        </p:txBody>
      </p:sp>
      <p:sp>
        <p:nvSpPr>
          <p:cNvPr id="27651" name="笑脸 27650"/>
          <p:cNvSpPr/>
          <p:nvPr/>
        </p:nvSpPr>
        <p:spPr>
          <a:xfrm>
            <a:off x="2279650" y="3789363"/>
            <a:ext cx="431800" cy="360362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当堂诊学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1981200" y="836613"/>
            <a:ext cx="7772400" cy="114300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sz="3600" b="1">
                <a:solidFill>
                  <a:srgbClr val="009900"/>
                </a:solidFill>
                <a:latin typeface="宋体" panose="02010600030101010101" pitchFamily="2" charset="-122"/>
              </a:rPr>
              <a:t> 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916305" y="745490"/>
            <a:ext cx="11075035" cy="50158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把下面的句子的内容放在不同两种语言环境中进行转述。要求：不变更原意，人物、人称表达准确，时间地点交代清楚。     </a:t>
            </a:r>
            <a:b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 小李对小王说：“我明天晚上不去曹老师家借书，请你告诉老师一声。再帮我问问，后天晚上去他家借书行不行。</a:t>
            </a:r>
            <a:r>
              <a:rPr lang="zh-CN" altLang="en-US" sz="3200" b="1">
                <a:solidFill>
                  <a:srgbClr val="009900"/>
                </a:solidFill>
                <a:latin typeface="Times New Roman" panose="02020603050405020304" pitchFamily="18" charset="0"/>
              </a:rPr>
              <a:t>” </a:t>
            </a:r>
            <a:br>
              <a:rPr lang="zh-CN" altLang="en-US" sz="3200" b="1">
                <a:solidFill>
                  <a:srgbClr val="009900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）当天下午，小王在学校门口见到曹老师的女儿小雨说到这件事。</a:t>
            </a:r>
          </a:p>
          <a:p>
            <a:r>
              <a:rPr lang="zh-CN" altLang="en-US" sz="3200" b="1">
                <a:solidFill>
                  <a:srgbClr val="009900"/>
                </a:solidFill>
                <a:latin typeface="Times New Roman" panose="02020603050405020304" pitchFamily="18" charset="0"/>
              </a:rPr>
              <a:t>小王说：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  </a:t>
            </a: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）第二天一早，小王到办公室把这件事告诉曹老师本人。 </a:t>
            </a:r>
            <a:b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009900"/>
                </a:solidFill>
                <a:latin typeface="Times New Roman" panose="02020603050405020304" pitchFamily="18" charset="0"/>
              </a:rPr>
              <a:t>小王说：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6" name="Rectangle 4"/>
          <p:cNvSpPr/>
          <p:nvPr/>
        </p:nvSpPr>
        <p:spPr>
          <a:xfrm>
            <a:off x="880745" y="855345"/>
            <a:ext cx="11172825" cy="344868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分析：因有“当天”和“第二天”的区分，转述时必须扣住“时间”这一要点。时间表达要得体。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9900"/>
                </a:solidFill>
                <a:latin typeface="Times New Roman" panose="02020603050405020304" pitchFamily="18" charset="0"/>
              </a:rPr>
              <a:t>答案：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）小雨，小李明天晚上不到你家借书了，请你转告一声；他还问后天晚上去你家借书，看曹老师有没有时间？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）曹老师，小李说他今天晚上不去您家借书了，他还让我问您明天晚上有没有时间让他借书？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7125" y="4653280"/>
            <a:ext cx="46031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9900"/>
                </a:solidFill>
                <a:latin typeface="宋体" panose="02010600030101010101" pitchFamily="2" charset="-122"/>
                <a:sym typeface="+mn-ea"/>
              </a:rPr>
              <a:t>时间得体</a:t>
            </a:r>
            <a:b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</a:b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2423160" y="5372735"/>
            <a:ext cx="7669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在语言转述时还要注意特定时间的变化。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1"/>
      <p:bldP spid="4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Rectangle 3"/>
          <p:cNvSpPr/>
          <p:nvPr/>
        </p:nvSpPr>
        <p:spPr>
          <a:xfrm>
            <a:off x="2102485" y="5742940"/>
            <a:ext cx="77857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在实际运用中我们还要注意分辨带有感情色彩的词语。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1911985" y="461963"/>
            <a:ext cx="7848600" cy="29686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问题</a:t>
            </a:r>
            <a:r>
              <a:rPr lang="en-US" altLang="zh-CN" b="1">
                <a:solidFill>
                  <a:srgbClr val="3333FF"/>
                </a:solidFill>
                <a:latin typeface="Times New Roman" panose="02020603050405020304" pitchFamily="18" charset="0"/>
              </a:rPr>
              <a:t>1 </a:t>
            </a: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：下列各句表达得体的项是（       ） </a:t>
            </a:r>
            <a:b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rgbClr val="3333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3333FF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老队长为人忠厚，不幸在一次施工事故中一命呜呼。 </a:t>
            </a:r>
            <a:b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、这地方一到夜晚，灯红酒绿，热闹非凡。  </a:t>
            </a:r>
            <a:b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rgbClr val="3333FF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、“比去年都不如，只有三毛钱。”种了白菜却卖不出去的农民们伴着一副无可奈何的嘴脸。 </a:t>
            </a:r>
            <a:b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rgbClr val="3333FF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、李教授德高望重，道貌岸然，在学术界很受人尊敬。</a:t>
            </a:r>
          </a:p>
        </p:txBody>
      </p:sp>
      <p:sp>
        <p:nvSpPr>
          <p:cNvPr id="39942" name="Rectangle 6"/>
          <p:cNvSpPr/>
          <p:nvPr/>
        </p:nvSpPr>
        <p:spPr>
          <a:xfrm>
            <a:off x="1911985" y="3690620"/>
            <a:ext cx="79762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分析：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题中的“一命呜呼” 是贬义词。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题中“嘴脸”是贬义，不应该用在农民的身上，可改为“神色”。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题的“道貌岸然”现多讽刺假装正经、表里不一，也不能当褒义用。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11985" y="5243830"/>
            <a:ext cx="3736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感情得体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39940" grpId="0"/>
      <p:bldP spid="3994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图片 133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2276475"/>
            <a:ext cx="3995738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4223385" y="44450"/>
            <a:ext cx="5181600" cy="1014730"/>
          </a:xfrm>
          <a:prstGeom prst="rect">
            <a:avLst/>
          </a:prstGeom>
          <a:solidFill>
            <a:srgbClr val="00FF00"/>
          </a:solidFill>
          <a:ln w="508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latin typeface="黑体" panose="02010609060101010101" pitchFamily="2" charset="-122"/>
                <a:ea typeface="黑体" panose="02010609060101010101" pitchFamily="2" charset="-122"/>
              </a:rPr>
              <a:t>高考考题形式</a:t>
            </a:r>
          </a:p>
        </p:txBody>
      </p:sp>
      <p:sp>
        <p:nvSpPr>
          <p:cNvPr id="13316" name="文本占位符 13315"/>
          <p:cNvSpPr txBox="1">
            <a:spLocks noGrp="1"/>
          </p:cNvSpPr>
          <p:nvPr>
            <p:ph type="body" idx="1"/>
          </p:nvPr>
        </p:nvSpPr>
        <p:spPr>
          <a:xfrm>
            <a:off x="3719830" y="1700530"/>
            <a:ext cx="7520305" cy="4025900"/>
          </a:xfrm>
        </p:spPr>
        <p:txBody>
          <a:bodyPr vert="horz" wrap="square" anchor="t" anchorCtr="0"/>
          <a:lstStyle/>
          <a:p>
            <a:pPr>
              <a:buNone/>
            </a:pPr>
            <a:r>
              <a:rPr lang="en-US" altLang="zh-CN" sz="1800" b="1"/>
              <a:t>                       </a:t>
            </a:r>
            <a:r>
              <a:rPr lang="en-US" altLang="zh-CN" sz="3600" b="1"/>
              <a:t>“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语言运用得体”是高考语用题的一个考点，通常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选择题、改错题、主观表述题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的形式来考查。试题选用来自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生活的语言材料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，侧重从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语言的运用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角度来检测考生的表达能力。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009900"/>
                </a:solidFill>
                <a:sym typeface="+mn-ea"/>
              </a:rPr>
              <a:t>独立自学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46990" y="0"/>
            <a:ext cx="2497455" cy="765175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目标升华</a:t>
            </a:r>
            <a:r>
              <a:rPr lang="zh-CN" altLang="en-US"/>
              <a:t> </a:t>
            </a: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1524000" y="765175"/>
            <a:ext cx="9144000" cy="6237288"/>
          </a:xfrm>
        </p:spPr>
        <p:txBody>
          <a:bodyPr/>
          <a:lstStyle/>
          <a:p>
            <a:pPr>
              <a:buNone/>
            </a:pPr>
            <a:r>
              <a:rPr lang="en-US" altLang="zh-CN" sz="4000" b="1"/>
              <a:t>           “ </a:t>
            </a:r>
            <a:r>
              <a:rPr lang="zh-CN" altLang="en-US" sz="4000" b="1"/>
              <a:t>良言一句三冬暖，  恶语伤人六月寒”，通过今天的学习想必大家会大有所得。说话得体不仅仅是为了应试教育，而是教导我们怎样做人。希望同学们借助说话得体这对隐形翅膀，带你飞，给你希望，不断地充实自身素质。</a:t>
            </a:r>
          </a:p>
        </p:txBody>
      </p:sp>
      <p:sp>
        <p:nvSpPr>
          <p:cNvPr id="28674" name="Rectangle 3"/>
          <p:cNvSpPr>
            <a:spLocks noGrp="1"/>
          </p:cNvSpPr>
          <p:nvPr/>
        </p:nvSpPr>
        <p:spPr>
          <a:xfrm>
            <a:off x="3863340" y="4869180"/>
            <a:ext cx="5718810" cy="16554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457200" indent="-457200" algn="l" rtl="0" fontAlgn="base"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430" indent="-4559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033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323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希望大家说得体话，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真正能说话，会说话，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做一个有知识、有修养的人 ！</a:t>
            </a:r>
          </a:p>
        </p:txBody>
      </p:sp>
    </p:spTree>
  </p:cSld>
  <p:clrMapOvr>
    <a:masterClrMapping/>
  </p:clrMapOvr>
  <p:transition spd="med">
    <p:wheel spokes="8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文本占位符 36865"/>
          <p:cNvSpPr>
            <a:spLocks noGrp="1"/>
          </p:cNvSpPr>
          <p:nvPr>
            <p:ph type="body" idx="1"/>
          </p:nvPr>
        </p:nvSpPr>
        <p:spPr>
          <a:xfrm>
            <a:off x="1524000" y="5734050"/>
            <a:ext cx="3924300" cy="112395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本车相撞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次，九胜一平</a:t>
            </a:r>
          </a:p>
        </p:txBody>
      </p:sp>
      <p:pic>
        <p:nvPicPr>
          <p:cNvPr id="36867" name="图片 368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12241"/>
            <a:ext cx="4176464" cy="48665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36867"/>
          <p:cNvSpPr txBox="1"/>
          <p:nvPr/>
        </p:nvSpPr>
        <p:spPr>
          <a:xfrm>
            <a:off x="7175500" y="836613"/>
            <a:ext cx="246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6869" name="矩形 36868"/>
          <p:cNvSpPr/>
          <p:nvPr/>
        </p:nvSpPr>
        <p:spPr>
          <a:xfrm>
            <a:off x="6456363" y="5805488"/>
            <a:ext cx="4211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开飞机的，没开过车</a:t>
            </a:r>
          </a:p>
        </p:txBody>
      </p:sp>
      <p:sp>
        <p:nvSpPr>
          <p:cNvPr id="36870" name="文本框 36869"/>
          <p:cNvSpPr txBox="1"/>
          <p:nvPr/>
        </p:nvSpPr>
        <p:spPr>
          <a:xfrm>
            <a:off x="1524000" y="0"/>
            <a:ext cx="26177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雷人车语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836613"/>
            <a:ext cx="4680520" cy="485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文本占位符 37889"/>
          <p:cNvSpPr>
            <a:spLocks noGrp="1"/>
          </p:cNvSpPr>
          <p:nvPr>
            <p:ph type="body" idx="1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西安一位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82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岁的老大爷也是潮人，他在自己的三轮车上也贴上了标语：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你酒驾，爷担忧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。网友拍摄的图片迅速在各大论坛流传，老爷子被称为“担忧爷”</a:t>
            </a:r>
            <a:r>
              <a:rPr lang="zh-CN" altLang="en-US" b="1"/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9696" y="2132856"/>
            <a:ext cx="5616624" cy="472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文本占位符 38913"/>
          <p:cNvSpPr>
            <a:spLocks noGrp="1"/>
          </p:cNvSpPr>
          <p:nvPr>
            <p:ph type="body" sz="half" idx="1"/>
          </p:nvPr>
        </p:nvSpPr>
        <p:spPr>
          <a:xfrm>
            <a:off x="1992313" y="1628775"/>
            <a:ext cx="4038600" cy="4525963"/>
          </a:xfrm>
        </p:spPr>
        <p:txBody>
          <a:bodyPr/>
          <a:lstStyle/>
          <a:p>
            <a:pPr>
              <a:buClrTx/>
              <a:buSzTx/>
              <a:buFontTx/>
              <a:buNone/>
            </a:pPr>
            <a:r>
              <a:rPr lang="en-US" altLang="zh-CN" sz="2800"/>
              <a:t>  </a:t>
            </a:r>
          </a:p>
        </p:txBody>
      </p:sp>
      <p:sp>
        <p:nvSpPr>
          <p:cNvPr id="38915" name="矩形 38914"/>
          <p:cNvSpPr/>
          <p:nvPr/>
        </p:nvSpPr>
        <p:spPr>
          <a:xfrm>
            <a:off x="1227138" y="1268413"/>
            <a:ext cx="9440862" cy="2376487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做一个会说话的人</a:t>
            </a:r>
          </a:p>
          <a:p>
            <a:pPr algn="ctr"/>
            <a:endParaRPr lang="zh-CN" altLang="en-US" sz="4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你的世界是由你的嘴巴建造的 </a:t>
            </a:r>
          </a:p>
        </p:txBody>
      </p:sp>
      <p:sp>
        <p:nvSpPr>
          <p:cNvPr id="38916" name="矩形 38915"/>
          <p:cNvSpPr/>
          <p:nvPr/>
        </p:nvSpPr>
        <p:spPr>
          <a:xfrm>
            <a:off x="3863975" y="4581525"/>
            <a:ext cx="6553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舌为利害本，口是祸福门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成败皆在此，得体是根本</a:t>
            </a:r>
          </a:p>
        </p:txBody>
      </p:sp>
      <p:pic>
        <p:nvPicPr>
          <p:cNvPr id="38917" name="图片 389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75" y="2708275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36300" y="10744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sndAc>
      <p:stSnd>
        <p:snd r:embed="rId4" name="chimes.wav"/>
      </p:stSnd>
    </p:sndAc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矩形 14337"/>
          <p:cNvSpPr/>
          <p:nvPr/>
        </p:nvSpPr>
        <p:spPr>
          <a:xfrm>
            <a:off x="2063750" y="909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000" b="1" smtClean="0">
                <a:ea typeface="幼圆" pitchFamily="1" charset="-122"/>
              </a:rPr>
              <a:t>概  念</a:t>
            </a:r>
            <a:endParaRPr lang="zh-CN" altLang="en-US" sz="6000" b="1">
              <a:ea typeface="幼圆" pitchFamily="1" charset="-122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2568575" y="2060575"/>
            <a:ext cx="7788275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/>
              <a:t> </a:t>
            </a:r>
            <a:r>
              <a:rPr lang="zh-CN" altLang="en-US" sz="3600" b="1" i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得体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就是要根据语境条件来使用语言，使言语得当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0"/>
            <a:r>
              <a:rPr lang="zh-CN" altLang="en-US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语境有内部语境和外部语境之分。</a:t>
            </a:r>
          </a:p>
          <a:p>
            <a:pPr lvl="0"/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内部语境</a:t>
            </a:r>
            <a:r>
              <a:rPr lang="zh-CN" altLang="en-US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，包括不同文体的语言要求和文章中语言风格的一致性。</a:t>
            </a:r>
          </a:p>
          <a:p>
            <a:pPr lvl="0"/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外部语境</a:t>
            </a:r>
            <a:r>
              <a:rPr lang="zh-CN" altLang="en-US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指语言交际时的各种情境条件，包括：场合、对象、目的等语境条件。）</a:t>
            </a:r>
          </a:p>
          <a:p>
            <a:pPr lvl="0"/>
            <a:endParaRPr lang="zh-CN" altLang="en-US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图片 15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219200"/>
            <a:ext cx="6629400" cy="563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530" r="13869"/>
          <a:stretch>
            <a:fillRect/>
          </a:stretch>
        </p:blipFill>
        <p:spPr>
          <a:xfrm>
            <a:off x="1524000" y="4648200"/>
            <a:ext cx="18669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云形标注 15363"/>
          <p:cNvSpPr/>
          <p:nvPr/>
        </p:nvSpPr>
        <p:spPr>
          <a:xfrm>
            <a:off x="1524000" y="1447800"/>
            <a:ext cx="3262313" cy="1752600"/>
          </a:xfrm>
          <a:prstGeom prst="cloudCallout">
            <a:avLst>
              <a:gd name="adj1" fmla="val -26352"/>
              <a:gd name="adj2" fmla="val 116847"/>
            </a:avLst>
          </a:prstGeom>
          <a:solidFill>
            <a:schemeClr val="bg1"/>
          </a:solidFill>
          <a:ln w="50800" cap="rnd" cmpd="sng">
            <a:solidFill>
              <a:srgbClr val="FF00FF"/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  <a:ea typeface="楷体_GB2312" pitchFamily="1" charset="-122"/>
              </a:rPr>
              <a:t>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为什么会这样？</a:t>
            </a:r>
          </a:p>
        </p:txBody>
      </p:sp>
      <p:sp>
        <p:nvSpPr>
          <p:cNvPr id="15365" name="矩形 15364"/>
          <p:cNvSpPr/>
          <p:nvPr/>
        </p:nvSpPr>
        <p:spPr>
          <a:xfrm>
            <a:off x="1524000" y="304800"/>
            <a:ext cx="5867400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见什么人说什么话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511935" y="568325"/>
            <a:ext cx="8632825" cy="287972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b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小丽请奶奶吃药</a:t>
            </a:r>
            <a:r>
              <a:rPr lang="en-US" altLang="zh-CN" b="1">
                <a:solidFill>
                  <a:srgbClr val="000000"/>
                </a:solidFill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小丽的奶奶患了高血压，心理十分紧张。医生给她配了一瓶降高血压的药，标签上注着：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5mg100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片。用法与用量：口服，一次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en-US" altLang="zh-CN" b="1">
                <a:solidFill>
                  <a:srgbClr val="000000"/>
                </a:solidFill>
              </a:rPr>
              <a:t> 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mg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，一日三次，待血压降下后改为一日一次。小丽如何向奶奶说明吃药的量和时间，又如何消除奶奶紧张的心理呢？</a:t>
            </a:r>
            <a:r>
              <a:rPr lang="zh-CN" altLang="en-US" b="1">
                <a:solidFill>
                  <a:srgbClr val="000000"/>
                </a:solidFill>
              </a:rPr>
              <a:t> </a:t>
            </a:r>
            <a:endParaRPr lang="zh-CN" altLang="en-US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24580" name="Rectangle 4"/>
          <p:cNvSpPr/>
          <p:nvPr/>
        </p:nvSpPr>
        <p:spPr>
          <a:xfrm>
            <a:off x="2234565" y="3935095"/>
            <a:ext cx="7823835" cy="206121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小丽：奶奶，您不要多想，医生说只要您按时吃药，一天三次，一次一片，吃一段时间血压自然会降下来，到那时一天只吃一片。我相信您一定会健康长寿的。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27305"/>
            <a:ext cx="1507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引导探究 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127125" y="1196340"/>
            <a:ext cx="10249535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小测试：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b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</a:b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你是个十二三岁的中学生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向不同年龄阶段的人问岁数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该怎样问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? </a:t>
            </a:r>
            <a:b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sz="2800" b="1">
              <a:solidFill>
                <a:srgbClr val="3333FF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、问小孩：</a:t>
            </a: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“ 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＿＿＿＿＿＿＿＿？</a:t>
            </a: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”  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、问同年龄人和中青年人：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＿＿＿＿＿</a:t>
            </a:r>
            <a:r>
              <a:rPr lang="zh-CN" altLang="en-US" sz="2800" b="1" u="sng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”   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、问七八十岁的老人：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＿＿＿＿＿＿＿？</a:t>
            </a:r>
            <a:r>
              <a:rPr lang="zh-CN" altLang="en-US" sz="2800" b="1">
                <a:solidFill>
                  <a:srgbClr val="3333FF"/>
                </a:solidFill>
                <a:cs typeface="Times New Roman" panose="02020603050405020304" pitchFamily="18" charset="0"/>
              </a:rPr>
              <a:t>”  </a:t>
            </a:r>
            <a:r>
              <a:rPr lang="zh-CN" altLang="en-US" sz="2800" b="1">
                <a:solidFill>
                  <a:srgbClr val="000000"/>
                </a:solidFill>
                <a:cs typeface="Times New Roman" panose="02020603050405020304" pitchFamily="18" charset="0"/>
              </a:rPr>
              <a:t>  </a:t>
            </a:r>
            <a:b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9221" name="Rectangle 5"/>
          <p:cNvSpPr/>
          <p:nvPr/>
        </p:nvSpPr>
        <p:spPr>
          <a:xfrm>
            <a:off x="2855595" y="4580890"/>
            <a:ext cx="223901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（您高寿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 </a:t>
            </a:r>
            <a:b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9222" name="Rectangle 6"/>
          <p:cNvSpPr/>
          <p:nvPr/>
        </p:nvSpPr>
        <p:spPr>
          <a:xfrm>
            <a:off x="4727575" y="2492693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（你几岁了）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9223" name="Rectangle 7"/>
          <p:cNvSpPr/>
          <p:nvPr/>
        </p:nvSpPr>
        <p:spPr>
          <a:xfrm>
            <a:off x="2567305" y="3644900"/>
            <a:ext cx="295402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（你多大年纪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 </a:t>
            </a:r>
            <a:b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2927350" y="0"/>
            <a:ext cx="7772400" cy="70866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怎样才能做到语言表达得体？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2667000" y="2286000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000" b="1">
                <a:solidFill>
                  <a:srgbClr val="3333FF"/>
                </a:solidFill>
                <a:latin typeface="宋体" panose="02010600030101010101" pitchFamily="2" charset="-122"/>
              </a:rPr>
              <a:t>对象得体</a:t>
            </a:r>
          </a:p>
          <a:p>
            <a:pPr eaLnBrk="1" hangingPunct="1">
              <a:buNone/>
            </a:pPr>
            <a:r>
              <a:rPr lang="zh-CN" altLang="en-US" sz="4000" b="1">
                <a:solidFill>
                  <a:srgbClr val="3333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4000" b="1">
                <a:solidFill>
                  <a:srgbClr val="3333FF"/>
                </a:solidFill>
              </a:rPr>
              <a:t>——</a:t>
            </a:r>
            <a:r>
              <a:rPr lang="zh-CN" altLang="en-US" sz="4000" b="1">
                <a:solidFill>
                  <a:srgbClr val="3333FF"/>
                </a:solidFill>
                <a:latin typeface="宋体" panose="02010600030101010101" pitchFamily="2" charset="-122"/>
              </a:rPr>
              <a:t>说话时既要注意说话者（主体）的身份，又要看听话者（客体）的身份。不可颠倒双方的关系。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9457"/>
          <p:cNvSpPr txBox="1"/>
          <p:nvPr/>
        </p:nvSpPr>
        <p:spPr>
          <a:xfrm>
            <a:off x="1559560" y="764540"/>
            <a:ext cx="954468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6600FF"/>
                </a:solidFill>
                <a:latin typeface="Arial" panose="020b0604020202020204" pitchFamily="34" charset="0"/>
                <a:ea typeface="楷体_GB2312" pitchFamily="1" charset="-122"/>
              </a:rPr>
              <a:t>          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求人办事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拜托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，请改文章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斧正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                   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向人祝贺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恭喜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，老人年龄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高寿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看望别人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拜访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，送礼给人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笑纳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      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对方赠予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惠赠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，欢迎购买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惠顾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希望照顾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关照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，赞人见解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高见 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    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归还物品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奉还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，请人赴约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赏光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请人保存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惠存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，自己住所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寒舍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      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请人谅解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包涵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，宾客来到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光临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等候别人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恭候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，未及迎接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失迎 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     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请人勿送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留步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，请人决定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钧裁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陪伴朋友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奉陪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, 中途退席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失陪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      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  求人帮忙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劳驾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, 请人指点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赐教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9425" y="188595"/>
            <a:ext cx="37566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常见谦辞敬语：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152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3">
      <vt:lpstr>Arial</vt:lpstr>
      <vt:lpstr>Times New Roman</vt:lpstr>
      <vt:lpstr>宋体</vt:lpstr>
      <vt:lpstr>Wingdings</vt:lpstr>
      <vt:lpstr>MingLiU</vt:lpstr>
      <vt:lpstr>黑体</vt:lpstr>
      <vt:lpstr>幼圆</vt:lpstr>
      <vt:lpstr>楷体_GB2312</vt:lpstr>
      <vt:lpstr>华文细黑</vt:lpstr>
      <vt:lpstr>Nature</vt:lpstr>
      <vt:lpstr>PowerPoint Presentation</vt:lpstr>
      <vt:lpstr>口语交际——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怎样才能做到语言表达得体？</vt:lpstr>
      <vt:lpstr>PowerPoint Presentation</vt:lpstr>
      <vt:lpstr>PowerPoint Presentation</vt:lpstr>
      <vt:lpstr>下面句子中都有不得体的地方，请指出指出并改正</vt:lpstr>
      <vt:lpstr>PowerPoint Presentation</vt:lpstr>
      <vt:lpstr> 身份得体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目的得体</vt:lpstr>
      <vt:lpstr>PowerPoint Presentation</vt:lpstr>
      <vt:lpstr>PowerPoint Presentation</vt:lpstr>
      <vt:lpstr> 称呼得体</vt:lpstr>
      <vt:lpstr>PowerPoint Presentation</vt:lpstr>
      <vt:lpstr>PowerPoint Presentation</vt:lpstr>
      <vt:lpstr>分清场合    </vt:lpstr>
      <vt:lpstr>PowerPoint Presentation</vt:lpstr>
      <vt:lpstr> </vt:lpstr>
      <vt:lpstr>PowerPoint Presentation</vt:lpstr>
      <vt:lpstr>PowerPoint Presentation</vt:lpstr>
      <vt:lpstr>目标升华 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2021-12-24T10:07:12.732</cp:lastPrinted>
  <dcterms:created xsi:type="dcterms:W3CDTF">2021-12-24T10:07:12Z</dcterms:created>
  <dcterms:modified xsi:type="dcterms:W3CDTF">2021-12-24T02:07:15Z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