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71" r:id="rId3"/>
    <p:sldId id="275" r:id="rId4"/>
    <p:sldId id="274" r:id="rId5"/>
    <p:sldId id="351" r:id="rId6"/>
    <p:sldId id="273" r:id="rId7"/>
    <p:sldId id="292" r:id="rId8"/>
    <p:sldId id="276" r:id="rId9"/>
    <p:sldId id="307" r:id="rId10"/>
    <p:sldId id="367" r:id="rId11"/>
    <p:sldId id="310" r:id="rId12"/>
    <p:sldId id="368" r:id="rId13"/>
    <p:sldId id="340" r:id="rId14"/>
    <p:sldId id="369" r:id="rId15"/>
    <p:sldId id="341" r:id="rId16"/>
    <p:sldId id="370" r:id="rId17"/>
    <p:sldId id="308" r:id="rId18"/>
    <p:sldId id="309" r:id="rId19"/>
    <p:sldId id="311" r:id="rId20"/>
    <p:sldId id="314" r:id="rId21"/>
    <p:sldId id="316" r:id="rId22"/>
    <p:sldId id="318" r:id="rId23"/>
    <p:sldId id="304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33FF"/>
    <a:srgbClr val="0000FF"/>
    <a:srgbClr val="660066"/>
    <a:srgbClr val="FFFF00"/>
    <a:srgbClr val="F0B7AE"/>
    <a:srgbClr val="E7B7C5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hangingPunct="1"/>
            <a:endParaRPr lang="zh-CN" altLang="en-US" sz="1200" dirty="0"/>
          </a:p>
        </p:txBody>
      </p:sp>
      <p:sp>
        <p:nvSpPr>
          <p:cNvPr id="2052" name="幻灯片图像占位符 3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endParaRPr lang="zh-CN" altLang="en-US" sz="1200" dirty="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microsoft.com/office/2007/relationships/media" Target="file:///D:\&#33541;&#23627;&#20026;&#31179;&#39118;&#25152;&#30772;&#27468;.mp3" TargetMode="External"/><Relationship Id="rId3" Type="http://schemas.openxmlformats.org/officeDocument/2006/relationships/audio" Target="file:///D:\&#33541;&#23627;&#20026;&#31179;&#39118;&#25152;&#30772;&#27468;.mp3" TargetMode="Externa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4"/>
          <p:cNvSpPr>
            <a:spLocks noGrp="1"/>
          </p:cNvSpPr>
          <p:nvPr>
            <p:ph type="title"/>
          </p:nvPr>
        </p:nvSpPr>
        <p:spPr/>
        <p:txBody>
          <a:bodyPr vert="horz" wrap="square" anchor="ctr"/>
          <a:p>
            <a:pPr lvl="0" eaLnBrk="1" hangingPunct="1"/>
          </a:p>
        </p:txBody>
      </p:sp>
      <p:pic>
        <p:nvPicPr>
          <p:cNvPr id="3075" name="Picture 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7788"/>
            <a:ext cx="8820150" cy="6780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Text Box 6"/>
          <p:cNvSpPr txBox="1"/>
          <p:nvPr/>
        </p:nvSpPr>
        <p:spPr>
          <a:xfrm>
            <a:off x="7164388" y="404813"/>
            <a:ext cx="1098550" cy="6188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/>
            <a:r>
              <a:rPr lang="zh-CN" altLang="en-US" sz="6000" dirty="0">
                <a:solidFill>
                  <a:schemeClr val="tx2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茅屋为秋风所破歌</a:t>
            </a:r>
            <a:endParaRPr lang="zh-CN" altLang="en-US" sz="6000" dirty="0">
              <a:solidFill>
                <a:schemeClr val="tx2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3077" name="Text Box 7"/>
          <p:cNvSpPr txBox="1"/>
          <p:nvPr/>
        </p:nvSpPr>
        <p:spPr>
          <a:xfrm>
            <a:off x="5364163" y="2636838"/>
            <a:ext cx="1524000" cy="1404937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>
              <a:spcBef>
                <a:spcPct val="20000"/>
              </a:spcBef>
              <a:buChar char="•"/>
            </a:pPr>
            <a:r>
              <a:rPr lang="zh-CN" altLang="en-US" sz="4400" dirty="0">
                <a:latin typeface="Arial" panose="020B0604020202020204" pitchFamily="34" charset="0"/>
                <a:ea typeface="隶书" panose="02010509060101010101" pitchFamily="1" charset="-122"/>
              </a:rPr>
              <a:t>杜甫</a:t>
            </a:r>
            <a:endParaRPr lang="zh-CN" altLang="en-US" sz="4400" dirty="0">
              <a:latin typeface="Arial" panose="020B0604020202020204" pitchFamily="34" charset="0"/>
              <a:ea typeface="隶书" panose="02010509060101010101" pitchFamily="1" charset="-122"/>
            </a:endParaRPr>
          </a:p>
          <a:p>
            <a:pPr lvl="0" eaLnBrk="1" hangingPunct="1"/>
            <a:endParaRPr lang="en-US" altLang="x-none" sz="4400" dirty="0"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/>
          <p:nvPr/>
        </p:nvSpPr>
        <p:spPr>
          <a:xfrm>
            <a:off x="533400" y="3810000"/>
            <a:ext cx="5276850" cy="5540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归来倚杖自叹息。</a:t>
            </a:r>
            <a:endParaRPr lang="zh-CN" altLang="en-US" sz="3200" b="1" dirty="0">
              <a:solidFill>
                <a:srgbClr val="0099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3756025" y="1376363"/>
            <a:ext cx="2254250" cy="5794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（竟忍心）</a:t>
            </a:r>
            <a:endParaRPr lang="zh-CN" altLang="en-US" sz="3200" b="1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5653088" y="1341438"/>
            <a:ext cx="23050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（做，动词）</a:t>
            </a:r>
            <a:endParaRPr lang="zh-CN" altLang="en-US" sz="3200" b="1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107950" y="2922588"/>
            <a:ext cx="1727200" cy="5794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（公开）</a:t>
            </a:r>
            <a:endParaRPr lang="zh-CN" altLang="en-US" sz="3200" b="1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4787900" y="2924175"/>
            <a:ext cx="33845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x-none" sz="3200" b="1" dirty="0">
                <a:solidFill>
                  <a:srgbClr val="A5002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rgbClr val="A5002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喝止不住</a:t>
            </a:r>
            <a:r>
              <a:rPr lang="en-US" altLang="x-none" sz="3200" b="1" dirty="0">
                <a:solidFill>
                  <a:srgbClr val="A5002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x-none" sz="3200" b="1" dirty="0">
              <a:solidFill>
                <a:srgbClr val="A5002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2" name="Text Box 8"/>
          <p:cNvSpPr txBox="1"/>
          <p:nvPr/>
        </p:nvSpPr>
        <p:spPr>
          <a:xfrm>
            <a:off x="381000" y="762000"/>
            <a:ext cx="7924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南村群童欺我老无力，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忍能</a:t>
            </a:r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对面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为</a:t>
            </a:r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盗贼。</a:t>
            </a:r>
            <a:endParaRPr lang="zh-CN" altLang="en-US" sz="3200" b="1" dirty="0">
              <a:solidFill>
                <a:srgbClr val="0099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273" name="Text Box 9"/>
          <p:cNvSpPr txBox="1"/>
          <p:nvPr/>
        </p:nvSpPr>
        <p:spPr>
          <a:xfrm>
            <a:off x="457200" y="2286000"/>
            <a:ext cx="7162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公然</a:t>
            </a:r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抱茅入竹去，唇焦口燥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呼不得</a:t>
            </a:r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，</a:t>
            </a:r>
            <a:endParaRPr lang="zh-CN" altLang="en-US" dirty="0">
              <a:solidFill>
                <a:srgbClr val="0099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3260" y="1072515"/>
            <a:ext cx="7396480" cy="524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第二节</a:t>
            </a:r>
            <a:r>
              <a:rPr lang="zh-CN" altLang="en-US"/>
              <a:t>　</a:t>
            </a:r>
            <a:endParaRPr lang="zh-CN" altLang="en-US"/>
          </a:p>
          <a:p>
            <a:pPr algn="ctr"/>
            <a:endParaRPr lang="zh-CN" altLang="en-US"/>
          </a:p>
          <a:p>
            <a:r>
              <a:rPr lang="zh-CN" altLang="en-US" sz="3200"/>
              <a:t>       </a:t>
            </a:r>
            <a:r>
              <a:rPr lang="zh-CN" altLang="en-US" sz="3200" b="1" dirty="0">
                <a:solidFill>
                  <a:srgbClr val="009900"/>
                </a:solidFill>
                <a:ea typeface="黑体" panose="02010609060101010101" pitchFamily="2" charset="-122"/>
                <a:cs typeface="+mn-ea"/>
              </a:rPr>
              <a:t>南村的一群儿童欺负我年老没力气，居然忍心在我眼前做出盗贼的事来，毫无顾忌地抱着茅草跑进竹林去了。我喊得唇焦口燥也没有用，只好回来，拄着拐杖感叹自己的不幸和世态悲凉。</a:t>
            </a:r>
            <a:endParaRPr lang="zh-CN" altLang="en-US" sz="3200"/>
          </a:p>
          <a:p>
            <a:endParaRPr lang="zh-CN" altLang="en-US" sz="3200"/>
          </a:p>
          <a:p>
            <a:endParaRPr lang="zh-CN" altLang="en-US" sz="3200"/>
          </a:p>
          <a:p>
            <a:endParaRPr lang="zh-CN" altLang="en-US" sz="3200"/>
          </a:p>
          <a:p>
            <a:endParaRPr lang="zh-CN" altLang="en-US" sz="3200"/>
          </a:p>
        </p:txBody>
      </p:sp>
      <p:sp>
        <p:nvSpPr>
          <p:cNvPr id="11271" name="Text Box 7"/>
          <p:cNvSpPr txBox="1"/>
          <p:nvPr/>
        </p:nvSpPr>
        <p:spPr>
          <a:xfrm>
            <a:off x="533400" y="4876800"/>
            <a:ext cx="693420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x-none" sz="36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群童抱茅，诗人叹息</a:t>
            </a:r>
            <a:endParaRPr lang="zh-CN" altLang="en-US" sz="36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827088" y="2852738"/>
            <a:ext cx="67675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床头屋漏无干处，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雨脚如麻</a:t>
            </a:r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未断绝。</a:t>
            </a:r>
            <a:endParaRPr lang="zh-CN" altLang="en-US" sz="3200" b="1" dirty="0">
              <a:solidFill>
                <a:srgbClr val="0099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291" name="Text Box 3"/>
          <p:cNvSpPr txBox="1"/>
          <p:nvPr/>
        </p:nvSpPr>
        <p:spPr>
          <a:xfrm>
            <a:off x="828675" y="4005263"/>
            <a:ext cx="77041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自经丧乱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少睡眠</a:t>
            </a:r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，长夜沾湿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何由彻</a:t>
            </a:r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！</a:t>
            </a:r>
            <a:endParaRPr lang="zh-CN" altLang="en-US" sz="3200" b="1" dirty="0">
              <a:solidFill>
                <a:srgbClr val="0099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179388" y="977900"/>
            <a:ext cx="25193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一会儿</a:t>
            </a:r>
            <a:r>
              <a:rPr lang="zh-CN" altLang="en-US" sz="32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200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1835150" y="977900"/>
            <a:ext cx="3025775" cy="579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像墨一样黑</a:t>
            </a:r>
            <a:r>
              <a:rPr lang="zh-CN" altLang="en-US" sz="32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200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825500" y="2128838"/>
            <a:ext cx="1512888" cy="5794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被子</a:t>
            </a:r>
            <a:r>
              <a:rPr lang="zh-CN" altLang="en-US" sz="32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200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Text Box 7"/>
          <p:cNvSpPr txBox="1"/>
          <p:nvPr/>
        </p:nvSpPr>
        <p:spPr>
          <a:xfrm>
            <a:off x="3492500" y="2133600"/>
            <a:ext cx="2519363" cy="579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睡相不好</a:t>
            </a:r>
            <a:r>
              <a:rPr lang="zh-CN" altLang="en-US" sz="32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200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Text Box 8"/>
          <p:cNvSpPr txBox="1"/>
          <p:nvPr/>
        </p:nvSpPr>
        <p:spPr>
          <a:xfrm>
            <a:off x="6019800" y="2133600"/>
            <a:ext cx="23034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被里</a:t>
            </a:r>
            <a:r>
              <a:rPr lang="zh-CN" altLang="en-US" sz="32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200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Text Box 9"/>
          <p:cNvSpPr txBox="1"/>
          <p:nvPr/>
        </p:nvSpPr>
        <p:spPr>
          <a:xfrm>
            <a:off x="1549400" y="3429000"/>
            <a:ext cx="7127875" cy="577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雨点不间断，像下垂的麻线一样密集</a:t>
            </a:r>
            <a:r>
              <a:rPr lang="zh-CN" altLang="en-US" sz="32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200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8" name="Text Box 10"/>
          <p:cNvSpPr txBox="1"/>
          <p:nvPr/>
        </p:nvSpPr>
        <p:spPr>
          <a:xfrm>
            <a:off x="1720850" y="4500563"/>
            <a:ext cx="2486025" cy="5794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睡得很少</a:t>
            </a:r>
            <a:r>
              <a:rPr lang="zh-CN" altLang="en-US" sz="32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200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9" name="Text Box 11"/>
          <p:cNvSpPr txBox="1"/>
          <p:nvPr/>
        </p:nvSpPr>
        <p:spPr>
          <a:xfrm>
            <a:off x="5006975" y="4500563"/>
            <a:ext cx="3449638" cy="5794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如何挨到天亮</a:t>
            </a:r>
            <a:r>
              <a:rPr lang="zh-CN" altLang="en-US" sz="32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200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1" name="Text Box 14"/>
          <p:cNvSpPr txBox="1"/>
          <p:nvPr/>
        </p:nvSpPr>
        <p:spPr>
          <a:xfrm>
            <a:off x="838200" y="381000"/>
            <a:ext cx="6781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俄顷</a:t>
            </a:r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风定云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墨</a:t>
            </a:r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色，秋天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漠漠向</a:t>
            </a:r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昏黑。</a:t>
            </a:r>
            <a:endParaRPr lang="zh-CN" altLang="en-US" sz="3200" b="1" dirty="0">
              <a:solidFill>
                <a:srgbClr val="0099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302" name="Text Box 15"/>
          <p:cNvSpPr txBox="1"/>
          <p:nvPr/>
        </p:nvSpPr>
        <p:spPr>
          <a:xfrm>
            <a:off x="838200" y="1600200"/>
            <a:ext cx="7086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布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衾</a:t>
            </a:r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多年冷似铁，娇儿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恶卧</a:t>
            </a:r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踏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里</a:t>
            </a:r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裂。</a:t>
            </a:r>
            <a:endParaRPr lang="zh-CN" altLang="en-US" dirty="0">
              <a:solidFill>
                <a:srgbClr val="0099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3" name="Text Box 5"/>
          <p:cNvSpPr txBox="1"/>
          <p:nvPr/>
        </p:nvSpPr>
        <p:spPr>
          <a:xfrm>
            <a:off x="4186238" y="962025"/>
            <a:ext cx="3698875" cy="5778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阴沉迷蒙的样子</a:t>
            </a:r>
            <a:r>
              <a:rPr lang="zh-CN" altLang="en-US" sz="32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200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4" name="Text Box 5"/>
          <p:cNvSpPr txBox="1"/>
          <p:nvPr/>
        </p:nvSpPr>
        <p:spPr>
          <a:xfrm>
            <a:off x="6394450" y="1303338"/>
            <a:ext cx="1773238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渐近</a:t>
            </a:r>
            <a:r>
              <a:rPr lang="zh-CN" altLang="en-US" sz="32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200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4" grpId="0"/>
      <p:bldP spid="12295" grpId="0"/>
      <p:bldP spid="12296" grpId="0"/>
      <p:bldP spid="12297" grpId="0"/>
      <p:bldP spid="12298" grpId="0"/>
      <p:bldP spid="12299" grpId="0"/>
      <p:bldP spid="12303" grpId="0"/>
      <p:bldP spid="1230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73760" y="361315"/>
            <a:ext cx="7396480" cy="6705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第三节</a:t>
            </a:r>
            <a:r>
              <a:rPr lang="zh-CN" altLang="en-US"/>
              <a:t>　</a:t>
            </a:r>
            <a:endParaRPr lang="zh-CN" altLang="en-US"/>
          </a:p>
          <a:p>
            <a:endParaRPr lang="zh-CN" altLang="en-US"/>
          </a:p>
          <a:p>
            <a:r>
              <a:rPr lang="zh-CN" altLang="en-US" sz="3200" b="1" dirty="0">
                <a:solidFill>
                  <a:srgbClr val="009900"/>
                </a:solidFill>
                <a:ea typeface="黑体" panose="02010609060101010101" pitchFamily="2" charset="-122"/>
                <a:cs typeface="+mn-ea"/>
              </a:rPr>
              <a:t>      一会儿风停了，天空中乌云黑得像墨，深秋天色阴沉迷蒙，渐渐黑下来。布被盖了多年，又冷又硬，像铁板似的，孩子睡相不好，胡蹬乱踢，把被子蹬破了。（因为）屋顶漏雨，床头都没有一点干的地方。像线条一样的雨点下个没完。自从战乱以来，睡眠的时间很少，长夜漫漫，屋漏床湿，怎能挨到天亮！</a:t>
            </a:r>
            <a:endParaRPr lang="zh-CN" altLang="en-US" sz="3200" b="1" dirty="0">
              <a:solidFill>
                <a:srgbClr val="009900"/>
              </a:solidFill>
              <a:ea typeface="黑体" panose="02010609060101010101" pitchFamily="2" charset="-122"/>
              <a:cs typeface="+mn-ea"/>
            </a:endParaRPr>
          </a:p>
          <a:p>
            <a:endParaRPr lang="zh-CN" altLang="en-US" sz="3200" b="1" dirty="0">
              <a:solidFill>
                <a:srgbClr val="009900"/>
              </a:solidFill>
              <a:ea typeface="黑体" panose="02010609060101010101" pitchFamily="2" charset="-122"/>
              <a:cs typeface="+mn-ea"/>
            </a:endParaRPr>
          </a:p>
          <a:p>
            <a:endParaRPr lang="zh-CN" altLang="en-US" sz="3200"/>
          </a:p>
          <a:p>
            <a:endParaRPr lang="zh-CN" altLang="en-US" sz="3200"/>
          </a:p>
          <a:p>
            <a:endParaRPr lang="zh-CN" altLang="en-US" sz="3200"/>
          </a:p>
        </p:txBody>
      </p:sp>
      <p:sp>
        <p:nvSpPr>
          <p:cNvPr id="10252" name="Text Box 12"/>
          <p:cNvSpPr txBox="1"/>
          <p:nvPr/>
        </p:nvSpPr>
        <p:spPr>
          <a:xfrm>
            <a:off x="2478088" y="4868863"/>
            <a:ext cx="4392612" cy="1310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sz="32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32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0" name="Text Box 13"/>
          <p:cNvSpPr txBox="1"/>
          <p:nvPr/>
        </p:nvSpPr>
        <p:spPr>
          <a:xfrm>
            <a:off x="2224088" y="5600065"/>
            <a:ext cx="3816350" cy="579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屋漏床湿</a:t>
            </a:r>
            <a:r>
              <a:rPr lang="en-US" altLang="x-none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彻夜难眠</a:t>
            </a:r>
            <a:endParaRPr lang="zh-CN" altLang="en-US" sz="32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/>
      <p:bldP spid="123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4" name="Text Box 2"/>
          <p:cNvSpPr txBox="1"/>
          <p:nvPr/>
        </p:nvSpPr>
        <p:spPr>
          <a:xfrm>
            <a:off x="898525" y="2997200"/>
            <a:ext cx="66976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呜呼</a:t>
            </a:r>
            <a:r>
              <a:rPr lang="en-US" altLang="x-none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!</a:t>
            </a:r>
            <a:r>
              <a:rPr lang="zh-CN" altLang="en-US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何时眼前突兀</a:t>
            </a:r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见</a:t>
            </a:r>
            <a:r>
              <a:rPr lang="zh-CN" altLang="en-US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此屋</a:t>
            </a:r>
            <a:r>
              <a:rPr lang="en-US" altLang="x-none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endParaRPr lang="en-US" altLang="x-none" sz="3200" b="1" dirty="0">
              <a:solidFill>
                <a:srgbClr val="0099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837883" y="4547870"/>
            <a:ext cx="65516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吾庐独破受冻死亦足</a:t>
            </a:r>
            <a:r>
              <a:rPr lang="en-US" altLang="x-none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!</a:t>
            </a:r>
            <a:endParaRPr lang="en-US" altLang="x-none" sz="3200" b="1" dirty="0">
              <a:solidFill>
                <a:srgbClr val="0099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6" name="Text Box 4"/>
          <p:cNvSpPr txBox="1"/>
          <p:nvPr/>
        </p:nvSpPr>
        <p:spPr>
          <a:xfrm>
            <a:off x="609600" y="1052513"/>
            <a:ext cx="2089150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x-none" sz="24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如何能得到</a:t>
            </a:r>
            <a:r>
              <a:rPr lang="en-US" altLang="x-none" sz="24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x-none" sz="2400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4191000" y="1066800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x-none" sz="24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全部庇护</a:t>
            </a:r>
            <a:r>
              <a:rPr lang="en-US" altLang="x-none" sz="24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x-none" sz="2400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5791200" y="1066800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x-none" sz="24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贫寒的士人</a:t>
            </a:r>
            <a:r>
              <a:rPr lang="en-US" altLang="x-none" sz="24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x-none" sz="2400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2209800" y="2438400"/>
            <a:ext cx="32400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x-none" sz="28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安稳得像山一样</a:t>
            </a:r>
            <a:r>
              <a:rPr lang="en-US" altLang="x-none" sz="2800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x-none" sz="2800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Text Box 8"/>
          <p:cNvSpPr txBox="1"/>
          <p:nvPr/>
        </p:nvSpPr>
        <p:spPr>
          <a:xfrm>
            <a:off x="3886200" y="3581400"/>
            <a:ext cx="2951163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（通”现”，出现）</a:t>
            </a:r>
            <a:endParaRPr lang="zh-CN" altLang="en-US" sz="2800" b="1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2" name="Text Box 11"/>
          <p:cNvSpPr txBox="1"/>
          <p:nvPr/>
        </p:nvSpPr>
        <p:spPr>
          <a:xfrm>
            <a:off x="762000" y="381000"/>
            <a:ext cx="7391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安得</a:t>
            </a:r>
            <a:r>
              <a:rPr lang="zh-CN" altLang="en-US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广厦千万间</a:t>
            </a:r>
            <a:r>
              <a:rPr lang="en-US" altLang="x-none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大庇</a:t>
            </a:r>
            <a:r>
              <a:rPr lang="zh-CN" altLang="en-US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天下</a:t>
            </a:r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寒士</a:t>
            </a:r>
            <a:r>
              <a:rPr lang="zh-CN" altLang="en-US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俱欢颜</a:t>
            </a:r>
            <a:r>
              <a:rPr lang="en-US" altLang="x-none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endParaRPr lang="en-US" altLang="x-none" sz="3200" b="1" dirty="0">
              <a:solidFill>
                <a:srgbClr val="0099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23" name="Text Box 12"/>
          <p:cNvSpPr txBox="1"/>
          <p:nvPr/>
        </p:nvSpPr>
        <p:spPr>
          <a:xfrm>
            <a:off x="838200" y="1752600"/>
            <a:ext cx="571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风雨不动</a:t>
            </a:r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安如山</a:t>
            </a:r>
            <a:r>
              <a:rPr lang="en-US" altLang="x-none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!</a:t>
            </a:r>
            <a:endParaRPr lang="en-US" altLang="x-none" dirty="0">
              <a:solidFill>
                <a:srgbClr val="0099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13318" grpId="0"/>
      <p:bldP spid="13319" grpId="0"/>
      <p:bldP spid="133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3260" y="1072515"/>
            <a:ext cx="7396480" cy="6217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第四节</a:t>
            </a:r>
            <a:r>
              <a:rPr lang="zh-CN" altLang="en-US"/>
              <a:t>　</a:t>
            </a:r>
            <a:endParaRPr lang="zh-CN" altLang="en-US"/>
          </a:p>
          <a:p>
            <a:endParaRPr lang="zh-CN" altLang="en-US"/>
          </a:p>
          <a:p>
            <a:r>
              <a:rPr lang="zh-CN" altLang="en-US" sz="3200" b="1" dirty="0">
                <a:solidFill>
                  <a:srgbClr val="009900"/>
                </a:solidFill>
                <a:ea typeface="黑体" panose="02010609060101010101" pitchFamily="2" charset="-122"/>
                <a:cs typeface="+mn-ea"/>
              </a:rPr>
              <a:t>      怎么才能得到千万间宽敞高大的房子，普遍地遮蔽天下贫寒的穷苦人（读书人），让他们个个都开颜欢笑！房子不为风雨所动摇，安稳得像山一样。唉！什么时候眼前出现这样高高的房屋，即使唯独我的茅屋被吹破，自己受冻而死也甘心！。</a:t>
            </a:r>
            <a:endParaRPr lang="zh-CN" altLang="en-US" sz="3200" b="1" dirty="0">
              <a:solidFill>
                <a:srgbClr val="009900"/>
              </a:solidFill>
              <a:ea typeface="黑体" panose="02010609060101010101" pitchFamily="2" charset="-122"/>
              <a:cs typeface="+mn-ea"/>
            </a:endParaRPr>
          </a:p>
          <a:p>
            <a:endParaRPr lang="zh-CN" altLang="en-US" sz="3200" b="1" dirty="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  <a:p>
            <a:endParaRPr lang="zh-CN" altLang="en-US" sz="3200"/>
          </a:p>
          <a:p>
            <a:endParaRPr lang="zh-CN" altLang="en-US" sz="3200"/>
          </a:p>
          <a:p>
            <a:endParaRPr lang="zh-CN" altLang="en-US" sz="3200"/>
          </a:p>
        </p:txBody>
      </p:sp>
      <p:sp>
        <p:nvSpPr>
          <p:cNvPr id="13321" name="Text Box 10"/>
          <p:cNvSpPr txBox="1"/>
          <p:nvPr/>
        </p:nvSpPr>
        <p:spPr>
          <a:xfrm>
            <a:off x="1925320" y="5503228"/>
            <a:ext cx="374332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推已及人,忧国忧民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2"/>
          <p:cNvSpPr txBox="1"/>
          <p:nvPr/>
        </p:nvSpPr>
        <p:spPr>
          <a:xfrm>
            <a:off x="457200" y="304800"/>
            <a:ext cx="1706563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赏析：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339" name="Text Box 3"/>
          <p:cNvSpPr txBox="1"/>
          <p:nvPr/>
        </p:nvSpPr>
        <p:spPr>
          <a:xfrm>
            <a:off x="533400" y="1219200"/>
            <a:ext cx="60991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x-none" sz="3200" b="1" dirty="0">
                <a:solidFill>
                  <a:srgbClr val="0099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、作者用哪个词语来描写秋风？</a:t>
            </a:r>
            <a:endParaRPr lang="zh-CN" altLang="en-US" sz="3200" b="1" dirty="0">
              <a:solidFill>
                <a:srgbClr val="0099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340" name="Text Box 4"/>
          <p:cNvSpPr txBox="1"/>
          <p:nvPr/>
        </p:nvSpPr>
        <p:spPr>
          <a:xfrm>
            <a:off x="1371600" y="19812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怒号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533400" y="2667000"/>
            <a:ext cx="8153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x-none" sz="3200" b="1" dirty="0">
                <a:solidFill>
                  <a:srgbClr val="0099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、为什么用“怒号”而不用“猛烈”或是“凶猛”等词语呢？</a:t>
            </a:r>
            <a:endParaRPr lang="zh-CN" altLang="en-US" sz="3200" b="1" dirty="0">
              <a:solidFill>
                <a:srgbClr val="0099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396875" y="3962400"/>
            <a:ext cx="828040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x-none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运用拟人的手法，</a:t>
            </a:r>
            <a:r>
              <a:rPr lang="en-US" altLang="x-none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怒号”说明风之大，猛烈和无情。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  <p:bldP spid="143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609600" y="457200"/>
            <a:ext cx="7772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x-none" sz="3200" b="1" dirty="0">
                <a:solidFill>
                  <a:srgbClr val="0099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、“卷”和“吹”相比较，在描写风之猛烈上哪个词更好？</a:t>
            </a:r>
            <a:endParaRPr lang="zh-CN" altLang="en-US" sz="3200" b="1" dirty="0">
              <a:solidFill>
                <a:srgbClr val="0099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63" name="Text Box 3"/>
          <p:cNvSpPr txBox="1"/>
          <p:nvPr/>
        </p:nvSpPr>
        <p:spPr>
          <a:xfrm>
            <a:off x="838200" y="1577975"/>
            <a:ext cx="546576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x-none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卷”字好，即形象又有力度。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685800" y="2286000"/>
            <a:ext cx="78613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x-none" sz="3200" b="1" dirty="0">
                <a:solidFill>
                  <a:srgbClr val="0099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、后面的动词还有哪些？其用法有什么好处？</a:t>
            </a:r>
            <a:endParaRPr lang="zh-CN" altLang="en-US" sz="3200" b="1" dirty="0">
              <a:solidFill>
                <a:srgbClr val="0099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65" name="Text Box 5"/>
          <p:cNvSpPr txBox="1"/>
          <p:nvPr/>
        </p:nvSpPr>
        <p:spPr>
          <a:xfrm>
            <a:off x="838200" y="3429000"/>
            <a:ext cx="7315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“飞”、</a:t>
            </a:r>
            <a:r>
              <a:rPr lang="en-US" altLang="x-none" sz="32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洒”、</a:t>
            </a:r>
            <a:r>
              <a:rPr lang="en-US" altLang="x-none" sz="32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挂”、</a:t>
            </a:r>
            <a:r>
              <a:rPr lang="en-US" altLang="x-none" sz="32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飘转”、</a:t>
            </a:r>
            <a:r>
              <a:rPr lang="en-US" altLang="x-none" sz="32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沉”等动词，刻画了茅草飞扬的动感场面。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  <p:bldP spid="1536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3"/>
          <p:cNvSpPr txBox="1"/>
          <p:nvPr/>
        </p:nvSpPr>
        <p:spPr>
          <a:xfrm>
            <a:off x="457200" y="1349375"/>
            <a:ext cx="8077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x-none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      </a:t>
            </a:r>
            <a:r>
              <a:rPr lang="zh-CN" altLang="en-US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、“南村群童欺我老无力”，当时杜甫写作此诗时才</a:t>
            </a:r>
            <a:r>
              <a:rPr lang="en-US" altLang="x-none" sz="3200" b="1" dirty="0">
                <a:solidFill>
                  <a:srgbClr val="0099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49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岁，为什么用一个“老”字？</a:t>
            </a:r>
            <a:endParaRPr lang="zh-CN" altLang="en-US" sz="3200" b="1" dirty="0">
              <a:solidFill>
                <a:srgbClr val="0099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87" name="Text Box 4"/>
          <p:cNvSpPr txBox="1"/>
          <p:nvPr/>
        </p:nvSpPr>
        <p:spPr>
          <a:xfrm>
            <a:off x="428625" y="3286125"/>
            <a:ext cx="8393113" cy="579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诗人饱经战乱之苦，未老先衰、心力憔悴。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3"/>
          <p:cNvSpPr txBox="1"/>
          <p:nvPr/>
        </p:nvSpPr>
        <p:spPr>
          <a:xfrm>
            <a:off x="914400" y="1447800"/>
            <a:ext cx="655796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x-none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6、茅屋被风吹破之后，最怕什么？</a:t>
            </a:r>
            <a:endParaRPr lang="zh-CN" altLang="en-US" sz="3200" b="1" dirty="0">
              <a:solidFill>
                <a:srgbClr val="0099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11" name="Text Box 4"/>
          <p:cNvSpPr txBox="1"/>
          <p:nvPr/>
        </p:nvSpPr>
        <p:spPr>
          <a:xfrm>
            <a:off x="1905000" y="21336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下雨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12" name="Text Box 7"/>
          <p:cNvSpPr txBox="1"/>
          <p:nvPr/>
        </p:nvSpPr>
        <p:spPr>
          <a:xfrm>
            <a:off x="855663" y="2974975"/>
            <a:ext cx="72707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7、文中的哪两个句子表现了作者的这种痛苦难眠的心情？</a:t>
            </a:r>
            <a:endParaRPr lang="zh-CN" altLang="en-US" sz="3200" b="1" dirty="0">
              <a:solidFill>
                <a:srgbClr val="0099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13" name="Text Box 8"/>
          <p:cNvSpPr txBox="1"/>
          <p:nvPr/>
        </p:nvSpPr>
        <p:spPr>
          <a:xfrm>
            <a:off x="1236663" y="4194175"/>
            <a:ext cx="6858000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自经丧乱少睡眠，长夜沾湿何由彻！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3"/>
          <p:cNvSpPr>
            <a:spLocks noGrp="1"/>
          </p:cNvSpPr>
          <p:nvPr>
            <p:ph type="body"/>
          </p:nvPr>
        </p:nvSpPr>
        <p:spPr>
          <a:xfrm>
            <a:off x="179388" y="1557338"/>
            <a:ext cx="10296525" cy="4525962"/>
          </a:xfrm>
        </p:spPr>
        <p:txBody>
          <a:bodyPr vert="horz" wrap="square" anchor="t"/>
          <a:p>
            <a:pPr marL="1905" lvl="0" indent="-344805" eaLnBrk="1" hangingPunct="1">
              <a:buNone/>
            </a:pPr>
            <a:r>
              <a:rPr lang="en-US" altLang="x-none" sz="36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、了解写作背景及“歌”的体裁。</a:t>
            </a:r>
            <a:endParaRPr lang="zh-CN" altLang="en-US" sz="3600" b="1" u="sng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1905" lvl="0" indent="-344805" eaLnBrk="1" hangingPunct="1">
              <a:buNone/>
            </a:pPr>
            <a:r>
              <a:rPr lang="en-US" altLang="x-none" sz="36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、能正确流利地朗诵诗歌。</a:t>
            </a:r>
            <a:endParaRPr lang="zh-CN" altLang="en-US" sz="3600" b="1" u="sng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1905" lvl="0" indent="-344805" eaLnBrk="1" hangingPunct="1">
              <a:buNone/>
            </a:pPr>
            <a:r>
              <a:rPr lang="en-US" altLang="x-none" sz="36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、理解诗歌内容，感悟诗中的感情。</a:t>
            </a:r>
            <a:endParaRPr lang="zh-CN" altLang="en-US" sz="3600" b="1" u="sng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1905" lvl="0" indent="-344805" eaLnBrk="1" hangingPunct="1">
              <a:buNone/>
            </a:pPr>
            <a:r>
              <a:rPr lang="en-US" altLang="x-none" sz="36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、背诵诗歌。</a:t>
            </a:r>
            <a:endParaRPr lang="zh-CN" altLang="en-US" sz="3600" b="1" u="sng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1905" lvl="0" indent="-1905" eaLnBrk="1" hangingPunct="1"/>
            <a:endParaRPr lang="zh-CN" altLang="en-US" sz="3600" b="1" u="sng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4099" name="Picture 4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5941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 Box 5"/>
          <p:cNvSpPr txBox="1"/>
          <p:nvPr/>
        </p:nvSpPr>
        <p:spPr>
          <a:xfrm>
            <a:off x="827088" y="333375"/>
            <a:ext cx="201930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教学目标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3"/>
          <p:cNvSpPr txBox="1"/>
          <p:nvPr/>
        </p:nvSpPr>
        <p:spPr>
          <a:xfrm>
            <a:off x="533400" y="1219200"/>
            <a:ext cx="810736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8、漫漫长夜，作者无法入眠，他在想什么？</a:t>
            </a:r>
            <a:endParaRPr lang="zh-CN" altLang="en-US" sz="3200" b="1" dirty="0">
              <a:solidFill>
                <a:srgbClr val="0099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35" name="Text Box 4"/>
          <p:cNvSpPr txBox="1"/>
          <p:nvPr/>
        </p:nvSpPr>
        <p:spPr>
          <a:xfrm>
            <a:off x="1066800" y="2057400"/>
            <a:ext cx="68103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安得广厦千万间</a:t>
            </a:r>
            <a:r>
              <a:rPr lang="en-US" altLang="x-none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吾庐受冻死亦足 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36" name="Text Box 7"/>
          <p:cNvSpPr txBox="1"/>
          <p:nvPr/>
        </p:nvSpPr>
        <p:spPr>
          <a:xfrm>
            <a:off x="609600" y="3414713"/>
            <a:ext cx="648176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9、由此可见杜甫是一个怎样的人？</a:t>
            </a:r>
            <a:endParaRPr lang="zh-CN" altLang="en-US" sz="3200" b="1" dirty="0">
              <a:solidFill>
                <a:srgbClr val="0099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37" name="Text Box 8"/>
          <p:cNvSpPr txBox="1"/>
          <p:nvPr/>
        </p:nvSpPr>
        <p:spPr>
          <a:xfrm>
            <a:off x="1295400" y="4306888"/>
            <a:ext cx="394176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推己及人，忧国忧民 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Text Box 5"/>
          <p:cNvSpPr txBox="1"/>
          <p:nvPr/>
        </p:nvSpPr>
        <p:spPr>
          <a:xfrm>
            <a:off x="476250" y="1989138"/>
            <a:ext cx="8054975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x-none" sz="3600" dirty="0">
                <a:solidFill>
                  <a:srgbClr val="FFFF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</a:t>
            </a:r>
            <a:r>
              <a:rPr lang="zh-CN" altLang="en-US" sz="4000" dirty="0">
                <a:solidFill>
                  <a:srgbClr val="3333FF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全诗描写自己饱经离乱、困苦凄凉的生活，体现自己要让天下寒士得到欢乐的情怀，由己及人，感人至深，特别是最后一段集中表现了诗人忧国忧民的崇高思想境界。</a:t>
            </a:r>
            <a:endParaRPr lang="zh-CN" altLang="en-US" sz="4000" dirty="0">
              <a:solidFill>
                <a:srgbClr val="3333FF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9460" name="Text Box 6"/>
          <p:cNvSpPr txBox="1"/>
          <p:nvPr/>
        </p:nvSpPr>
        <p:spPr>
          <a:xfrm>
            <a:off x="836613" y="684213"/>
            <a:ext cx="2667000" cy="1097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600" dirty="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中心</a:t>
            </a:r>
            <a:endParaRPr lang="zh-CN" altLang="en-US" sz="6600" dirty="0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3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3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3"/>
          <p:cNvSpPr txBox="1"/>
          <p:nvPr/>
        </p:nvSpPr>
        <p:spPr>
          <a:xfrm>
            <a:off x="323850" y="260350"/>
            <a:ext cx="338455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CC00CC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课 堂 练 习</a:t>
            </a:r>
            <a:endParaRPr lang="zh-CN" altLang="en-US" sz="4800" b="1" dirty="0">
              <a:solidFill>
                <a:srgbClr val="CC00CC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20484" name="Text Box 4"/>
          <p:cNvSpPr txBox="1"/>
          <p:nvPr/>
        </p:nvSpPr>
        <p:spPr>
          <a:xfrm>
            <a:off x="2916238" y="1196975"/>
            <a:ext cx="4322762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按原文填空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0485" name="Text Box 6"/>
          <p:cNvSpPr txBox="1"/>
          <p:nvPr/>
        </p:nvSpPr>
        <p:spPr>
          <a:xfrm>
            <a:off x="323850" y="2355850"/>
            <a:ext cx="8640763" cy="3261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作者身处漏雨茅屋，还存有忧国忧民的情思，他发出了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——————————————————————————————————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的呼喊？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x-none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6" name="Text Box 8"/>
          <p:cNvSpPr txBox="1"/>
          <p:nvPr/>
        </p:nvSpPr>
        <p:spPr>
          <a:xfrm>
            <a:off x="3708400" y="5084763"/>
            <a:ext cx="28797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7" name="Text Box 9"/>
          <p:cNvSpPr txBox="1"/>
          <p:nvPr/>
        </p:nvSpPr>
        <p:spPr>
          <a:xfrm>
            <a:off x="648018" y="3471863"/>
            <a:ext cx="7847012" cy="5794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安得广厦千万间，大庇天下寒士俱欢颜！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3"/>
          <p:cNvSpPr>
            <a:spLocks noGrp="1"/>
          </p:cNvSpPr>
          <p:nvPr>
            <p:ph type="body"/>
          </p:nvPr>
        </p:nvSpPr>
        <p:spPr>
          <a:xfrm>
            <a:off x="361950" y="1630363"/>
            <a:ext cx="8604250" cy="3743325"/>
          </a:xfrm>
        </p:spPr>
        <p:txBody>
          <a:bodyPr vert="horz" wrap="square" anchor="t"/>
          <a:p>
            <a:pPr marL="1905" lvl="0" indent="-344805" eaLnBrk="1" hangingPunct="1">
              <a:buNone/>
            </a:pPr>
            <a:r>
              <a:rPr lang="zh-CN" altLang="en-US" b="1" dirty="0">
                <a:solidFill>
                  <a:srgbClr val="993300"/>
                </a:solidFill>
              </a:rPr>
              <a:t>                             歌行体</a:t>
            </a:r>
            <a:endParaRPr lang="zh-CN" altLang="en-US" b="1" dirty="0">
              <a:solidFill>
                <a:srgbClr val="993300"/>
              </a:solidFill>
            </a:endParaRPr>
          </a:p>
          <a:p>
            <a:pPr marL="1905" lvl="0" indent="-344805" eaLnBrk="1" hangingPunct="1">
              <a:buNone/>
            </a:pPr>
            <a:r>
              <a:rPr lang="zh-CN" altLang="en-US" b="1" dirty="0">
                <a:solidFill>
                  <a:srgbClr val="993300"/>
                </a:solidFill>
              </a:rPr>
              <a:t>       </a:t>
            </a:r>
            <a:r>
              <a:rPr lang="zh-CN" altLang="en-US" b="1" dirty="0">
                <a:solidFill>
                  <a:srgbClr val="66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歌行，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古代诗歌的一种。</a:t>
            </a:r>
            <a:r>
              <a:rPr lang="zh-CN" altLang="en-US" b="1" dirty="0">
                <a:solidFill>
                  <a:srgbClr val="66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汉魏以下的乐府诗，题名为“歌”或“行”的颇多，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二者虽名称不同，其实并无严格区别。</a:t>
            </a:r>
            <a:r>
              <a:rPr lang="zh-CN" altLang="en-US" b="1" dirty="0">
                <a:solidFill>
                  <a:srgbClr val="66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后遂有“歌行”一体。其音节、格律一般比较自由，富于变化。</a:t>
            </a:r>
            <a:endParaRPr lang="zh-CN" altLang="en-US" b="1" dirty="0">
              <a:solidFill>
                <a:srgbClr val="66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1905" lvl="0" indent="-1905" eaLnBrk="1" hangingPunct="1"/>
            <a:r>
              <a:rPr lang="zh-CN" altLang="en-US" b="1" dirty="0">
                <a:solidFill>
                  <a:srgbClr val="66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以七言为主。</a:t>
            </a:r>
            <a:endParaRPr lang="zh-CN" altLang="en-US" b="1" dirty="0">
              <a:solidFill>
                <a:srgbClr val="66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7171" name="Picture 4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0" y="188913"/>
            <a:ext cx="35941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 Box 5"/>
          <p:cNvSpPr txBox="1"/>
          <p:nvPr/>
        </p:nvSpPr>
        <p:spPr>
          <a:xfrm>
            <a:off x="3197225" y="476250"/>
            <a:ext cx="2447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体裁介绍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1025" y="188913"/>
            <a:ext cx="35941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6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3" y="1557338"/>
            <a:ext cx="1960562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标题 5123"/>
          <p:cNvSpPr>
            <a:spLocks noGrp="1"/>
          </p:cNvSpPr>
          <p:nvPr>
            <p:ph type="title"/>
          </p:nvPr>
        </p:nvSpPr>
        <p:spPr>
          <a:xfrm>
            <a:off x="1103313" y="274638"/>
            <a:ext cx="8229600" cy="1143000"/>
          </a:xfrm>
        </p:spPr>
        <p:txBody>
          <a:bodyPr anchor="ctr"/>
          <a:p>
            <a:r>
              <a:rPr lang="zh-CN" altLang="en-US" b="1" dirty="0">
                <a:ea typeface="黑体" panose="02010609060101010101" pitchFamily="2" charset="-122"/>
              </a:rPr>
              <a:t>作者简介</a:t>
            </a:r>
            <a:endParaRPr lang="zh-CN" altLang="en-US" b="1" dirty="0">
              <a:ea typeface="黑体" panose="02010609060101010101" pitchFamily="2" charset="-122"/>
            </a:endParaRPr>
          </a:p>
        </p:txBody>
      </p:sp>
      <p:sp>
        <p:nvSpPr>
          <p:cNvPr id="5125" name="文本占位符 5124"/>
          <p:cNvSpPr>
            <a:spLocks noGrp="1"/>
          </p:cNvSpPr>
          <p:nvPr>
            <p:ph type="body" idx="1"/>
          </p:nvPr>
        </p:nvSpPr>
        <p:spPr>
          <a:xfrm>
            <a:off x="2341880" y="1676400"/>
            <a:ext cx="6480175" cy="4575175"/>
          </a:xfrm>
        </p:spPr>
        <p:txBody>
          <a:bodyPr/>
          <a:p>
            <a:pPr marL="1905" indent="-344805">
              <a:lnSpc>
                <a:spcPct val="80000"/>
              </a:lnSpc>
              <a:buNone/>
            </a:pPr>
            <a:r>
              <a:rPr lang="zh-CN" altLang="en-US" sz="1600" dirty="0">
                <a:latin typeface="+mj-ea"/>
                <a:ea typeface="+mj-ea"/>
              </a:rPr>
              <a:t>      </a:t>
            </a:r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杜甫（712－770），字</a:t>
            </a:r>
            <a:r>
              <a:rPr lang="zh-CN" altLang="en-US" b="1" u="sng" dirty="0">
                <a:solidFill>
                  <a:schemeClr val="tx1"/>
                </a:solidFill>
                <a:latin typeface="+mj-ea"/>
                <a:ea typeface="+mj-ea"/>
              </a:rPr>
              <a:t>子美</a:t>
            </a:r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，因居少陵，自称</a:t>
            </a:r>
            <a:r>
              <a:rPr lang="zh-CN" altLang="en-US" b="1" dirty="0">
                <a:solidFill>
                  <a:schemeClr val="tx1"/>
                </a:solidFill>
                <a:latin typeface="+mj-ea"/>
                <a:ea typeface="+mj-ea"/>
              </a:rPr>
              <a:t>少陵野老</a:t>
            </a:r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，因其做检校工部员外郎，称</a:t>
            </a:r>
            <a:r>
              <a:rPr lang="zh-CN" altLang="en-US" b="1" dirty="0">
                <a:solidFill>
                  <a:schemeClr val="tx1"/>
                </a:solidFill>
                <a:latin typeface="+mj-ea"/>
                <a:ea typeface="+mj-ea"/>
              </a:rPr>
              <a:t>杜工部</a:t>
            </a:r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，唐代伟大的现实主义诗人，与李白并称“</a:t>
            </a:r>
            <a:r>
              <a:rPr lang="zh-CN" altLang="en-US" b="1" dirty="0">
                <a:solidFill>
                  <a:schemeClr val="tx1"/>
                </a:solidFill>
                <a:latin typeface="+mj-ea"/>
                <a:ea typeface="+mj-ea"/>
              </a:rPr>
              <a:t>李杜</a:t>
            </a:r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”，又因有别于杜牧，亦称“老杜”。杜甫生活在唐王朝由盛转衰之时，其诗反映社会动乱和人民疾苦，被称为“</a:t>
            </a:r>
            <a:r>
              <a:rPr lang="zh-CN" altLang="en-US" b="1" dirty="0">
                <a:solidFill>
                  <a:schemeClr val="tx1"/>
                </a:solidFill>
                <a:latin typeface="+mj-ea"/>
                <a:ea typeface="+mj-ea"/>
              </a:rPr>
              <a:t>诗史</a:t>
            </a:r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”。其人格高尚，忧国忧民，诗艺精湛，又称“</a:t>
            </a:r>
            <a:r>
              <a:rPr lang="zh-CN" altLang="en-US" b="1" dirty="0">
                <a:solidFill>
                  <a:schemeClr val="tx1"/>
                </a:solidFill>
                <a:latin typeface="+mj-ea"/>
                <a:ea typeface="+mj-ea"/>
              </a:rPr>
              <a:t>诗圣</a:t>
            </a:r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” 。著有《</a:t>
            </a:r>
            <a:r>
              <a:rPr lang="zh-CN" altLang="en-US" b="1" dirty="0">
                <a:solidFill>
                  <a:schemeClr val="tx1"/>
                </a:solidFill>
                <a:latin typeface="+mj-ea"/>
                <a:ea typeface="+mj-ea"/>
              </a:rPr>
              <a:t>杜工部集</a:t>
            </a:r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》，著名的诗篇有《</a:t>
            </a:r>
            <a:r>
              <a:rPr lang="zh-CN" altLang="en-US" b="1" dirty="0">
                <a:solidFill>
                  <a:schemeClr val="tx1"/>
                </a:solidFill>
                <a:latin typeface="+mj-ea"/>
                <a:ea typeface="+mj-ea"/>
              </a:rPr>
              <a:t>三吏</a:t>
            </a:r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》、《</a:t>
            </a:r>
            <a:r>
              <a:rPr lang="zh-CN" altLang="en-US" b="1" dirty="0">
                <a:solidFill>
                  <a:schemeClr val="tx1"/>
                </a:solidFill>
                <a:latin typeface="+mj-ea"/>
                <a:ea typeface="+mj-ea"/>
              </a:rPr>
              <a:t>三别</a:t>
            </a:r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》等。</a:t>
            </a:r>
            <a:endParaRPr lang="zh-CN" altLang="en-US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4913" y="188913"/>
            <a:ext cx="35941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6"/>
          <p:cNvSpPr txBox="1"/>
          <p:nvPr/>
        </p:nvSpPr>
        <p:spPr>
          <a:xfrm>
            <a:off x="3124200" y="476250"/>
            <a:ext cx="23764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写作背景</a:t>
            </a:r>
            <a:endParaRPr lang="zh-CN" altLang="en-US" sz="3600" b="1" dirty="0">
              <a:solidFill>
                <a:srgbClr val="FF000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6148" name="Rectangle 8"/>
          <p:cNvSpPr/>
          <p:nvPr/>
        </p:nvSpPr>
        <p:spPr>
          <a:xfrm>
            <a:off x="180975" y="1916113"/>
            <a:ext cx="8712200" cy="4027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dirty="0">
                <a:solidFill>
                  <a:srgbClr val="660066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唐代中期爆发“安史之乱”，导致社会动荡、民不聊生。</a:t>
            </a:r>
            <a:r>
              <a:rPr lang="en-US" altLang="x-none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759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，杜甫一家辗转流落到四川成都，靠朋友的资助在西郊浣花溪畔盖了一所茅屋，暂时有了安身之处，但生活依旧是清苦的。两年后的一个秋天，一场暴风雨把杜甫的茅屋上的茅草吹得七零八落，导致一家人在冷雨淋漓中度过了一个难眠之夜。此情此景让杜甫感慨万分，于是写诗抒怀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shxs03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8550" y="0"/>
            <a:ext cx="3124200" cy="119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3"/>
          <p:cNvSpPr/>
          <p:nvPr/>
        </p:nvSpPr>
        <p:spPr>
          <a:xfrm>
            <a:off x="0" y="914400"/>
            <a:ext cx="8229600" cy="3932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读准画线字的读音</a:t>
            </a:r>
            <a:endParaRPr lang="zh-CN" altLang="en-US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36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 怒 </a:t>
            </a:r>
            <a:r>
              <a:rPr lang="zh-CN" altLang="en-US" sz="3600" b="1" u="sng" dirty="0">
                <a:latin typeface="Times New Roman" panose="02020603050405020304" pitchFamily="2" charset="0"/>
                <a:ea typeface="宋体" panose="02010600030101010101" pitchFamily="2" charset="-122"/>
              </a:rPr>
              <a:t>号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zh-CN" altLang="en-US" sz="3600" dirty="0">
                <a:latin typeface="Times New Roman" panose="02020603050405020304" pitchFamily="2" charset="0"/>
                <a:ea typeface="宋体" panose="02010600030101010101" pitchFamily="2" charset="-122"/>
              </a:rPr>
              <a:t>      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挂 </a:t>
            </a:r>
            <a:r>
              <a:rPr lang="zh-CN" altLang="en-US" sz="3600" b="1" u="sng" dirty="0">
                <a:latin typeface="Times New Roman" panose="02020603050405020304" pitchFamily="2" charset="0"/>
                <a:ea typeface="宋体" panose="02010600030101010101" pitchFamily="2" charset="-122"/>
              </a:rPr>
              <a:t>罥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latin typeface="Times New Roman" panose="02020603050405020304" pitchFamily="2" charset="0"/>
                <a:ea typeface="宋体" panose="02010600030101010101" pitchFamily="2" charset="-122"/>
              </a:rPr>
              <a:t>      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3600" b="1" u="sng" dirty="0">
                <a:latin typeface="Times New Roman" panose="02020603050405020304" pitchFamily="2" charset="0"/>
                <a:ea typeface="宋体" panose="02010600030101010101" pitchFamily="2" charset="-122"/>
              </a:rPr>
              <a:t>长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 林 梢</a:t>
            </a:r>
            <a:r>
              <a:rPr lang="zh-CN" altLang="en-US" sz="3600" dirty="0">
                <a:latin typeface="Times New Roman" panose="02020603050405020304" pitchFamily="2" charset="0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</a:t>
            </a:r>
            <a:r>
              <a:rPr lang="zh-CN" altLang="en-US" sz="3600" b="1" u="sng" dirty="0">
                <a:latin typeface="Times New Roman" panose="02020603050405020304" pitchFamily="2" charset="0"/>
                <a:ea typeface="宋体" panose="02010600030101010101" pitchFamily="2" charset="-122"/>
              </a:rPr>
              <a:t>庇</a:t>
            </a:r>
            <a:endParaRPr lang="zh-CN" altLang="en-US" sz="36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36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突</a:t>
            </a:r>
            <a:r>
              <a:rPr lang="zh-CN" altLang="en-US" sz="3600" b="1" u="sng" dirty="0">
                <a:latin typeface="Times New Roman" panose="02020603050405020304" pitchFamily="2" charset="0"/>
                <a:ea typeface="宋体" panose="02010600030101010101" pitchFamily="2" charset="-122"/>
              </a:rPr>
              <a:t>兀</a:t>
            </a:r>
            <a:r>
              <a:rPr lang="zh-CN" altLang="en-US" sz="3600" dirty="0">
                <a:latin typeface="Times New Roman" panose="02020603050405020304" pitchFamily="2" charset="0"/>
                <a:ea typeface="宋体" panose="02010600030101010101" pitchFamily="2" charset="-122"/>
              </a:rPr>
              <a:t>     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布</a:t>
            </a:r>
            <a:r>
              <a:rPr lang="zh-CN" altLang="en-US" sz="3600" b="1" u="sng" dirty="0">
                <a:latin typeface="Times New Roman" panose="02020603050405020304" pitchFamily="2" charset="0"/>
                <a:ea typeface="宋体" panose="02010600030101010101" pitchFamily="2" charset="-122"/>
              </a:rPr>
              <a:t>衾</a:t>
            </a:r>
            <a:r>
              <a:rPr lang="zh-CN" altLang="en-US" sz="3600" dirty="0">
                <a:latin typeface="Times New Roman" panose="02020603050405020304" pitchFamily="2" charset="0"/>
                <a:ea typeface="宋体" panose="02010600030101010101" pitchFamily="2" charset="-122"/>
              </a:rPr>
              <a:t>     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三 </a:t>
            </a:r>
            <a:r>
              <a:rPr lang="zh-CN" altLang="en-US" sz="3600" b="1" u="sng" dirty="0">
                <a:latin typeface="Times New Roman" panose="02020603050405020304" pitchFamily="2" charset="0"/>
                <a:ea typeface="宋体" panose="02010600030101010101" pitchFamily="2" charset="-122"/>
              </a:rPr>
              <a:t>重</a:t>
            </a:r>
            <a:r>
              <a:rPr lang="zh-CN" altLang="en-US" sz="3600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茅</a:t>
            </a:r>
            <a:r>
              <a:rPr lang="zh-CN" altLang="en-US" sz="3600" dirty="0">
                <a:latin typeface="Times New Roman" panose="02020603050405020304" pitchFamily="2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沉塘</a:t>
            </a:r>
            <a:r>
              <a:rPr lang="zh-CN" altLang="en-US" sz="3600" b="1" u="sng" dirty="0">
                <a:latin typeface="Times New Roman" panose="02020603050405020304" pitchFamily="2" charset="0"/>
                <a:ea typeface="宋体" panose="02010600030101010101" pitchFamily="2" charset="-122"/>
              </a:rPr>
              <a:t>坳</a:t>
            </a:r>
            <a:endParaRPr lang="zh-CN" altLang="en-US" sz="3600" b="1" u="sng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196" name="Rectangle 4"/>
          <p:cNvSpPr/>
          <p:nvPr/>
        </p:nvSpPr>
        <p:spPr>
          <a:xfrm>
            <a:off x="228600" y="5715000"/>
            <a:ext cx="14636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飘 </a:t>
            </a:r>
            <a:r>
              <a:rPr lang="zh-CN" altLang="en-US" sz="3600" b="1" u="sng" dirty="0">
                <a:latin typeface="Times New Roman" panose="02020603050405020304" pitchFamily="2" charset="0"/>
                <a:ea typeface="宋体" panose="02010600030101010101" pitchFamily="2" charset="-122"/>
              </a:rPr>
              <a:t>转</a:t>
            </a:r>
            <a:endParaRPr lang="zh-CN" altLang="en-US" sz="3600" b="1" u="sng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197" name="Rectangle 5"/>
          <p:cNvSpPr/>
          <p:nvPr/>
        </p:nvSpPr>
        <p:spPr>
          <a:xfrm>
            <a:off x="539750" y="5084763"/>
            <a:ext cx="15986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x-none" sz="32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zhu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en-US" altLang="x-none" sz="32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n</a:t>
            </a:r>
            <a:endParaRPr lang="en-US" altLang="x-none" sz="3200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198" name="Rectangle 6"/>
          <p:cNvSpPr/>
          <p:nvPr/>
        </p:nvSpPr>
        <p:spPr>
          <a:xfrm>
            <a:off x="1676400" y="5715000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俄 </a:t>
            </a:r>
            <a:r>
              <a:rPr lang="zh-CN" altLang="en-US" sz="3600" b="1" u="sng" dirty="0">
                <a:latin typeface="Times New Roman" panose="02020603050405020304" pitchFamily="2" charset="0"/>
                <a:ea typeface="宋体" panose="02010600030101010101" pitchFamily="2" charset="-122"/>
              </a:rPr>
              <a:t>顷</a:t>
            </a:r>
            <a:endParaRPr lang="zh-CN" altLang="en-US" sz="3600" b="1" u="sng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199" name="Rectangle 7"/>
          <p:cNvSpPr/>
          <p:nvPr/>
        </p:nvSpPr>
        <p:spPr>
          <a:xfrm>
            <a:off x="4724400" y="5638800"/>
            <a:ext cx="1431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广 </a:t>
            </a:r>
            <a:r>
              <a:rPr lang="zh-CN" altLang="en-US" sz="3600" b="1" u="sng" dirty="0">
                <a:latin typeface="Times New Roman" panose="02020603050405020304" pitchFamily="2" charset="0"/>
                <a:ea typeface="宋体" panose="02010600030101010101" pitchFamily="2" charset="-122"/>
              </a:rPr>
              <a:t>厦</a:t>
            </a:r>
            <a:endParaRPr lang="zh-CN" altLang="en-US" sz="3600" b="1" u="sng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00" name="Rectangle 8"/>
          <p:cNvSpPr/>
          <p:nvPr/>
        </p:nvSpPr>
        <p:spPr>
          <a:xfrm>
            <a:off x="5219700" y="5013325"/>
            <a:ext cx="8445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x-none" sz="36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shà</a:t>
            </a:r>
            <a:endParaRPr lang="en-US" altLang="x-none" sz="3600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01" name="Rectangle 9"/>
          <p:cNvSpPr/>
          <p:nvPr/>
        </p:nvSpPr>
        <p:spPr>
          <a:xfrm>
            <a:off x="1981200" y="5105400"/>
            <a:ext cx="11509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x-none" sz="36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qǐng</a:t>
            </a:r>
            <a:endParaRPr lang="en-US" altLang="x-none" sz="3600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02" name="Rectangle 10"/>
          <p:cNvSpPr/>
          <p:nvPr/>
        </p:nvSpPr>
        <p:spPr>
          <a:xfrm>
            <a:off x="6172200" y="4953000"/>
            <a:ext cx="1022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x-none" sz="36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xiàn</a:t>
            </a:r>
            <a:endParaRPr lang="en-US" altLang="x-none" sz="3600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03" name="Rectangle 11"/>
          <p:cNvSpPr/>
          <p:nvPr/>
        </p:nvSpPr>
        <p:spPr>
          <a:xfrm>
            <a:off x="3203575" y="5084763"/>
            <a:ext cx="1435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x-none" sz="36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sāng</a:t>
            </a:r>
            <a:endParaRPr lang="en-US" altLang="x-none" sz="3600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04" name="Rectangle 12"/>
          <p:cNvSpPr/>
          <p:nvPr/>
        </p:nvSpPr>
        <p:spPr>
          <a:xfrm>
            <a:off x="3352800" y="5715000"/>
            <a:ext cx="1579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u="sng" dirty="0">
                <a:latin typeface="Times New Roman" panose="02020603050405020304" pitchFamily="2" charset="0"/>
                <a:ea typeface="宋体" panose="02010600030101010101" pitchFamily="2" charset="-122"/>
              </a:rPr>
              <a:t>丧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 乱</a:t>
            </a:r>
            <a:endParaRPr lang="zh-CN" altLang="en-US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05" name="Rectangle 13"/>
          <p:cNvSpPr/>
          <p:nvPr/>
        </p:nvSpPr>
        <p:spPr>
          <a:xfrm>
            <a:off x="6300788" y="5661025"/>
            <a:ext cx="1674812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u="sng" dirty="0">
                <a:latin typeface="Times New Roman" panose="02020603050405020304" pitchFamily="2" charset="0"/>
                <a:ea typeface="宋体" panose="02010600030101010101" pitchFamily="2" charset="-122"/>
              </a:rPr>
              <a:t>见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 此屋</a:t>
            </a:r>
            <a:endParaRPr lang="zh-CN" altLang="en-US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06" name="Rectangle 14"/>
          <p:cNvSpPr/>
          <p:nvPr/>
        </p:nvSpPr>
        <p:spPr>
          <a:xfrm>
            <a:off x="533400" y="1905000"/>
            <a:ext cx="895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x-none" sz="36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háo</a:t>
            </a:r>
            <a:endParaRPr lang="en-US" altLang="x-none" sz="36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07" name="Rectangle 15"/>
          <p:cNvSpPr/>
          <p:nvPr/>
        </p:nvSpPr>
        <p:spPr>
          <a:xfrm>
            <a:off x="2438400" y="1905000"/>
            <a:ext cx="10731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x-none" sz="36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juàn</a:t>
            </a:r>
            <a:endParaRPr lang="en-US" altLang="x-none" sz="36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08" name="Rectangle 16"/>
          <p:cNvSpPr/>
          <p:nvPr/>
        </p:nvSpPr>
        <p:spPr>
          <a:xfrm>
            <a:off x="3886200" y="1981200"/>
            <a:ext cx="13525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x-none" sz="36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cháng</a:t>
            </a:r>
            <a:endParaRPr lang="en-US" altLang="x-none" sz="36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09" name="Rectangle 17"/>
          <p:cNvSpPr/>
          <p:nvPr/>
        </p:nvSpPr>
        <p:spPr>
          <a:xfrm>
            <a:off x="6629400" y="1981200"/>
            <a:ext cx="5651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x-none" sz="36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bì</a:t>
            </a:r>
            <a:endParaRPr lang="en-US" altLang="x-none" sz="36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10" name="Rectangle 18"/>
          <p:cNvSpPr/>
          <p:nvPr/>
        </p:nvSpPr>
        <p:spPr>
          <a:xfrm>
            <a:off x="609600" y="3505200"/>
            <a:ext cx="742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x-none" sz="36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wù</a:t>
            </a:r>
            <a:endParaRPr lang="en-US" altLang="x-none" sz="36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11" name="Rectangle 19"/>
          <p:cNvSpPr/>
          <p:nvPr/>
        </p:nvSpPr>
        <p:spPr>
          <a:xfrm>
            <a:off x="3505200" y="3581400"/>
            <a:ext cx="13017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x-none" sz="36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chóng</a:t>
            </a:r>
            <a:endParaRPr lang="en-US" altLang="x-none" sz="36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12" name="Rectangle 20"/>
          <p:cNvSpPr/>
          <p:nvPr/>
        </p:nvSpPr>
        <p:spPr>
          <a:xfrm>
            <a:off x="1905000" y="3429000"/>
            <a:ext cx="869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x-none" sz="36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qīn</a:t>
            </a:r>
            <a:endParaRPr lang="en-US" altLang="x-none" sz="36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13" name="Rectangle 21"/>
          <p:cNvSpPr/>
          <p:nvPr/>
        </p:nvSpPr>
        <p:spPr>
          <a:xfrm>
            <a:off x="6477000" y="3581400"/>
            <a:ext cx="615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x-none" sz="36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ào</a:t>
            </a:r>
            <a:endParaRPr lang="en-US" altLang="x-none" sz="36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214" name="Rectangle 22"/>
          <p:cNvSpPr/>
          <p:nvPr/>
        </p:nvSpPr>
        <p:spPr>
          <a:xfrm>
            <a:off x="2673350" y="152400"/>
            <a:ext cx="263525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方正舒体" panose="02010601030101010101" pitchFamily="2" charset="-122"/>
              </a:rPr>
              <a:t>扫除障碍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200" grpId="0"/>
      <p:bldP spid="8201" grpId="0"/>
      <p:bldP spid="8202" grpId="0"/>
      <p:bldP spid="8203" grpId="0"/>
      <p:bldP spid="8206" grpId="0"/>
      <p:bldP spid="8207" grpId="0"/>
      <p:bldP spid="8208" grpId="0"/>
      <p:bldP spid="8209" grpId="0"/>
      <p:bldP spid="8210" grpId="0"/>
      <p:bldP spid="8211" grpId="0"/>
      <p:bldP spid="8212" grpId="0"/>
      <p:bldP spid="82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3"/>
          <p:cNvSpPr>
            <a:spLocks noGrp="1"/>
          </p:cNvSpPr>
          <p:nvPr>
            <p:ph type="body"/>
          </p:nvPr>
        </p:nvSpPr>
        <p:spPr>
          <a:xfrm>
            <a:off x="0" y="2428875"/>
            <a:ext cx="6769100" cy="4065588"/>
          </a:xfrm>
        </p:spPr>
        <p:txBody>
          <a:bodyPr vert="horz" wrap="square" anchor="t"/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朗读文章。</a:t>
            </a:r>
            <a:endParaRPr lang="zh-CN" altLang="en-US" b="1" dirty="0">
              <a:solidFill>
                <a:srgbClr val="FF000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要求</a:t>
            </a:r>
            <a:r>
              <a:rPr lang="en-US" altLang="x-none" b="1" dirty="0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:</a:t>
            </a:r>
            <a:r>
              <a:rPr lang="zh-CN" altLang="en-US" b="1" dirty="0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（</a:t>
            </a:r>
            <a:r>
              <a:rPr lang="en-US" altLang="x-none" b="1" dirty="0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）注意字音</a:t>
            </a:r>
            <a:endParaRPr lang="zh-CN" altLang="en-US" b="1" dirty="0">
              <a:solidFill>
                <a:srgbClr val="FF000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     （</a:t>
            </a:r>
            <a:r>
              <a:rPr lang="en-US" altLang="x-none" b="1" dirty="0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）把握感情基调</a:t>
            </a:r>
            <a:endParaRPr lang="zh-CN" altLang="en-US" b="1" dirty="0">
              <a:solidFill>
                <a:srgbClr val="FF000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     （</a:t>
            </a:r>
            <a:r>
              <a:rPr lang="en-US" altLang="x-none" b="1" dirty="0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3</a:t>
            </a:r>
            <a:r>
              <a:rPr lang="zh-CN" altLang="en-US" b="1" dirty="0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）注意节奏、重音语速</a:t>
            </a:r>
            <a:endParaRPr lang="zh-CN" altLang="en-US" b="1" dirty="0">
              <a:solidFill>
                <a:srgbClr val="FF000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 lvl="0" eaLnBrk="1" hangingPunct="1"/>
            <a:endParaRPr lang="zh-CN" altLang="en-US" b="1" dirty="0">
              <a:solidFill>
                <a:srgbClr val="FF000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 lvl="0" eaLnBrk="1" hangingPunct="1"/>
            <a:endParaRPr lang="zh-CN" altLang="en-US" b="1" dirty="0">
              <a:solidFill>
                <a:srgbClr val="FF000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pic>
        <p:nvPicPr>
          <p:cNvPr id="9219" name="Picture 4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88913"/>
            <a:ext cx="35941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Text Box 5"/>
          <p:cNvSpPr txBox="1"/>
          <p:nvPr/>
        </p:nvSpPr>
        <p:spPr>
          <a:xfrm>
            <a:off x="1042988" y="476250"/>
            <a:ext cx="2012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名家朗读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pic>
        <p:nvPicPr>
          <p:cNvPr id="9221" name="Picture 6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8475" y="0"/>
            <a:ext cx="2295525" cy="2933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茅屋为秋风所破歌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09615" y="569785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423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 Box 2"/>
          <p:cNvSpPr txBox="1"/>
          <p:nvPr/>
        </p:nvSpPr>
        <p:spPr>
          <a:xfrm>
            <a:off x="900113" y="2060575"/>
            <a:ext cx="72009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茅飞渡江洒</a:t>
            </a:r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江郊</a:t>
            </a:r>
            <a:r>
              <a:rPr lang="zh-CN" altLang="en-US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，高者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挂罥</a:t>
            </a:r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长林梢</a:t>
            </a:r>
            <a:r>
              <a:rPr lang="zh-CN" altLang="en-US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3200" b="1" dirty="0">
              <a:solidFill>
                <a:srgbClr val="0099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3" name="Text Box 3"/>
          <p:cNvSpPr txBox="1"/>
          <p:nvPr/>
        </p:nvSpPr>
        <p:spPr>
          <a:xfrm>
            <a:off x="900113" y="836613"/>
            <a:ext cx="65516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八月</a:t>
            </a:r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秋高</a:t>
            </a:r>
            <a:r>
              <a:rPr lang="zh-CN" altLang="en-US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风</a:t>
            </a:r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怒号</a:t>
            </a:r>
            <a:r>
              <a:rPr lang="en-US" altLang="x-none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卷我屋上</a:t>
            </a:r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</a:t>
            </a:r>
            <a:r>
              <a:rPr lang="zh-CN" altLang="en-US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重茅。</a:t>
            </a:r>
            <a:endParaRPr lang="zh-CN" altLang="en-US" sz="3200" b="1" dirty="0">
              <a:solidFill>
                <a:srgbClr val="0099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900113" y="3429000"/>
            <a:ext cx="65516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下者</a:t>
            </a:r>
            <a:r>
              <a:rPr lang="zh-CN" altLang="en-US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飘转</a:t>
            </a:r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沉</a:t>
            </a:r>
            <a:r>
              <a:rPr lang="zh-CN" altLang="en-US" sz="3200" b="1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塘坳。</a:t>
            </a:r>
            <a:endParaRPr lang="zh-CN" altLang="en-US" sz="3200" b="1" dirty="0">
              <a:solidFill>
                <a:srgbClr val="0099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1258888" y="1268413"/>
            <a:ext cx="21621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（</a:t>
            </a:r>
            <a:r>
              <a:rPr lang="zh-CN" altLang="en-US" sz="3200" dirty="0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秋深）</a:t>
            </a:r>
            <a:endParaRPr lang="zh-CN" altLang="en-US" sz="3200" dirty="0">
              <a:solidFill>
                <a:srgbClr val="A5002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2627313" y="1265238"/>
            <a:ext cx="20161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（怒吼）</a:t>
            </a:r>
            <a:endParaRPr lang="zh-CN" altLang="en-US" sz="3200" b="1" dirty="0">
              <a:solidFill>
                <a:srgbClr val="A5002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4067175" y="1268413"/>
            <a:ext cx="53657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（虚数，泛指多）</a:t>
            </a:r>
            <a:endParaRPr lang="zh-CN" altLang="en-US" sz="3200" b="1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8" name="Text Box 8"/>
          <p:cNvSpPr txBox="1"/>
          <p:nvPr/>
        </p:nvSpPr>
        <p:spPr>
          <a:xfrm>
            <a:off x="1981200" y="2565400"/>
            <a:ext cx="1727200" cy="579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（江边）</a:t>
            </a:r>
            <a:endParaRPr lang="zh-CN" altLang="en-US" sz="3200" b="1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9" name="Text Box 9"/>
          <p:cNvSpPr txBox="1"/>
          <p:nvPr/>
        </p:nvSpPr>
        <p:spPr>
          <a:xfrm>
            <a:off x="5724525" y="3067050"/>
            <a:ext cx="3022600" cy="579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（高高的树梢）</a:t>
            </a:r>
            <a:endParaRPr lang="zh-CN" altLang="en-US" sz="3200" b="1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Text Box 10"/>
          <p:cNvSpPr txBox="1"/>
          <p:nvPr/>
        </p:nvSpPr>
        <p:spPr>
          <a:xfrm>
            <a:off x="395288" y="3933825"/>
            <a:ext cx="3887787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（飞得低的茅草）</a:t>
            </a:r>
            <a:endParaRPr lang="zh-CN" altLang="en-US" sz="2800" b="1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1" name="Text Box 11"/>
          <p:cNvSpPr txBox="1"/>
          <p:nvPr/>
        </p:nvSpPr>
        <p:spPr>
          <a:xfrm>
            <a:off x="3059113" y="3933825"/>
            <a:ext cx="13684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（落）</a:t>
            </a:r>
            <a:endParaRPr lang="zh-CN" altLang="en-US" sz="2800" b="1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3" name="Text Box 8"/>
          <p:cNvSpPr txBox="1"/>
          <p:nvPr/>
        </p:nvSpPr>
        <p:spPr>
          <a:xfrm>
            <a:off x="3759200" y="2549525"/>
            <a:ext cx="2973388" cy="5778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（挂着，挂住）</a:t>
            </a:r>
            <a:endParaRPr lang="zh-CN" altLang="en-US" sz="3200" b="1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10247" grpId="0"/>
      <p:bldP spid="10248" grpId="0"/>
      <p:bldP spid="10249" grpId="0"/>
      <p:bldP spid="10250" grpId="0"/>
      <p:bldP spid="10251" grpId="0"/>
      <p:bldP spid="102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3260" y="1072515"/>
            <a:ext cx="7396480" cy="524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第一节</a:t>
            </a:r>
            <a:r>
              <a:rPr lang="zh-CN" altLang="en-US"/>
              <a:t>　</a:t>
            </a:r>
            <a:endParaRPr lang="zh-CN" altLang="en-US"/>
          </a:p>
          <a:p>
            <a:endParaRPr lang="zh-CN" altLang="en-US"/>
          </a:p>
          <a:p>
            <a:r>
              <a:rPr lang="zh-CN" altLang="en-US" sz="3200"/>
              <a:t>       </a:t>
            </a:r>
            <a:r>
              <a:rPr lang="zh-CN" altLang="en-US" sz="3200" b="1" dirty="0">
                <a:solidFill>
                  <a:srgbClr val="009900"/>
                </a:solidFill>
                <a:ea typeface="黑体" panose="02010609060101010101" pitchFamily="2" charset="-122"/>
                <a:cs typeface="+mn-ea"/>
              </a:rPr>
              <a:t>八月秋深，狂风怒号，风卷走了我屋顶上好几层茅草。茅草乱飞，渡过浣花溪，散落在对岸江边。飞得高的茅草缠绕在高高的树梢上，飞得低的飘飘洒洒沉落到低洼的水塘里。</a:t>
            </a:r>
            <a:endParaRPr lang="zh-CN" altLang="en-US" sz="3200"/>
          </a:p>
          <a:p>
            <a:endParaRPr lang="zh-CN" altLang="en-US" sz="3200"/>
          </a:p>
          <a:p>
            <a:endParaRPr lang="zh-CN" altLang="en-US" sz="3200"/>
          </a:p>
          <a:p>
            <a:endParaRPr lang="zh-CN" altLang="en-US" sz="3200"/>
          </a:p>
          <a:p>
            <a:endParaRPr lang="zh-CN" altLang="en-US" sz="3200"/>
          </a:p>
        </p:txBody>
      </p:sp>
      <p:sp>
        <p:nvSpPr>
          <p:cNvPr id="10252" name="Text Box 12"/>
          <p:cNvSpPr txBox="1"/>
          <p:nvPr/>
        </p:nvSpPr>
        <p:spPr>
          <a:xfrm>
            <a:off x="2478088" y="4868863"/>
            <a:ext cx="4392612" cy="5794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秋风破屋，卷走茅草</a:t>
            </a:r>
            <a:endParaRPr lang="zh-CN" altLang="en-US" sz="32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9EDEE"/>
    </a:accent5>
    <a:accent6>
      <a:srgbClr val="2D2D89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2136</Words>
  <Application>WPS 演示</Application>
  <PresentationFormat>在屏幕上显示</PresentationFormat>
  <Paragraphs>255</Paragraphs>
  <Slides>22</Slides>
  <Notes>1</Notes>
  <HiddenSlides>0</HiddenSlides>
  <MMClips>5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隶书</vt:lpstr>
      <vt:lpstr>黑体</vt:lpstr>
      <vt:lpstr>Times New Roman</vt:lpstr>
      <vt:lpstr>方正舒体</vt:lpstr>
      <vt:lpstr>微软雅黑</vt:lpstr>
      <vt:lpstr>Arial Unicode MS</vt:lpstr>
      <vt:lpstr>华文新魏</vt:lpstr>
      <vt:lpstr>默认设计模板</vt:lpstr>
      <vt:lpstr>PowerPoint 演示文稿</vt:lpstr>
      <vt:lpstr>PowerPoint 演示文稿</vt:lpstr>
      <vt:lpstr>PowerPoint 演示文稿</vt:lpstr>
      <vt:lpstr>作者简介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ayy</cp:lastModifiedBy>
  <cp:revision>96</cp:revision>
  <dcterms:created xsi:type="dcterms:W3CDTF">2009-10-22T11:34:00Z</dcterms:created>
  <dcterms:modified xsi:type="dcterms:W3CDTF">2018-05-28T01:51:27Z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