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58" r:id="rId3"/>
    <p:sldId id="733" r:id="rId5"/>
    <p:sldId id="427" r:id="rId6"/>
    <p:sldId id="734" r:id="rId7"/>
    <p:sldId id="736" r:id="rId8"/>
    <p:sldId id="737" r:id="rId9"/>
    <p:sldId id="738" r:id="rId10"/>
    <p:sldId id="739" r:id="rId11"/>
    <p:sldId id="762" r:id="rId12"/>
    <p:sldId id="609" r:id="rId13"/>
    <p:sldId id="763" r:id="rId14"/>
    <p:sldId id="764" r:id="rId15"/>
    <p:sldId id="765" r:id="rId16"/>
    <p:sldId id="766" r:id="rId17"/>
    <p:sldId id="768" r:id="rId18"/>
    <p:sldId id="769" r:id="rId19"/>
    <p:sldId id="788" r:id="rId20"/>
    <p:sldId id="790" r:id="rId21"/>
    <p:sldId id="789" r:id="rId22"/>
    <p:sldId id="791" r:id="rId23"/>
    <p:sldId id="770" r:id="rId24"/>
    <p:sldId id="726" r:id="rId25"/>
    <p:sldId id="771" r:id="rId26"/>
    <p:sldId id="783" r:id="rId27"/>
    <p:sldId id="784" r:id="rId28"/>
    <p:sldId id="786" r:id="rId29"/>
    <p:sldId id="787" r:id="rId30"/>
    <p:sldId id="730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D0BCD76-F267-41AB-AAEF-86A77EA4D328}">
          <p14:sldIdLst>
            <p14:sldId id="558"/>
            <p14:sldId id="733"/>
            <p14:sldId id="427"/>
            <p14:sldId id="734"/>
            <p14:sldId id="736"/>
            <p14:sldId id="737"/>
            <p14:sldId id="738"/>
            <p14:sldId id="739"/>
            <p14:sldId id="762"/>
            <p14:sldId id="609"/>
            <p14:sldId id="763"/>
            <p14:sldId id="764"/>
            <p14:sldId id="765"/>
            <p14:sldId id="766"/>
            <p14:sldId id="768"/>
            <p14:sldId id="769"/>
            <p14:sldId id="788"/>
            <p14:sldId id="790"/>
            <p14:sldId id="789"/>
            <p14:sldId id="791"/>
            <p14:sldId id="770"/>
            <p14:sldId id="726"/>
            <p14:sldId id="771"/>
            <p14:sldId id="783"/>
            <p14:sldId id="784"/>
            <p14:sldId id="786"/>
            <p14:sldId id="787"/>
            <p14:sldId id="730"/>
          </p14:sldIdLst>
        </p14:section>
        <p14:section name="无标题节" id="{480E942C-A011-418E-94EF-6A9828805C4E}">
          <p14:sldIdLst/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1848"/>
        <p:guide pos="389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63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CDA5F-8258-4F8E-99A9-09E4EA0F91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hyperlink" Target="&#21016;&#28023;&#29141;&#12298;&#27743;&#22478;&#23376;&#8226;&#20057;&#21359;&#27491;&#26376;&#20108;&#21313;&#26085;&#22812;&#35760;&#26790;&#12299;_&#26631;&#28165;.mp4" TargetMode="Externa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hyperlink" Target="&#12298;&#27743;&#22478;&#23376;&#20057;&#21359;&#27491;&#26376;&#20108;&#21313;&#26085;&#22812;&#35760;&#26790;&#12299;-&#33487;&#36732;&#33879;&#21517;&#23435;&#35789;&#24102;&#23383;&#26391;&#35835;&#22269;&#23398;&#32463;&#20856;_&#36229;&#28165;.mp4" TargetMode="Externa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5206ee1533c6461fe641c3687c1ac52.jpg.cw7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0" y="0"/>
            <a:ext cx="10085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smtClean="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统编新版高中语文选择性必修上册古诗词诵读</a:t>
            </a:r>
            <a:endParaRPr lang="zh-CN" altLang="en-US" sz="3200" b="1" smtClean="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6255" y="2517140"/>
            <a:ext cx="1128014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6000" b="1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江城子·乙卯正月二十日夜记梦</a:t>
            </a:r>
            <a:endParaRPr lang="zh-CN" altLang="en-US" sz="6000" b="1"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  读</a:t>
            </a:r>
            <a:endParaRPr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3255" y="2756535"/>
            <a:ext cx="109086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6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不能，是一个情感铺垫。有了上阕的“日有所思”，也就有下阕的“夜有所梦”了。</a:t>
            </a:r>
            <a:endParaRPr lang="zh-CN" sz="36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4015" y="1807845"/>
            <a:ext cx="109086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标题“记梦”，上阕没写梦，是否可以删除？</a:t>
            </a:r>
            <a:endParaRPr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  读</a:t>
            </a:r>
            <a:endParaRPr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645" y="1729740"/>
            <a:ext cx="10136505" cy="64516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“记梦”为贯穿全词的线索，全词按梦前、梦中、梦后可划分为三个层次</a:t>
            </a:r>
            <a:endParaRPr lang="zh-CN" altLang="en-US" sz="24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671195" y="3150235"/>
            <a:ext cx="1066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梦前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671195" y="4343400"/>
            <a:ext cx="1066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梦中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671195" y="5664835"/>
            <a:ext cx="1066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梦后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4" name="右箭头 14343"/>
          <p:cNvSpPr/>
          <p:nvPr/>
        </p:nvSpPr>
        <p:spPr>
          <a:xfrm>
            <a:off x="2124075" y="3307715"/>
            <a:ext cx="1909445" cy="210820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8" name="右箭头 14347"/>
          <p:cNvSpPr/>
          <p:nvPr/>
        </p:nvSpPr>
        <p:spPr>
          <a:xfrm>
            <a:off x="2124075" y="4457065"/>
            <a:ext cx="1909445" cy="254635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0" name="右箭头 14349"/>
          <p:cNvSpPr/>
          <p:nvPr/>
        </p:nvSpPr>
        <p:spPr>
          <a:xfrm>
            <a:off x="2124075" y="5829935"/>
            <a:ext cx="1909445" cy="300990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矩形 14346"/>
          <p:cNvSpPr/>
          <p:nvPr/>
        </p:nvSpPr>
        <p:spPr>
          <a:xfrm>
            <a:off x="4419600" y="2919095"/>
            <a:ext cx="4800600" cy="1219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十年生死两茫</a:t>
            </a:r>
            <a:r>
              <a:rPr lang="zh-CN" altLang="en-US" sz="24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茫。不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思量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自难忘。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千里孤坟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无处话凄凉。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纵使相逢应不识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尘满面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鬓如霜。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349" name="矩形 14348"/>
          <p:cNvSpPr/>
          <p:nvPr/>
        </p:nvSpPr>
        <p:spPr>
          <a:xfrm>
            <a:off x="4419600" y="4343400"/>
            <a:ext cx="4800600" cy="1143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l"/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夜来幽梦忽还</a:t>
            </a:r>
            <a:r>
              <a:rPr lang="zh-CN" altLang="en-US" sz="24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乡。</a:t>
            </a:r>
            <a:endParaRPr lang="en-US" altLang="zh-CN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en-US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小轩窗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正梳妆。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相顾无言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惟有泪千行。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351" name="矩形 14350"/>
          <p:cNvSpPr/>
          <p:nvPr/>
        </p:nvSpPr>
        <p:spPr>
          <a:xfrm>
            <a:off x="4419600" y="5600700"/>
            <a:ext cx="4800600" cy="1066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l"/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料得年年肠断处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endParaRPr lang="en-US" altLang="zh-CN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en-US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明月夜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短松冈。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354" name="矩形 14353"/>
          <p:cNvSpPr/>
          <p:nvPr/>
        </p:nvSpPr>
        <p:spPr>
          <a:xfrm>
            <a:off x="9861550" y="2919095"/>
            <a:ext cx="609600" cy="1143000"/>
          </a:xfrm>
          <a:prstGeom prst="rect">
            <a:avLst/>
          </a:prstGeom>
          <a:noFill/>
          <a:ln w="2857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上</a:t>
            </a:r>
            <a:endParaRPr lang="zh-CN" altLang="en-US" sz="2400" b="1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片</a:t>
            </a:r>
            <a:endParaRPr lang="zh-CN" altLang="en-US" sz="24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55" name="矩形 14354"/>
          <p:cNvSpPr/>
          <p:nvPr/>
        </p:nvSpPr>
        <p:spPr>
          <a:xfrm>
            <a:off x="9861550" y="4457700"/>
            <a:ext cx="609600" cy="2209800"/>
          </a:xfrm>
          <a:prstGeom prst="rect">
            <a:avLst/>
          </a:prstGeom>
          <a:noFill/>
          <a:ln w="2857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下</a:t>
            </a:r>
            <a:endParaRPr lang="zh-CN" altLang="en-US" sz="2400" b="1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/>
            <a:endParaRPr lang="zh-CN" altLang="en-US" sz="2400" b="1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片</a:t>
            </a:r>
            <a:endParaRPr lang="zh-CN" altLang="en-US" sz="24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2" grpId="0"/>
      <p:bldP spid="14343" grpId="0"/>
      <p:bldP spid="14347" grpId="0"/>
      <p:bldP spid="14349" grpId="0"/>
      <p:bldP spid="14351" grpId="0"/>
      <p:bldP spid="14354" grpId="0"/>
      <p:bldP spid="14355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sz="48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研  读</a:t>
            </a:r>
            <a:endParaRPr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4180" y="3150870"/>
            <a:ext cx="110172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茫茫”二字传达出了一种莫可名状的空寂凄清之感。“两茫茫”,就不只是讲诗人这一面的心情和感受,也同时包含了九泉之下的妻子在内。生者和死者,一样的情思,样的哀绪。这里将无知作有知写,虽系虚空悬想,却更见得夫妻二人生前相知相爱之深,死后刻骨相思之切,以及相思而不得相见之痛。“两茫茫”所表现出的感情,</a:t>
            </a: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凄婉、沉痛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，笼罩全篇。</a:t>
            </a:r>
            <a:endParaRPr lang="zh-CN" sz="24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025" y="1343025"/>
            <a:ext cx="12029440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304800" algn="ctr"/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十年生死两茫茫。不思量，自难忘</a:t>
            </a:r>
            <a:r>
              <a:rPr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235" y="2401570"/>
            <a:ext cx="82791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“不思量?自难忘”是否矛盾?</a:t>
            </a:r>
            <a:endParaRPr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sz="48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研  读</a:t>
            </a:r>
            <a:endParaRPr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3235" y="3209925"/>
            <a:ext cx="110172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“不思量，自难忘”,写生者对死者的思念。“不”初看自相矛盾，仔细领会，却是诗人的</a:t>
            </a:r>
            <a:r>
              <a:rPr 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更深一层的情怀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。说不思量，即是思量。因为这种思念,</a:t>
            </a:r>
            <a:r>
              <a:rPr 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既是一种有意识的每时每刻的思念,也是一种难以中断的无意识的思念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,可谓“此情无计可消除” (李清照《一剪梅》 )所以是“不思量，自难忘”。</a:t>
            </a:r>
            <a:endParaRPr lang="zh-CN" sz="24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235" y="2401570"/>
            <a:ext cx="82791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如何理解“两茫茫”?传达了怎样的情思？</a:t>
            </a:r>
            <a:endParaRPr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025" y="1343025"/>
            <a:ext cx="12029440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304800" algn="ctr"/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十年生死两茫茫。不思量，自难忘</a:t>
            </a:r>
            <a:r>
              <a:rPr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sz="48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研  读</a:t>
            </a:r>
            <a:endParaRPr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0385" y="2438400"/>
            <a:ext cx="110172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王弗死后,迁葬于四川眉山(苏轼的家乡），而此时苏轼则在密州任所,不止干里之隔。死者在千里之外，没有昔日的伴侣近在咫尺相陪,九泉之下若有灵,连诉话凄凉的地方也没有。这该多么</a:t>
            </a:r>
            <a:r>
              <a:rPr lang="zh-CN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孤寂清冷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！至此,作者通过生者与死者在时间与空间上的隔离，表达了</a:t>
            </a:r>
            <a:r>
              <a:rPr lang="zh-CN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对亡妻沉痛的思念以及永远不得相逢的遗恨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595" y="1343025"/>
            <a:ext cx="11974830" cy="6451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304800" algn="ctr"/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千里孤坟，无处话凄凉</a:t>
            </a:r>
            <a:r>
              <a:rPr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sz="48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研  读</a:t>
            </a:r>
            <a:endParaRPr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650" y="3328670"/>
            <a:ext cx="110172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一个饱经风霜、灰尘满面、鬓角如霜、生活坎坷……的老者形象。</a:t>
            </a:r>
            <a:endParaRPr lang="zh-CN" sz="24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一个老者,一个饱经风霜的老者,十年的奔波劳碌、辛劳坎坷,让满腔豪情的苏轼灰尘满面、鬓角如霜,而此时的苏轼才四十岁,个正成熟的年龄却过早的衰老了。</a:t>
            </a:r>
            <a:endParaRPr lang="zh-CN" sz="24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025" y="1343025"/>
            <a:ext cx="12029440" cy="645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304800" algn="ctr"/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纵使相逢应不识,尘满面,鬓如霜</a:t>
            </a:r>
            <a:r>
              <a:rPr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235" y="2401570"/>
            <a:ext cx="108000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想象苏轼“尘满面,鬓如霜”的形象,找些词句来概括其特点。</a:t>
            </a:r>
            <a:endParaRPr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sz="48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研  读</a:t>
            </a:r>
            <a:endParaRPr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650" y="3328670"/>
            <a:ext cx="110172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写对亡妻的思念之情。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235" y="2085340"/>
            <a:ext cx="10800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上片小结</a:t>
            </a:r>
            <a:endParaRPr sz="4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4650" y="4361815"/>
            <a:ext cx="45504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主要手法：直抒胸臆；想象。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6" name="图片 5" descr="1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2405" y="2085340"/>
            <a:ext cx="6118860" cy="30137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sz="48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研  读</a:t>
            </a:r>
            <a:endParaRPr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13080" y="2658745"/>
            <a:ext cx="110172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“忽”是指梦境的恍惚迷离，悲中寓喜。亲切、熟悉，使梦境更具真实感，足见上阕“思量”、“难忘”之言真实不虚。</a:t>
            </a:r>
            <a:endParaRPr lang="zh-CN" sz="24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025" y="1343025"/>
            <a:ext cx="12029440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304800" algn="ctr"/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夜来幽梦忽还乡，小轩窗，正梳妆</a:t>
            </a:r>
            <a:r>
              <a:rPr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4180" y="2075180"/>
            <a:ext cx="10789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“忽”字换一个字好不好，为什么？主要运用了什么手法？</a:t>
            </a:r>
            <a:endParaRPr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8645" y="3759200"/>
            <a:ext cx="110172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虚实结合，白描。</a:t>
            </a:r>
            <a:endParaRPr lang="zh-CN" sz="24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这里才入题 “记梦”。“夜来幽梦忽还乡”，是记叙，写自己梦中忽然回到了思念中的故乡，那个两人曾共度甜蜜岁月的地方。“小轩窗，正梳妆”这是白描的手法。小轩窗，是梳妆的环境、背景，那小室，亲切而又熟悉。梳妆，是王弗做的事情，她情态容貌，依稀当年，正梳妆打扮。实中有虚，虚中有实，虚实相生。</a:t>
            </a:r>
            <a:endParaRPr lang="zh-CN" sz="24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4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sz="48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研  读</a:t>
            </a:r>
            <a:endParaRPr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02920" y="2965450"/>
            <a:ext cx="110172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此时有</a:t>
            </a: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千种哀愁，万种凄凉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要向对方倾诉，可是，你看着我，我看着你，却连一句话也说不出来。</a:t>
            </a:r>
            <a:endParaRPr lang="zh-CN" sz="24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025" y="1343025"/>
            <a:ext cx="12029440" cy="64516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304800" algn="ctr"/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相顾无言，惟有泪千行</a:t>
            </a:r>
            <a:r>
              <a:rPr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4180" y="2075180"/>
            <a:ext cx="10789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这是怎样的情景？这样写有什么作用？</a:t>
            </a:r>
            <a:endParaRPr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4180" y="4471035"/>
            <a:ext cx="110172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“此时无声胜有声”，四目相视，两心相映，万千思绪尽在其中了。更显</a:t>
            </a: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凄凉</a:t>
            </a:r>
            <a:r>
              <a:rPr lang="zh-CN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之情，呼应上片“无处话凄凉”。</a:t>
            </a:r>
            <a:endParaRPr lang="zh-CN" sz="2400" b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4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sz="48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研  读</a:t>
            </a:r>
            <a:endParaRPr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02920" y="2965450"/>
            <a:ext cx="110172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“短松冈”长着矮小松树的山冈，承上片“千里孤坟”，指亡妻的坟墓。</a:t>
            </a:r>
            <a:endParaRPr lang="zh-CN" sz="24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025" y="1343025"/>
            <a:ext cx="12029440" cy="6451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304800" algn="ctr"/>
            <a:r>
              <a:rPr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料得年年肠断处，明月夜，短松冈</a:t>
            </a:r>
            <a:r>
              <a:rPr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4180" y="2075180"/>
            <a:ext cx="10789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“短松冈”什么地方？“年年”指什么？“肠断处”何处？</a:t>
            </a:r>
            <a:endParaRPr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9120" y="3984625"/>
            <a:ext cx="110172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“年年”既指已经过去的漫长的十年，亦指未来无尽的岁月。</a:t>
            </a:r>
            <a:endParaRPr lang="zh-CN" sz="2400" b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8645" y="5013960"/>
            <a:ext cx="110172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“肠断处”指孤坟。</a:t>
            </a:r>
            <a:endParaRPr lang="zh-CN" sz="2400" b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6" grpId="0"/>
      <p:bldP spid="4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9f5981e11444b3387ee2c8b73dc53db_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6455" y="524510"/>
            <a:ext cx="10530205" cy="6090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41955" y="653415"/>
            <a:ext cx="57537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spc="30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  读</a:t>
            </a:r>
            <a:endParaRPr lang="zh-CN" altLang="en-US" sz="11500" b="1" spc="30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sz="48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研  读</a:t>
            </a:r>
            <a:endParaRPr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650" y="3328670"/>
            <a:ext cx="110172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下片“记梦”，表达沉痛之情。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235" y="2085340"/>
            <a:ext cx="10800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</a:t>
            </a:r>
            <a:r>
              <a:rPr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片小结</a:t>
            </a:r>
            <a:endParaRPr sz="4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4650" y="4361815"/>
            <a:ext cx="455041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主要表现手法：白描，对写，虚实结合。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" name="图片 3" descr="06b5cbe58ab5405a88ee9454bdf17839_th"/>
          <p:cNvPicPr>
            <a:picLocks noChangeAspect="1"/>
          </p:cNvPicPr>
          <p:nvPr/>
        </p:nvPicPr>
        <p:blipFill>
          <a:blip r:embed="rId2"/>
          <a:srcRect b="10197"/>
          <a:stretch>
            <a:fillRect/>
          </a:stretch>
        </p:blipFill>
        <p:spPr>
          <a:xfrm>
            <a:off x="5466715" y="2792730"/>
            <a:ext cx="6389370" cy="33642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9f5981e11444b3387ee2c8b73dc53db_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980" y="564515"/>
            <a:ext cx="10480040" cy="6090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41955" y="683260"/>
            <a:ext cx="57537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spc="30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  读</a:t>
            </a:r>
            <a:endParaRPr lang="zh-CN" altLang="en-US" sz="11500" b="1" spc="30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赏  读</a:t>
            </a:r>
            <a:endParaRPr altLang="zh-CN"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710" y="1642110"/>
            <a:ext cx="1108646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这首词以“梦前----梦中----梦后”为时间线索，将“现实----梦境----现实”交织起来。通过记梦来抒写对亡妻真挚的爱情和深沉的思念。全词虚实结合，感情深挚，充满了凄婉哀伤的调子。</a:t>
            </a:r>
            <a:endParaRPr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63165" y="3792220"/>
            <a:ext cx="710755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200000"/>
              </a:lnSpc>
            </a:pPr>
            <a:r>
              <a:rPr lang="zh-CN" sz="3200" b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妻已逝,夫独留,万般凄情蚀九肠；</a:t>
            </a:r>
            <a:r>
              <a:rPr lang="zh-CN" sz="3200" b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人归去,情依旧,千载缘分绵且稠。</a:t>
            </a:r>
            <a:r>
              <a:rPr lang="zh-CN" sz="3200" b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
</a:t>
            </a:r>
            <a:endParaRPr lang="zh-CN" altLang="en-US" sz="3200" b="1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赏  读</a:t>
            </a:r>
            <a:endParaRPr altLang="zh-CN"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205720" y="2299335"/>
            <a:ext cx="75946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altLang="en-US" sz="4400" b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演唱欣赏</a:t>
            </a:r>
            <a:endParaRPr lang="zh-CN" altLang="en-US" sz="4400" b="1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 descr="微信图片_2020090705073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495" y="1838325"/>
            <a:ext cx="7787640" cy="34632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赏  读</a:t>
            </a:r>
            <a:endParaRPr altLang="zh-CN"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>
          <a:xfrm>
            <a:off x="1871980" y="1414780"/>
            <a:ext cx="8229600" cy="551624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十年生死两茫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pitchFamily="49" charset="-122"/>
              </a:rPr>
              <a:t>茫。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不思量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自难忘。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千里孤坟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无处话凄凉。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纵使相逢应不识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</a:rPr>
              <a:t>,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尘满面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鬓如霜。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夜来幽梦忽还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pitchFamily="49" charset="-122"/>
              </a:rPr>
              <a:t>乡。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小轩窗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正梳妆。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相顾无言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惟有泪千行。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料得年年肠断处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</a:rPr>
              <a:t>,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明月夜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短松冈。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1985" y="2341245"/>
            <a:ext cx="921385" cy="2844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虚实结合</a:t>
            </a:r>
            <a:endParaRPr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1750" name="矩形 31749"/>
          <p:cNvSpPr/>
          <p:nvPr/>
        </p:nvSpPr>
        <p:spPr>
          <a:xfrm>
            <a:off x="1931035" y="2903220"/>
            <a:ext cx="2687320" cy="931545"/>
          </a:xfrm>
          <a:prstGeom prst="rect">
            <a:avLst/>
          </a:prstGeom>
          <a:noFill/>
          <a:ln w="38100" cap="flat" cmpd="sng">
            <a:solidFill>
              <a:srgbClr val="CC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>
              <a:solidFill>
                <a:srgbClr val="CC00FF"/>
              </a:solidFill>
              <a:latin typeface="Arial" panose="020B0604020202020204" pitchFamily="34" charset="0"/>
            </a:endParaRPr>
          </a:p>
        </p:txBody>
      </p:sp>
      <p:sp>
        <p:nvSpPr>
          <p:cNvPr id="31752" name="右箭头 31751"/>
          <p:cNvSpPr/>
          <p:nvPr/>
        </p:nvSpPr>
        <p:spPr>
          <a:xfrm>
            <a:off x="4839335" y="3079750"/>
            <a:ext cx="395605" cy="167640"/>
          </a:xfrm>
          <a:prstGeom prst="rightArrow">
            <a:avLst>
              <a:gd name="adj1" fmla="val 50000"/>
              <a:gd name="adj2" fmla="val 137500"/>
            </a:avLst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3" name="椭圆 31752"/>
          <p:cNvSpPr/>
          <p:nvPr/>
        </p:nvSpPr>
        <p:spPr>
          <a:xfrm>
            <a:off x="5525770" y="2858770"/>
            <a:ext cx="1143000" cy="609600"/>
          </a:xfrm>
          <a:prstGeom prst="ellipse">
            <a:avLst/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latin typeface="Arial" panose="020B0604020202020204" pitchFamily="34" charset="0"/>
              </a:rPr>
              <a:t>虚写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1755" name="右箭头 31754"/>
          <p:cNvSpPr/>
          <p:nvPr/>
        </p:nvSpPr>
        <p:spPr>
          <a:xfrm>
            <a:off x="4839335" y="3563620"/>
            <a:ext cx="395605" cy="183515"/>
          </a:xfrm>
          <a:prstGeom prst="rightArrow">
            <a:avLst>
              <a:gd name="adj1" fmla="val 50000"/>
              <a:gd name="adj2" fmla="val 137500"/>
            </a:avLst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8" name="椭圆 31757"/>
          <p:cNvSpPr/>
          <p:nvPr/>
        </p:nvSpPr>
        <p:spPr>
          <a:xfrm>
            <a:off x="5525770" y="3458845"/>
            <a:ext cx="1143000" cy="609600"/>
          </a:xfrm>
          <a:prstGeom prst="ellipse">
            <a:avLst/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latin typeface="Arial" panose="020B0604020202020204" pitchFamily="34" charset="0"/>
              </a:rPr>
              <a:t>实写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1751" name="矩形 31750"/>
          <p:cNvSpPr/>
          <p:nvPr/>
        </p:nvSpPr>
        <p:spPr>
          <a:xfrm>
            <a:off x="1871980" y="5915025"/>
            <a:ext cx="2747010" cy="807085"/>
          </a:xfrm>
          <a:prstGeom prst="rect">
            <a:avLst/>
          </a:prstGeom>
          <a:noFill/>
          <a:ln w="38100" cap="flat" cmpd="sng">
            <a:solidFill>
              <a:srgbClr val="CC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>
              <a:solidFill>
                <a:srgbClr val="CC00FF"/>
              </a:solidFill>
              <a:latin typeface="Arial" panose="020B0604020202020204" pitchFamily="34" charset="0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748530" y="5974715"/>
            <a:ext cx="395605" cy="183515"/>
          </a:xfrm>
          <a:prstGeom prst="rightArrow">
            <a:avLst>
              <a:gd name="adj1" fmla="val 50000"/>
              <a:gd name="adj2" fmla="val 137500"/>
            </a:avLst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15280" y="5645785"/>
            <a:ext cx="1143000" cy="609600"/>
          </a:xfrm>
          <a:prstGeom prst="ellipse">
            <a:avLst/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latin typeface="Arial" panose="020B0604020202020204" pitchFamily="34" charset="0"/>
              </a:rPr>
              <a:t>虚写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4748530" y="6469380"/>
            <a:ext cx="395605" cy="183515"/>
          </a:xfrm>
          <a:prstGeom prst="rightArrow">
            <a:avLst>
              <a:gd name="adj1" fmla="val 50000"/>
              <a:gd name="adj2" fmla="val 137500"/>
            </a:avLst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415280" y="6247130"/>
            <a:ext cx="1143000" cy="609600"/>
          </a:xfrm>
          <a:prstGeom prst="ellipse">
            <a:avLst/>
          </a:prstGeom>
          <a:solidFill>
            <a:srgbClr val="CC00FF"/>
          </a:solidFill>
          <a:ln w="9525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latin typeface="Arial" panose="020B0604020202020204" pitchFamily="34" charset="0"/>
              </a:rPr>
              <a:t>实写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7875905" y="1343660"/>
            <a:ext cx="1413510" cy="2819400"/>
          </a:xfrm>
          <a:prstGeom prst="rect">
            <a:avLst/>
          </a:prstGeom>
          <a:gradFill rotWithShape="1">
            <a:gsLst>
              <a:gs pos="0">
                <a:srgbClr val="CC66FF">
                  <a:gamma/>
                  <a:shade val="63529"/>
                  <a:invGamma/>
                </a:srgbClr>
              </a:gs>
              <a:gs pos="50000">
                <a:srgbClr val="CC66FF">
                  <a:alpha val="87000"/>
                </a:srgbClr>
              </a:gs>
              <a:gs pos="100000">
                <a:srgbClr val="CC66FF">
                  <a:gamma/>
                  <a:shade val="63529"/>
                  <a:invGamma/>
                </a:srgbClr>
              </a:gs>
            </a:gsLst>
            <a:lin ang="0" scaled="1"/>
          </a:gradFill>
          <a:ln w="9525">
            <a:noFill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实写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梦前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748" name="文本框 31747"/>
          <p:cNvSpPr txBox="1"/>
          <p:nvPr/>
        </p:nvSpPr>
        <p:spPr>
          <a:xfrm>
            <a:off x="7875905" y="4242435"/>
            <a:ext cx="1413510" cy="1219200"/>
          </a:xfrm>
          <a:prstGeom prst="rect">
            <a:avLst/>
          </a:prstGeom>
          <a:gradFill rotWithShape="1">
            <a:gsLst>
              <a:gs pos="0">
                <a:srgbClr val="CC66FF">
                  <a:gamma/>
                  <a:shade val="63529"/>
                  <a:invGamma/>
                </a:srgbClr>
              </a:gs>
              <a:gs pos="50000">
                <a:srgbClr val="CC66FF">
                  <a:alpha val="87000"/>
                </a:srgbClr>
              </a:gs>
              <a:gs pos="100000">
                <a:srgbClr val="CC66FF">
                  <a:gamma/>
                  <a:shade val="63529"/>
                  <a:invGamma/>
                </a:srgbClr>
              </a:gs>
            </a:gsLst>
            <a:lin ang="0" scaled="1"/>
          </a:gradFill>
          <a:ln w="9525">
            <a:noFill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虚写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梦中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761" name="文本框 31760"/>
          <p:cNvSpPr txBox="1"/>
          <p:nvPr/>
        </p:nvSpPr>
        <p:spPr>
          <a:xfrm>
            <a:off x="7875905" y="5568315"/>
            <a:ext cx="1413510" cy="1219200"/>
          </a:xfrm>
          <a:prstGeom prst="rect">
            <a:avLst/>
          </a:prstGeom>
          <a:gradFill rotWithShape="1">
            <a:gsLst>
              <a:gs pos="0">
                <a:srgbClr val="CC66FF">
                  <a:gamma/>
                  <a:shade val="63529"/>
                  <a:invGamma/>
                </a:srgbClr>
              </a:gs>
              <a:gs pos="50000">
                <a:srgbClr val="CC66FF">
                  <a:alpha val="87000"/>
                </a:srgbClr>
              </a:gs>
              <a:gs pos="100000">
                <a:srgbClr val="CC66FF">
                  <a:gamma/>
                  <a:shade val="63529"/>
                  <a:invGamma/>
                </a:srgbClr>
              </a:gs>
            </a:gsLst>
            <a:lin ang="0" scaled="1"/>
          </a:gradFill>
          <a:ln w="9525">
            <a:noFill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实写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梦后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762" name="文本框 31761"/>
          <p:cNvSpPr txBox="1"/>
          <p:nvPr/>
        </p:nvSpPr>
        <p:spPr>
          <a:xfrm>
            <a:off x="10101580" y="1757680"/>
            <a:ext cx="609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实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31763" name="直接连接符 31762"/>
          <p:cNvSpPr/>
          <p:nvPr/>
        </p:nvSpPr>
        <p:spPr>
          <a:xfrm flipH="1">
            <a:off x="10406380" y="2552700"/>
            <a:ext cx="0" cy="1752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764" name="文本框 31763"/>
          <p:cNvSpPr txBox="1"/>
          <p:nvPr/>
        </p:nvSpPr>
        <p:spPr>
          <a:xfrm>
            <a:off x="10101580" y="4404360"/>
            <a:ext cx="609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虚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31766" name="直接连接符 31765"/>
          <p:cNvSpPr/>
          <p:nvPr/>
        </p:nvSpPr>
        <p:spPr>
          <a:xfrm flipH="1">
            <a:off x="10406380" y="4939030"/>
            <a:ext cx="0" cy="1219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765" name="文本框 31764"/>
          <p:cNvSpPr txBox="1"/>
          <p:nvPr/>
        </p:nvSpPr>
        <p:spPr>
          <a:xfrm>
            <a:off x="10101580" y="6158230"/>
            <a:ext cx="609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实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5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0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5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0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4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5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  <p:bldP spid="31753" grpId="0"/>
      <p:bldP spid="31758" grpId="0"/>
      <p:bldP spid="31751" grpId="0"/>
      <p:bldP spid="6" grpId="0"/>
      <p:bldP spid="8" grpId="0"/>
      <p:bldP spid="31749" grpId="0"/>
      <p:bldP spid="31748" grpId="0"/>
      <p:bldP spid="31761" grpId="0"/>
      <p:bldP spid="31761" grpId="1"/>
      <p:bldP spid="31762" grpId="0"/>
      <p:bldP spid="31764" grpId="0"/>
      <p:bldP spid="31765" grpId="0"/>
      <p:bldP spid="3" grpId="0"/>
      <p:bldP spid="31747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赏  读</a:t>
            </a:r>
            <a:endParaRPr altLang="zh-CN"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3794" name="Rectangle 2"/>
          <p:cNvSpPr>
            <a:spLocks noGrp="1" noRot="1"/>
          </p:cNvSpPr>
          <p:nvPr/>
        </p:nvSpPr>
        <p:spPr>
          <a:xfrm>
            <a:off x="132080" y="1433830"/>
            <a:ext cx="10352405" cy="106743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>
                <a:solidFill>
                  <a:srgbClr val="080808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一般情况下，“虚”包括三种：</a:t>
            </a:r>
            <a:r>
              <a:rPr lang="zh-CN" altLang="en-US" sz="4000" b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5" name="Rectangle 3"/>
          <p:cNvSpPr>
            <a:spLocks noGrp="1" noRot="1"/>
          </p:cNvSpPr>
          <p:nvPr>
            <p:ph type="body" idx="4294967295"/>
          </p:nvPr>
        </p:nvSpPr>
        <p:spPr>
          <a:xfrm>
            <a:off x="273050" y="2303145"/>
            <a:ext cx="11645900" cy="1618615"/>
          </a:xfrm>
        </p:spPr>
        <p:txBody>
          <a:bodyPr vert="horz" wrap="square" lIns="91440" tIns="45720" rIns="91440" bIns="45720" anchor="t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2665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665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虚幻世界和梦境</a:t>
            </a:r>
            <a:r>
              <a:rPr lang="zh-CN" altLang="en-US" sz="2665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665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苏轼的</a:t>
            </a:r>
            <a:r>
              <a:rPr lang="en-US" altLang="zh-CN" sz="2665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665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江城子</a:t>
            </a:r>
            <a:r>
              <a:rPr lang="en-US" altLang="zh-CN" sz="2665">
                <a:solidFill>
                  <a:schemeClr val="tx1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•</a:t>
            </a:r>
            <a:r>
              <a:rPr lang="zh-CN" altLang="en-US" sz="2665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十年生死两茫茫</a:t>
            </a:r>
            <a:r>
              <a:rPr lang="en-US" altLang="zh-CN" sz="2665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665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也是为我们描绘了一幅</a:t>
            </a:r>
            <a:r>
              <a:rPr lang="zh-CN" altLang="en-US" sz="2665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665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夜来幽梦忽还乡，小轩窗，正梳妆，相顾无言，惟有泪千行</a:t>
            </a:r>
            <a:r>
              <a:rPr lang="zh-CN" altLang="en-US" sz="2665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665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的虚幻之景。</a:t>
            </a:r>
            <a:endParaRPr lang="zh-CN" altLang="en-US" sz="2665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endParaRPr lang="zh-CN" altLang="en-US" sz="2665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3" name="Rectangle 3"/>
          <p:cNvSpPr>
            <a:spLocks noGrp="1" noRot="1"/>
          </p:cNvSpPr>
          <p:nvPr/>
        </p:nvSpPr>
        <p:spPr>
          <a:xfrm>
            <a:off x="210820" y="3766820"/>
            <a:ext cx="11645900" cy="120332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想象和回忆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虞美人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en-US" sz="240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雕栏玉砌应犹在，只是朱颜改</a:t>
            </a:r>
            <a:r>
              <a:rPr lang="zh-CN" altLang="en-US" sz="2400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，句中</a:t>
            </a:r>
            <a:r>
              <a:rPr lang="zh-CN" altLang="en-US" sz="240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故国</a:t>
            </a:r>
            <a:r>
              <a:rPr lang="zh-CN" altLang="en-US" sz="2400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40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雕栏玉砌</a:t>
            </a:r>
            <a:r>
              <a:rPr lang="zh-CN" altLang="en-US" sz="2400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存在，但此时并不在眼前，也是虚象。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endParaRPr lang="zh-CN" altLang="en-US" sz="240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5" name="Rectangle 3"/>
          <p:cNvSpPr>
            <a:spLocks noGrp="1" noRot="1"/>
          </p:cNvSpPr>
          <p:nvPr/>
        </p:nvSpPr>
        <p:spPr>
          <a:xfrm>
            <a:off x="210820" y="4765675"/>
            <a:ext cx="11645900" cy="182626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设想之境</a:t>
            </a:r>
            <a:r>
              <a:rPr lang="zh-CN" altLang="en-US" sz="2400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例如柳永的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雨霖玲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一词，上片除</a:t>
            </a:r>
            <a:r>
              <a:rPr lang="zh-CN" altLang="en-US" sz="240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念去去千里烟波，暮霭沉沉楚天阔</a:t>
            </a:r>
            <a:r>
              <a:rPr lang="zh-CN" altLang="en-US" sz="2400">
                <a:solidFill>
                  <a:schemeClr val="tx1"/>
                </a:solidFill>
                <a:ea typeface="黑体" panose="02010609060101010101" pitchFamily="49" charset="-122"/>
              </a:rPr>
              <a:t>”写的都是眼前实景实事实情，写此词人和心爱的人不忍分别又不得不别的心情，是实写；下片写对别后生活的设想，是虚写；着意描绘词人孤独寂寞的心情。虚实结合，淋漓尽致地写出了离别的依依不舍。</a:t>
            </a:r>
            <a:endParaRPr lang="zh-CN" altLang="en-US" sz="240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  <p:bldP spid="3" grpId="0" build="p"/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9f5981e11444b3387ee2c8b73dc53db_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980" y="564515"/>
            <a:ext cx="10480040" cy="6090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41955" y="683260"/>
            <a:ext cx="57537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spc="30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  读</a:t>
            </a:r>
            <a:endParaRPr lang="zh-CN" altLang="en-US" sz="11500" b="1" spc="30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080" y="17780"/>
            <a:ext cx="11730990" cy="1325245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拓  读</a:t>
            </a:r>
            <a:endParaRPr lang="en-US" altLang="zh-CN" sz="32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7555" y="2012950"/>
            <a:ext cx="656971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执子之手，与子偕老。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日日思君不见君，共饮长江水。</a:t>
            </a:r>
            <a:endParaRPr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只愿君心似我心，定不负相思意。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曾经沧海难为水，除却巫山不是云。</a:t>
            </a:r>
            <a:endParaRPr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身无彩凤双飞翼，心有灵犀一点通。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问世间情为何物，直教人生死相许。</a:t>
            </a:r>
            <a:endParaRPr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天长地久有时尽，此恨绵绵无绝期。</a:t>
            </a:r>
            <a:r>
              <a:rPr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</a:t>
            </a:r>
            <a:endParaRPr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865" y="1343025"/>
            <a:ext cx="12059920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带给我们感动歌诗词名句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15916"/>
          <a:stretch>
            <a:fillRect/>
          </a:stretch>
        </p:blipFill>
        <p:spPr>
          <a:xfrm>
            <a:off x="6823710" y="2705735"/>
            <a:ext cx="5039360" cy="32302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080" y="17780"/>
            <a:ext cx="11730990" cy="1325245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拓读</a:t>
            </a:r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en-US" altLang="zh-CN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带给我们感动歌诗词名句</a:t>
            </a:r>
            <a:endParaRPr lang="en-US" altLang="zh-CN" sz="32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740" y="2230755"/>
            <a:ext cx="113645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天长地久有时尽，此恨绵绵无绝期。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在天愿作比翼鸟，在地愿为连理枝。</a:t>
            </a:r>
            <a:endParaRPr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衣带渐宽终不悔，为伊消得人憔悴。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两情若是长久时，又岂在朝朝暮暮。  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如何让你遇见我，在这最美丽的时刻，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为这，我已在佛前求了五百年，求佛让我们结一段尘缘。</a:t>
            </a:r>
            <a:r>
              <a:rPr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</a:t>
            </a:r>
            <a:endParaRPr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865" y="1343025"/>
            <a:ext cx="12059920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带给我们感动歌诗词名句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15916"/>
          <a:stretch>
            <a:fillRect/>
          </a:stretch>
        </p:blipFill>
        <p:spPr>
          <a:xfrm>
            <a:off x="6823710" y="2466340"/>
            <a:ext cx="5039360" cy="28149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  读</a:t>
            </a:r>
            <a:endParaRPr lang="zh-CN" altLang="en-US"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51560" y="1920240"/>
            <a:ext cx="98583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en-US" alt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著名作家方方写过一篇文章《喜欢苏东坡》，弄得丈夫有些吃醋，酸溜溜地问：“如果你同苏东坡活在同一时代，你是不是会嫁给他？”方方回答：“当然，只要苏东坡肯娶我。”可见苏轼在女孩子心目中的地位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苏轼的魅力何在？你心目中的苏轼是怎样一个形象？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  读</a:t>
            </a:r>
            <a:endParaRPr lang="zh-CN" altLang="en-US"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4806" name="矩形 4"/>
          <p:cNvSpPr/>
          <p:nvPr/>
        </p:nvSpPr>
        <p:spPr>
          <a:xfrm>
            <a:off x="2369820" y="1407160"/>
            <a:ext cx="796798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在你心目中苏轼是一个什么形象？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  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04" name="Text Box 7"/>
          <p:cNvSpPr txBox="1"/>
          <p:nvPr/>
        </p:nvSpPr>
        <p:spPr>
          <a:xfrm>
            <a:off x="234315" y="2559685"/>
            <a:ext cx="8676640" cy="3076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大江东去，浪淘尽，千古风流人物。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一蓑烟雨任平生、归去，也无风雨也无晴。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老夫聊发少年狂，左牵黄，右擎苍，锦帽貂裘，千骑卷平冈。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但愿人长久，千里共婵娟。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55765" y="2559685"/>
            <a:ext cx="205232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豪放不羁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38620" y="3227705"/>
            <a:ext cx="2172335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旷达自信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55765" y="4415155"/>
            <a:ext cx="236220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踌躇满志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38620" y="5046980"/>
            <a:ext cx="262636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豁达乐观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4" descr="苏东坡"/>
          <p:cNvPicPr>
            <a:picLocks noChangeAspect="1"/>
          </p:cNvPicPr>
          <p:nvPr/>
        </p:nvPicPr>
        <p:blipFill>
          <a:blip r:embed="rId2">
            <a:lum bright="-20001" contrast="20000"/>
          </a:blip>
          <a:stretch>
            <a:fillRect/>
          </a:stretch>
        </p:blipFill>
        <p:spPr>
          <a:xfrm>
            <a:off x="9117965" y="2559685"/>
            <a:ext cx="2753360" cy="343789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4" grpId="0"/>
      <p:bldP spid="5" grpId="0"/>
      <p:bldP spid="6" grpId="0"/>
      <p:bldP spid="7" grpId="0"/>
      <p:bldP spid="8" grpId="0"/>
      <p:bldP spid="2048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  读</a:t>
            </a:r>
            <a:endParaRPr lang="zh-CN" altLang="en-US"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36575" y="2573020"/>
            <a:ext cx="497459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江城子：词牌名，又名“村意远”“江神子”“水晶帘”。此词双调七十字，上下片各五平韵。</a:t>
            </a:r>
            <a:endParaRPr lang="zh-CN" sz="2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9470" y="2573020"/>
            <a:ext cx="5365115" cy="29622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  读</a:t>
            </a:r>
            <a:endParaRPr lang="zh-CN" altLang="en-US"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080" y="1385570"/>
            <a:ext cx="2113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304800" algn="l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写作背景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8780" y="1899285"/>
            <a:ext cx="1127569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公元1055年，一对新人结婚了。新郎是19岁的四川才子苏东坡，新娘是16岁的王弗。新郎羽扇纶巾，雄姿英发，新娘也是年轻美貌，天资聪颖，一对新人可谓才子佳人。王弗贤淑端庄，曾对苏轼的事业、为人处事进行过多次有识见的告诫、嘱咐。王弗生前，不但是苏轼生活上的伴侣，而且是文学上的知音，事业上的贤内助。可惜天妒良缘，红颜薄命，王弗26岁时就去世了。这对诗人是一个沉重的打击。 </a:t>
            </a:r>
            <a:endParaRPr lang="zh-CN" sz="24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公元1075年，苏东坡来到密州（今山东诸城县），这一年正月二十日夜，他梦见爱妻王氏，便写下《江城子·乙卯正月二十日夜记梦》的悼亡词。此时诗人四十岁，其妻王弗去世整十年。题目上“乙卯”，指的就是这一年。</a:t>
            </a:r>
            <a:endParaRPr lang="zh-CN" sz="24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9f5981e11444b3387ee2c8b73dc53db_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980" y="564515"/>
            <a:ext cx="10480040" cy="6090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41955" y="683260"/>
            <a:ext cx="57537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spc="30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诵  读</a:t>
            </a:r>
            <a:endParaRPr lang="zh-CN" altLang="en-US" sz="11500" b="1" spc="30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635"/>
            <a:ext cx="12194540" cy="1344295"/>
          </a:xfrm>
          <a:prstGeom prst="rect">
            <a:avLst/>
          </a:prstGeom>
          <a:solidFill>
            <a:srgbClr val="69D9D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6797" tIns="38398" rIns="76797" bIns="38398" anchor="ctr"/>
          <a:lstStyle/>
          <a:p>
            <a:pPr algn="ctr">
              <a:defRPr/>
            </a:pPr>
            <a:endParaRPr lang="zh-CN" altLang="en-US" sz="100" baseline="-25000"/>
          </a:p>
        </p:txBody>
      </p:sp>
      <p:sp>
        <p:nvSpPr>
          <p:cNvPr id="16" name="图文框 15"/>
          <p:cNvSpPr/>
          <p:nvPr/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1959" y="1760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  读</a:t>
            </a:r>
            <a:endParaRPr lang="zh-CN" altLang="en-US" sz="4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080" y="1385570"/>
            <a:ext cx="6177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304800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诵读全词，读准字音，读出情感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1268" name="Rectangle 4"/>
          <p:cNvSpPr>
            <a:spLocks noGrp="1" noRot="1"/>
          </p:cNvSpPr>
          <p:nvPr>
            <p:ph type="body" idx="4294967295"/>
          </p:nvPr>
        </p:nvSpPr>
        <p:spPr>
          <a:xfrm>
            <a:off x="7495540" y="1385570"/>
            <a:ext cx="4069080" cy="5234940"/>
          </a:xfrm>
        </p:spPr>
        <p:txBody>
          <a:bodyPr vert="horz" wrap="square" lIns="91440" tIns="45720" rIns="91440" bIns="45720" anchor="t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sz="35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江城子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十年生死两茫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pitchFamily="49" charset="-122"/>
              </a:rPr>
              <a:t>茫。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不思量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自难忘。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千里孤坟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无处话凄凉。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纵使相逢应不识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</a:rPr>
              <a:t>,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尘满面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鬓如霜。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夜来幽梦忽还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pitchFamily="49" charset="-122"/>
              </a:rPr>
              <a:t>乡。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小轩窗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正梳妆。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相顾无言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惟有泪千行。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料得年年肠断处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</a:rPr>
              <a:t>,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明月夜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</a:rPr>
              <a:t>短松冈。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21865" y="5862320"/>
            <a:ext cx="22021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chemeClr val="tx1"/>
                </a:solidFill>
                <a:latin typeface="+mj-ea"/>
                <a:ea typeface="+mj-ea"/>
              </a:rPr>
              <a:t>凄婉哀伤</a:t>
            </a:r>
            <a:endParaRPr lang="zh-CN" sz="36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5" name="图片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445" y="2235835"/>
            <a:ext cx="5923915" cy="35337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12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268" grpId="0" uiExpand="1" build="p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9f5981e11444b3387ee2c8b73dc53db_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980" y="564515"/>
            <a:ext cx="10480040" cy="6090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41955" y="683260"/>
            <a:ext cx="57537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spc="300">
                <a:solidFill>
                  <a:srgbClr val="C84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  读</a:t>
            </a:r>
            <a:endParaRPr lang="zh-CN" altLang="en-US" sz="11500" b="1" spc="300">
              <a:solidFill>
                <a:srgbClr val="C84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3180</Words>
  <Application>WPS 演示</Application>
  <PresentationFormat>宽屏</PresentationFormat>
  <Paragraphs>264</Paragraphs>
  <Slides>28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Wingdings</vt:lpstr>
      <vt:lpstr>华文行楷</vt:lpstr>
      <vt:lpstr>黑体</vt:lpstr>
      <vt:lpstr>楷体</vt:lpstr>
      <vt:lpstr>Office 主题​​</vt:lpstr>
      <vt:lpstr>PowerPoint 演示文稿</vt:lpstr>
      <vt:lpstr>PowerPoint 演示文稿</vt:lpstr>
      <vt:lpstr>        导  读</vt:lpstr>
      <vt:lpstr>        导  读</vt:lpstr>
      <vt:lpstr>        导  读</vt:lpstr>
      <vt:lpstr>        导  读</vt:lpstr>
      <vt:lpstr>PowerPoint 演示文稿</vt:lpstr>
      <vt:lpstr>        导  读</vt:lpstr>
      <vt:lpstr>PowerPoint 演示文稿</vt:lpstr>
      <vt:lpstr>       研  读</vt:lpstr>
      <vt:lpstr>       研  读</vt:lpstr>
      <vt:lpstr>       研  读</vt:lpstr>
      <vt:lpstr>       研  读</vt:lpstr>
      <vt:lpstr>       研  读</vt:lpstr>
      <vt:lpstr>       研  读</vt:lpstr>
      <vt:lpstr>       研  读</vt:lpstr>
      <vt:lpstr>       研  读</vt:lpstr>
      <vt:lpstr>       研  读</vt:lpstr>
      <vt:lpstr>       研  读</vt:lpstr>
      <vt:lpstr>       研  读</vt:lpstr>
      <vt:lpstr>PowerPoint 演示文稿</vt:lpstr>
      <vt:lpstr>       赏  读</vt:lpstr>
      <vt:lpstr>       赏  读</vt:lpstr>
      <vt:lpstr>       赏  读</vt:lpstr>
      <vt:lpstr>       赏  读</vt:lpstr>
      <vt:lpstr>PowerPoint 演示文稿</vt:lpstr>
      <vt:lpstr>       拓  读</vt:lpstr>
      <vt:lpstr>       拓读——带给我们感动歌诗词名句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沧海昆仑</cp:lastModifiedBy>
  <cp:revision>214</cp:revision>
  <dcterms:created xsi:type="dcterms:W3CDTF">2019-06-19T02:08:00Z</dcterms:created>
  <dcterms:modified xsi:type="dcterms:W3CDTF">2020-09-24T07:11:31Z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