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67" r:id="rId2"/>
    <p:sldId id="266" r:id="rId3"/>
    <p:sldId id="265" r:id="rId4"/>
    <p:sldId id="264" r:id="rId5"/>
    <p:sldId id="279" r:id="rId6"/>
    <p:sldId id="302" r:id="rId7"/>
    <p:sldId id="303" r:id="rId8"/>
    <p:sldId id="304" r:id="rId9"/>
    <p:sldId id="305" r:id="rId10"/>
    <p:sldId id="259" r:id="rId11"/>
    <p:sldId id="316" r:id="rId12"/>
    <p:sldId id="277" r:id="rId13"/>
    <p:sldId id="276" r:id="rId14"/>
    <p:sldId id="275" r:id="rId15"/>
    <p:sldId id="318" r:id="rId16"/>
    <p:sldId id="319" r:id="rId17"/>
    <p:sldId id="274" r:id="rId18"/>
    <p:sldId id="320" r:id="rId19"/>
    <p:sldId id="321" r:id="rId20"/>
    <p:sldId id="322" r:id="rId21"/>
    <p:sldId id="323" r:id="rId22"/>
    <p:sldId id="324" r:id="rId23"/>
    <p:sldId id="273" r:id="rId24"/>
    <p:sldId id="272" r:id="rId25"/>
    <p:sldId id="271" r:id="rId26"/>
    <p:sldId id="311" r:id="rId27"/>
    <p:sldId id="312" r:id="rId28"/>
    <p:sldId id="325" r:id="rId29"/>
    <p:sldId id="269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74"/>
        <p:guide pos="28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1A6F1-A629-42D3-AD7B-9F7C7D763CA9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2EEC8-CDB9-4BA9-B80D-54C799EA46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67544" y="404664"/>
            <a:ext cx="8382000" cy="5400599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穿越一个世纪，见证沧桑百年，刻画历史巨变，一个生命竟如此厚重。他在字里行间燃烧的激情，点亮多少人灵魂的灯塔；他在人生中真诚的行走，叩响多少人心灵的大门。他贯穿于文字和生命中的热情、忧患、良知，将在文学史册中永远闪耀着璀璨的光辉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807296" y="4365104"/>
            <a:ext cx="6336704" cy="685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lang="zh-CN" altLang="en-US" sz="3200" b="1" dirty="0" smtClean="0"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2003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年感动中国颁奖词）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251520" y="260648"/>
            <a:ext cx="8712968" cy="4876800"/>
          </a:xfrm>
          <a:prstGeom prst="flowChartAlternateProcess">
            <a:avLst/>
          </a:prstGeom>
          <a:noFill/>
          <a:ln w="317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4499992" y="5517232"/>
            <a:ext cx="417671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altLang="zh-CN" sz="3600" kern="10" dirty="0">
                <a:ln w="9525" cap="sq"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kern="10" dirty="0">
                <a:ln w="9525" cap="sq"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巴金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73163" y="346075"/>
            <a:ext cx="6502400" cy="746125"/>
          </a:xfrm>
          <a:prstGeom prst="rect">
            <a:avLst/>
          </a:prstGeom>
          <a:solidFill>
            <a:srgbClr val="FFFFFF"/>
          </a:solidFill>
          <a:ln>
            <a:solidFill>
              <a:srgbClr val="FFFF00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了解背景：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“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文革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”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那些事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Picture 3" descr="图片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313"/>
            <a:ext cx="4716463" cy="5373687"/>
          </a:xfrm>
          <a:prstGeom prst="rect">
            <a:avLst/>
          </a:prstGeom>
          <a:noFill/>
        </p:spPr>
      </p:pic>
      <p:pic>
        <p:nvPicPr>
          <p:cNvPr id="7" name="Picture 4" descr="图片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1484313"/>
            <a:ext cx="4427537" cy="5373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pic>
        <p:nvPicPr>
          <p:cNvPr id="4" name="Picture 6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3374"/>
            <a:ext cx="4121150" cy="6047953"/>
          </a:xfrm>
          <a:prstGeom prst="rect">
            <a:avLst/>
          </a:prstGeom>
          <a:solidFill>
            <a:schemeClr val="tx2"/>
          </a:solidFill>
          <a:ln w="76200" cmpd="tri">
            <a:solidFill>
              <a:srgbClr val="3399FF"/>
            </a:solidFill>
            <a:miter lim="800000"/>
            <a:headEnd/>
            <a:tailEnd/>
          </a:ln>
        </p:spPr>
      </p:pic>
      <p:pic>
        <p:nvPicPr>
          <p:cNvPr id="5" name="Picture 5" descr="15677138_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32656"/>
            <a:ext cx="4198937" cy="604837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4" descr="刘少奇惨遭批斗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5292725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 bwMode="auto">
          <a:xfrm>
            <a:off x="468313" y="5734050"/>
            <a:ext cx="4457700" cy="91440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刘少奇惨遭批斗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5" descr="刘少奇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188913"/>
            <a:ext cx="3384550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刘少奇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063" y="3667125"/>
            <a:ext cx="3384550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4" descr="彭德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95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陈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Rot="1" noChangeArrowheads="1"/>
          </p:cNvSpPr>
          <p:nvPr/>
        </p:nvSpPr>
        <p:spPr bwMode="auto">
          <a:xfrm>
            <a:off x="1907704" y="5877272"/>
            <a:ext cx="4968552" cy="792088"/>
          </a:xfrm>
          <a:prstGeom prst="rect">
            <a:avLst/>
          </a:prstGeom>
          <a:solidFill>
            <a:srgbClr val="FFFFFF"/>
          </a:solidFill>
          <a:ln>
            <a:solidFill>
              <a:schemeClr val="folHlink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/>
              <a:t>两位元帅遭批斗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4" descr="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 txBox="1">
            <a:spLocks noRot="1" noChangeArrowheads="1"/>
          </p:cNvSpPr>
          <p:nvPr/>
        </p:nvSpPr>
        <p:spPr bwMode="auto">
          <a:xfrm>
            <a:off x="395288" y="5589588"/>
            <a:ext cx="8540750" cy="1066800"/>
          </a:xfrm>
          <a:prstGeom prst="rect">
            <a:avLst/>
          </a:prstGeom>
          <a:solidFill>
            <a:srgbClr val="FFFFFF"/>
          </a:solidFill>
          <a:ln>
            <a:solidFill>
              <a:schemeClr val="folHlink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三位被迫害致死的文人代表（从左往右）：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老舍、吴晗、傅雷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pic>
        <p:nvPicPr>
          <p:cNvPr id="4" name="Picture 4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3563888" y="836712"/>
            <a:ext cx="503237" cy="381000"/>
          </a:xfrm>
          <a:prstGeom prst="leftArrow">
            <a:avLst>
              <a:gd name="adj1" fmla="val 50000"/>
              <a:gd name="adj2" fmla="val 3302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40200" y="620688"/>
            <a:ext cx="5003800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</a:rPr>
              <a:t>故宫改名为“血泪宫”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3851920" y="6093296"/>
            <a:ext cx="617538" cy="381000"/>
          </a:xfrm>
          <a:prstGeom prst="rightArrow">
            <a:avLst>
              <a:gd name="adj1" fmla="val 50000"/>
              <a:gd name="adj2" fmla="val 4052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5949280"/>
            <a:ext cx="3779838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</a:rPr>
              <a:t>大量书籍被撕毁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pic>
        <p:nvPicPr>
          <p:cNvPr id="4" name="Picture 2" descr="图片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969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03848" y="188640"/>
            <a:ext cx="5330305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许多传统文化遭到破坏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4" descr="批斗成为家常便饭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98500"/>
            <a:ext cx="36576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批斗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962400"/>
            <a:ext cx="37338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平民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828800"/>
            <a:ext cx="4217988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Rot="1" noChangeArrowheads="1"/>
          </p:cNvSpPr>
          <p:nvPr/>
        </p:nvSpPr>
        <p:spPr bwMode="auto">
          <a:xfrm>
            <a:off x="4343400" y="533400"/>
            <a:ext cx="4800600" cy="1143000"/>
          </a:xfrm>
          <a:prstGeom prst="rect">
            <a:avLst/>
          </a:prstGeom>
          <a:solidFill>
            <a:srgbClr val="FFFFFF"/>
          </a:solidFill>
          <a:ln>
            <a:solidFill>
              <a:srgbClr val="FFFF00"/>
            </a:solidFill>
            <a:miter lim="800000"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批斗成为家常便饭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pic>
        <p:nvPicPr>
          <p:cNvPr id="4" name="Picture 2" descr="图片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pic>
        <p:nvPicPr>
          <p:cNvPr id="4" name="Picture 7" descr="aa64034f78f0f73670b1615c0a55b319ebc4131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620688"/>
            <a:ext cx="4824412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23528" y="980728"/>
            <a:ext cx="35283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00"/>
                </a:solidFill>
              </a:rPr>
              <a:t> “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文革”中，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老舍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因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承受不了理想的背弃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，于一九六六年八月二十四日凌晨在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太平湖自尽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58140" y="332105"/>
            <a:ext cx="7179945" cy="1798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b="1" dirty="0" smtClean="0"/>
              <a:t>作者及作品简介：</a:t>
            </a:r>
          </a:p>
          <a:p>
            <a:endParaRPr lang="zh-CN" altLang="zh-CN" sz="3200" b="1" dirty="0" smtClean="0"/>
          </a:p>
          <a:p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140" y="1233805"/>
            <a:ext cx="8856345" cy="20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1、走近作者：</a:t>
            </a:r>
          </a:p>
          <a:p>
            <a:pPr algn="l"/>
            <a:r>
              <a:rPr lang="zh-CN" altLang="en-US" sz="2400"/>
              <a:t>         巴金，原名李尧棠，字芾(fèi)甘。1904年11月25日生于四川成都的一个官宦家庭，2005年10月17日于上海逝世，享年101岁。   </a:t>
            </a:r>
          </a:p>
          <a:p>
            <a:pPr algn="l"/>
            <a:r>
              <a:rPr lang="zh-CN" altLang="en-US" sz="2400"/>
              <a:t>         他被公认为20世纪不多的几位文学大师之一，他的作品代表着20世纪中国现代文学与人文精神的颠峰。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8140" y="3411855"/>
            <a:ext cx="8717280" cy="3326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2、主要作品介绍：</a:t>
            </a:r>
            <a:endParaRPr lang="en-US" altLang="zh-CN" sz="3200"/>
          </a:p>
          <a:p>
            <a:pPr algn="l"/>
            <a:r>
              <a:rPr lang="zh-CN" altLang="en-US"/>
              <a:t>            </a:t>
            </a:r>
            <a:r>
              <a:rPr lang="zh-CN" altLang="en-US" sz="2800" b="1"/>
              <a:t>长篇小说：</a:t>
            </a:r>
            <a:r>
              <a:rPr lang="zh-CN" altLang="en-US" sz="2400" b="1">
                <a:solidFill>
                  <a:srgbClr val="FF0000"/>
                </a:solidFill>
              </a:rPr>
              <a:t>《灭亡》</a:t>
            </a:r>
            <a:r>
              <a:rPr lang="zh-CN" altLang="en-US" sz="2400"/>
              <a:t>（第一部长篇小说）</a:t>
            </a:r>
          </a:p>
          <a:p>
            <a:pPr algn="l"/>
            <a:r>
              <a:rPr lang="zh-CN" altLang="en-US" sz="2400"/>
              <a:t>                               《激流三部曲》（</a:t>
            </a:r>
            <a:r>
              <a:rPr lang="zh-CN" altLang="en-US" sz="2400" b="1">
                <a:solidFill>
                  <a:srgbClr val="FF0000"/>
                </a:solidFill>
              </a:rPr>
              <a:t>《家》、《春》、《秋》</a:t>
            </a:r>
            <a:r>
              <a:rPr lang="zh-CN" altLang="en-US" sz="2400"/>
              <a:t>）</a:t>
            </a:r>
          </a:p>
          <a:p>
            <a:pPr algn="l"/>
            <a:r>
              <a:rPr lang="zh-CN" altLang="en-US" sz="2400"/>
              <a:t>                               《爱情三部曲》（</a:t>
            </a:r>
            <a:r>
              <a:rPr lang="zh-CN" altLang="en-US" sz="2400">
                <a:solidFill>
                  <a:srgbClr val="FF0000"/>
                </a:solidFill>
              </a:rPr>
              <a:t>《雾》、《雨》、《电》</a:t>
            </a:r>
            <a:r>
              <a:rPr lang="zh-CN" altLang="en-US" sz="2400"/>
              <a:t>）</a:t>
            </a:r>
          </a:p>
          <a:p>
            <a:pPr algn="l"/>
            <a:r>
              <a:rPr lang="zh-CN" altLang="en-US" sz="2400"/>
              <a:t>                                                </a:t>
            </a:r>
            <a:r>
              <a:rPr lang="zh-CN" altLang="en-US" sz="2800" b="1"/>
              <a:t>中篇小说： </a:t>
            </a:r>
            <a:r>
              <a:rPr lang="zh-CN" altLang="en-US" sz="2400"/>
              <a:t> 《寒夜》、《憩园》、  </a:t>
            </a:r>
            <a:r>
              <a:rPr lang="en-US" altLang="zh-CN" sz="2400"/>
              <a:t>				                       </a:t>
            </a:r>
            <a:r>
              <a:rPr lang="zh-CN" altLang="en-US" sz="2400"/>
              <a:t>《春天里的秋天》 </a:t>
            </a:r>
          </a:p>
          <a:p>
            <a:pPr algn="l"/>
            <a:r>
              <a:rPr lang="zh-CN" altLang="en-US" sz="2400"/>
              <a:t>                </a:t>
            </a:r>
            <a:r>
              <a:rPr lang="zh-CN" altLang="en-US" sz="2800" b="1"/>
              <a:t> 散文集：</a:t>
            </a:r>
            <a:r>
              <a:rPr lang="zh-CN" altLang="en-US" sz="2400"/>
              <a:t>  </a:t>
            </a:r>
            <a:r>
              <a:rPr lang="zh-CN" altLang="en-US" sz="2400" b="1">
                <a:solidFill>
                  <a:srgbClr val="FF0000"/>
                </a:solidFill>
              </a:rPr>
              <a:t>《随想录》</a:t>
            </a:r>
            <a:r>
              <a:rPr lang="zh-CN" altLang="en-US" sz="2400"/>
              <a:t>（５集） 《新声集》、</a:t>
            </a:r>
          </a:p>
          <a:p>
            <a:pPr algn="l"/>
            <a:r>
              <a:rPr lang="zh-CN" altLang="en-US" sz="2400"/>
              <a:t>                                        《赞歌集》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pic>
        <p:nvPicPr>
          <p:cNvPr id="4" name="Picture 5" descr="d31b0ef41bd5ad6e7b3961f581cb39dbb7fd3ce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92896"/>
            <a:ext cx="820896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23528" y="332656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</a:rPr>
              <a:t>杨朔 </a:t>
            </a:r>
            <a:r>
              <a:rPr lang="zh-CN" altLang="en-US" sz="2400" dirty="0" smtClean="0">
                <a:solidFill>
                  <a:srgbClr val="000000"/>
                </a:solidFill>
              </a:rPr>
              <a:t>，</a:t>
            </a:r>
            <a:r>
              <a:rPr lang="en-US" altLang="zh-CN" sz="2400" dirty="0" smtClean="0">
                <a:solidFill>
                  <a:srgbClr val="000000"/>
                </a:solidFill>
              </a:rPr>
              <a:t>1913</a:t>
            </a:r>
            <a:r>
              <a:rPr lang="zh-CN" altLang="en-US" sz="2400" dirty="0" smtClean="0">
                <a:solidFill>
                  <a:srgbClr val="000000"/>
                </a:solidFill>
              </a:rPr>
              <a:t>年生，山东蓬莱人。著名作家。解放后曾任中国作协外国文学委员会主任、保卫世界和平大会党组常委。文革开始后，杨朔被中国作协的造反派列为重点批斗对象，</a:t>
            </a:r>
            <a:r>
              <a:rPr lang="en-US" altLang="zh-CN" sz="2400" dirty="0" smtClean="0">
                <a:solidFill>
                  <a:srgbClr val="000000"/>
                </a:solidFill>
              </a:rPr>
              <a:t>1968</a:t>
            </a:r>
            <a:r>
              <a:rPr lang="zh-CN" altLang="en-US" sz="2400" dirty="0" smtClean="0">
                <a:solidFill>
                  <a:srgbClr val="000000"/>
                </a:solidFill>
              </a:rPr>
              <a:t>年</a:t>
            </a:r>
            <a:r>
              <a:rPr lang="en-US" altLang="zh-CN" sz="2400" dirty="0" smtClean="0">
                <a:solidFill>
                  <a:srgbClr val="000000"/>
                </a:solidFill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</a:rPr>
              <a:t>月底杨朔要求上书毛主席和要求与单位领导谈话，均遭拒绝。绝望中于</a:t>
            </a:r>
            <a:r>
              <a:rPr lang="en-US" altLang="zh-CN" sz="2400" dirty="0" smtClean="0">
                <a:solidFill>
                  <a:srgbClr val="000000"/>
                </a:solidFill>
              </a:rPr>
              <a:t>8</a:t>
            </a:r>
            <a:r>
              <a:rPr lang="zh-CN" altLang="en-US" sz="2400" dirty="0" smtClean="0">
                <a:solidFill>
                  <a:srgbClr val="000000"/>
                </a:solidFill>
              </a:rPr>
              <a:t>月</a:t>
            </a:r>
            <a:r>
              <a:rPr lang="en-US" altLang="zh-CN" sz="2400" dirty="0" smtClean="0">
                <a:solidFill>
                  <a:srgbClr val="000000"/>
                </a:solidFill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</a:rPr>
              <a:t>日</a:t>
            </a:r>
            <a:r>
              <a:rPr lang="zh-CN" altLang="en-US" sz="2400" dirty="0" smtClean="0">
                <a:solidFill>
                  <a:srgbClr val="FF0000"/>
                </a:solidFill>
              </a:rPr>
              <a:t>吞服安眠药自杀</a:t>
            </a:r>
            <a:r>
              <a:rPr lang="zh-CN" altLang="en-US" sz="2400" dirty="0" smtClean="0">
                <a:solidFill>
                  <a:srgbClr val="000000"/>
                </a:solidFill>
              </a:rPr>
              <a:t>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810" cy="6909435"/>
          </a:xfrm>
          <a:prstGeom prst="rect">
            <a:avLst/>
          </a:prstGeom>
          <a:noFill/>
        </p:spPr>
      </p:pic>
      <p:pic>
        <p:nvPicPr>
          <p:cNvPr id="4" name="Picture 5" descr="38dbb6fd5266d016c6efa559972bd40734fa35c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36912"/>
            <a:ext cx="828040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67544" y="404664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</a:rPr>
              <a:t>翦伯赞</a:t>
            </a:r>
            <a:r>
              <a:rPr lang="zh-CN" altLang="en-US" sz="2400" dirty="0" smtClean="0">
                <a:solidFill>
                  <a:srgbClr val="000000"/>
                </a:solidFill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</a:rPr>
              <a:t>1898</a:t>
            </a:r>
            <a:r>
              <a:rPr lang="zh-CN" altLang="en-US" sz="2400" dirty="0" smtClean="0">
                <a:solidFill>
                  <a:srgbClr val="000000"/>
                </a:solidFill>
              </a:rPr>
              <a:t>年生，湖南桃源人。维吾尔族。著名历史学家。有</a:t>
            </a:r>
            <a:r>
              <a:rPr lang="en-US" altLang="zh-CN" sz="2400" dirty="0" smtClean="0">
                <a:solidFill>
                  <a:srgbClr val="000000"/>
                </a:solidFill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</a:rPr>
              <a:t>中国史纲</a:t>
            </a:r>
            <a:r>
              <a:rPr lang="en-US" altLang="zh-CN" sz="2400" dirty="0" smtClean="0">
                <a:solidFill>
                  <a:srgbClr val="000000"/>
                </a:solidFill>
              </a:rPr>
              <a:t>》</a:t>
            </a:r>
            <a:r>
              <a:rPr lang="zh-CN" altLang="en-US" sz="2400" dirty="0" smtClean="0">
                <a:solidFill>
                  <a:srgbClr val="000000"/>
                </a:solidFill>
              </a:rPr>
              <a:t>等</a:t>
            </a:r>
            <a:r>
              <a:rPr lang="en-US" altLang="zh-CN" sz="2400" dirty="0" smtClean="0">
                <a:solidFill>
                  <a:srgbClr val="000000"/>
                </a:solidFill>
              </a:rPr>
              <a:t>18</a:t>
            </a:r>
            <a:r>
              <a:rPr lang="zh-CN" altLang="en-US" sz="2400" dirty="0" smtClean="0">
                <a:solidFill>
                  <a:srgbClr val="000000"/>
                </a:solidFill>
              </a:rPr>
              <a:t>部著作行世。</a:t>
            </a:r>
            <a:r>
              <a:rPr lang="en-US" altLang="zh-CN" sz="2400" dirty="0" smtClean="0">
                <a:solidFill>
                  <a:srgbClr val="000000"/>
                </a:solidFill>
              </a:rPr>
              <a:t>1937</a:t>
            </a:r>
            <a:r>
              <a:rPr lang="zh-CN" altLang="en-US" sz="2400" dirty="0" smtClean="0">
                <a:solidFill>
                  <a:srgbClr val="000000"/>
                </a:solidFill>
              </a:rPr>
              <a:t>年加入中国共产党，解放后曾任北京大学副校长、中国社科院哲学社会科学部委员、</a:t>
            </a:r>
            <a:r>
              <a:rPr lang="en-US" altLang="zh-CN" sz="2400" dirty="0" smtClean="0">
                <a:solidFill>
                  <a:srgbClr val="000000"/>
                </a:solidFill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</a:rPr>
              <a:t>北京大学学报</a:t>
            </a:r>
            <a:r>
              <a:rPr lang="en-US" altLang="zh-CN" sz="2400" dirty="0" smtClean="0">
                <a:solidFill>
                  <a:srgbClr val="000000"/>
                </a:solidFill>
              </a:rPr>
              <a:t>》</a:t>
            </a:r>
            <a:r>
              <a:rPr lang="zh-CN" altLang="en-US" sz="2400" dirty="0" smtClean="0">
                <a:solidFill>
                  <a:srgbClr val="000000"/>
                </a:solidFill>
              </a:rPr>
              <a:t>主编等职。文革中，</a:t>
            </a:r>
            <a:r>
              <a:rPr lang="zh-CN" altLang="en-US" sz="2400" dirty="0" smtClean="0">
                <a:solidFill>
                  <a:srgbClr val="FF0000"/>
                </a:solidFill>
              </a:rPr>
              <a:t>因对前途绝望</a:t>
            </a:r>
            <a:r>
              <a:rPr lang="zh-CN" altLang="en-US" sz="2400" dirty="0" smtClean="0">
                <a:solidFill>
                  <a:srgbClr val="000000"/>
                </a:solidFill>
              </a:rPr>
              <a:t>，于</a:t>
            </a:r>
            <a:r>
              <a:rPr lang="en-US" altLang="zh-CN" sz="2400" dirty="0" smtClean="0">
                <a:solidFill>
                  <a:srgbClr val="000000"/>
                </a:solidFill>
              </a:rPr>
              <a:t>1968</a:t>
            </a:r>
            <a:r>
              <a:rPr lang="zh-CN" altLang="en-US" sz="2400" dirty="0" smtClean="0">
                <a:solidFill>
                  <a:srgbClr val="000000"/>
                </a:solidFill>
              </a:rPr>
              <a:t>年</a:t>
            </a:r>
            <a:r>
              <a:rPr lang="en-US" altLang="zh-CN" sz="2400" dirty="0" smtClean="0">
                <a:solidFill>
                  <a:srgbClr val="000000"/>
                </a:solidFill>
              </a:rPr>
              <a:t>12</a:t>
            </a:r>
            <a:r>
              <a:rPr lang="zh-CN" altLang="en-US" sz="2400" dirty="0" smtClean="0">
                <a:solidFill>
                  <a:srgbClr val="000000"/>
                </a:solidFill>
              </a:rPr>
              <a:t>月</a:t>
            </a:r>
            <a:r>
              <a:rPr lang="en-US" altLang="zh-CN" sz="2400" dirty="0" smtClean="0">
                <a:solidFill>
                  <a:srgbClr val="000000"/>
                </a:solidFill>
              </a:rPr>
              <a:t>18</a:t>
            </a:r>
            <a:r>
              <a:rPr lang="zh-CN" altLang="en-US" sz="2400" dirty="0" smtClean="0">
                <a:solidFill>
                  <a:srgbClr val="000000"/>
                </a:solidFill>
              </a:rPr>
              <a:t>日</a:t>
            </a:r>
            <a:r>
              <a:rPr lang="zh-CN" altLang="en-US" sz="2400" dirty="0" smtClean="0">
                <a:solidFill>
                  <a:srgbClr val="FF0000"/>
                </a:solidFill>
              </a:rPr>
              <a:t>偕妻</a:t>
            </a:r>
            <a:r>
              <a:rPr lang="zh-CN" altLang="en-US" sz="2400" dirty="0" smtClean="0">
                <a:solidFill>
                  <a:srgbClr val="000000"/>
                </a:solidFill>
              </a:rPr>
              <a:t>戴淑宛</a:t>
            </a:r>
            <a:r>
              <a:rPr lang="zh-CN" altLang="en-US" sz="2400" dirty="0" smtClean="0">
                <a:solidFill>
                  <a:srgbClr val="FF0000"/>
                </a:solidFill>
              </a:rPr>
              <a:t>双双自杀</a:t>
            </a:r>
            <a:r>
              <a:rPr lang="zh-CN" altLang="en-US" sz="2400" dirty="0" smtClean="0">
                <a:solidFill>
                  <a:srgbClr val="000000"/>
                </a:solidFill>
              </a:rPr>
              <a:t>。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" y="0"/>
            <a:ext cx="9147810" cy="690943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131840" y="260648"/>
            <a:ext cx="24481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00"/>
                </a:solidFill>
                <a:latin typeface="Arial" pitchFamily="34" charset="0"/>
              </a:rPr>
              <a:t>文革体验</a:t>
            </a:r>
            <a:endParaRPr lang="zh-CN" altLang="en-US" sz="4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908720"/>
            <a:ext cx="835292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冯骥才如是说：</a:t>
            </a:r>
          </a:p>
          <a:p>
            <a:endParaRPr lang="zh-CN" altLang="en-US" sz="2400" dirty="0" smtClean="0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  <a:p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     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  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在这十年中，雄厚的古老文明奇迹般地消失，人间演出原始蒙昧时代的互相残杀</a:t>
            </a:r>
            <a:r>
              <a:rPr lang="en-US" altLang="zh-CN" sz="2400" dirty="0" smtClean="0">
                <a:solidFill>
                  <a:srgbClr val="000000"/>
                </a:solidFill>
                <a:latin typeface="Arial" pitchFamily="34" charset="0"/>
              </a:rPr>
              <a:t>;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善与美转入地下，丑与恶肆意宣泄；千千万万家庭被轰毁，千千万万生命被吞噬。无论压在这狂浪下边的还是掀动这狂浪的，都是它的牺牲品。哪怕最成熟的性格也要接受它强制性的重新塑造。坚强的化为怯弱，诚实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的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化为诡诈，恬静的化为疯狂，豁朗的化为阴沉。人性、人道、人权、人的尊严、人的价值，所有含有人的最高贵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的</a:t>
            </a:r>
            <a:r>
              <a:rPr lang="en-US" altLang="zh-CN" sz="2400" dirty="0" smtClean="0">
                <a:solidFill>
                  <a:srgbClr val="000000"/>
                </a:solidFill>
                <a:latin typeface="Arial" pitchFamily="34" charset="0"/>
              </a:rPr>
              <a:t>	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成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分，都是它公开践踏的内容。虽然这不是大动干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戈</a:t>
            </a:r>
            <a:r>
              <a:rPr lang="en-US" altLang="zh-CN" sz="2400" dirty="0" smtClean="0">
                <a:solidFill>
                  <a:srgbClr val="000000"/>
                </a:solidFill>
                <a:latin typeface="Arial" pitchFamily="34" charset="0"/>
              </a:rPr>
              <a:t>		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的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战争，但是再惨烈的战争也难以达到如此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残</a:t>
            </a:r>
            <a:r>
              <a:rPr lang="en-US" altLang="zh-CN" sz="2400" dirty="0" smtClean="0">
                <a:solidFill>
                  <a:srgbClr val="000000"/>
                </a:solidFill>
                <a:latin typeface="Arial" pitchFamily="34" charset="0"/>
              </a:rPr>
              <a:t>				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酷</a:t>
            </a:r>
            <a:r>
              <a:rPr lang="en-US" altLang="zh-CN" sz="2400" dirty="0" smtClean="0">
                <a:solidFill>
                  <a:srgbClr val="000000"/>
                </a:solidFill>
                <a:latin typeface="Arial" pitchFamily="34" charset="0"/>
              </a:rPr>
              <a:t>——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灵魂的虐杀。如果说法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西</a:t>
            </a:r>
            <a:r>
              <a:rPr lang="en-US" altLang="zh-CN" sz="2400" dirty="0" smtClean="0">
                <a:solidFill>
                  <a:srgbClr val="000000"/>
                </a:solidFill>
                <a:latin typeface="Arial" pitchFamily="34" charset="0"/>
              </a:rPr>
              <a:t>				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斯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暴行留下的是难以数计的血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淋</a:t>
            </a:r>
            <a:r>
              <a:rPr lang="en-US" altLang="zh-CN" sz="2400" dirty="0" smtClean="0">
                <a:solidFill>
                  <a:srgbClr val="000000"/>
                </a:solidFill>
                <a:latin typeface="Arial" pitchFamily="34" charset="0"/>
              </a:rPr>
              <a:t>					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淋</a:t>
            </a:r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的尸体，“文革”浩劫留下的是难以数计的看不见的创伤累累的灵魂。</a:t>
            </a:r>
          </a:p>
          <a:p>
            <a:pPr algn="r"/>
            <a:r>
              <a:rPr lang="zh-CN" altLang="en-US" sz="2400" dirty="0" smtClean="0">
                <a:solidFill>
                  <a:srgbClr val="000000"/>
                </a:solidFill>
                <a:latin typeface="Arial" pitchFamily="34" charset="0"/>
              </a:rPr>
              <a:t>　　　　──</a:t>
            </a:r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</a:rPr>
              <a:t>一百个人的十年</a:t>
            </a:r>
            <a:r>
              <a:rPr lang="en-US" altLang="zh-CN" sz="2400" dirty="0" smtClean="0">
                <a:solidFill>
                  <a:srgbClr val="FF0000"/>
                </a:solidFill>
                <a:latin typeface="Arial" pitchFamily="34" charset="0"/>
              </a:rPr>
              <a:t>》</a:t>
            </a:r>
          </a:p>
          <a:p>
            <a:endParaRPr lang="zh-CN" altLang="en-US" sz="2400" b="1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14300" y="404664"/>
            <a:ext cx="9029700" cy="4876800"/>
          </a:xfrm>
          <a:prstGeom prst="flowChartAlternateProcess">
            <a:avLst/>
          </a:prstGeom>
          <a:noFill/>
          <a:ln w="317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51520" y="764704"/>
            <a:ext cx="8686800" cy="3935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600" b="1" dirty="0">
                <a:latin typeface="华文中宋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人们咬着匕首，抬着尸体游行。</a:t>
            </a:r>
            <a:r>
              <a:rPr lang="zh-CN" altLang="en-US" sz="3600" b="1" dirty="0">
                <a:latin typeface="华文中宋"/>
                <a:ea typeface="黑体" panose="02010609060101010101" pitchFamily="49" charset="-122"/>
              </a:rPr>
              <a:t>”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20000"/>
              </a:spcBef>
            </a:pPr>
            <a:r>
              <a:rPr lang="zh-CN" altLang="en-US" sz="3600" b="1" dirty="0">
                <a:latin typeface="华文中宋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一天早上，当我走回报社的时候，一路</a:t>
            </a:r>
          </a:p>
          <a:p>
            <a:pPr algn="l">
              <a:spcBef>
                <a:spcPct val="2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看到在树上吊尸的景象。那些尸体，大多</a:t>
            </a:r>
          </a:p>
          <a:p>
            <a:pPr algn="l">
              <a:spcBef>
                <a:spcPct val="2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是被打破头颅、鲜血迸流的。在一德路到</a:t>
            </a:r>
          </a:p>
          <a:p>
            <a:pPr algn="l">
              <a:spcBef>
                <a:spcPct val="2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人民中路短短一段路程中，我竟见到八具</a:t>
            </a:r>
          </a:p>
          <a:p>
            <a:pPr algn="l">
              <a:spcBef>
                <a:spcPct val="2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这样的尸体。</a:t>
            </a:r>
            <a:r>
              <a:rPr lang="zh-CN" altLang="en-US" sz="3600" b="1" dirty="0">
                <a:latin typeface="华文中宋"/>
                <a:ea typeface="黑体" panose="02010609060101010101" pitchFamily="49" charset="-122"/>
              </a:rPr>
              <a:t>”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563888" y="4581128"/>
            <a:ext cx="49530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0099"/>
                </a:solidFill>
                <a:latin typeface="楷体_GB2312" charset="-122"/>
                <a:ea typeface="楷体_GB2312" charset="-122"/>
              </a:rPr>
              <a:t>----</a:t>
            </a:r>
            <a:r>
              <a:rPr lang="zh-CN" altLang="en-US" sz="2000" b="1" dirty="0">
                <a:solidFill>
                  <a:srgbClr val="000099"/>
                </a:solidFill>
                <a:latin typeface="楷体_GB2312" charset="-122"/>
                <a:ea typeface="楷体_GB2312" charset="-122"/>
              </a:rPr>
              <a:t>秦牧 （</a:t>
            </a:r>
            <a:r>
              <a:rPr lang="zh-CN" altLang="en-US" sz="2000" b="1" dirty="0">
                <a:solidFill>
                  <a:srgbClr val="000099"/>
                </a:solidFill>
                <a:latin typeface="华文中宋"/>
                <a:ea typeface="楷体_GB2312" charset="-122"/>
              </a:rPr>
              <a:t>“</a:t>
            </a:r>
            <a:r>
              <a:rPr lang="zh-CN" altLang="en-US" sz="2000" b="1" dirty="0">
                <a:solidFill>
                  <a:srgbClr val="000099"/>
                </a:solidFill>
                <a:latin typeface="楷体_GB2312" charset="-122"/>
                <a:ea typeface="楷体_GB2312" charset="-122"/>
              </a:rPr>
              <a:t>文革</a:t>
            </a:r>
            <a:r>
              <a:rPr lang="zh-CN" altLang="en-US" sz="2000" b="1" dirty="0">
                <a:solidFill>
                  <a:srgbClr val="000099"/>
                </a:solidFill>
                <a:latin typeface="华文中宋"/>
                <a:ea typeface="楷体_GB2312" charset="-122"/>
              </a:rPr>
              <a:t>”</a:t>
            </a:r>
            <a:r>
              <a:rPr lang="zh-CN" altLang="en-US" sz="2000" b="1" dirty="0">
                <a:solidFill>
                  <a:srgbClr val="000099"/>
                </a:solidFill>
                <a:latin typeface="楷体_GB2312" charset="-122"/>
                <a:ea typeface="楷体_GB2312" charset="-122"/>
              </a:rPr>
              <a:t>期间广州街头所见）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62769" y="1049690"/>
            <a:ext cx="8676456" cy="4759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</a:t>
            </a:r>
            <a:r>
              <a:rPr lang="zh-CN" altLang="en-US" sz="3200">
                <a:latin typeface="+mn-ea"/>
                <a:sym typeface="+mn-ea"/>
              </a:rPr>
              <a:t>诵读第</a:t>
            </a:r>
            <a:r>
              <a:rPr lang="en-US" altLang="zh-CN" sz="3200">
                <a:latin typeface="+mn-ea"/>
                <a:sym typeface="+mn-ea"/>
              </a:rPr>
              <a:t>10</a:t>
            </a:r>
            <a:r>
              <a:rPr lang="zh-CN" altLang="en-US" sz="3200">
                <a:latin typeface="+mn-ea"/>
                <a:sym typeface="+mn-ea"/>
              </a:rPr>
              <a:t>段，</a:t>
            </a:r>
            <a:r>
              <a:rPr lang="zh-CN" altLang="zh-CN" sz="3200" dirty="0" smtClean="0"/>
              <a:t>找出作者自责表示歉意的语句。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>
                <a:latin typeface="+mn-ea"/>
                <a:sym typeface="+mn-ea"/>
              </a:rPr>
              <a:t>3</a:t>
            </a:r>
            <a:r>
              <a:rPr lang="zh-CN" altLang="en-US" sz="3200">
                <a:latin typeface="+mn-ea"/>
                <a:sym typeface="+mn-ea"/>
              </a:rPr>
              <a:t>、没有多少过错的巴金向小狗表示歉意，这说明他是一个什么样的人？</a:t>
            </a:r>
            <a:endParaRPr lang="zh-CN" altLang="en-US" sz="3200">
              <a:latin typeface="+mn-ea"/>
            </a:endParaRPr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zh-CN" dirty="0" smtClean="0"/>
              <a:t> 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75919" y="4470648"/>
            <a:ext cx="784887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86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勇于反省、坚守良知、不推已过、勇担责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任。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kumimoji="0" lang="zh-CN" altLang="en-US" sz="32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85726" y="1724070"/>
            <a:ext cx="7920880" cy="1798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86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不能保护一条小狗，我感到羞耻；为了想保全自己，我把包弟送到解剖桌上，我瞧不起自己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我不能原谅自己！我就这样可耻地开始了十年浩劫中逆来顺受的苦难生活。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62585" y="146685"/>
            <a:ext cx="611378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品读课文，深挖主旨：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4817" grpId="0" animBg="1"/>
      <p:bldP spid="348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39750" y="404495"/>
            <a:ext cx="3625215" cy="76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/>
              <a:t>巩固提升：</a:t>
            </a:r>
            <a:r>
              <a:rPr lang="en-US" altLang="zh-CN" dirty="0" smtClean="0"/>
              <a:t>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3260" y="1484630"/>
            <a:ext cx="8366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讨论：对于作家为了自保，而放弃小狗包弟的行为</a:t>
            </a:r>
            <a:r>
              <a:rPr lang="zh-CN" altLang="zh-CN" sz="3600" dirty="0" smtClean="0"/>
              <a:t>，</a:t>
            </a:r>
            <a:r>
              <a:rPr lang="zh-CN" altLang="en-US" sz="3600" dirty="0" smtClean="0"/>
              <a:t>你怎么</a:t>
            </a:r>
            <a:r>
              <a:rPr lang="zh-CN" altLang="zh-CN" sz="3600" dirty="0" smtClean="0"/>
              <a:t>看</a:t>
            </a:r>
            <a:r>
              <a:rPr lang="zh-CN" altLang="zh-CN" sz="3600" dirty="0" smtClean="0"/>
              <a:t>？</a:t>
            </a:r>
          </a:p>
          <a:p>
            <a:endParaRPr lang="en-US" altLang="zh-CN" sz="3600" dirty="0" smtClean="0"/>
          </a:p>
          <a:p>
            <a:r>
              <a:rPr lang="en-US" altLang="zh-CN" sz="3600" dirty="0" smtClean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3600" dirty="0" smtClean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en-US" sz="3600" dirty="0" smtClean="0">
                <a:sym typeface="+mn-ea"/>
              </a:rPr>
              <a:t>巴</a:t>
            </a:r>
            <a:r>
              <a:rPr lang="zh-CN" altLang="en-US" sz="3600" dirty="0" smtClean="0">
                <a:sym typeface="+mn-ea"/>
              </a:rPr>
              <a:t>金的忏悔有什么意义？</a:t>
            </a:r>
            <a:endParaRPr lang="zh-CN" altLang="en-US" sz="3600" dirty="0"/>
          </a:p>
          <a:p>
            <a:endParaRPr lang="en-US" altLang="zh-CN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383540" y="368300"/>
            <a:ext cx="614616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延伸迁移，课堂练笔：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457200" y="1417955"/>
            <a:ext cx="7969885" cy="4663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如果今天晚上你要向好朋友推荐</a:t>
            </a:r>
            <a:r>
              <a:rPr lang="en-US" altLang="zh-CN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小狗包弟</a:t>
            </a:r>
            <a:r>
              <a:rPr lang="en-US" altLang="zh-CN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，你会怎样推荐呢？请写上一则推荐语，</a:t>
            </a:r>
            <a:r>
              <a:rPr lang="en-US" altLang="zh-CN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10-70</a:t>
            </a:r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字之间。</a:t>
            </a:r>
          </a:p>
          <a:p>
            <a:r>
              <a:rPr lang="zh-CN" altLang="en-US" sz="32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示例：</a:t>
            </a:r>
          </a:p>
          <a:p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情义与怯懦的对比，可爱与残暴的较量，一条小狗展现一个可怕的年代，一颗忏悔的</a:t>
            </a:r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	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心撑起一个大写的人。小狗包弟，</a:t>
            </a:r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			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让我们笑着，哭着，心</a:t>
            </a:r>
            <a:r>
              <a:rPr lang="en-US" altLang="zh-CN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				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痛着。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713105" y="465455"/>
            <a:ext cx="366268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阅读推荐：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1263015" y="1522095"/>
            <a:ext cx="689356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张贤亮</a:t>
            </a:r>
            <a:r>
              <a:rPr lang="en-US" altLang="zh-CN" sz="40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40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邢老汉和狗的故事</a:t>
            </a:r>
            <a:r>
              <a:rPr lang="en-US" altLang="zh-CN" sz="40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</a:p>
          <a:p>
            <a:pPr marL="0" indent="0"/>
            <a:r>
              <a:rPr lang="zh-CN" altLang="en-US"/>
              <a:t>                 </a:t>
            </a:r>
            <a:r>
              <a:rPr lang="zh-CN" altLang="en-US" sz="3600"/>
              <a:t>推荐语：</a:t>
            </a:r>
            <a:r>
              <a:rPr lang="zh-CN" altLang="en-US" sz="3200"/>
              <a:t> 一曲凄婉的哀歌，一曲苦难民间情义的深情颂歌。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50645" y="3522345"/>
            <a:ext cx="6552565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巴金</a:t>
            </a:r>
            <a:r>
              <a:rPr lang="en-US" altLang="zh-CN" sz="40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40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怀念萧珊</a:t>
            </a:r>
            <a:r>
              <a:rPr lang="en-US" altLang="zh-CN" sz="40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</a:p>
          <a:p>
            <a:pPr marL="0" indent="0"/>
            <a:r>
              <a:rPr lang="en-US" altLang="zh-CN" sz="3600" u="none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推荐语是：</a:t>
            </a:r>
            <a:r>
              <a:rPr lang="en-US" altLang="zh-CN" sz="3200" u="none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痛彻心扉的自责，			永不消失的怀念。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27584" y="404664"/>
            <a:ext cx="17299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/>
              <a:t>作业</a:t>
            </a:r>
            <a:endParaRPr lang="zh-CN" altLang="en-US" sz="6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516890" y="1518285"/>
            <a:ext cx="8526780" cy="3444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/>
              <a:t>君子博学而日参省乎己，则知明而行</a:t>
            </a:r>
          </a:p>
          <a:p>
            <a:pPr algn="l"/>
            <a:r>
              <a:rPr lang="zh-CN" altLang="en-US" sz="3600"/>
              <a:t>无过矣。生活中,学习上, 谁都有过或</a:t>
            </a:r>
          </a:p>
          <a:p>
            <a:pPr algn="l"/>
            <a:r>
              <a:rPr lang="zh-CN" altLang="en-US" sz="3600"/>
              <a:t>小或大的错，关键是坦诚面对还是有</a:t>
            </a:r>
          </a:p>
          <a:p>
            <a:pPr algn="l"/>
            <a:r>
              <a:rPr lang="zh-CN" altLang="en-US" sz="3600"/>
              <a:t>意掩饰？它可是考验着我们的人格。</a:t>
            </a:r>
            <a:r>
              <a:rPr lang="zh-CN" altLang="en-US" sz="4000"/>
              <a:t>  </a:t>
            </a:r>
          </a:p>
          <a:p>
            <a:pPr algn="l"/>
            <a:r>
              <a:rPr lang="zh-CN" altLang="en-US" sz="3600">
                <a:solidFill>
                  <a:srgbClr val="FF0000"/>
                </a:solidFill>
              </a:rPr>
              <a:t>请以日记的形式,写一篇自我反省的短文。</a:t>
            </a:r>
          </a:p>
          <a:p>
            <a:pPr algn="l"/>
            <a:r>
              <a:rPr lang="zh-CN" altLang="en-US" sz="3600"/>
              <a:t>                要求：600字以上。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67544" y="620688"/>
            <a:ext cx="7879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齐读文章最后一段，向巴金致敬：</a:t>
            </a:r>
            <a:endParaRPr lang="zh-CN" altLang="en-US" sz="4000" b="1" dirty="0"/>
          </a:p>
        </p:txBody>
      </p:sp>
      <p:sp>
        <p:nvSpPr>
          <p:cNvPr id="6" name="矩形 5"/>
          <p:cNvSpPr/>
          <p:nvPr/>
        </p:nvSpPr>
        <p:spPr>
          <a:xfrm>
            <a:off x="1331640" y="1484784"/>
            <a:ext cx="69127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即使在“说谎成风”的时期，人对自己也不会讲假话，何况在今天，我不怕大家嘲笑，我要说：我怀念包弟，我想向它表示歉意。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Picture 5" descr="随想录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" y="1176020"/>
            <a:ext cx="3810000" cy="529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43608" y="260648"/>
            <a:ext cx="2438400" cy="715962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作品介绍</a:t>
            </a: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6595" y="527685"/>
            <a:ext cx="4538345" cy="6251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/>
              <a:t>        </a:t>
            </a:r>
            <a:r>
              <a:rPr lang="zh-CN" altLang="en-US" sz="2400"/>
              <a:t>随想录是巴金晚年创作的一部杂文集，巴金直面“文革”带来的灾难，直面自己人格曾经出现的扭曲。他在晚年写作了在当代中国产生巨大影响《随录》。 </a:t>
            </a:r>
          </a:p>
          <a:p>
            <a:pPr algn="l"/>
            <a:r>
              <a:rPr lang="zh-CN" altLang="en-US" sz="2400"/>
              <a:t>         随想录收录巴金先生文革结束创作的</a:t>
            </a:r>
            <a:r>
              <a:rPr lang="zh-CN" altLang="en-US" sz="2400">
                <a:solidFill>
                  <a:srgbClr val="FF0000"/>
                </a:solidFill>
              </a:rPr>
              <a:t>150</a:t>
            </a:r>
            <a:r>
              <a:rPr lang="zh-CN" altLang="en-US" sz="2400"/>
              <a:t>篇文章，分为</a:t>
            </a:r>
            <a:r>
              <a:rPr lang="zh-CN" altLang="en-US" sz="2400" b="1">
                <a:solidFill>
                  <a:srgbClr val="FF0000"/>
                </a:solidFill>
              </a:rPr>
              <a:t>《随想录》、《探索集》、《真话集》、《病中集》、《无题集》</a:t>
            </a:r>
            <a:r>
              <a:rPr lang="zh-CN" altLang="en-US" sz="2400"/>
              <a:t>共五集，统称《随想录》。</a:t>
            </a:r>
            <a:r>
              <a:rPr lang="zh-CN" altLang="en-US" sz="2400">
                <a:sym typeface="+mn-ea"/>
              </a:rPr>
              <a:t>《随想录》1989年获全国优秀散文(集)、杂文(集)荣誉奖。1982年获意大利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但丁国际奖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。1983年获法国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荣誉军团勋章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。1990年获苏联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人民友谊勋章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，日本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福冈亚洲文化奖特别奖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/>
          </a:p>
          <a:p>
            <a:pPr algn="l"/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《随想录》</a:t>
            </a:r>
            <a:r>
              <a:rPr lang="zh-CN" altLang="zh-CN" sz="3200" dirty="0" smtClean="0">
                <a:solidFill>
                  <a:srgbClr val="FF0000"/>
                </a:solidFill>
              </a:rPr>
              <a:t>是一部真诚自审的忏悔录</a:t>
            </a:r>
            <a:r>
              <a:rPr lang="zh-CN" altLang="zh-CN" sz="3200" dirty="0" smtClean="0"/>
              <a:t>。如果一个人只会控诉而不知忏悔，严格意义上说，就不能算一个真正大写的人。在书中，有巴金对自己在强压下表演无耻可笑的忏悔；有对自己逆来顺受没有为受迫害朋友伸张正义的忏悔；有对自己明哲保身跟在别人后面向自己同志丢石块的忏悔……的独特与深入之处，是其中对文革的反省从一开始就与巴金向内心追问的“忏悔意识”结合在一起，而不是像很多文革的受害者那样，简单地把一切责任都推给了</a:t>
            </a:r>
            <a:r>
              <a:rPr lang="en-US" altLang="zh-CN" sz="3200" dirty="0" smtClean="0"/>
              <a:t>		</a:t>
            </a:r>
            <a:r>
              <a:rPr lang="zh-CN" altLang="zh-CN" sz="3200" dirty="0" smtClean="0"/>
              <a:t>“四人帮”，因而认为粉碎“四人帮”</a:t>
            </a:r>
            <a:r>
              <a:rPr lang="en-US" altLang="zh-CN" sz="3200" dirty="0" smtClean="0"/>
              <a:t>					</a:t>
            </a:r>
            <a:r>
              <a:rPr lang="zh-CN" altLang="zh-CN" sz="3200" dirty="0" smtClean="0"/>
              <a:t>就解决了所有问题。巴金的反</a:t>
            </a:r>
            <a:r>
              <a:rPr lang="en-US" altLang="zh-CN" sz="3200" dirty="0" smtClean="0"/>
              <a:t>				</a:t>
            </a:r>
            <a:r>
              <a:rPr lang="zh-CN" altLang="zh-CN" sz="3200" dirty="0" smtClean="0"/>
              <a:t>省则是包容了对历史和未来的更大的忧虑。因为巴金这样严格地拷问自己的灵魂，所以才被公认为</a:t>
            </a:r>
            <a:r>
              <a:rPr lang="zh-CN" altLang="en-US" sz="3200" dirty="0" smtClean="0">
                <a:solidFill>
                  <a:srgbClr val="FF0000"/>
                </a:solidFill>
              </a:rPr>
              <a:t>“</a:t>
            </a:r>
            <a:r>
              <a:rPr lang="en-US" altLang="zh-CN" sz="3200" dirty="0" smtClean="0">
                <a:solidFill>
                  <a:srgbClr val="FF0000"/>
                </a:solidFill>
              </a:rPr>
              <a:t>20</a:t>
            </a:r>
            <a:r>
              <a:rPr lang="zh-CN" altLang="zh-CN" sz="3200" dirty="0" smtClean="0">
                <a:solidFill>
                  <a:srgbClr val="FF0000"/>
                </a:solidFill>
              </a:rPr>
              <a:t>世纪</a:t>
            </a:r>
            <a:r>
              <a:rPr lang="zh-CN" altLang="en-US" sz="3200" dirty="0" smtClean="0">
                <a:solidFill>
                  <a:srgbClr val="FF0000"/>
                </a:solidFill>
              </a:rPr>
              <a:t>中国的</a:t>
            </a:r>
            <a:r>
              <a:rPr lang="zh-CN" altLang="zh-CN" sz="3200" dirty="0" smtClean="0">
                <a:solidFill>
                  <a:srgbClr val="FF0000"/>
                </a:solidFill>
              </a:rPr>
              <a:t>良心</a:t>
            </a:r>
            <a:r>
              <a:rPr lang="en-US" altLang="zh-CN" sz="3200" dirty="0" smtClean="0">
                <a:solidFill>
                  <a:srgbClr val="FF0000"/>
                </a:solidFill>
              </a:rPr>
              <a:t>‟</a:t>
            </a:r>
            <a:r>
              <a:rPr lang="zh-CN" altLang="zh-CN" sz="3200" dirty="0" smtClean="0"/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6" descr="200682190345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0"/>
            <a:ext cx="5364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2915816" y="1340768"/>
            <a:ext cx="0" cy="1219200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555776" y="3212976"/>
            <a:ext cx="854075" cy="129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99"/>
                </a:solidFill>
                <a:ea typeface="楷体_GB2312" charset="-122"/>
              </a:rPr>
              <a:t>巴金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83568" y="260648"/>
            <a:ext cx="1525588" cy="5257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小狗包弟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457200" y="450850"/>
            <a:ext cx="7987665" cy="484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400" b="0" u="none">
                <a:latin typeface="+mj-ea"/>
                <a:ea typeface="+mj-ea"/>
                <a:cs typeface="Times New Roman" panose="02020603050405020304" pitchFamily="18" charset="0"/>
              </a:rPr>
              <a:t>学习目标：</a:t>
            </a:r>
          </a:p>
          <a:p>
            <a:pPr marL="0" indent="0"/>
            <a:endParaRPr lang="zh-CN" altLang="en-US" sz="1200" b="0" u="none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0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0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、阅读文本，品味文本，提高对语言的感悟能力，理解作者对小狗包弟的感情变化。</a:t>
            </a:r>
          </a:p>
          <a:p>
            <a:pPr marL="0" indent="0"/>
            <a:endParaRPr lang="zh-CN" altLang="en-US" sz="3200" b="0" u="none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zh-CN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、能够正确评价作家放弃小狗包弟的行为。</a:t>
            </a:r>
            <a:endParaRPr lang="zh-CN" altLang="en-US" sz="3200" b="0" u="none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zh-CN" altLang="en-US" sz="3200" b="0" u="none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zh-CN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、走出文本，感悟作者勇于自我反省和解</a:t>
            </a:r>
            <a:r>
              <a:rPr lang="en-US" altLang="zh-CN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剖的精神。</a:t>
            </a:r>
          </a:p>
          <a:p>
            <a:pPr marL="0" indent="0"/>
            <a:endParaRPr lang="zh-CN" altLang="en-US" sz="3200" b="0" u="none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" y="-25400"/>
            <a:ext cx="9147810" cy="6909435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457200" y="346710"/>
            <a:ext cx="50800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400" b="0" u="none">
                <a:latin typeface="+mn-ea"/>
                <a:cs typeface="Times New Roman" panose="02020603050405020304" pitchFamily="18" charset="0"/>
              </a:rPr>
              <a:t>默读课文</a:t>
            </a:r>
            <a:r>
              <a:rPr lang="en-US" altLang="zh-CN" sz="4400" b="0" u="none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4400" b="0" u="none">
                <a:latin typeface="+mn-ea"/>
                <a:cs typeface="Times New Roman" panose="02020603050405020304" pitchFamily="18" charset="0"/>
              </a:rPr>
              <a:t>理清思路</a:t>
            </a:r>
            <a:r>
              <a:rPr lang="zh-CN" altLang="en-US" sz="4400" b="0" u="none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647700" y="1263015"/>
            <a:ext cx="7804785" cy="3921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sym typeface="+mn-ea"/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  <a:sym typeface="+mn-ea"/>
              </a:rPr>
              <a:t>、回顾一下课文</a:t>
            </a:r>
            <a:r>
              <a:rPr lang="en-US" altLang="zh-CN" sz="3200" dirty="0" smtClean="0">
                <a:solidFill>
                  <a:srgbClr val="000000"/>
                </a:solidFill>
                <a:sym typeface="+mn-ea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sym typeface="+mn-ea"/>
              </a:rPr>
              <a:t>说说作者给我们讲了一个什么故事。</a:t>
            </a:r>
          </a:p>
          <a:p>
            <a:pPr>
              <a:spcBef>
                <a:spcPct val="50000"/>
              </a:spcBef>
            </a:pPr>
            <a:endParaRPr lang="zh-CN" altLang="en-US" sz="3200" dirty="0" smtClean="0">
              <a:solidFill>
                <a:srgbClr val="000000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dirty="0" smtClean="0">
              <a:solidFill>
                <a:srgbClr val="000000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sym typeface="+mn-ea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sym typeface="+mn-ea"/>
              </a:rPr>
              <a:t>、“抒情写意是散文的当行本色，甚至可以说是散文的核心和灵魂” 试问本文的文</a:t>
            </a:r>
            <a:r>
              <a:rPr lang="en-US" altLang="zh-CN" sz="3200" dirty="0" smtClean="0">
                <a:solidFill>
                  <a:srgbClr val="000000"/>
                </a:solidFill>
                <a:sym typeface="+mn-ea"/>
              </a:rPr>
              <a:t>	     </a:t>
            </a:r>
            <a:r>
              <a:rPr lang="zh-CN" altLang="en-US" sz="3200" dirty="0" smtClean="0">
                <a:solidFill>
                  <a:srgbClr val="000000"/>
                </a:solidFill>
                <a:sym typeface="+mn-ea"/>
              </a:rPr>
              <a:t>眼是什么？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257300" y="2318385"/>
            <a:ext cx="709993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作者巴金家养的一条伶俐可爱，颇受人们喜爱的小狗在“文革”中最终被送上解剖台的悲惨故事。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75125" y="5280660"/>
            <a:ext cx="323342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28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我怀念包弟，</a:t>
            </a:r>
          </a:p>
          <a:p>
            <a:pPr marL="0" indent="0"/>
            <a:r>
              <a:rPr lang="zh-CN" altLang="en-US" sz="28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我想向它表示歉意。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328295" y="346075"/>
            <a:ext cx="656399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再读课文，把握情感：</a:t>
            </a:r>
            <a:endParaRPr lang="zh-CN" altLang="en-US" sz="4400"/>
          </a:p>
        </p:txBody>
      </p:sp>
      <p:sp>
        <p:nvSpPr>
          <p:cNvPr id="3" name="文本框 2"/>
          <p:cNvSpPr txBox="1"/>
          <p:nvPr/>
        </p:nvSpPr>
        <p:spPr>
          <a:xfrm>
            <a:off x="328295" y="1283335"/>
            <a:ext cx="8822690" cy="5334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3200" b="0" u="none">
                <a:solidFill>
                  <a:srgbClr val="000000"/>
                </a:solidFill>
                <a:highlight>
                  <a:srgbClr val="FFFFFF"/>
                </a:highlight>
                <a:latin typeface="+mn-ea"/>
                <a:cs typeface="微软雅黑" panose="020B0503020204020204" charset="-122"/>
              </a:rPr>
              <a:t>1</a:t>
            </a:r>
            <a:r>
              <a:rPr lang="zh-CN" altLang="en-US" sz="3200" b="0" u="none">
                <a:solidFill>
                  <a:srgbClr val="000000"/>
                </a:solidFill>
                <a:highlight>
                  <a:srgbClr val="FFFFFF"/>
                </a:highlight>
                <a:latin typeface="+mn-ea"/>
                <a:cs typeface="微软雅黑" panose="020B0503020204020204" charset="-122"/>
              </a:rPr>
              <a:t>、小狗包弟有过哪些经历？随着包弟经历的发展，“我”的思想感情有什么变化？</a:t>
            </a:r>
          </a:p>
          <a:p>
            <a:pPr marL="0" indent="0" algn="l"/>
            <a:endParaRPr lang="zh-CN" altLang="en-US" sz="1400" b="0" u="none">
              <a:solidFill>
                <a:srgbClr val="000000"/>
              </a:solidFill>
              <a:highlight>
                <a:srgbClr val="FF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/>
            <a:endParaRPr lang="zh-CN" altLang="en-US" sz="1400" b="0" u="none">
              <a:solidFill>
                <a:srgbClr val="000000"/>
              </a:solidFill>
              <a:highlight>
                <a:srgbClr val="FF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/>
            <a:endParaRPr lang="zh-CN" altLang="en-US" sz="1400" b="0" u="none">
              <a:solidFill>
                <a:srgbClr val="000000"/>
              </a:solidFill>
              <a:highlight>
                <a:srgbClr val="FF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/>
            <a:endParaRPr lang="zh-CN" altLang="en-US" sz="1400" b="0" u="none">
              <a:solidFill>
                <a:srgbClr val="000000"/>
              </a:solidFill>
              <a:highlight>
                <a:srgbClr val="FFFFFF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/>
            <a:r>
              <a:rPr lang="en-US" altLang="zh-CN" sz="3200" u="none">
                <a:solidFill>
                  <a:srgbClr val="000000"/>
                </a:solidFill>
                <a:highlight>
                  <a:srgbClr val="FFFFFF"/>
                </a:highlight>
                <a:latin typeface="+mn-ea"/>
                <a:cs typeface="微软雅黑" panose="020B0503020204020204" charset="-122"/>
              </a:rPr>
              <a:t>2</a:t>
            </a:r>
            <a:r>
              <a:rPr lang="zh-CN" altLang="en-US" sz="3200" u="none">
                <a:solidFill>
                  <a:srgbClr val="000000"/>
                </a:solidFill>
                <a:highlight>
                  <a:srgbClr val="FFFFFF"/>
                </a:highlight>
                <a:latin typeface="+mn-ea"/>
                <a:cs typeface="微软雅黑" panose="020B0503020204020204" charset="-122"/>
              </a:rPr>
              <a:t>、诵读第3段和第5段，画出描写包弟动作行为的句子，请你用这样的句式总结包弟的特性：</a:t>
            </a:r>
            <a:r>
              <a:rPr lang="zh-CN" altLang="en-US" sz="3200" u="none">
                <a:solidFill>
                  <a:srgbClr val="FF0000"/>
                </a:solidFill>
                <a:highlight>
                  <a:srgbClr val="FFFFFF"/>
                </a:highlight>
                <a:latin typeface="+mn-ea"/>
                <a:cs typeface="微软雅黑" panose="020B0503020204020204" charset="-122"/>
              </a:rPr>
              <a:t>“这是一条（特性）的小狗，因为它（举例）。”</a:t>
            </a:r>
          </a:p>
          <a:p>
            <a:pPr marL="0" indent="0" algn="l"/>
            <a:r>
              <a:rPr lang="en-US" altLang="zh-CN" sz="3200"/>
              <a:t>		</a:t>
            </a:r>
            <a:r>
              <a:rPr lang="zh-CN" altLang="en-US" sz="3200"/>
              <a:t>示例：这是一条有情义的小狗，因为</a:t>
            </a:r>
            <a:r>
              <a:rPr lang="en-US" altLang="zh-CN" sz="3200"/>
              <a:t>				</a:t>
            </a:r>
            <a:r>
              <a:rPr lang="zh-CN" altLang="en-US" sz="3200"/>
              <a:t>它在我们不在家时，天天守</a:t>
            </a:r>
            <a:r>
              <a:rPr lang="en-US" altLang="zh-CN" sz="3200"/>
              <a:t>				</a:t>
            </a:r>
            <a:r>
              <a:rPr lang="zh-CN" altLang="en-US" sz="3200"/>
              <a:t>在睡房门口，等我们回来，</a:t>
            </a:r>
            <a:r>
              <a:rPr lang="en-US" altLang="zh-CN" sz="3200"/>
              <a:t>				</a:t>
            </a:r>
            <a:r>
              <a:rPr lang="zh-CN" altLang="en-US" sz="3200"/>
              <a:t>从不厌倦。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8F58PICR4n_1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-3175"/>
            <a:ext cx="9147810" cy="6909435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215900" y="274955"/>
            <a:ext cx="611378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400" b="0" u="none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品读课文，深挖主旨：</a:t>
            </a:r>
            <a:endParaRPr lang="zh-CN" altLang="en-US" sz="4400" dirty="0"/>
          </a:p>
        </p:txBody>
      </p:sp>
      <p:sp>
        <p:nvSpPr>
          <p:cNvPr id="3" name="文本框 2"/>
          <p:cNvSpPr txBox="1"/>
          <p:nvPr/>
        </p:nvSpPr>
        <p:spPr>
          <a:xfrm>
            <a:off x="215900" y="1185545"/>
            <a:ext cx="8865235" cy="4185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dirty="0">
                <a:latin typeface="+mn-ea"/>
                <a:sym typeface="+mn-ea"/>
              </a:rPr>
              <a:t>1</a:t>
            </a:r>
            <a:r>
              <a:rPr lang="zh-CN" altLang="en-US" sz="3200" dirty="0">
                <a:latin typeface="+mn-ea"/>
                <a:sym typeface="+mn-ea"/>
              </a:rPr>
              <a:t>、“我”为什么没有小狗了？是什么外界的力量使善良的一家人最终没有保护住爱犬？</a:t>
            </a:r>
          </a:p>
          <a:p>
            <a:pPr algn="l">
              <a:lnSpc>
                <a:spcPct val="120000"/>
              </a:lnSpc>
            </a:pPr>
            <a:endParaRPr lang="zh-CN" altLang="en-US" sz="3200" dirty="0">
              <a:latin typeface="+mn-ea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dirty="0">
                <a:latin typeface="+mn-ea"/>
              </a:rPr>
              <a:t>2</a:t>
            </a:r>
            <a:r>
              <a:rPr lang="zh-CN" altLang="en-US" sz="3200" dirty="0">
                <a:latin typeface="+mn-ea"/>
              </a:rPr>
              <a:t>、诵读第</a:t>
            </a:r>
            <a:r>
              <a:rPr lang="en-US" altLang="zh-CN" sz="3200" dirty="0">
                <a:latin typeface="+mn-ea"/>
              </a:rPr>
              <a:t>10</a:t>
            </a:r>
            <a:r>
              <a:rPr lang="zh-CN" altLang="en-US" sz="3200" dirty="0">
                <a:latin typeface="+mn-ea"/>
              </a:rPr>
              <a:t>段，</a:t>
            </a:r>
            <a:r>
              <a:rPr lang="zh-CN" altLang="zh-CN" sz="3200" dirty="0" smtClean="0">
                <a:sym typeface="+mn-ea"/>
              </a:rPr>
              <a:t>找出作者自责表示歉意的语句。</a:t>
            </a:r>
          </a:p>
          <a:p>
            <a:pPr algn="l">
              <a:lnSpc>
                <a:spcPct val="120000"/>
              </a:lnSpc>
            </a:pPr>
            <a:endParaRPr lang="zh-CN" altLang="zh-CN" sz="3200" dirty="0" smtClean="0"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dirty="0">
                <a:latin typeface="+mn-ea"/>
              </a:rPr>
              <a:t>3</a:t>
            </a:r>
            <a:r>
              <a:rPr lang="zh-CN" altLang="en-US" sz="3200" dirty="0">
                <a:latin typeface="+mn-ea"/>
              </a:rPr>
              <a:t>、没有多少过错的巴金向小狗表示歉意，</a:t>
            </a:r>
            <a:r>
              <a:rPr lang="en-US" altLang="zh-CN" sz="3200" dirty="0">
                <a:latin typeface="+mn-ea"/>
              </a:rPr>
              <a:t>	      		             </a:t>
            </a:r>
            <a:r>
              <a:rPr lang="zh-CN" altLang="en-US" sz="3200" dirty="0">
                <a:latin typeface="+mn-ea"/>
              </a:rPr>
              <a:t>这说明他是一个什么样的人？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2193</Words>
  <Application>Microsoft Office PowerPoint</Application>
  <PresentationFormat>全屏显示(4:3)</PresentationFormat>
  <Paragraphs>107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43</cp:revision>
  <dcterms:created xsi:type="dcterms:W3CDTF">2016-09-19T10:40:00Z</dcterms:created>
  <dcterms:modified xsi:type="dcterms:W3CDTF">2016-09-24T07:31:32Z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