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wdp" ContentType="image/vnd.ms-photo"/>
  <Default Extension="svg" ContentType="image/sv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2"/>
  </p:sldMasterIdLst>
  <p:sldIdLst>
    <p:sldId id="256" r:id="rId3"/>
    <p:sldId id="259" r:id="rId4"/>
    <p:sldId id="257" r:id="rId5"/>
    <p:sldId id="271" r:id="rId6"/>
    <p:sldId id="286" r:id="rId7"/>
    <p:sldId id="287" r:id="rId8"/>
    <p:sldId id="290" r:id="rId9"/>
    <p:sldId id="288" r:id="rId10"/>
    <p:sldId id="319" r:id="rId11"/>
    <p:sldId id="289" r:id="rId12"/>
    <p:sldId id="318" r:id="rId13"/>
    <p:sldId id="306" r:id="rId14"/>
    <p:sldId id="268" r:id="rId15"/>
    <p:sldId id="307" r:id="rId16"/>
    <p:sldId id="308" r:id="rId17"/>
    <p:sldId id="309" r:id="rId18"/>
    <p:sldId id="292" r:id="rId19"/>
    <p:sldId id="267" r:id="rId20"/>
    <p:sldId id="295" r:id="rId21"/>
    <p:sldId id="296" r:id="rId22"/>
    <p:sldId id="299" r:id="rId23"/>
    <p:sldId id="301" r:id="rId24"/>
    <p:sldId id="302" r:id="rId25"/>
    <p:sldId id="273" r:id="rId26"/>
  </p:sldIdLst>
  <p:sldSz cx="12192000" cy="6858000"/>
  <p:notesSz cx="6858000" cy="9144000"/>
  <p:embeddedFontLst>
    <p:embeddedFont>
      <p:font typeface="汉仪颜楷简" panose="00020600040101010101" charset="-122"/>
      <p:regular r:id="rId28"/>
    </p:embeddedFont>
    <p:embeddedFont>
      <p:font typeface="方正小标宋_GBK" panose="03000509000000000000" pitchFamily="65" charset="-122"/>
      <p:regular r:id="rId29"/>
    </p:embeddedFont>
    <p:embeddedFont>
      <p:font typeface="微软雅黑" panose="020B0503020204020204" charset="-122"/>
      <p:regular r:id="rId30"/>
    </p:embeddedFont>
    <p:embeddedFont>
      <p:font typeface="华文楷体" panose="02010600040101010101" charset="-122"/>
      <p:regular r:id="rId31"/>
    </p:embeddedFont>
    <p:embeddedFont>
      <p:font typeface="隶书" panose="02010509060101010101" pitchFamily="49" charset="-122"/>
      <p:regular r:id="rId32"/>
    </p:embeddedFont>
    <p:embeddedFont>
      <p:font typeface="思源黑体 CN Regular" panose="020B0500000000000000" charset="-122"/>
      <p:regular r:id="rId33"/>
    </p:embeddedFont>
  </p:embeddedFontLst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40"/>
        <p:guide pos="424"/>
        <p:guide pos="7232"/>
        <p:guide orient="horz" pos="4015"/>
        <p:guide pos="3892"/>
        <p:guide orient="horz" pos="7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36.xml" /><Relationship Id="rId28" Type="http://schemas.openxmlformats.org/officeDocument/2006/relationships/font" Target="fonts/font1.fntdata" /><Relationship Id="rId29" Type="http://schemas.openxmlformats.org/officeDocument/2006/relationships/font" Target="fonts/font2.fntdata" /><Relationship Id="rId3" Type="http://schemas.openxmlformats.org/officeDocument/2006/relationships/slide" Target="slides/slide1.xml" /><Relationship Id="rId30" Type="http://schemas.openxmlformats.org/officeDocument/2006/relationships/font" Target="fonts/font3.fntdata" /><Relationship Id="rId31" Type="http://schemas.openxmlformats.org/officeDocument/2006/relationships/font" Target="fonts/font4.fntdata" /><Relationship Id="rId32" Type="http://schemas.openxmlformats.org/officeDocument/2006/relationships/font" Target="fonts/font5.fntdata" /><Relationship Id="rId33" Type="http://schemas.openxmlformats.org/officeDocument/2006/relationships/font" Target="fonts/font6.fntdata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DF9829FD-DD90-4EE7-BCD7-4AF299D6F45A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zh-CN" altLang="en-US"/>
        </a:p>
      </dgm:t>
    </dgm:pt>
    <dgm:pt modelId="{8F05BE86-1921-41BD-B82E-72272E9475E9}" type="parTrans" cxnId="{E346B8D9-5F03-4A15-9342-BBEF1FCE1A30}">
      <dgm:prSet/>
      <dgm:spPr/>
      <dgm:t>
        <a:bodyPr/>
        <a:lstStyle/>
        <a:p>
          <a:endParaRPr lang="zh-CN" altLang="en-US"/>
        </a:p>
      </dgm:t>
    </dgm:pt>
    <dgm:pt modelId="{FCC504F5-317D-4294-815B-28489BDC5845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一</a:t>
          </a:r>
          <a:endParaRPr lang="zh-CN" altLang="en-US"/>
        </a:p>
      </dgm:t>
    </dgm:pt>
    <dgm:pt modelId="{7A0C70B0-5DAE-45AB-9915-863AC3FA4D2D}" type="parTrans" cxnId="{440046E8-59E0-4B6A-BA00-D40494E59DA8}">
      <dgm:prSet/>
      <dgm:spPr/>
      <dgm:t>
        <a:bodyPr/>
        <a:lstStyle/>
        <a:p>
          <a:endParaRPr lang="zh-CN" altLang="en-US"/>
        </a:p>
      </dgm:t>
    </dgm:pt>
    <dgm:pt modelId="{F3F66F6A-184E-4CBB-A544-AC2BF2A74FC0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1">
              <a:latin typeface="华文楷体" panose="02010600040101010101" charset="-122"/>
              <a:ea typeface="华文楷体" panose="02010600040101010101" charset="-122"/>
              <a:sym typeface="+mn-ea"/>
            </a:rPr>
            <a:t>依托</a:t>
          </a:r>
          <a:r>
            <a:rPr lang="zh-CN" altLang="en-US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+mn-ea"/>
            </a:rPr>
            <a:t>叙事艺术</a:t>
          </a:r>
          <a:r>
            <a:rPr lang="zh-CN" altLang="en-US" b="1">
              <a:latin typeface="华文楷体" panose="02010600040101010101" charset="-122"/>
              <a:ea typeface="华文楷体" panose="02010600040101010101" charset="-122"/>
              <a:sym typeface="+mn-ea"/>
            </a:rPr>
            <a:t>解读小说</a:t>
          </a:r>
          <a:endParaRPr lang="zh-CN" altLang="en-US" b="1">
            <a:latin typeface="华文楷体" panose="02010600040101010101" charset="-122"/>
            <a:ea typeface="华文楷体" panose="02010600040101010101" charset="-122"/>
          </a:endParaRPr>
        </a:p>
      </dgm:t>
    </dgm:pt>
    <dgm:pt modelId="{47DD308A-8526-455B-A37F-FEE2CC1C75AF}" type="sibTrans" cxnId="{440046E8-59E0-4B6A-BA00-D40494E59DA8}">
      <dgm:prSet/>
      <dgm:spPr/>
      <dgm:t>
        <a:bodyPr/>
        <a:lstStyle/>
        <a:p>
          <a:endParaRPr lang="zh-CN" altLang="en-US"/>
        </a:p>
      </dgm:t>
    </dgm:pt>
    <dgm:pt modelId="{67223200-D196-44B3-9DFD-D095DDBC10AB}" type="sibTrans" cxnId="{E346B8D9-5F03-4A15-9342-BBEF1FCE1A30}">
      <dgm:prSet/>
      <dgm:spPr/>
      <dgm:t>
        <a:bodyPr/>
        <a:lstStyle/>
        <a:p>
          <a:endParaRPr lang="zh-CN" altLang="en-US"/>
        </a:p>
      </dgm:t>
    </dgm:pt>
    <dgm:pt modelId="{88C57C74-C9C4-46CF-A10B-13A1A1E7714C}" type="parTrans" cxnId="{9186916B-A103-4931-A761-45E37D5815C2}">
      <dgm:prSet/>
      <dgm:spPr/>
      <dgm:t>
        <a:bodyPr/>
        <a:lstStyle/>
        <a:p>
          <a:endParaRPr lang="zh-CN" altLang="en-US"/>
        </a:p>
      </dgm:t>
    </dgm:pt>
    <dgm:pt modelId="{780FAED3-C4BD-4FF1-8B67-8499CCFAE2ED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二</a:t>
          </a:r>
          <a:endParaRPr lang="zh-CN" altLang="en-US"/>
        </a:p>
      </dgm:t>
    </dgm:pt>
    <dgm:pt modelId="{DFE6860A-9AF6-4E3A-8810-968954321458}" type="parTrans" cxnId="{5B0D8C28-736C-494B-B8DF-F3605F448D1D}">
      <dgm:prSet/>
      <dgm:spPr/>
      <dgm:t>
        <a:bodyPr/>
        <a:lstStyle/>
        <a:p>
          <a:endParaRPr lang="zh-CN" altLang="en-US"/>
        </a:p>
      </dgm:t>
    </dgm:pt>
    <dgm:pt modelId="{3E6D5D4F-935E-467F-A6CA-DFB49E904BF2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1">
              <a:latin typeface="华文楷体" panose="02010600040101010101" charset="-122"/>
              <a:ea typeface="华文楷体" panose="02010600040101010101" charset="-122"/>
              <a:sym typeface="+mn-ea"/>
            </a:rPr>
            <a:t>依托</a:t>
          </a:r>
          <a:r>
            <a:rPr lang="zh-CN" altLang="en-US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+mn-ea"/>
            </a:rPr>
            <a:t>个性化创作手法</a:t>
          </a:r>
          <a:r>
            <a:rPr lang="zh-CN" altLang="en-US" b="1">
              <a:latin typeface="华文楷体" panose="02010600040101010101" charset="-122"/>
              <a:ea typeface="华文楷体" panose="02010600040101010101" charset="-122"/>
              <a:sym typeface="+mn-ea"/>
            </a:rPr>
            <a:t>理解文本基本特征</a:t>
          </a:r>
          <a:endParaRPr lang="zh-CN" altLang="en-US" b="1">
            <a:latin typeface="华文楷体" panose="02010600040101010101" charset="-122"/>
            <a:ea typeface="华文楷体" panose="02010600040101010101" charset="-122"/>
          </a:endParaRPr>
        </a:p>
      </dgm:t>
    </dgm:pt>
    <dgm:pt modelId="{F6E211F9-5728-4C1B-B4EC-036ED0730A63}" type="sibTrans" cxnId="{5B0D8C28-736C-494B-B8DF-F3605F448D1D}">
      <dgm:prSet/>
      <dgm:spPr/>
      <dgm:t>
        <a:bodyPr/>
        <a:lstStyle/>
        <a:p>
          <a:endParaRPr lang="zh-CN" altLang="en-US"/>
        </a:p>
      </dgm:t>
    </dgm:pt>
    <dgm:pt modelId="{34435F2A-D730-405E-99D5-BBC9FB7499FA}" type="sibTrans" cxnId="{9186916B-A103-4931-A761-45E37D5815C2}">
      <dgm:prSet/>
      <dgm:spPr/>
      <dgm:t>
        <a:bodyPr/>
        <a:lstStyle/>
        <a:p>
          <a:endParaRPr lang="zh-CN" altLang="en-US"/>
        </a:p>
      </dgm:t>
    </dgm:pt>
    <dgm:pt modelId="{4682E278-8387-4875-A48B-989607C0A09E}" type="parTrans" cxnId="{23AE0F7E-AD08-4AEE-B6CF-8EBFDEC35F6E}">
      <dgm:prSet/>
      <dgm:spPr/>
      <dgm:t>
        <a:bodyPr/>
        <a:lstStyle/>
        <a:p>
          <a:endParaRPr lang="zh-CN" altLang="en-US"/>
        </a:p>
      </dgm:t>
    </dgm:pt>
    <dgm:pt modelId="{1D70B282-9875-47E1-864B-0DB9F83A3309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三</a:t>
          </a:r>
          <a:endParaRPr lang="zh-CN" altLang="en-US"/>
        </a:p>
      </dgm:t>
    </dgm:pt>
    <dgm:pt modelId="{99A19955-80B2-46DE-B74C-C0C8C4D708F2}" type="parTrans" cxnId="{ECC414A3-044C-4D71-9120-E5CBB779745A}">
      <dgm:prSet/>
      <dgm:spPr/>
      <dgm:t>
        <a:bodyPr/>
        <a:lstStyle/>
        <a:p>
          <a:endParaRPr lang="zh-CN" altLang="en-US"/>
        </a:p>
      </dgm:t>
    </dgm:pt>
    <dgm:pt modelId="{30BE85C4-8BB0-4C0C-B58F-618B83FFA907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1">
              <a:latin typeface="华文楷体" panose="02010600040101010101" charset="-122"/>
              <a:ea typeface="华文楷体" panose="02010600040101010101" charset="-122"/>
              <a:sym typeface="+mn-ea"/>
            </a:rPr>
            <a:t>依托对</a:t>
          </a:r>
          <a:r>
            <a:rPr lang="zh-CN" altLang="en-US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+mn-ea"/>
            </a:rPr>
            <a:t>三要素的精深理解</a:t>
          </a:r>
          <a:r>
            <a:rPr lang="zh-CN" altLang="en-US" b="1">
              <a:latin typeface="华文楷体" panose="02010600040101010101" charset="-122"/>
              <a:ea typeface="华文楷体" panose="02010600040101010101" charset="-122"/>
              <a:sym typeface="+mn-ea"/>
            </a:rPr>
            <a:t>巩固基础</a:t>
          </a:r>
          <a:endParaRPr lang="zh-CN" altLang="en-US" b="1">
            <a:latin typeface="华文楷体" panose="02010600040101010101" charset="-122"/>
            <a:ea typeface="华文楷体" panose="02010600040101010101" charset="-122"/>
          </a:endParaRPr>
        </a:p>
      </dgm:t>
    </dgm:pt>
    <dgm:pt modelId="{CB48F5C6-507D-451D-9B2B-7C607BFEAF95}" type="sibTrans" cxnId="{ECC414A3-044C-4D71-9120-E5CBB779745A}">
      <dgm:prSet/>
      <dgm:spPr/>
      <dgm:t>
        <a:bodyPr/>
        <a:lstStyle/>
        <a:p>
          <a:endParaRPr lang="zh-CN" altLang="en-US"/>
        </a:p>
      </dgm:t>
    </dgm:pt>
    <dgm:pt modelId="{DF77052B-043C-4E4A-8039-9D1D7DFB40F4}" type="sibTrans" cxnId="{23AE0F7E-AD08-4AEE-B6CF-8EBFDEC35F6E}">
      <dgm:prSet/>
      <dgm:spPr/>
      <dgm:t>
        <a:bodyPr/>
        <a:lstStyle/>
        <a:p>
          <a:endParaRPr lang="zh-CN" altLang="en-US"/>
        </a:p>
      </dgm:t>
    </dgm:pt>
    <dgm:pt modelId="{7BB0B505-7D43-42E4-8FC0-6C91316CBFEB}" type="pres">
      <dgm:prSet presAssocID="{DF9829FD-DD90-4EE7-BCD7-4AF299D6F45A}" presName="linearFlow">
        <dgm:presLayoutVars>
          <dgm:dir/>
          <dgm:animLvl val="lvl"/>
          <dgm:resizeHandles val="exact"/>
        </dgm:presLayoutVars>
      </dgm:prSet>
      <dgm:spPr/>
      <dgm:t>
        <a:bodyPr/>
        <a:lstStyle/>
        <a:p/>
      </dgm:t>
    </dgm:pt>
    <dgm:pt modelId="{97F2BEE4-0E0F-4FCA-A4B0-E20AD8C04C13}" type="pres">
      <dgm:prSet presAssocID="{FCC504F5-317D-4294-815B-28489BDC5845}" presName="composite"/>
      <dgm:spPr/>
      <dgm:t>
        <a:bodyPr/>
        <a:lstStyle/>
        <a:p/>
      </dgm:t>
    </dgm:pt>
    <dgm:pt modelId="{A16E3110-57E1-4619-A55C-DCD0DD5CE084}" type="pres">
      <dgm:prSet presAssocID="{FCC504F5-317D-4294-815B-28489BDC5845}" presName="parentText" presStyleLbl="alignNode1" presStyleCnt="3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544D3F38-216B-445A-B1B9-8008AEDB7A9D}" type="pres">
      <dgm:prSet presAssocID="{FCC504F5-317D-4294-815B-28489BDC5845}" presName="descendantText" presStyleLbl="alignAcc1" presStyleCnt="3">
        <dgm:presLayoutVars>
          <dgm:bulletEnabled val="1"/>
        </dgm:presLayoutVars>
      </dgm:prSet>
      <dgm:spPr/>
      <dgm:t>
        <a:bodyPr/>
        <a:lstStyle/>
        <a:p/>
      </dgm:t>
    </dgm:pt>
    <dgm:pt modelId="{D3A691E5-F443-4F8D-81BB-9D15C0875E8C}" type="pres">
      <dgm:prSet presAssocID="{67223200-D196-44B3-9DFD-D095DDBC10AB}" presName="sp"/>
      <dgm:spPr/>
      <dgm:t>
        <a:bodyPr/>
        <a:lstStyle/>
        <a:p/>
      </dgm:t>
    </dgm:pt>
    <dgm:pt modelId="{D4BECBBB-7CE2-4791-839D-9FE6F36B775D}" type="pres">
      <dgm:prSet presAssocID="{780FAED3-C4BD-4FF1-8B67-8499CCFAE2ED}" presName="composite"/>
      <dgm:spPr/>
      <dgm:t>
        <a:bodyPr/>
        <a:lstStyle/>
        <a:p/>
      </dgm:t>
    </dgm:pt>
    <dgm:pt modelId="{722E1094-83C7-45E2-B20F-DB9D09AD94F0}" type="pres">
      <dgm:prSet presAssocID="{780FAED3-C4BD-4FF1-8B67-8499CCFAE2E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AC67BBE6-9B82-4D3D-BF22-48713AF46E9C}" type="pres">
      <dgm:prSet presAssocID="{780FAED3-C4BD-4FF1-8B67-8499CCFAE2ED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/>
      </dgm:t>
    </dgm:pt>
    <dgm:pt modelId="{5C381A65-34D3-41B1-9499-0884AAA35FC6}" type="pres">
      <dgm:prSet presAssocID="{34435F2A-D730-405E-99D5-BBC9FB7499FA}" presName="sp"/>
      <dgm:spPr/>
      <dgm:t>
        <a:bodyPr/>
        <a:lstStyle/>
        <a:p/>
      </dgm:t>
    </dgm:pt>
    <dgm:pt modelId="{C1BF0EA4-CB4D-4391-82EF-EC1874A282F9}" type="pres">
      <dgm:prSet presAssocID="{1D70B282-9875-47E1-864B-0DB9F83A3309}" presName="composite"/>
      <dgm:spPr/>
      <dgm:t>
        <a:bodyPr/>
        <a:lstStyle/>
        <a:p/>
      </dgm:t>
    </dgm:pt>
    <dgm:pt modelId="{95C8A2DE-C1F8-4D5A-A3A4-1DC2FA1C0073}" type="pres">
      <dgm:prSet presAssocID="{1D70B282-9875-47E1-864B-0DB9F83A3309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BE17FEF5-EEE1-41BB-96FD-8FBB3FCF3860}" type="pres">
      <dgm:prSet presAssocID="{1D70B282-9875-47E1-864B-0DB9F83A3309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E346B8D9-5F03-4A15-9342-BBEF1FCE1A30}" srcId="{DF9829FD-DD90-4EE7-BCD7-4AF299D6F45A}" destId="{FCC504F5-317D-4294-815B-28489BDC5845}" srcOrd="0" destOrd="0" parTransId="{8F05BE86-1921-41BD-B82E-72272E9475E9}" sibTransId="{67223200-D196-44B3-9DFD-D095DDBC10AB}"/>
    <dgm:cxn modelId="{440046E8-59E0-4B6A-BA00-D40494E59DA8}" srcId="{FCC504F5-317D-4294-815B-28489BDC5845}" destId="{F3F66F6A-184E-4CBB-A544-AC2BF2A74FC0}" srcOrd="0" destOrd="0" parTransId="{7A0C70B0-5DAE-45AB-9915-863AC3FA4D2D}" sibTransId="{47DD308A-8526-455B-A37F-FEE2CC1C75AF}"/>
    <dgm:cxn modelId="{9186916B-A103-4931-A761-45E37D5815C2}" srcId="{DF9829FD-DD90-4EE7-BCD7-4AF299D6F45A}" destId="{780FAED3-C4BD-4FF1-8B67-8499CCFAE2ED}" srcOrd="1" destOrd="0" parTransId="{88C57C74-C9C4-46CF-A10B-13A1A1E7714C}" sibTransId="{34435F2A-D730-405E-99D5-BBC9FB7499FA}"/>
    <dgm:cxn modelId="{5B0D8C28-736C-494B-B8DF-F3605F448D1D}" srcId="{780FAED3-C4BD-4FF1-8B67-8499CCFAE2ED}" destId="{3E6D5D4F-935E-467F-A6CA-DFB49E904BF2}" srcOrd="0" destOrd="0" parTransId="{DFE6860A-9AF6-4E3A-8810-968954321458}" sibTransId="{F6E211F9-5728-4C1B-B4EC-036ED0730A63}"/>
    <dgm:cxn modelId="{23AE0F7E-AD08-4AEE-B6CF-8EBFDEC35F6E}" srcId="{DF9829FD-DD90-4EE7-BCD7-4AF299D6F45A}" destId="{1D70B282-9875-47E1-864B-0DB9F83A3309}" srcOrd="2" destOrd="0" parTransId="{4682E278-8387-4875-A48B-989607C0A09E}" sibTransId="{DF77052B-043C-4E4A-8039-9D1D7DFB40F4}"/>
    <dgm:cxn modelId="{ECC414A3-044C-4D71-9120-E5CBB779745A}" srcId="{1D70B282-9875-47E1-864B-0DB9F83A3309}" destId="{30BE85C4-8BB0-4C0C-B58F-618B83FFA907}" srcOrd="0" destOrd="0" parTransId="{99A19955-80B2-46DE-B74C-C0C8C4D708F2}" sibTransId="{CB48F5C6-507D-451D-9B2B-7C607BFEAF95}"/>
    <dgm:cxn modelId="{282C1431-F53D-456E-8466-E26B179BD06D}" type="presOf" srcId="{DF9829FD-DD90-4EE7-BCD7-4AF299D6F45A}" destId="{7BB0B505-7D43-42E4-8FC0-6C91316CBFEB}" srcOrd="0" destOrd="0" presId="urn:microsoft.com/office/officeart/2005/8/layout/chevron2"/>
    <dgm:cxn modelId="{98618867-350F-4695-9FB7-8813B02BC434}" type="presParOf" srcId="{7BB0B505-7D43-42E4-8FC0-6C91316CBFEB}" destId="{97F2BEE4-0E0F-4FCA-A4B0-E20AD8C04C13}" srcOrd="0" destOrd="0" presId="urn:microsoft.com/office/officeart/2005/8/layout/chevron2"/>
    <dgm:cxn modelId="{5772D621-D044-4C59-BA04-1F0C15B63F7E}" type="presParOf" srcId="{97F2BEE4-0E0F-4FCA-A4B0-E20AD8C04C13}" destId="{A16E3110-57E1-4619-A55C-DCD0DD5CE084}" srcOrd="0" destOrd="0" presId="urn:microsoft.com/office/officeart/2005/8/layout/chevron2"/>
    <dgm:cxn modelId="{298D959B-2D6D-4CEB-95AE-0F0F87C00F38}" type="presOf" srcId="{FCC504F5-317D-4294-815B-28489BDC5845}" destId="{A16E3110-57E1-4619-A55C-DCD0DD5CE084}" srcOrd="0" destOrd="0" presId="urn:microsoft.com/office/officeart/2005/8/layout/chevron2"/>
    <dgm:cxn modelId="{DDBC73AF-1709-437D-9322-8E0AD4859751}" type="presParOf" srcId="{97F2BEE4-0E0F-4FCA-A4B0-E20AD8C04C13}" destId="{544D3F38-216B-445A-B1B9-8008AEDB7A9D}" srcOrd="1" destOrd="0" presId="urn:microsoft.com/office/officeart/2005/8/layout/chevron2"/>
    <dgm:cxn modelId="{0AB24C4A-E6B4-4E82-91BF-50C38DC882F9}" type="presOf" srcId="{F3F66F6A-184E-4CBB-A544-AC2BF2A74FC0}" destId="{544D3F38-216B-445A-B1B9-8008AEDB7A9D}" srcOrd="0" destOrd="0" presId="urn:microsoft.com/office/officeart/2005/8/layout/chevron2"/>
    <dgm:cxn modelId="{8656C950-8026-4F1F-9B2E-5228138C09F2}" type="presParOf" srcId="{7BB0B505-7D43-42E4-8FC0-6C91316CBFEB}" destId="{D3A691E5-F443-4F8D-81BB-9D15C0875E8C}" srcOrd="1" destOrd="0" presId="urn:microsoft.com/office/officeart/2005/8/layout/chevron2"/>
    <dgm:cxn modelId="{265EBE38-0AB8-44CB-A3D8-9BA5A3E0E168}" type="presParOf" srcId="{7BB0B505-7D43-42E4-8FC0-6C91316CBFEB}" destId="{D4BECBBB-7CE2-4791-839D-9FE6F36B775D}" srcOrd="2" destOrd="0" presId="urn:microsoft.com/office/officeart/2005/8/layout/chevron2"/>
    <dgm:cxn modelId="{D79E500C-BCBD-425D-AB0B-7AB031C61584}" type="presParOf" srcId="{D4BECBBB-7CE2-4791-839D-9FE6F36B775D}" destId="{722E1094-83C7-45E2-B20F-DB9D09AD94F0}" srcOrd="0" destOrd="0" presId="urn:microsoft.com/office/officeart/2005/8/layout/chevron2"/>
    <dgm:cxn modelId="{2FF19C53-8D26-4FFB-AF1C-FC37F6B73A43}" type="presOf" srcId="{780FAED3-C4BD-4FF1-8B67-8499CCFAE2ED}" destId="{722E1094-83C7-45E2-B20F-DB9D09AD94F0}" srcOrd="0" destOrd="0" presId="urn:microsoft.com/office/officeart/2005/8/layout/chevron2"/>
    <dgm:cxn modelId="{FAF646FB-EB00-459B-BD8B-4323A46A7A5A}" type="presParOf" srcId="{D4BECBBB-7CE2-4791-839D-9FE6F36B775D}" destId="{AC67BBE6-9B82-4D3D-BF22-48713AF46E9C}" srcOrd="1" destOrd="0" presId="urn:microsoft.com/office/officeart/2005/8/layout/chevron2"/>
    <dgm:cxn modelId="{4B3D5452-1797-43B0-8E2C-3E9B3A54AA70}" type="presOf" srcId="{3E6D5D4F-935E-467F-A6CA-DFB49E904BF2}" destId="{AC67BBE6-9B82-4D3D-BF22-48713AF46E9C}" srcOrd="0" destOrd="0" presId="urn:microsoft.com/office/officeart/2005/8/layout/chevron2"/>
    <dgm:cxn modelId="{865B52EB-F36F-4954-9C3F-0BB03DE8199A}" type="presParOf" srcId="{7BB0B505-7D43-42E4-8FC0-6C91316CBFEB}" destId="{5C381A65-34D3-41B1-9499-0884AAA35FC6}" srcOrd="3" destOrd="0" presId="urn:microsoft.com/office/officeart/2005/8/layout/chevron2"/>
    <dgm:cxn modelId="{99E210FF-FA0C-4C20-827B-E093C852BA6B}" type="presParOf" srcId="{7BB0B505-7D43-42E4-8FC0-6C91316CBFEB}" destId="{C1BF0EA4-CB4D-4391-82EF-EC1874A282F9}" srcOrd="4" destOrd="0" presId="urn:microsoft.com/office/officeart/2005/8/layout/chevron2"/>
    <dgm:cxn modelId="{7D527B54-E643-44A3-B006-1553890C7D36}" type="presParOf" srcId="{C1BF0EA4-CB4D-4391-82EF-EC1874A282F9}" destId="{95C8A2DE-C1F8-4D5A-A3A4-1DC2FA1C0073}" srcOrd="0" destOrd="0" presId="urn:microsoft.com/office/officeart/2005/8/layout/chevron2"/>
    <dgm:cxn modelId="{6A0A58D6-9A7A-47A0-BD90-3D779AC72FDF}" type="presOf" srcId="{1D70B282-9875-47E1-864B-0DB9F83A3309}" destId="{95C8A2DE-C1F8-4D5A-A3A4-1DC2FA1C0073}" srcOrd="0" destOrd="0" presId="urn:microsoft.com/office/officeart/2005/8/layout/chevron2"/>
    <dgm:cxn modelId="{6C1ECD56-43AF-4B3C-81A1-B54ED1F5420E}" type="presParOf" srcId="{C1BF0EA4-CB4D-4391-82EF-EC1874A282F9}" destId="{BE17FEF5-EEE1-41BB-96FD-8FBB3FCF3860}" srcOrd="1" destOrd="0" presId="urn:microsoft.com/office/officeart/2005/8/layout/chevron2"/>
    <dgm:cxn modelId="{26B26191-AE4E-4CF5-BD5C-0F17B954C8EF}" type="presOf" srcId="{30BE85C4-8BB0-4C0C-B58F-618B83FFA907}" destId="{BE17FEF5-EEE1-41BB-96FD-8FBB3FCF3860}" srcOrd="0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3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2" name="组合 1"/>
      <dsp:cNvGrpSpPr/>
    </dsp:nvGrpSpPr>
    <dsp:grpSpPr>
      <a:xfrm>
        <a:off x="0" y="0"/>
        <a:ext cx="8009255" cy="4212590"/>
        <a:chExt cx="8009255" cy="4212590"/>
      </a:xfrm>
    </dsp:grpSpPr>
    <dsp:sp modelId="{A16E3110-57E1-4619-A55C-DCD0DD5CE084}">
      <dsp:nvSpPr>
        <dsp:cNvPr id="3" name="燕尾形 2"/>
        <dsp:cNvSpPr/>
      </dsp:nvSpPr>
      <dsp:spPr bwMode="white">
        <a:xfrm rot="5400000">
          <a:off x="-230139" y="230139"/>
          <a:ext cx="1534263" cy="1073984"/>
        </a:xfrm>
        <a:prstGeom prst="chevron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-5400000" vert="horz" wrap="square" lIns="15875" tIns="15875" rIns="15875" bIns="15875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一</a:t>
          </a:r>
          <a:endParaRPr lang="zh-CN" altLang="en-US"/>
        </a:p>
      </dsp:txBody>
      <dsp:txXfrm rot="16200000">
        <a:off x="1" y="536991"/>
        <a:ext cx="1073984" cy="460279"/>
      </dsp:txXfrm>
    </dsp:sp>
    <dsp:sp modelId="{544D3F38-216B-445A-B1B9-8008AEDB7A9D}">
      <dsp:nvSpPr>
        <dsp:cNvPr id="4" name="同侧圆角矩形 3"/>
        <dsp:cNvSpPr/>
      </dsp:nvSpPr>
      <dsp:spPr bwMode="white">
        <a:xfrm rot="5400000">
          <a:off x="4042984" y="-2969000"/>
          <a:ext cx="997271" cy="6935271"/>
        </a:xfrm>
        <a:prstGeom prst="round2Same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206248" tIns="18415" rIns="18415" bIns="18415" anchor="ctr"/>
        <a:lstStyle>
          <a:lvl1pPr algn="l">
            <a:defRPr sz="2900"/>
          </a:lvl1pPr>
          <a:lvl2pPr marL="285750" indent="-285750" algn="l">
            <a:defRPr sz="2900"/>
          </a:lvl2pPr>
          <a:lvl3pPr marL="571500" indent="-285750" algn="l">
            <a:defRPr sz="2900"/>
          </a:lvl3pPr>
          <a:lvl4pPr marL="857250" indent="-285750" algn="l">
            <a:defRPr sz="2900"/>
          </a:lvl4pPr>
          <a:lvl5pPr marL="1143000" indent="-285750" algn="l">
            <a:defRPr sz="2900"/>
          </a:lvl5pPr>
          <a:lvl6pPr marL="1428750" indent="-285750" algn="l">
            <a:defRPr sz="2900"/>
          </a:lvl6pPr>
          <a:lvl7pPr marL="1714500" indent="-285750" algn="l">
            <a:defRPr sz="2900"/>
          </a:lvl7pPr>
          <a:lvl8pPr marL="2000250" indent="-285750" algn="l">
            <a:defRPr sz="2900"/>
          </a:lvl8pPr>
          <a:lvl9pPr marL="2286000" indent="-285750" algn="l">
            <a:defRPr sz="2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>
              <a:solidFill>
                <a:schemeClr val="dk1"/>
              </a:solidFill>
              <a:latin typeface="华文楷体" panose="02010600040101010101" charset="-122"/>
              <a:ea typeface="华文楷体" panose="02010600040101010101" charset="-122"/>
              <a:sym typeface="+mn-ea"/>
            </a:rPr>
            <a:t>依托</a:t>
          </a:r>
          <a:r>
            <a:rPr lang="zh-CN" altLang="en-US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+mn-ea"/>
            </a:rPr>
            <a:t>叙事艺术</a:t>
          </a:r>
          <a:r>
            <a:rPr lang="zh-CN" altLang="en-US" b="1">
              <a:solidFill>
                <a:schemeClr val="dk1"/>
              </a:solidFill>
              <a:latin typeface="华文楷体" panose="02010600040101010101" charset="-122"/>
              <a:ea typeface="华文楷体" panose="02010600040101010101" charset="-122"/>
              <a:sym typeface="+mn-ea"/>
            </a:rPr>
            <a:t>解读小说</a:t>
          </a:r>
          <a:endParaRPr lang="zh-CN" altLang="en-US" b="1">
            <a:solidFill>
              <a:schemeClr val="dk1"/>
            </a:solidFill>
            <a:latin typeface="华文楷体" panose="02010600040101010101" charset="-122"/>
            <a:ea typeface="华文楷体" panose="02010600040101010101" charset="-122"/>
          </a:endParaRPr>
        </a:p>
      </dsp:txBody>
      <dsp:txXfrm rot="16200000">
        <a:off x="1073983" y="48683"/>
        <a:ext cx="6886589" cy="899906"/>
      </dsp:txXfrm>
    </dsp:sp>
    <dsp:sp modelId="{722E1094-83C7-45E2-B20F-DB9D09AD94F0}">
      <dsp:nvSpPr>
        <dsp:cNvPr id="27651" name="燕尾形 4"/>
        <dsp:cNvSpPr/>
      </dsp:nvSpPr>
      <dsp:spPr bwMode="white">
        <a:xfrm rot="5400000">
          <a:off x="-230139" y="1569303"/>
          <a:ext cx="1534263" cy="1073984"/>
        </a:xfrm>
        <a:prstGeom prst="chevron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-5400000" vert="horz" wrap="square" lIns="15875" tIns="15875" rIns="15875" bIns="15875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二</a:t>
          </a:r>
          <a:endParaRPr lang="zh-CN" altLang="en-US"/>
        </a:p>
      </dsp:txBody>
      <dsp:txXfrm rot="16200000">
        <a:off x="1" y="1876156"/>
        <a:ext cx="1073984" cy="460279"/>
      </dsp:txXfrm>
    </dsp:sp>
    <dsp:sp modelId="{AC67BBE6-9B82-4D3D-BF22-48713AF46E9C}">
      <dsp:nvSpPr>
        <dsp:cNvPr id="6" name="同侧圆角矩形 5"/>
        <dsp:cNvSpPr/>
      </dsp:nvSpPr>
      <dsp:spPr bwMode="white">
        <a:xfrm rot="5400000">
          <a:off x="4042984" y="-1629836"/>
          <a:ext cx="997271" cy="6935271"/>
        </a:xfrm>
        <a:prstGeom prst="round2Same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206248" tIns="18415" rIns="18415" bIns="18415" anchor="ctr"/>
        <a:lstStyle>
          <a:lvl1pPr algn="l">
            <a:defRPr sz="2900"/>
          </a:lvl1pPr>
          <a:lvl2pPr marL="285750" indent="-285750" algn="l">
            <a:defRPr sz="2900"/>
          </a:lvl2pPr>
          <a:lvl3pPr marL="571500" indent="-285750" algn="l">
            <a:defRPr sz="2900"/>
          </a:lvl3pPr>
          <a:lvl4pPr marL="857250" indent="-285750" algn="l">
            <a:defRPr sz="2900"/>
          </a:lvl4pPr>
          <a:lvl5pPr marL="1143000" indent="-285750" algn="l">
            <a:defRPr sz="2900"/>
          </a:lvl5pPr>
          <a:lvl6pPr marL="1428750" indent="-285750" algn="l">
            <a:defRPr sz="2900"/>
          </a:lvl6pPr>
          <a:lvl7pPr marL="1714500" indent="-285750" algn="l">
            <a:defRPr sz="2900"/>
          </a:lvl7pPr>
          <a:lvl8pPr marL="2000250" indent="-285750" algn="l">
            <a:defRPr sz="2900"/>
          </a:lvl8pPr>
          <a:lvl9pPr marL="2286000" indent="-285750" algn="l">
            <a:defRPr sz="2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>
              <a:solidFill>
                <a:schemeClr val="dk1"/>
              </a:solidFill>
              <a:latin typeface="华文楷体" panose="02010600040101010101" charset="-122"/>
              <a:ea typeface="华文楷体" panose="02010600040101010101" charset="-122"/>
              <a:sym typeface="+mn-ea"/>
            </a:rPr>
            <a:t>依托</a:t>
          </a:r>
          <a:r>
            <a:rPr lang="zh-CN" altLang="en-US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+mn-ea"/>
            </a:rPr>
            <a:t>个性化创作手法</a:t>
          </a:r>
          <a:r>
            <a:rPr lang="zh-CN" altLang="en-US" b="1">
              <a:solidFill>
                <a:schemeClr val="dk1"/>
              </a:solidFill>
              <a:latin typeface="华文楷体" panose="02010600040101010101" charset="-122"/>
              <a:ea typeface="华文楷体" panose="02010600040101010101" charset="-122"/>
              <a:sym typeface="+mn-ea"/>
            </a:rPr>
            <a:t>理解文本基本特征</a:t>
          </a:r>
          <a:endParaRPr lang="zh-CN" altLang="en-US" b="1">
            <a:solidFill>
              <a:schemeClr val="dk1"/>
            </a:solidFill>
            <a:latin typeface="华文楷体" panose="02010600040101010101" charset="-122"/>
            <a:ea typeface="华文楷体" panose="02010600040101010101" charset="-122"/>
          </a:endParaRPr>
        </a:p>
      </dsp:txBody>
      <dsp:txXfrm rot="16200000">
        <a:off x="1073983" y="1387847"/>
        <a:ext cx="6886589" cy="899906"/>
      </dsp:txXfrm>
    </dsp:sp>
    <dsp:sp modelId="{95C8A2DE-C1F8-4D5A-A3A4-1DC2FA1C0073}">
      <dsp:nvSpPr>
        <dsp:cNvPr id="7" name="燕尾形 6"/>
        <dsp:cNvSpPr/>
      </dsp:nvSpPr>
      <dsp:spPr bwMode="white">
        <a:xfrm rot="5400000">
          <a:off x="-230139" y="2908466"/>
          <a:ext cx="1534263" cy="1073984"/>
        </a:xfrm>
        <a:prstGeom prst="chevron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-5400000" vert="horz" wrap="square" lIns="15875" tIns="15875" rIns="15875" bIns="15875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三</a:t>
          </a:r>
          <a:endParaRPr lang="zh-CN" altLang="en-US"/>
        </a:p>
      </dsp:txBody>
      <dsp:txXfrm rot="16200000">
        <a:off x="0" y="3215318"/>
        <a:ext cx="1073984" cy="460279"/>
      </dsp:txXfrm>
    </dsp:sp>
    <dsp:sp modelId="{BE17FEF5-EEE1-41BB-96FD-8FBB3FCF3860}">
      <dsp:nvSpPr>
        <dsp:cNvPr id="8" name="同侧圆角矩形 7"/>
        <dsp:cNvSpPr/>
      </dsp:nvSpPr>
      <dsp:spPr bwMode="white">
        <a:xfrm rot="5400000">
          <a:off x="4042984" y="-290673"/>
          <a:ext cx="997271" cy="6935271"/>
        </a:xfrm>
        <a:prstGeom prst="round2Same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206248" tIns="18415" rIns="18415" bIns="18415" anchor="ctr"/>
        <a:lstStyle>
          <a:lvl1pPr algn="l">
            <a:defRPr sz="2900"/>
          </a:lvl1pPr>
          <a:lvl2pPr marL="285750" indent="-285750" algn="l">
            <a:defRPr sz="2900"/>
          </a:lvl2pPr>
          <a:lvl3pPr marL="571500" indent="-285750" algn="l">
            <a:defRPr sz="2900"/>
          </a:lvl3pPr>
          <a:lvl4pPr marL="857250" indent="-285750" algn="l">
            <a:defRPr sz="2900"/>
          </a:lvl4pPr>
          <a:lvl5pPr marL="1143000" indent="-285750" algn="l">
            <a:defRPr sz="2900"/>
          </a:lvl5pPr>
          <a:lvl6pPr marL="1428750" indent="-285750" algn="l">
            <a:defRPr sz="2900"/>
          </a:lvl6pPr>
          <a:lvl7pPr marL="1714500" indent="-285750" algn="l">
            <a:defRPr sz="2900"/>
          </a:lvl7pPr>
          <a:lvl8pPr marL="2000250" indent="-285750" algn="l">
            <a:defRPr sz="2900"/>
          </a:lvl8pPr>
          <a:lvl9pPr marL="2286000" indent="-285750" algn="l">
            <a:defRPr sz="2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>
              <a:solidFill>
                <a:schemeClr val="dk1"/>
              </a:solidFill>
              <a:latin typeface="华文楷体" panose="02010600040101010101" charset="-122"/>
              <a:ea typeface="华文楷体" panose="02010600040101010101" charset="-122"/>
              <a:sym typeface="+mn-ea"/>
            </a:rPr>
            <a:t>依托对</a:t>
          </a:r>
          <a:r>
            <a:rPr lang="zh-CN" altLang="en-US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+mn-ea"/>
            </a:rPr>
            <a:t>三要素的精深理解</a:t>
          </a:r>
          <a:r>
            <a:rPr lang="zh-CN" altLang="en-US" b="1">
              <a:solidFill>
                <a:schemeClr val="dk1"/>
              </a:solidFill>
              <a:latin typeface="华文楷体" panose="02010600040101010101" charset="-122"/>
              <a:ea typeface="华文楷体" panose="02010600040101010101" charset="-122"/>
              <a:sym typeface="+mn-ea"/>
            </a:rPr>
            <a:t>巩固基础</a:t>
          </a:r>
          <a:endParaRPr lang="zh-CN" altLang="en-US" b="1">
            <a:solidFill>
              <a:schemeClr val="dk1"/>
            </a:solidFill>
            <a:latin typeface="华文楷体" panose="02010600040101010101" charset="-122"/>
            <a:ea typeface="华文楷体" panose="02010600040101010101" charset="-122"/>
          </a:endParaRPr>
        </a:p>
      </dsp:txBody>
      <dsp:txXfrm rot="16200000">
        <a:off x="1073984" y="2727010"/>
        <a:ext cx="6886589" cy="899906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/>
            <dgm:rule type="primFontSz" val="24"/>
            <dgm:rule type="h" val="110"/>
            <dgm:rule type="primFontSz" val="18"/>
            <dgm:rule type="h" val="INF"/>
            <dgm:rule type="primFontSz" val="5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/>
          </dgm:ruleLst>
        </dgm:layoutNode>
      </dgm:layoutNode>
      <dgm:forEach name="Name10" axis="followSib" ptType="sibTrans" cnt="1">
        <dgm:layoutNode name="sp">
          <dgm:alg type="sp"/>
          <dgm:shape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背景3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背景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rcRect l="5995"/>
          <a:stretch>
            <a:fillRect/>
          </a:stretch>
        </p:blipFill>
        <p:spPr>
          <a:xfrm>
            <a:off x="-11430" y="-3545"/>
            <a:ext cx="12203430" cy="686154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背景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/>
          <a:srcRect l="5995"/>
          <a:stretch>
            <a:fillRect/>
          </a:stretch>
        </p:blipFill>
        <p:spPr>
          <a:xfrm>
            <a:off x="-11430" y="-3545"/>
            <a:ext cx="12203430" cy="6861545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331939" y="323774"/>
            <a:ext cx="11520971" cy="6264000"/>
          </a:xfrm>
          <a:prstGeom prst="rect">
            <a:avLst/>
          </a:prstGeom>
          <a:solidFill>
            <a:srgbClr val="FFFFFF">
              <a:alpha val="94902"/>
            </a:srgbClr>
          </a:solidFill>
          <a:ln w="31750" cap="rnd" cmpd="sng" algn="ctr">
            <a:solidFill>
              <a:srgbClr val="62667C"/>
            </a:solidFill>
            <a:prstDash val="sysDot"/>
            <a:rou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华文新魏" panose="02010800040101010101" pitchFamily="2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image" Target="file:///D:\qq&#25991;&#20214;\712321467\Image\C2C\Image2\%7b75232B38-A165-1FB7-499C-2E1C792CACB5%7d.png" TargetMode="External" /><Relationship Id="rId16" Type="http://schemas.openxmlformats.org/officeDocument/2006/relationships/image" Target="../media/image3.png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77DCF-C454-4DE1-BFB6-41213D3671B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BCF756-00CF-4010-8094-E4263401487D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6" r:link="rId1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tags" Target="../tags/tag11.xml" /><Relationship Id="rId11" Type="http://schemas.openxmlformats.org/officeDocument/2006/relationships/tags" Target="../tags/tag12.xml" /><Relationship Id="rId12" Type="http://schemas.openxmlformats.org/officeDocument/2006/relationships/tags" Target="../tags/tag13.xml" /><Relationship Id="rId2" Type="http://schemas.openxmlformats.org/officeDocument/2006/relationships/image" Target="../media/image5.png" /><Relationship Id="rId3" Type="http://schemas.openxmlformats.org/officeDocument/2006/relationships/tags" Target="../tags/tag4.xml" /><Relationship Id="rId4" Type="http://schemas.openxmlformats.org/officeDocument/2006/relationships/tags" Target="../tags/tag5.xml" /><Relationship Id="rId5" Type="http://schemas.openxmlformats.org/officeDocument/2006/relationships/tags" Target="../tags/tag6.xml" /><Relationship Id="rId6" Type="http://schemas.openxmlformats.org/officeDocument/2006/relationships/tags" Target="../tags/tag7.xml" /><Relationship Id="rId7" Type="http://schemas.openxmlformats.org/officeDocument/2006/relationships/tags" Target="../tags/tag8.xml" /><Relationship Id="rId8" Type="http://schemas.openxmlformats.org/officeDocument/2006/relationships/tags" Target="../tags/tag9.xml" /><Relationship Id="rId9" Type="http://schemas.openxmlformats.org/officeDocument/2006/relationships/tags" Target="../tags/tag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5.png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image" Target="../media/image13.png" /><Relationship Id="rId7" Type="http://schemas.openxmlformats.org/officeDocument/2006/relationships/image" Target="../media/image14.svg" /><Relationship Id="rId8" Type="http://schemas.openxmlformats.org/officeDocument/2006/relationships/tags" Target="../tags/tag17.xml" /><Relationship Id="rId9" Type="http://schemas.openxmlformats.org/officeDocument/2006/relationships/tags" Target="../tags/tag1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5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5.png" /><Relationship Id="rId3" Type="http://schemas.openxmlformats.org/officeDocument/2006/relationships/image" Target="../media/image1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5.png" /><Relationship Id="rId3" Type="http://schemas.openxmlformats.org/officeDocument/2006/relationships/image" Target="../media/image15.jpe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5.png" /><Relationship Id="rId3" Type="http://schemas.openxmlformats.org/officeDocument/2006/relationships/image" Target="../media/image15.jpeg" /><Relationship Id="rId4" Type="http://schemas.openxmlformats.org/officeDocument/2006/relationships/image" Target="../media/image18.png" /><Relationship Id="rId5" Type="http://schemas.openxmlformats.org/officeDocument/2006/relationships/image" Target="../media/image19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5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5.png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tags" Target="../tags/tag2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5.png" /><Relationship Id="rId3" Type="http://schemas.openxmlformats.org/officeDocument/2006/relationships/image" Target="../media/image2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tags" Target="../tags/tag30.xml" /><Relationship Id="rId11" Type="http://schemas.openxmlformats.org/officeDocument/2006/relationships/tags" Target="../tags/tag31.xml" /><Relationship Id="rId12" Type="http://schemas.openxmlformats.org/officeDocument/2006/relationships/tags" Target="../tags/tag32.xml" /><Relationship Id="rId13" Type="http://schemas.openxmlformats.org/officeDocument/2006/relationships/tags" Target="../tags/tag33.xml" /><Relationship Id="rId14" Type="http://schemas.openxmlformats.org/officeDocument/2006/relationships/tags" Target="../tags/tag34.xml" /><Relationship Id="rId15" Type="http://schemas.openxmlformats.org/officeDocument/2006/relationships/tags" Target="../tags/tag35.xml" /><Relationship Id="rId2" Type="http://schemas.openxmlformats.org/officeDocument/2006/relationships/image" Target="../media/image5.png" /><Relationship Id="rId3" Type="http://schemas.openxmlformats.org/officeDocument/2006/relationships/tags" Target="../tags/tag23.xml" /><Relationship Id="rId4" Type="http://schemas.openxmlformats.org/officeDocument/2006/relationships/tags" Target="../tags/tag24.xml" /><Relationship Id="rId5" Type="http://schemas.openxmlformats.org/officeDocument/2006/relationships/tags" Target="../tags/tag25.xml" /><Relationship Id="rId6" Type="http://schemas.openxmlformats.org/officeDocument/2006/relationships/tags" Target="../tags/tag26.xml" /><Relationship Id="rId7" Type="http://schemas.openxmlformats.org/officeDocument/2006/relationships/tags" Target="../tags/tag27.xml" /><Relationship Id="rId8" Type="http://schemas.openxmlformats.org/officeDocument/2006/relationships/tags" Target="../tags/tag28.xml" /><Relationship Id="rId9" Type="http://schemas.openxmlformats.org/officeDocument/2006/relationships/tags" Target="../tags/tag2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5.png" /><Relationship Id="rId3" Type="http://schemas.openxmlformats.org/officeDocument/2006/relationships/image" Target="../media/image2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5.png" /><Relationship Id="rId3" Type="http://schemas.openxmlformats.org/officeDocument/2006/relationships/image" Target="../media/image24.png" /><Relationship Id="rId4" Type="http://schemas.openxmlformats.org/officeDocument/2006/relationships/image" Target="../media/image25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5.png" /><Relationship Id="rId3" Type="http://schemas.openxmlformats.org/officeDocument/2006/relationships/image" Target="../media/image26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2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5.png" /><Relationship Id="rId3" Type="http://schemas.openxmlformats.org/officeDocument/2006/relationships/image" Target="../media/image6.jpeg" /><Relationship Id="rId4" Type="http://schemas.openxmlformats.org/officeDocument/2006/relationships/image" Target="../media/image7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5.png" /><Relationship Id="rId3" Type="http://schemas.openxmlformats.org/officeDocument/2006/relationships/image" Target="../media/image8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5.png" /><Relationship Id="rId3" Type="http://schemas.microsoft.com/office/2007/relationships/diagramDrawing" Target="../diagrams/drawing1.xml" /><Relationship Id="rId4" Type="http://schemas.openxmlformats.org/officeDocument/2006/relationships/diagramData" Target="../diagrams/data1.xml" /><Relationship Id="rId5" Type="http://schemas.openxmlformats.org/officeDocument/2006/relationships/diagramLayout" Target="../diagrams/layout1.xml" /><Relationship Id="rId6" Type="http://schemas.openxmlformats.org/officeDocument/2006/relationships/diagramQuickStyle" Target="../diagrams/quickStyle1.xml" /><Relationship Id="rId7" Type="http://schemas.openxmlformats.org/officeDocument/2006/relationships/diagramColors" Target="../diagrams/colors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5.png" /><Relationship Id="rId3" Type="http://schemas.openxmlformats.org/officeDocument/2006/relationships/image" Target="../media/image9.png" /><Relationship Id="rId4" Type="http://schemas.microsoft.com/office/2007/relationships/hdphoto" Target="../media/image10.wdp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5.png" /><Relationship Id="rId3" Type="http://schemas.openxmlformats.org/officeDocument/2006/relationships/image" Target="../media/image11.png" /><Relationship Id="rId4" Type="http://schemas.openxmlformats.org/officeDocument/2006/relationships/image" Target="../media/image1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89785" y="2138045"/>
            <a:ext cx="76092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2022</a:t>
            </a:r>
            <a:r>
              <a:rPr lang="zh-CN" altLang="en-US" sz="72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年高三复习之文学类文本阅读</a:t>
            </a:r>
            <a:endParaRPr lang="zh-CN" altLang="en-US" sz="72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674053" y="328553"/>
            <a:ext cx="5544821" cy="645160"/>
            <a:chOff x="649127" y="-84908"/>
            <a:chExt cx="5375255" cy="64516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127" y="77842"/>
              <a:ext cx="1058997" cy="318463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1948004" y="-84908"/>
              <a:ext cx="4076378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spc="300">
                  <a:solidFill>
                    <a:schemeClr val="accent2">
                      <a:lumMod val="50000"/>
                    </a:schemeClr>
                  </a:solidFill>
                  <a:latin typeface="汉仪颜楷简" panose="00020600040101010101" charset="-122"/>
                  <a:ea typeface="汉仪颜楷简" panose="00020600040101010101" charset="-122"/>
                  <a:cs typeface="+mn-ea"/>
                  <a:sym typeface="+mn-lt"/>
                </a:rPr>
                <a:t>二、高考备考策略</a:t>
              </a:r>
              <a:endParaRPr lang="zh-CN" altLang="en-US" sz="3600" spc="300">
                <a:solidFill>
                  <a:schemeClr val="accent2">
                    <a:lumMod val="50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  <a:cs typeface="+mn-ea"/>
                <a:sym typeface="+mn-lt"/>
              </a:endParaRPr>
            </a:p>
          </p:txBody>
        </p:sp>
      </p:grpSp>
      <p:sp>
        <p:nvSpPr>
          <p:cNvPr id="34" name="矩形 33"/>
          <p:cNvSpPr/>
          <p:nvPr>
            <p:custDataLst>
              <p:tags r:id="rId3"/>
            </p:custDataLst>
          </p:nvPr>
        </p:nvSpPr>
        <p:spPr>
          <a:xfrm>
            <a:off x="970280" y="1802765"/>
            <a:ext cx="10318115" cy="3847465"/>
          </a:xfrm>
          <a:prstGeom prst="rect">
            <a:avLst/>
          </a:prstGeom>
          <a:noFill/>
          <a:ln w="22225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4"/>
            </p:custDataLst>
          </p:nvPr>
        </p:nvSpPr>
        <p:spPr>
          <a:xfrm>
            <a:off x="1990725" y="1889125"/>
            <a:ext cx="9090025" cy="376110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3200" b="1" spc="8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1.</a:t>
            </a:r>
            <a:r>
              <a:rPr lang="zh-CN" altLang="en-US" sz="3200" b="1" spc="8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审读题目，</a:t>
            </a:r>
            <a:r>
              <a:rPr lang="en-US" altLang="zh-CN" sz="3200" b="1" spc="8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注意题目表述的</a:t>
            </a:r>
            <a:r>
              <a:rPr lang="zh-CN" altLang="en-US" sz="3200" b="1" spc="8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限制</a:t>
            </a:r>
            <a:r>
              <a:rPr lang="en-US" altLang="zh-CN" sz="3200" b="1" spc="8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性。</a:t>
            </a:r>
            <a:endParaRPr lang="en-US" altLang="zh-CN" sz="3200" b="1" spc="8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3200" b="1" spc="8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如2019年Ⅱ卷第9题：小说中的卢森堡公园苗圃在情节发展中有重要作用，这种作用体现在哪些方面？请结合作品简要分析。（1）“苗圃”是场景，（2）本题考查场景的作用，（3）本题只从“情节发展”角度考查场景作用。</a:t>
            </a:r>
            <a:endParaRPr lang="en-US" altLang="zh-CN" sz="3200" b="1" spc="8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0" name="直角三角形 6"/>
          <p:cNvSpPr/>
          <p:nvPr>
            <p:custDataLst>
              <p:tags r:id="rId5"/>
            </p:custDataLst>
          </p:nvPr>
        </p:nvSpPr>
        <p:spPr>
          <a:xfrm rot="16200000">
            <a:off x="10915614" y="5277354"/>
            <a:ext cx="356788" cy="389268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icon"/>
          <p:cNvGrpSpPr/>
          <p:nvPr>
            <p:custDataLst>
              <p:tags r:id="rId6"/>
            </p:custDataLst>
          </p:nvPr>
        </p:nvGrpSpPr>
        <p:grpSpPr>
          <a:xfrm>
            <a:off x="1193450" y="1914982"/>
            <a:ext cx="643369" cy="800789"/>
            <a:chOff x="22960288" y="22381518"/>
            <a:chExt cx="1321276" cy="1527196"/>
          </a:xfrm>
          <a:solidFill>
            <a:schemeClr val="accent1"/>
          </a:solidFill>
        </p:grpSpPr>
        <p:sp>
          <p:nvSpPr>
            <p:cNvPr id="18" name="PA-任意多边形: 形状 2104"/>
            <p:cNvSpPr/>
            <p:nvPr>
              <p:custDataLst>
                <p:tags r:id="rId7"/>
              </p:custDataLst>
            </p:nvPr>
          </p:nvSpPr>
          <p:spPr>
            <a:xfrm>
              <a:off x="22960288" y="23030628"/>
              <a:ext cx="750094" cy="878086"/>
            </a:xfrm>
            <a:custGeom>
              <a:gdLst>
                <a:gd name="connsiteX0" fmla="*/ 748925 w 750093"/>
                <a:gd name="connsiteY0" fmla="*/ 734446 h 878085"/>
                <a:gd name="connsiteX1" fmla="*/ 700240 w 750093"/>
                <a:gd name="connsiteY1" fmla="*/ 28512 h 878085"/>
                <a:gd name="connsiteX2" fmla="*/ 672085 w 750093"/>
                <a:gd name="connsiteY2" fmla="*/ 2232 h 878085"/>
                <a:gd name="connsiteX3" fmla="*/ 79416 w 750093"/>
                <a:gd name="connsiteY3" fmla="*/ 2232 h 878085"/>
                <a:gd name="connsiteX4" fmla="*/ 51260 w 750093"/>
                <a:gd name="connsiteY4" fmla="*/ 28512 h 878085"/>
                <a:gd name="connsiteX5" fmla="*/ 2573 w 750093"/>
                <a:gd name="connsiteY5" fmla="*/ 734446 h 878085"/>
                <a:gd name="connsiteX6" fmla="*/ 37690 w 750093"/>
                <a:gd name="connsiteY6" fmla="*/ 835107 h 878085"/>
                <a:gd name="connsiteX7" fmla="*/ 135938 w 750093"/>
                <a:gd name="connsiteY7" fmla="*/ 877122 h 878085"/>
                <a:gd name="connsiteX8" fmla="*/ 615557 w 750093"/>
                <a:gd name="connsiteY8" fmla="*/ 877122 h 878085"/>
                <a:gd name="connsiteX9" fmla="*/ 713831 w 750093"/>
                <a:gd name="connsiteY9" fmla="*/ 835098 h 878085"/>
                <a:gd name="connsiteX10" fmla="*/ 748925 w 750093"/>
                <a:gd name="connsiteY10" fmla="*/ 734446 h 878085"/>
                <a:gd name="connsiteX11" fmla="*/ 672570 w 750093"/>
                <a:gd name="connsiteY11" fmla="*/ 796582 h 878085"/>
                <a:gd name="connsiteX12" fmla="*/ 615557 w 750093"/>
                <a:gd name="connsiteY12" fmla="*/ 820677 h 878085"/>
                <a:gd name="connsiteX13" fmla="*/ 135938 w 750093"/>
                <a:gd name="connsiteY13" fmla="*/ 820677 h 878085"/>
                <a:gd name="connsiteX14" fmla="*/ 78948 w 750093"/>
                <a:gd name="connsiteY14" fmla="*/ 796594 h 878085"/>
                <a:gd name="connsiteX15" fmla="*/ 58883 w 750093"/>
                <a:gd name="connsiteY15" fmla="*/ 738333 h 878085"/>
                <a:gd name="connsiteX16" fmla="*/ 105755 w 750093"/>
                <a:gd name="connsiteY16" fmla="*/ 58677 h 878085"/>
                <a:gd name="connsiteX17" fmla="*/ 645740 w 750093"/>
                <a:gd name="connsiteY17" fmla="*/ 58677 h 878085"/>
                <a:gd name="connsiteX18" fmla="*/ 692611 w 750093"/>
                <a:gd name="connsiteY18" fmla="*/ 738327 h 878085"/>
                <a:gd name="connsiteX19" fmla="*/ 672570 w 750093"/>
                <a:gd name="connsiteY19" fmla="*/ 796582 h 87808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50093" h="878085">
                  <a:moveTo>
                    <a:pt x="748925" y="734446"/>
                  </a:moveTo>
                  <a:lnTo>
                    <a:pt x="700240" y="28512"/>
                  </a:lnTo>
                  <a:cubicBezTo>
                    <a:pt x="699216" y="13716"/>
                    <a:pt x="686917" y="2232"/>
                    <a:pt x="672085" y="2232"/>
                  </a:cubicBezTo>
                  <a:lnTo>
                    <a:pt x="79416" y="2232"/>
                  </a:lnTo>
                  <a:cubicBezTo>
                    <a:pt x="64581" y="2232"/>
                    <a:pt x="52281" y="13716"/>
                    <a:pt x="51260" y="28512"/>
                  </a:cubicBezTo>
                  <a:lnTo>
                    <a:pt x="2573" y="734446"/>
                  </a:lnTo>
                  <a:cubicBezTo>
                    <a:pt x="-38" y="772302"/>
                    <a:pt x="12434" y="808050"/>
                    <a:pt x="37690" y="835107"/>
                  </a:cubicBezTo>
                  <a:cubicBezTo>
                    <a:pt x="62976" y="862200"/>
                    <a:pt x="97870" y="877122"/>
                    <a:pt x="135938" y="877122"/>
                  </a:cubicBezTo>
                  <a:lnTo>
                    <a:pt x="615557" y="877122"/>
                  </a:lnTo>
                  <a:cubicBezTo>
                    <a:pt x="653636" y="877122"/>
                    <a:pt x="688534" y="862197"/>
                    <a:pt x="713831" y="835098"/>
                  </a:cubicBezTo>
                  <a:cubicBezTo>
                    <a:pt x="739070" y="808062"/>
                    <a:pt x="751532" y="772314"/>
                    <a:pt x="748925" y="734446"/>
                  </a:cubicBezTo>
                  <a:close/>
                  <a:moveTo>
                    <a:pt x="672570" y="796582"/>
                  </a:moveTo>
                  <a:cubicBezTo>
                    <a:pt x="658065" y="812119"/>
                    <a:pt x="637819" y="820677"/>
                    <a:pt x="615557" y="820677"/>
                  </a:cubicBezTo>
                  <a:lnTo>
                    <a:pt x="135938" y="820677"/>
                  </a:lnTo>
                  <a:cubicBezTo>
                    <a:pt x="113685" y="820677"/>
                    <a:pt x="93444" y="812122"/>
                    <a:pt x="78948" y="796594"/>
                  </a:cubicBezTo>
                  <a:cubicBezTo>
                    <a:pt x="64485" y="781101"/>
                    <a:pt x="57362" y="760411"/>
                    <a:pt x="58883" y="738333"/>
                  </a:cubicBezTo>
                  <a:lnTo>
                    <a:pt x="105755" y="58677"/>
                  </a:lnTo>
                  <a:lnTo>
                    <a:pt x="645740" y="58677"/>
                  </a:lnTo>
                  <a:lnTo>
                    <a:pt x="692611" y="738327"/>
                  </a:lnTo>
                  <a:cubicBezTo>
                    <a:pt x="694132" y="760419"/>
                    <a:pt x="687016" y="781107"/>
                    <a:pt x="672570" y="796582"/>
                  </a:cubicBezTo>
                  <a:close/>
                </a:path>
              </a:pathLst>
            </a:custGeom>
            <a:solidFill>
              <a:prstClr val="black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PA-任意多边形: 形状 2105"/>
            <p:cNvSpPr/>
            <p:nvPr>
              <p:custDataLst>
                <p:tags r:id="rId8"/>
              </p:custDataLst>
            </p:nvPr>
          </p:nvSpPr>
          <p:spPr>
            <a:xfrm>
              <a:off x="23773822" y="23312851"/>
              <a:ext cx="506016" cy="595313"/>
            </a:xfrm>
            <a:custGeom>
              <a:gdLst>
                <a:gd name="connsiteX0" fmla="*/ 505641 w 506015"/>
                <a:gd name="connsiteY0" fmla="*/ 452327 h 595312"/>
                <a:gd name="connsiteX1" fmla="*/ 476412 w 506015"/>
                <a:gd name="connsiteY1" fmla="*/ 28512 h 595312"/>
                <a:gd name="connsiteX2" fmla="*/ 448256 w 506015"/>
                <a:gd name="connsiteY2" fmla="*/ 2232 h 595312"/>
                <a:gd name="connsiteX3" fmla="*/ 59955 w 506015"/>
                <a:gd name="connsiteY3" fmla="*/ 2232 h 595312"/>
                <a:gd name="connsiteX4" fmla="*/ 31799 w 506015"/>
                <a:gd name="connsiteY4" fmla="*/ 28512 h 595312"/>
                <a:gd name="connsiteX5" fmla="*/ 2573 w 506015"/>
                <a:gd name="connsiteY5" fmla="*/ 452327 h 595312"/>
                <a:gd name="connsiteX6" fmla="*/ 37631 w 506015"/>
                <a:gd name="connsiteY6" fmla="*/ 552849 h 595312"/>
                <a:gd name="connsiteX7" fmla="*/ 136060 w 506015"/>
                <a:gd name="connsiteY7" fmla="*/ 594899 h 595312"/>
                <a:gd name="connsiteX8" fmla="*/ 372154 w 506015"/>
                <a:gd name="connsiteY8" fmla="*/ 594899 h 595312"/>
                <a:gd name="connsiteX9" fmla="*/ 470649 w 506015"/>
                <a:gd name="connsiteY9" fmla="*/ 552938 h 595312"/>
                <a:gd name="connsiteX10" fmla="*/ 505641 w 506015"/>
                <a:gd name="connsiteY10" fmla="*/ 452327 h 595312"/>
                <a:gd name="connsiteX11" fmla="*/ 429385 w 506015"/>
                <a:gd name="connsiteY11" fmla="*/ 514421 h 595312"/>
                <a:gd name="connsiteX12" fmla="*/ 372151 w 506015"/>
                <a:gd name="connsiteY12" fmla="*/ 538454 h 595312"/>
                <a:gd name="connsiteX13" fmla="*/ 136057 w 506015"/>
                <a:gd name="connsiteY13" fmla="*/ 538454 h 595312"/>
                <a:gd name="connsiteX14" fmla="*/ 78889 w 506015"/>
                <a:gd name="connsiteY14" fmla="*/ 514335 h 595312"/>
                <a:gd name="connsiteX15" fmla="*/ 58883 w 506015"/>
                <a:gd name="connsiteY15" fmla="*/ 456212 h 595312"/>
                <a:gd name="connsiteX16" fmla="*/ 86294 w 506015"/>
                <a:gd name="connsiteY16" fmla="*/ 58677 h 595312"/>
                <a:gd name="connsiteX17" fmla="*/ 421911 w 506015"/>
                <a:gd name="connsiteY17" fmla="*/ 58677 h 595312"/>
                <a:gd name="connsiteX18" fmla="*/ 449328 w 506015"/>
                <a:gd name="connsiteY18" fmla="*/ 456209 h 595312"/>
                <a:gd name="connsiteX19" fmla="*/ 429385 w 506015"/>
                <a:gd name="connsiteY19" fmla="*/ 514421 h 59531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6015" h="595312">
                  <a:moveTo>
                    <a:pt x="505641" y="452327"/>
                  </a:moveTo>
                  <a:lnTo>
                    <a:pt x="476412" y="28512"/>
                  </a:lnTo>
                  <a:cubicBezTo>
                    <a:pt x="475388" y="13716"/>
                    <a:pt x="463089" y="2232"/>
                    <a:pt x="448256" y="2232"/>
                  </a:cubicBezTo>
                  <a:lnTo>
                    <a:pt x="59955" y="2232"/>
                  </a:lnTo>
                  <a:cubicBezTo>
                    <a:pt x="45120" y="2232"/>
                    <a:pt x="32820" y="13713"/>
                    <a:pt x="31799" y="28512"/>
                  </a:cubicBezTo>
                  <a:lnTo>
                    <a:pt x="2573" y="452327"/>
                  </a:lnTo>
                  <a:cubicBezTo>
                    <a:pt x="-35" y="490139"/>
                    <a:pt x="12416" y="525837"/>
                    <a:pt x="37631" y="552849"/>
                  </a:cubicBezTo>
                  <a:cubicBezTo>
                    <a:pt x="62937" y="579965"/>
                    <a:pt x="97897" y="594899"/>
                    <a:pt x="136060" y="594899"/>
                  </a:cubicBezTo>
                  <a:lnTo>
                    <a:pt x="372154" y="594899"/>
                  </a:lnTo>
                  <a:cubicBezTo>
                    <a:pt x="410412" y="594899"/>
                    <a:pt x="445390" y="579995"/>
                    <a:pt x="470649" y="552938"/>
                  </a:cubicBezTo>
                  <a:cubicBezTo>
                    <a:pt x="495828" y="525965"/>
                    <a:pt x="508252" y="490237"/>
                    <a:pt x="505641" y="452327"/>
                  </a:cubicBezTo>
                  <a:close/>
                  <a:moveTo>
                    <a:pt x="429385" y="514421"/>
                  </a:moveTo>
                  <a:cubicBezTo>
                    <a:pt x="414919" y="529920"/>
                    <a:pt x="394592" y="538454"/>
                    <a:pt x="372151" y="538454"/>
                  </a:cubicBezTo>
                  <a:lnTo>
                    <a:pt x="136057" y="538454"/>
                  </a:lnTo>
                  <a:cubicBezTo>
                    <a:pt x="113708" y="538454"/>
                    <a:pt x="93405" y="529891"/>
                    <a:pt x="78889" y="514335"/>
                  </a:cubicBezTo>
                  <a:cubicBezTo>
                    <a:pt x="64467" y="498884"/>
                    <a:pt x="57359" y="478241"/>
                    <a:pt x="58883" y="456212"/>
                  </a:cubicBezTo>
                  <a:lnTo>
                    <a:pt x="86294" y="58677"/>
                  </a:lnTo>
                  <a:lnTo>
                    <a:pt x="421911" y="58677"/>
                  </a:lnTo>
                  <a:lnTo>
                    <a:pt x="449328" y="456209"/>
                  </a:lnTo>
                  <a:cubicBezTo>
                    <a:pt x="450852" y="478337"/>
                    <a:pt x="443771" y="499012"/>
                    <a:pt x="429385" y="514421"/>
                  </a:cubicBezTo>
                  <a:close/>
                </a:path>
              </a:pathLst>
            </a:custGeom>
            <a:solidFill>
              <a:prstClr val="black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PA-任意多边形: 形状 2106"/>
            <p:cNvSpPr/>
            <p:nvPr>
              <p:custDataLst>
                <p:tags r:id="rId9"/>
              </p:custDataLst>
            </p:nvPr>
          </p:nvSpPr>
          <p:spPr>
            <a:xfrm>
              <a:off x="23150361" y="22381518"/>
              <a:ext cx="538758" cy="595313"/>
            </a:xfrm>
            <a:custGeom>
              <a:gdLst>
                <a:gd name="connsiteX0" fmla="*/ 538454 w 538757"/>
                <a:gd name="connsiteY0" fmla="*/ 171566 h 595312"/>
                <a:gd name="connsiteX1" fmla="*/ 369121 w 538757"/>
                <a:gd name="connsiteY1" fmla="*/ 2232 h 595312"/>
                <a:gd name="connsiteX2" fmla="*/ 250993 w 538757"/>
                <a:gd name="connsiteY2" fmla="*/ 50179 h 595312"/>
                <a:gd name="connsiteX3" fmla="*/ 171566 w 538757"/>
                <a:gd name="connsiteY3" fmla="*/ 30456 h 595312"/>
                <a:gd name="connsiteX4" fmla="*/ 2232 w 538757"/>
                <a:gd name="connsiteY4" fmla="*/ 199790 h 595312"/>
                <a:gd name="connsiteX5" fmla="*/ 61249 w 538757"/>
                <a:gd name="connsiteY5" fmla="*/ 328261 h 595312"/>
                <a:gd name="connsiteX6" fmla="*/ 30453 w 538757"/>
                <a:gd name="connsiteY6" fmla="*/ 425568 h 595312"/>
                <a:gd name="connsiteX7" fmla="*/ 199787 w 538757"/>
                <a:gd name="connsiteY7" fmla="*/ 594902 h 595312"/>
                <a:gd name="connsiteX8" fmla="*/ 346528 w 538757"/>
                <a:gd name="connsiteY8" fmla="*/ 510141 h 595312"/>
                <a:gd name="connsiteX9" fmla="*/ 510233 w 538757"/>
                <a:gd name="connsiteY9" fmla="*/ 340900 h 595312"/>
                <a:gd name="connsiteX10" fmla="*/ 499003 w 538757"/>
                <a:gd name="connsiteY10" fmla="*/ 280199 h 595312"/>
                <a:gd name="connsiteX11" fmla="*/ 538454 w 538757"/>
                <a:gd name="connsiteY11" fmla="*/ 171566 h 595312"/>
                <a:gd name="connsiteX12" fmla="*/ 446228 w 538757"/>
                <a:gd name="connsiteY12" fmla="*/ 254020 h 595312"/>
                <a:gd name="connsiteX13" fmla="*/ 440606 w 538757"/>
                <a:gd name="connsiteY13" fmla="*/ 287902 h 595312"/>
                <a:gd name="connsiteX14" fmla="*/ 453786 w 538757"/>
                <a:gd name="connsiteY14" fmla="*/ 340897 h 595312"/>
                <a:gd name="connsiteX15" fmla="*/ 340897 w 538757"/>
                <a:gd name="connsiteY15" fmla="*/ 453786 h 595312"/>
                <a:gd name="connsiteX16" fmla="*/ 331622 w 538757"/>
                <a:gd name="connsiteY16" fmla="*/ 453411 h 595312"/>
                <a:gd name="connsiteX17" fmla="*/ 303452 w 538757"/>
                <a:gd name="connsiteY17" fmla="*/ 470339 h 595312"/>
                <a:gd name="connsiteX18" fmla="*/ 199787 w 538757"/>
                <a:gd name="connsiteY18" fmla="*/ 538451 h 595312"/>
                <a:gd name="connsiteX19" fmla="*/ 86898 w 538757"/>
                <a:gd name="connsiteY19" fmla="*/ 425562 h 595312"/>
                <a:gd name="connsiteX20" fmla="*/ 122218 w 538757"/>
                <a:gd name="connsiteY20" fmla="*/ 343546 h 595312"/>
                <a:gd name="connsiteX21" fmla="*/ 130823 w 538757"/>
                <a:gd name="connsiteY21" fmla="*/ 319555 h 595312"/>
                <a:gd name="connsiteX22" fmla="*/ 116589 w 538757"/>
                <a:gd name="connsiteY22" fmla="*/ 298412 h 595312"/>
                <a:gd name="connsiteX23" fmla="*/ 58677 w 538757"/>
                <a:gd name="connsiteY23" fmla="*/ 199787 h 595312"/>
                <a:gd name="connsiteX24" fmla="*/ 171566 w 538757"/>
                <a:gd name="connsiteY24" fmla="*/ 86898 h 595312"/>
                <a:gd name="connsiteX25" fmla="*/ 239283 w 538757"/>
                <a:gd name="connsiteY25" fmla="*/ 109454 h 595312"/>
                <a:gd name="connsiteX26" fmla="*/ 278797 w 538757"/>
                <a:gd name="connsiteY26" fmla="*/ 103837 h 595312"/>
                <a:gd name="connsiteX27" fmla="*/ 369121 w 538757"/>
                <a:gd name="connsiteY27" fmla="*/ 58677 h 595312"/>
                <a:gd name="connsiteX28" fmla="*/ 482010 w 538757"/>
                <a:gd name="connsiteY28" fmla="*/ 171566 h 595312"/>
                <a:gd name="connsiteX29" fmla="*/ 446228 w 538757"/>
                <a:gd name="connsiteY29" fmla="*/ 254020 h 59531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8757" h="595312">
                  <a:moveTo>
                    <a:pt x="538454" y="171566"/>
                  </a:moveTo>
                  <a:cubicBezTo>
                    <a:pt x="538454" y="78197"/>
                    <a:pt x="462489" y="2232"/>
                    <a:pt x="369121" y="2232"/>
                  </a:cubicBezTo>
                  <a:cubicBezTo>
                    <a:pt x="324225" y="2232"/>
                    <a:pt x="282389" y="19446"/>
                    <a:pt x="250993" y="50179"/>
                  </a:cubicBezTo>
                  <a:cubicBezTo>
                    <a:pt x="226689" y="37216"/>
                    <a:pt x="199656" y="30456"/>
                    <a:pt x="171566" y="30456"/>
                  </a:cubicBezTo>
                  <a:cubicBezTo>
                    <a:pt x="78197" y="30456"/>
                    <a:pt x="2232" y="106421"/>
                    <a:pt x="2232" y="199790"/>
                  </a:cubicBezTo>
                  <a:cubicBezTo>
                    <a:pt x="2232" y="249635"/>
                    <a:pt x="24229" y="296421"/>
                    <a:pt x="61249" y="328261"/>
                  </a:cubicBezTo>
                  <a:cubicBezTo>
                    <a:pt x="41422" y="356565"/>
                    <a:pt x="30453" y="390641"/>
                    <a:pt x="30453" y="425568"/>
                  </a:cubicBezTo>
                  <a:cubicBezTo>
                    <a:pt x="30453" y="518937"/>
                    <a:pt x="106418" y="594902"/>
                    <a:pt x="199787" y="594902"/>
                  </a:cubicBezTo>
                  <a:cubicBezTo>
                    <a:pt x="260848" y="594902"/>
                    <a:pt x="316540" y="562198"/>
                    <a:pt x="346528" y="510141"/>
                  </a:cubicBezTo>
                  <a:cubicBezTo>
                    <a:pt x="437308" y="507168"/>
                    <a:pt x="510233" y="432393"/>
                    <a:pt x="510233" y="340900"/>
                  </a:cubicBezTo>
                  <a:cubicBezTo>
                    <a:pt x="510233" y="320129"/>
                    <a:pt x="506385" y="299475"/>
                    <a:pt x="499003" y="280199"/>
                  </a:cubicBezTo>
                  <a:cubicBezTo>
                    <a:pt x="524271" y="249909"/>
                    <a:pt x="538454" y="211318"/>
                    <a:pt x="538454" y="171566"/>
                  </a:cubicBezTo>
                  <a:close/>
                  <a:moveTo>
                    <a:pt x="446228" y="254020"/>
                  </a:moveTo>
                  <a:cubicBezTo>
                    <a:pt x="436906" y="262741"/>
                    <a:pt x="434602" y="276636"/>
                    <a:pt x="440606" y="287902"/>
                  </a:cubicBezTo>
                  <a:cubicBezTo>
                    <a:pt x="449229" y="304080"/>
                    <a:pt x="453786" y="322403"/>
                    <a:pt x="453786" y="340897"/>
                  </a:cubicBezTo>
                  <a:cubicBezTo>
                    <a:pt x="453786" y="403143"/>
                    <a:pt x="403143" y="453786"/>
                    <a:pt x="340897" y="453786"/>
                  </a:cubicBezTo>
                  <a:cubicBezTo>
                    <a:pt x="337771" y="453786"/>
                    <a:pt x="334682" y="453658"/>
                    <a:pt x="331622" y="453411"/>
                  </a:cubicBezTo>
                  <a:cubicBezTo>
                    <a:pt x="319483" y="452473"/>
                    <a:pt x="308247" y="459248"/>
                    <a:pt x="303452" y="470339"/>
                  </a:cubicBezTo>
                  <a:cubicBezTo>
                    <a:pt x="285554" y="511716"/>
                    <a:pt x="244861" y="538451"/>
                    <a:pt x="199787" y="538451"/>
                  </a:cubicBezTo>
                  <a:cubicBezTo>
                    <a:pt x="137541" y="538451"/>
                    <a:pt x="86898" y="487808"/>
                    <a:pt x="86898" y="425562"/>
                  </a:cubicBezTo>
                  <a:cubicBezTo>
                    <a:pt x="86898" y="394225"/>
                    <a:pt x="99441" y="365096"/>
                    <a:pt x="122218" y="343546"/>
                  </a:cubicBezTo>
                  <a:cubicBezTo>
                    <a:pt x="128739" y="337376"/>
                    <a:pt x="131936" y="328467"/>
                    <a:pt x="130823" y="319555"/>
                  </a:cubicBezTo>
                  <a:cubicBezTo>
                    <a:pt x="129713" y="310646"/>
                    <a:pt x="124426" y="302794"/>
                    <a:pt x="116589" y="298412"/>
                  </a:cubicBezTo>
                  <a:cubicBezTo>
                    <a:pt x="80867" y="278446"/>
                    <a:pt x="58677" y="240655"/>
                    <a:pt x="58677" y="199787"/>
                  </a:cubicBezTo>
                  <a:cubicBezTo>
                    <a:pt x="58677" y="137541"/>
                    <a:pt x="109320" y="86898"/>
                    <a:pt x="171566" y="86898"/>
                  </a:cubicBezTo>
                  <a:cubicBezTo>
                    <a:pt x="196224" y="86898"/>
                    <a:pt x="219641" y="94696"/>
                    <a:pt x="239283" y="109454"/>
                  </a:cubicBezTo>
                  <a:cubicBezTo>
                    <a:pt x="251743" y="118818"/>
                    <a:pt x="269435" y="116303"/>
                    <a:pt x="278797" y="103837"/>
                  </a:cubicBezTo>
                  <a:cubicBezTo>
                    <a:pt x="300356" y="75137"/>
                    <a:pt x="333277" y="58677"/>
                    <a:pt x="369121" y="58677"/>
                  </a:cubicBezTo>
                  <a:cubicBezTo>
                    <a:pt x="431366" y="58677"/>
                    <a:pt x="482010" y="109320"/>
                    <a:pt x="482010" y="171566"/>
                  </a:cubicBezTo>
                  <a:cubicBezTo>
                    <a:pt x="482010" y="203147"/>
                    <a:pt x="469300" y="232431"/>
                    <a:pt x="446228" y="254020"/>
                  </a:cubicBezTo>
                  <a:close/>
                </a:path>
              </a:pathLst>
            </a:custGeom>
            <a:solidFill>
              <a:prstClr val="black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PA-任意多边形: 形状 2107"/>
            <p:cNvSpPr/>
            <p:nvPr>
              <p:custDataLst>
                <p:tags r:id="rId10"/>
              </p:custDataLst>
            </p:nvPr>
          </p:nvSpPr>
          <p:spPr>
            <a:xfrm>
              <a:off x="23855916" y="22748408"/>
              <a:ext cx="425648" cy="482203"/>
            </a:xfrm>
            <a:custGeom>
              <a:gdLst>
                <a:gd name="connsiteX0" fmla="*/ 425565 w 425648"/>
                <a:gd name="connsiteY0" fmla="*/ 143342 h 482203"/>
                <a:gd name="connsiteX1" fmla="*/ 284455 w 425648"/>
                <a:gd name="connsiteY1" fmla="*/ 2232 h 482203"/>
                <a:gd name="connsiteX2" fmla="*/ 190086 w 425648"/>
                <a:gd name="connsiteY2" fmla="*/ 38410 h 482203"/>
                <a:gd name="connsiteX3" fmla="*/ 143342 w 425648"/>
                <a:gd name="connsiteY3" fmla="*/ 30456 h 482203"/>
                <a:gd name="connsiteX4" fmla="*/ 2232 w 425648"/>
                <a:gd name="connsiteY4" fmla="*/ 171566 h 482203"/>
                <a:gd name="connsiteX5" fmla="*/ 46997 w 425648"/>
                <a:gd name="connsiteY5" fmla="*/ 274609 h 482203"/>
                <a:gd name="connsiteX6" fmla="*/ 30453 w 425648"/>
                <a:gd name="connsiteY6" fmla="*/ 340900 h 482203"/>
                <a:gd name="connsiteX7" fmla="*/ 171563 w 425648"/>
                <a:gd name="connsiteY7" fmla="*/ 482010 h 482203"/>
                <a:gd name="connsiteX8" fmla="*/ 284452 w 425648"/>
                <a:gd name="connsiteY8" fmla="*/ 425565 h 482203"/>
                <a:gd name="connsiteX9" fmla="*/ 425562 w 425648"/>
                <a:gd name="connsiteY9" fmla="*/ 284455 h 482203"/>
                <a:gd name="connsiteX10" fmla="*/ 406652 w 425648"/>
                <a:gd name="connsiteY10" fmla="*/ 213899 h 482203"/>
                <a:gd name="connsiteX11" fmla="*/ 425565 w 425648"/>
                <a:gd name="connsiteY11" fmla="*/ 143342 h 482203"/>
                <a:gd name="connsiteX12" fmla="*/ 350562 w 425648"/>
                <a:gd name="connsiteY12" fmla="*/ 231550 h 482203"/>
                <a:gd name="connsiteX13" fmla="*/ 369121 w 425648"/>
                <a:gd name="connsiteY13" fmla="*/ 284452 h 482203"/>
                <a:gd name="connsiteX14" fmla="*/ 284455 w 425648"/>
                <a:gd name="connsiteY14" fmla="*/ 369118 h 482203"/>
                <a:gd name="connsiteX15" fmla="*/ 273487 w 425648"/>
                <a:gd name="connsiteY15" fmla="*/ 368418 h 482203"/>
                <a:gd name="connsiteX16" fmla="*/ 245322 w 425648"/>
                <a:gd name="connsiteY16" fmla="*/ 382512 h 482203"/>
                <a:gd name="connsiteX17" fmla="*/ 171566 w 425648"/>
                <a:gd name="connsiteY17" fmla="*/ 425562 h 482203"/>
                <a:gd name="connsiteX18" fmla="*/ 86901 w 425648"/>
                <a:gd name="connsiteY18" fmla="*/ 340897 h 482203"/>
                <a:gd name="connsiteX19" fmla="*/ 106722 w 425648"/>
                <a:gd name="connsiteY19" fmla="*/ 286452 h 482203"/>
                <a:gd name="connsiteX20" fmla="*/ 112958 w 425648"/>
                <a:gd name="connsiteY20" fmla="*/ 263670 h 482203"/>
                <a:gd name="connsiteX21" fmla="*/ 99694 w 425648"/>
                <a:gd name="connsiteY21" fmla="*/ 244126 h 482203"/>
                <a:gd name="connsiteX22" fmla="*/ 58680 w 425648"/>
                <a:gd name="connsiteY22" fmla="*/ 171560 h 482203"/>
                <a:gd name="connsiteX23" fmla="*/ 143345 w 425648"/>
                <a:gd name="connsiteY23" fmla="*/ 86895 h 482203"/>
                <a:gd name="connsiteX24" fmla="*/ 183454 w 425648"/>
                <a:gd name="connsiteY24" fmla="*/ 96976 h 482203"/>
                <a:gd name="connsiteX25" fmla="*/ 218742 w 425648"/>
                <a:gd name="connsiteY25" fmla="*/ 89952 h 482203"/>
                <a:gd name="connsiteX26" fmla="*/ 284458 w 425648"/>
                <a:gd name="connsiteY26" fmla="*/ 58674 h 482203"/>
                <a:gd name="connsiteX27" fmla="*/ 369124 w 425648"/>
                <a:gd name="connsiteY27" fmla="*/ 143339 h 482203"/>
                <a:gd name="connsiteX28" fmla="*/ 350565 w 425648"/>
                <a:gd name="connsiteY28" fmla="*/ 196242 h 482203"/>
                <a:gd name="connsiteX29" fmla="*/ 350562 w 425648"/>
                <a:gd name="connsiteY29" fmla="*/ 231550 h 48220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25648" h="482202">
                  <a:moveTo>
                    <a:pt x="425565" y="143342"/>
                  </a:moveTo>
                  <a:cubicBezTo>
                    <a:pt x="425565" y="65535"/>
                    <a:pt x="362263" y="2232"/>
                    <a:pt x="284455" y="2232"/>
                  </a:cubicBezTo>
                  <a:cubicBezTo>
                    <a:pt x="249201" y="2232"/>
                    <a:pt x="215819" y="15207"/>
                    <a:pt x="190086" y="38410"/>
                  </a:cubicBezTo>
                  <a:cubicBezTo>
                    <a:pt x="175132" y="33174"/>
                    <a:pt x="159285" y="30456"/>
                    <a:pt x="143342" y="30456"/>
                  </a:cubicBezTo>
                  <a:cubicBezTo>
                    <a:pt x="65535" y="30456"/>
                    <a:pt x="2232" y="93759"/>
                    <a:pt x="2232" y="171566"/>
                  </a:cubicBezTo>
                  <a:cubicBezTo>
                    <a:pt x="2232" y="210770"/>
                    <a:pt x="18883" y="248177"/>
                    <a:pt x="46997" y="274609"/>
                  </a:cubicBezTo>
                  <a:cubicBezTo>
                    <a:pt x="36219" y="294885"/>
                    <a:pt x="30453" y="317665"/>
                    <a:pt x="30453" y="340900"/>
                  </a:cubicBezTo>
                  <a:cubicBezTo>
                    <a:pt x="30453" y="418707"/>
                    <a:pt x="93756" y="482010"/>
                    <a:pt x="171563" y="482010"/>
                  </a:cubicBezTo>
                  <a:cubicBezTo>
                    <a:pt x="216212" y="482010"/>
                    <a:pt x="258008" y="460769"/>
                    <a:pt x="284452" y="425565"/>
                  </a:cubicBezTo>
                  <a:cubicBezTo>
                    <a:pt x="362260" y="425565"/>
                    <a:pt x="425562" y="362263"/>
                    <a:pt x="425562" y="284455"/>
                  </a:cubicBezTo>
                  <a:cubicBezTo>
                    <a:pt x="425562" y="259652"/>
                    <a:pt x="418945" y="235232"/>
                    <a:pt x="406652" y="213899"/>
                  </a:cubicBezTo>
                  <a:cubicBezTo>
                    <a:pt x="418948" y="192566"/>
                    <a:pt x="425565" y="168146"/>
                    <a:pt x="425565" y="143342"/>
                  </a:cubicBezTo>
                  <a:close/>
                  <a:moveTo>
                    <a:pt x="350562" y="231550"/>
                  </a:moveTo>
                  <a:cubicBezTo>
                    <a:pt x="362703" y="246695"/>
                    <a:pt x="369121" y="264988"/>
                    <a:pt x="369121" y="284452"/>
                  </a:cubicBezTo>
                  <a:cubicBezTo>
                    <a:pt x="369121" y="331137"/>
                    <a:pt x="331140" y="369118"/>
                    <a:pt x="284455" y="369118"/>
                  </a:cubicBezTo>
                  <a:cubicBezTo>
                    <a:pt x="280785" y="369118"/>
                    <a:pt x="277097" y="368882"/>
                    <a:pt x="273487" y="368418"/>
                  </a:cubicBezTo>
                  <a:cubicBezTo>
                    <a:pt x="262068" y="366939"/>
                    <a:pt x="250972" y="372529"/>
                    <a:pt x="245322" y="382512"/>
                  </a:cubicBezTo>
                  <a:cubicBezTo>
                    <a:pt x="230300" y="409066"/>
                    <a:pt x="202034" y="425562"/>
                    <a:pt x="171566" y="425562"/>
                  </a:cubicBezTo>
                  <a:cubicBezTo>
                    <a:pt x="124882" y="425562"/>
                    <a:pt x="86901" y="387581"/>
                    <a:pt x="86901" y="340897"/>
                  </a:cubicBezTo>
                  <a:cubicBezTo>
                    <a:pt x="86901" y="320995"/>
                    <a:pt x="93940" y="301660"/>
                    <a:pt x="106722" y="286452"/>
                  </a:cubicBezTo>
                  <a:cubicBezTo>
                    <a:pt x="112029" y="280133"/>
                    <a:pt x="114312" y="271811"/>
                    <a:pt x="112958" y="263670"/>
                  </a:cubicBezTo>
                  <a:cubicBezTo>
                    <a:pt x="111606" y="255529"/>
                    <a:pt x="106760" y="248388"/>
                    <a:pt x="99694" y="244126"/>
                  </a:cubicBezTo>
                  <a:cubicBezTo>
                    <a:pt x="74015" y="228636"/>
                    <a:pt x="58680" y="201510"/>
                    <a:pt x="58680" y="171560"/>
                  </a:cubicBezTo>
                  <a:cubicBezTo>
                    <a:pt x="58680" y="124876"/>
                    <a:pt x="96661" y="86895"/>
                    <a:pt x="143345" y="86895"/>
                  </a:cubicBezTo>
                  <a:cubicBezTo>
                    <a:pt x="157555" y="86895"/>
                    <a:pt x="171051" y="90285"/>
                    <a:pt x="183454" y="96976"/>
                  </a:cubicBezTo>
                  <a:cubicBezTo>
                    <a:pt x="195373" y="103400"/>
                    <a:pt x="210190" y="100459"/>
                    <a:pt x="218742" y="89952"/>
                  </a:cubicBezTo>
                  <a:cubicBezTo>
                    <a:pt x="234916" y="70074"/>
                    <a:pt x="258872" y="58674"/>
                    <a:pt x="284458" y="58674"/>
                  </a:cubicBezTo>
                  <a:cubicBezTo>
                    <a:pt x="331143" y="58674"/>
                    <a:pt x="369124" y="96655"/>
                    <a:pt x="369124" y="143339"/>
                  </a:cubicBezTo>
                  <a:cubicBezTo>
                    <a:pt x="369124" y="162803"/>
                    <a:pt x="362706" y="181097"/>
                    <a:pt x="350565" y="196242"/>
                  </a:cubicBezTo>
                  <a:cubicBezTo>
                    <a:pt x="342293" y="206559"/>
                    <a:pt x="342293" y="221236"/>
                    <a:pt x="350562" y="231550"/>
                  </a:cubicBezTo>
                  <a:close/>
                </a:path>
              </a:pathLst>
            </a:custGeom>
            <a:solidFill>
              <a:prstClr val="black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PA-任意多边形: 形状 2108"/>
            <p:cNvSpPr/>
            <p:nvPr>
              <p:custDataLst>
                <p:tags r:id="rId11"/>
              </p:custDataLst>
            </p:nvPr>
          </p:nvSpPr>
          <p:spPr>
            <a:xfrm>
              <a:off x="23122134" y="23679739"/>
              <a:ext cx="425648" cy="59531"/>
            </a:xfrm>
            <a:custGeom>
              <a:gdLst>
                <a:gd name="connsiteX0" fmla="*/ 2232 w 425648"/>
                <a:gd name="connsiteY0" fmla="*/ 2232 h 59531"/>
                <a:gd name="connsiteX1" fmla="*/ 425565 w 425648"/>
                <a:gd name="connsiteY1" fmla="*/ 2232 h 59531"/>
                <a:gd name="connsiteX2" fmla="*/ 425565 w 425648"/>
                <a:gd name="connsiteY2" fmla="*/ 58677 h 59531"/>
                <a:gd name="connsiteX3" fmla="*/ 2232 w 425648"/>
                <a:gd name="connsiteY3" fmla="*/ 58677 h 5953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648" h="59531">
                  <a:moveTo>
                    <a:pt x="2232" y="2232"/>
                  </a:moveTo>
                  <a:lnTo>
                    <a:pt x="425565" y="2232"/>
                  </a:lnTo>
                  <a:lnTo>
                    <a:pt x="425565" y="58677"/>
                  </a:lnTo>
                  <a:lnTo>
                    <a:pt x="2232" y="5867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PA-任意多边形: 形状 2109"/>
            <p:cNvSpPr/>
            <p:nvPr>
              <p:custDataLst>
                <p:tags r:id="rId12"/>
              </p:custDataLst>
            </p:nvPr>
          </p:nvSpPr>
          <p:spPr>
            <a:xfrm>
              <a:off x="23940587" y="23736184"/>
              <a:ext cx="172641" cy="59531"/>
            </a:xfrm>
            <a:custGeom>
              <a:gdLst>
                <a:gd name="connsiteX0" fmla="*/ 2232 w 172640"/>
                <a:gd name="connsiteY0" fmla="*/ 2232 h 59531"/>
                <a:gd name="connsiteX1" fmla="*/ 171566 w 172640"/>
                <a:gd name="connsiteY1" fmla="*/ 2232 h 59531"/>
                <a:gd name="connsiteX2" fmla="*/ 171566 w 172640"/>
                <a:gd name="connsiteY2" fmla="*/ 58677 h 59531"/>
                <a:gd name="connsiteX3" fmla="*/ 2232 w 172640"/>
                <a:gd name="connsiteY3" fmla="*/ 58677 h 5953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640" h="59531">
                  <a:moveTo>
                    <a:pt x="2232" y="2232"/>
                  </a:moveTo>
                  <a:lnTo>
                    <a:pt x="171566" y="2232"/>
                  </a:lnTo>
                  <a:lnTo>
                    <a:pt x="171566" y="58677"/>
                  </a:lnTo>
                  <a:lnTo>
                    <a:pt x="2232" y="5867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968875" y="973455"/>
            <a:ext cx="2946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审题</a:t>
            </a:r>
            <a:endParaRPr lang="zh-CN" altLang="en-US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674053" y="328553"/>
            <a:ext cx="5544821" cy="645160"/>
            <a:chOff x="649127" y="-84908"/>
            <a:chExt cx="5375255" cy="64516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127" y="77842"/>
              <a:ext cx="1058997" cy="318463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1948004" y="-84908"/>
              <a:ext cx="4076378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spc="300">
                  <a:solidFill>
                    <a:schemeClr val="accent2">
                      <a:lumMod val="50000"/>
                    </a:schemeClr>
                  </a:solidFill>
                  <a:latin typeface="汉仪颜楷简" panose="00020600040101010101" charset="-122"/>
                  <a:ea typeface="汉仪颜楷简" panose="00020600040101010101" charset="-122"/>
                  <a:cs typeface="+mn-ea"/>
                  <a:sym typeface="+mn-lt"/>
                </a:rPr>
                <a:t>二、高考备考策略</a:t>
              </a:r>
              <a:endParaRPr lang="zh-CN" altLang="en-US" sz="3600" spc="300">
                <a:solidFill>
                  <a:schemeClr val="accent2">
                    <a:lumMod val="50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  <a:cs typeface="+mn-ea"/>
                <a:sym typeface="+mn-lt"/>
              </a:endParaRPr>
            </a:p>
          </p:txBody>
        </p:sp>
      </p:grpSp>
      <p:sp>
        <p:nvSpPr>
          <p:cNvPr id="34" name="矩形 33"/>
          <p:cNvSpPr/>
          <p:nvPr>
            <p:custDataLst>
              <p:tags r:id="rId3"/>
            </p:custDataLst>
          </p:nvPr>
        </p:nvSpPr>
        <p:spPr>
          <a:xfrm>
            <a:off x="1148715" y="1781175"/>
            <a:ext cx="10284460" cy="2367915"/>
          </a:xfrm>
          <a:prstGeom prst="rect">
            <a:avLst/>
          </a:prstGeom>
          <a:noFill/>
          <a:ln w="22225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4"/>
            </p:custDataLst>
          </p:nvPr>
        </p:nvSpPr>
        <p:spPr>
          <a:xfrm>
            <a:off x="2205480" y="1889217"/>
            <a:ext cx="9151584" cy="176319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2.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审读题目，揣摩命题意图</a:t>
            </a:r>
            <a:endParaRPr lang="en-US" altLang="zh-CN" sz="2800" b="1" spc="6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小说只写了战争中的一个小故事，却用了“战争” 这样一个大题目，你认为这样处理合适吗？请结合全文，谈谈你的观点。（《战争》）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endParaRPr lang="en-US" altLang="zh-CN" sz="2800" b="1" spc="8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b="1" spc="8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</a:t>
            </a:r>
            <a:endParaRPr lang="en-US" altLang="zh-CN" sz="2800" b="1" spc="8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0" name="直角三角形 6"/>
          <p:cNvSpPr/>
          <p:nvPr>
            <p:custDataLst>
              <p:tags r:id="rId5"/>
            </p:custDataLst>
          </p:nvPr>
        </p:nvSpPr>
        <p:spPr>
          <a:xfrm rot="16200000">
            <a:off x="11078933" y="3407423"/>
            <a:ext cx="359204" cy="39190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形 3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48520" y="2115420"/>
            <a:ext cx="945106" cy="828332"/>
          </a:xfrm>
          <a:prstGeom prst="rect">
            <a:avLst/>
          </a:prstGeom>
        </p:spPr>
      </p:pic>
      <p:sp>
        <p:nvSpPr>
          <p:cNvPr id="15" name="文本框 8"/>
          <p:cNvSpPr txBox="1"/>
          <p:nvPr>
            <p:custDataLst>
              <p:tags r:id="rId9"/>
            </p:custDataLst>
          </p:nvPr>
        </p:nvSpPr>
        <p:spPr>
          <a:xfrm>
            <a:off x="2205480" y="4149143"/>
            <a:ext cx="9151584" cy="176319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lvl="1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000" b="1" spc="4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</a:t>
            </a:r>
            <a:endParaRPr lang="zh-CN" altLang="en-US" sz="2000" b="1" spc="4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68875" y="973455"/>
            <a:ext cx="2946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审题</a:t>
            </a:r>
            <a:endParaRPr lang="zh-CN" altLang="en-US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Box 12"/>
          <p:cNvSpPr txBox="1"/>
          <p:nvPr/>
        </p:nvSpPr>
        <p:spPr>
          <a:xfrm>
            <a:off x="1699895" y="4433570"/>
            <a:ext cx="9181465" cy="1814830"/>
          </a:xfrm>
          <a:prstGeom prst="rect">
            <a:avLst/>
          </a:prstGeom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审题：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抓住重点词语：</a:t>
            </a:r>
            <a:endParaRPr lang="en-US" altLang="zh-CN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分析语句关系：</a:t>
            </a:r>
            <a:endParaRPr lang="en-US" altLang="zh-CN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揣摩命题意图：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494848" y="4956810"/>
            <a:ext cx="45720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“小”“大”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矛盾对立</a:t>
            </a:r>
            <a:endParaRPr lang="zh-CN" altLang="en-US" sz="2400">
              <a:latin typeface="Calibri" panose="020f0502020204030204" pitchFamily="34" charset="0"/>
            </a:endParaRPr>
          </a:p>
        </p:txBody>
      </p:sp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4495165" y="5417185"/>
            <a:ext cx="5502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“只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却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转折</a:t>
            </a:r>
            <a:endParaRPr lang="zh-CN" altLang="en-US" sz="2400">
              <a:latin typeface="Calibri" panose="020f0502020204030204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494848" y="5787708"/>
            <a:ext cx="51435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“战争”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小说三要素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主旨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674053" y="328553"/>
            <a:ext cx="5544821" cy="645160"/>
            <a:chOff x="649127" y="-84908"/>
            <a:chExt cx="5375255" cy="64516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127" y="77842"/>
              <a:ext cx="1058997" cy="318463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1948004" y="-84908"/>
              <a:ext cx="4076378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spc="300">
                  <a:solidFill>
                    <a:schemeClr val="accent2">
                      <a:lumMod val="50000"/>
                    </a:schemeClr>
                  </a:solidFill>
                  <a:latin typeface="汉仪颜楷简" panose="00020600040101010101" charset="-122"/>
                  <a:ea typeface="汉仪颜楷简" panose="00020600040101010101" charset="-122"/>
                  <a:cs typeface="+mn-ea"/>
                  <a:sym typeface="+mn-lt"/>
                </a:rPr>
                <a:t>二、高考备考策略</a:t>
              </a:r>
              <a:endParaRPr lang="zh-CN" altLang="en-US" sz="3600" spc="300">
                <a:solidFill>
                  <a:schemeClr val="accent2">
                    <a:lumMod val="50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89635" y="1463040"/>
            <a:ext cx="606996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fontAlgn="auto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3.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主观题答题要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学会利用客观题中提供的相关信息。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8550" y="2587625"/>
            <a:ext cx="5652135" cy="3784600"/>
          </a:xfrm>
          <a:prstGeom prst="rect">
            <a:avLst/>
          </a:prstGeom>
          <a:ln w="381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A．第一段中，洪灾中的民间疾苦被筵宴上大啖酒肉的大员们转化为“水乡沿途的风景”等谈资，这不仅是讽刺，更表达了忧愤。</a:t>
            </a:r>
            <a:endParaRPr lang="zh-CN" altLang="en-US" sz="2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B．鲁迅善以</a:t>
            </a:r>
            <a:r>
              <a:rPr lang="zh-CN" altLang="en-US" sz="20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细节</a:t>
            </a:r>
            <a:r>
              <a:rPr lang="zh-CN" altLang="en-US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传神，文中写胖大官员脸上“流出着一层油汗”，与写祥林嫂“眼珠间或一轮”一样，都是以外在细节刻画人物内在特征。</a:t>
            </a:r>
            <a:endParaRPr lang="zh-CN" altLang="en-US" sz="2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C．针对禹提出的“导”的治水方法，众大员软硬兼施，口口声声“老大人”，是以所谓“孝”给禹施压，实质上还是反对禹的变革。</a:t>
            </a:r>
            <a:endParaRPr lang="zh-CN" altLang="en-US" sz="2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D．文中有意使用“水利局”“时装表演”“摩登”等</a:t>
            </a:r>
            <a:r>
              <a:rPr lang="zh-CN" altLang="en-US" sz="20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现代词语</a:t>
            </a:r>
            <a:r>
              <a:rPr lang="zh-CN" altLang="en-US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，以游戏笔墨颠覆了“大禹治水”的严肃性与真实性，从而传达出历史的虚无感。</a:t>
            </a:r>
            <a:endParaRPr lang="zh-CN" altLang="en-US" sz="2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48550" y="1745615"/>
            <a:ext cx="3571875" cy="4523105"/>
          </a:xfrm>
          <a:prstGeom prst="rect">
            <a:avLst/>
          </a:prstGeom>
          <a:ln w="57150" cmpd="dbl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9.《理水》是鲁迅小说集《故事新编》中的一篇，请从“故事”与“新编”的角度简析本文的基本特征。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②“新编”表现为新的历史讲述方式，如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细节虚构</a:t>
            </a:r>
            <a:r>
              <a:rPr lang="zh-CN" altLang="en-US" sz="24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现代语词掺入、杂文笔法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使用，作品充满想象力及创造性；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endParaRPr lang="en-US" altLang="zh-CN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9520" y="973455"/>
            <a:ext cx="2946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审题</a:t>
            </a:r>
            <a:endParaRPr lang="zh-CN" altLang="en-US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30" y="615315"/>
            <a:ext cx="1092200" cy="31877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33799" y="4161169"/>
            <a:ext cx="803272" cy="841390"/>
            <a:chOff x="1284297" y="4357121"/>
            <a:chExt cx="1122214" cy="1175466"/>
          </a:xfrm>
        </p:grpSpPr>
        <p:sp>
          <p:nvSpPr>
            <p:cNvPr id="19" name="Freeform 7"/>
            <p:cNvSpPr/>
            <p:nvPr/>
          </p:nvSpPr>
          <p:spPr bwMode="auto">
            <a:xfrm>
              <a:off x="1284297" y="4357121"/>
              <a:ext cx="1122214" cy="1175466"/>
            </a:xfrm>
            <a:custGeom>
              <a:gdLst>
                <a:gd name="T0" fmla="*/ 0 w 1247"/>
                <a:gd name="T1" fmla="*/ 0 h 1306"/>
                <a:gd name="T2" fmla="*/ 1247 w 1247"/>
                <a:gd name="T3" fmla="*/ 0 h 1306"/>
                <a:gd name="T4" fmla="*/ 1247 w 1247"/>
                <a:gd name="T5" fmla="*/ 947 h 1306"/>
                <a:gd name="T6" fmla="*/ 623 w 1247"/>
                <a:gd name="T7" fmla="*/ 1306 h 1306"/>
                <a:gd name="T8" fmla="*/ 0 w 1247"/>
                <a:gd name="T9" fmla="*/ 947 h 1306"/>
                <a:gd name="T10" fmla="*/ 0 w 1247"/>
                <a:gd name="T11" fmla="*/ 0 h 13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7" h="1306">
                  <a:moveTo>
                    <a:pt x="0" y="0"/>
                  </a:moveTo>
                  <a:lnTo>
                    <a:pt x="1247" y="0"/>
                  </a:lnTo>
                  <a:lnTo>
                    <a:pt x="1247" y="947"/>
                  </a:lnTo>
                  <a:lnTo>
                    <a:pt x="623" y="1306"/>
                  </a:lnTo>
                  <a:lnTo>
                    <a:pt x="0" y="9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07" tIns="287893" rIns="91407" bIns="45703" numCol="1" anchor="t" anchorCtr="0" compatLnSpc="1"/>
            <a:lstStyle/>
            <a:p>
              <a:pPr algn="ctr"/>
              <a:endParaRPr lang="zh-CN" altLang="en-US"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1602759" y="4702539"/>
              <a:ext cx="485292" cy="484632"/>
            </a:xfrm>
            <a:custGeom>
              <a:gdLst>
                <a:gd name="T0" fmla="*/ 192 w 283"/>
                <a:gd name="T1" fmla="*/ 43 h 283"/>
                <a:gd name="T2" fmla="*/ 181 w 283"/>
                <a:gd name="T3" fmla="*/ 33 h 283"/>
                <a:gd name="T4" fmla="*/ 257 w 283"/>
                <a:gd name="T5" fmla="*/ 136 h 283"/>
                <a:gd name="T6" fmla="*/ 283 w 283"/>
                <a:gd name="T7" fmla="*/ 136 h 283"/>
                <a:gd name="T8" fmla="*/ 240 w 283"/>
                <a:gd name="T9" fmla="*/ 179 h 283"/>
                <a:gd name="T10" fmla="*/ 196 w 283"/>
                <a:gd name="T11" fmla="*/ 136 h 283"/>
                <a:gd name="T12" fmla="*/ 221 w 283"/>
                <a:gd name="T13" fmla="*/ 136 h 283"/>
                <a:gd name="T14" fmla="*/ 169 w 283"/>
                <a:gd name="T15" fmla="*/ 66 h 283"/>
                <a:gd name="T16" fmla="*/ 192 w 283"/>
                <a:gd name="T17" fmla="*/ 43 h 283"/>
                <a:gd name="T18" fmla="*/ 192 w 283"/>
                <a:gd name="T19" fmla="*/ 43 h 283"/>
                <a:gd name="T20" fmla="*/ 217 w 283"/>
                <a:gd name="T21" fmla="*/ 169 h 283"/>
                <a:gd name="T22" fmla="*/ 217 w 283"/>
                <a:gd name="T23" fmla="*/ 169 h 283"/>
                <a:gd name="T24" fmla="*/ 147 w 283"/>
                <a:gd name="T25" fmla="*/ 221 h 283"/>
                <a:gd name="T26" fmla="*/ 147 w 283"/>
                <a:gd name="T27" fmla="*/ 196 h 283"/>
                <a:gd name="T28" fmla="*/ 104 w 283"/>
                <a:gd name="T29" fmla="*/ 240 h 283"/>
                <a:gd name="T30" fmla="*/ 147 w 283"/>
                <a:gd name="T31" fmla="*/ 283 h 283"/>
                <a:gd name="T32" fmla="*/ 147 w 283"/>
                <a:gd name="T33" fmla="*/ 257 h 283"/>
                <a:gd name="T34" fmla="*/ 251 w 283"/>
                <a:gd name="T35" fmla="*/ 181 h 283"/>
                <a:gd name="T36" fmla="*/ 240 w 283"/>
                <a:gd name="T37" fmla="*/ 192 h 283"/>
                <a:gd name="T38" fmla="*/ 217 w 283"/>
                <a:gd name="T39" fmla="*/ 169 h 283"/>
                <a:gd name="T40" fmla="*/ 217 w 283"/>
                <a:gd name="T41" fmla="*/ 169 h 283"/>
                <a:gd name="T42" fmla="*/ 114 w 283"/>
                <a:gd name="T43" fmla="*/ 217 h 283"/>
                <a:gd name="T44" fmla="*/ 114 w 283"/>
                <a:gd name="T45" fmla="*/ 217 h 283"/>
                <a:gd name="T46" fmla="*/ 91 w 283"/>
                <a:gd name="T47" fmla="*/ 240 h 283"/>
                <a:gd name="T48" fmla="*/ 102 w 283"/>
                <a:gd name="T49" fmla="*/ 250 h 283"/>
                <a:gd name="T50" fmla="*/ 26 w 283"/>
                <a:gd name="T51" fmla="*/ 147 h 283"/>
                <a:gd name="T52" fmla="*/ 0 w 283"/>
                <a:gd name="T53" fmla="*/ 147 h 283"/>
                <a:gd name="T54" fmla="*/ 43 w 283"/>
                <a:gd name="T55" fmla="*/ 104 h 283"/>
                <a:gd name="T56" fmla="*/ 87 w 283"/>
                <a:gd name="T57" fmla="*/ 147 h 283"/>
                <a:gd name="T58" fmla="*/ 62 w 283"/>
                <a:gd name="T59" fmla="*/ 147 h 283"/>
                <a:gd name="T60" fmla="*/ 114 w 283"/>
                <a:gd name="T61" fmla="*/ 217 h 283"/>
                <a:gd name="T62" fmla="*/ 114 w 283"/>
                <a:gd name="T63" fmla="*/ 217 h 283"/>
                <a:gd name="T64" fmla="*/ 66 w 283"/>
                <a:gd name="T65" fmla="*/ 114 h 283"/>
                <a:gd name="T66" fmla="*/ 66 w 283"/>
                <a:gd name="T67" fmla="*/ 114 h 283"/>
                <a:gd name="T68" fmla="*/ 136 w 283"/>
                <a:gd name="T69" fmla="*/ 62 h 283"/>
                <a:gd name="T70" fmla="*/ 136 w 283"/>
                <a:gd name="T71" fmla="*/ 87 h 283"/>
                <a:gd name="T72" fmla="*/ 179 w 283"/>
                <a:gd name="T73" fmla="*/ 43 h 283"/>
                <a:gd name="T74" fmla="*/ 136 w 283"/>
                <a:gd name="T75" fmla="*/ 0 h 283"/>
                <a:gd name="T76" fmla="*/ 136 w 283"/>
                <a:gd name="T77" fmla="*/ 26 h 283"/>
                <a:gd name="T78" fmla="*/ 33 w 283"/>
                <a:gd name="T79" fmla="*/ 102 h 283"/>
                <a:gd name="T80" fmla="*/ 43 w 283"/>
                <a:gd name="T81" fmla="*/ 91 h 283"/>
                <a:gd name="T82" fmla="*/ 66 w 283"/>
                <a:gd name="T83" fmla="*/ 114 h 283"/>
                <a:gd name="T84" fmla="*/ 66 w 283"/>
                <a:gd name="T85" fmla="*/ 114 h 283"/>
                <a:gd name="T86" fmla="*/ 88 w 283"/>
                <a:gd name="T87" fmla="*/ 141 h 283"/>
                <a:gd name="T88" fmla="*/ 88 w 283"/>
                <a:gd name="T89" fmla="*/ 141 h 283"/>
                <a:gd name="T90" fmla="*/ 142 w 283"/>
                <a:gd name="T91" fmla="*/ 195 h 283"/>
                <a:gd name="T92" fmla="*/ 195 w 283"/>
                <a:gd name="T93" fmla="*/ 141 h 283"/>
                <a:gd name="T94" fmla="*/ 142 w 283"/>
                <a:gd name="T95" fmla="*/ 88 h 283"/>
                <a:gd name="T96" fmla="*/ 88 w 283"/>
                <a:gd name="T97" fmla="*/ 141 h 2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3" h="283">
                  <a:moveTo>
                    <a:pt x="192" y="43"/>
                  </a:moveTo>
                  <a:cubicBezTo>
                    <a:pt x="181" y="33"/>
                    <a:pt x="181" y="33"/>
                    <a:pt x="181" y="33"/>
                  </a:cubicBezTo>
                  <a:cubicBezTo>
                    <a:pt x="224" y="48"/>
                    <a:pt x="255" y="88"/>
                    <a:pt x="257" y="136"/>
                  </a:cubicBezTo>
                  <a:cubicBezTo>
                    <a:pt x="283" y="136"/>
                    <a:pt x="283" y="136"/>
                    <a:pt x="283" y="136"/>
                  </a:cubicBezTo>
                  <a:cubicBezTo>
                    <a:pt x="240" y="179"/>
                    <a:pt x="240" y="179"/>
                    <a:pt x="240" y="179"/>
                  </a:cubicBezTo>
                  <a:cubicBezTo>
                    <a:pt x="196" y="136"/>
                    <a:pt x="196" y="136"/>
                    <a:pt x="196" y="136"/>
                  </a:cubicBezTo>
                  <a:cubicBezTo>
                    <a:pt x="221" y="136"/>
                    <a:pt x="221" y="136"/>
                    <a:pt x="221" y="136"/>
                  </a:cubicBezTo>
                  <a:cubicBezTo>
                    <a:pt x="219" y="104"/>
                    <a:pt x="198" y="77"/>
                    <a:pt x="169" y="66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2" y="43"/>
                    <a:pt x="192" y="43"/>
                    <a:pt x="192" y="43"/>
                  </a:cubicBezTo>
                  <a:close/>
                  <a:moveTo>
                    <a:pt x="217" y="169"/>
                  </a:moveTo>
                  <a:cubicBezTo>
                    <a:pt x="217" y="169"/>
                    <a:pt x="217" y="169"/>
                    <a:pt x="217" y="169"/>
                  </a:cubicBezTo>
                  <a:cubicBezTo>
                    <a:pt x="206" y="198"/>
                    <a:pt x="179" y="219"/>
                    <a:pt x="147" y="221"/>
                  </a:cubicBezTo>
                  <a:cubicBezTo>
                    <a:pt x="147" y="196"/>
                    <a:pt x="147" y="196"/>
                    <a:pt x="147" y="196"/>
                  </a:cubicBezTo>
                  <a:cubicBezTo>
                    <a:pt x="104" y="240"/>
                    <a:pt x="104" y="240"/>
                    <a:pt x="104" y="240"/>
                  </a:cubicBezTo>
                  <a:cubicBezTo>
                    <a:pt x="147" y="283"/>
                    <a:pt x="147" y="283"/>
                    <a:pt x="147" y="283"/>
                  </a:cubicBezTo>
                  <a:cubicBezTo>
                    <a:pt x="147" y="257"/>
                    <a:pt x="147" y="257"/>
                    <a:pt x="147" y="257"/>
                  </a:cubicBezTo>
                  <a:cubicBezTo>
                    <a:pt x="195" y="255"/>
                    <a:pt x="235" y="224"/>
                    <a:pt x="251" y="181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17" y="169"/>
                    <a:pt x="217" y="169"/>
                    <a:pt x="217" y="169"/>
                  </a:cubicBezTo>
                  <a:cubicBezTo>
                    <a:pt x="217" y="169"/>
                    <a:pt x="217" y="169"/>
                    <a:pt x="217" y="169"/>
                  </a:cubicBezTo>
                  <a:close/>
                  <a:moveTo>
                    <a:pt x="114" y="217"/>
                  </a:moveTo>
                  <a:cubicBezTo>
                    <a:pt x="114" y="217"/>
                    <a:pt x="114" y="217"/>
                    <a:pt x="114" y="217"/>
                  </a:cubicBezTo>
                  <a:cubicBezTo>
                    <a:pt x="91" y="240"/>
                    <a:pt x="91" y="240"/>
                    <a:pt x="91" y="240"/>
                  </a:cubicBezTo>
                  <a:cubicBezTo>
                    <a:pt x="102" y="250"/>
                    <a:pt x="102" y="250"/>
                    <a:pt x="102" y="250"/>
                  </a:cubicBezTo>
                  <a:cubicBezTo>
                    <a:pt x="59" y="235"/>
                    <a:pt x="28" y="195"/>
                    <a:pt x="26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4" y="179"/>
                    <a:pt x="85" y="206"/>
                    <a:pt x="114" y="217"/>
                  </a:cubicBezTo>
                  <a:cubicBezTo>
                    <a:pt x="114" y="217"/>
                    <a:pt x="114" y="217"/>
                    <a:pt x="114" y="217"/>
                  </a:cubicBezTo>
                  <a:close/>
                  <a:moveTo>
                    <a:pt x="66" y="114"/>
                  </a:moveTo>
                  <a:cubicBezTo>
                    <a:pt x="66" y="114"/>
                    <a:pt x="66" y="114"/>
                    <a:pt x="66" y="114"/>
                  </a:cubicBezTo>
                  <a:cubicBezTo>
                    <a:pt x="77" y="85"/>
                    <a:pt x="104" y="64"/>
                    <a:pt x="136" y="62"/>
                  </a:cubicBezTo>
                  <a:cubicBezTo>
                    <a:pt x="136" y="87"/>
                    <a:pt x="136" y="87"/>
                    <a:pt x="136" y="87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88" y="28"/>
                    <a:pt x="48" y="59"/>
                    <a:pt x="33" y="102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lose/>
                  <a:moveTo>
                    <a:pt x="88" y="141"/>
                  </a:moveTo>
                  <a:cubicBezTo>
                    <a:pt x="88" y="141"/>
                    <a:pt x="88" y="141"/>
                    <a:pt x="88" y="141"/>
                  </a:cubicBezTo>
                  <a:cubicBezTo>
                    <a:pt x="88" y="171"/>
                    <a:pt x="112" y="195"/>
                    <a:pt x="142" y="195"/>
                  </a:cubicBezTo>
                  <a:cubicBezTo>
                    <a:pt x="171" y="195"/>
                    <a:pt x="195" y="171"/>
                    <a:pt x="195" y="141"/>
                  </a:cubicBezTo>
                  <a:cubicBezTo>
                    <a:pt x="195" y="112"/>
                    <a:pt x="171" y="88"/>
                    <a:pt x="142" y="88"/>
                  </a:cubicBezTo>
                  <a:cubicBezTo>
                    <a:pt x="112" y="88"/>
                    <a:pt x="88" y="112"/>
                    <a:pt x="88" y="1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endParaRPr lang="zh-CN" altLang="en-US" sz="4000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33799" y="2513765"/>
            <a:ext cx="803272" cy="841390"/>
            <a:chOff x="1284297" y="2191557"/>
            <a:chExt cx="1122214" cy="1175466"/>
          </a:xfrm>
        </p:grpSpPr>
        <p:sp>
          <p:nvSpPr>
            <p:cNvPr id="22" name="Freeform 6"/>
            <p:cNvSpPr/>
            <p:nvPr/>
          </p:nvSpPr>
          <p:spPr bwMode="auto">
            <a:xfrm>
              <a:off x="1284297" y="2191557"/>
              <a:ext cx="1122214" cy="1175466"/>
            </a:xfrm>
            <a:custGeom>
              <a:gdLst>
                <a:gd name="T0" fmla="*/ 0 w 1247"/>
                <a:gd name="T1" fmla="*/ 0 h 1306"/>
                <a:gd name="T2" fmla="*/ 1247 w 1247"/>
                <a:gd name="T3" fmla="*/ 0 h 1306"/>
                <a:gd name="T4" fmla="*/ 1247 w 1247"/>
                <a:gd name="T5" fmla="*/ 945 h 1306"/>
                <a:gd name="T6" fmla="*/ 623 w 1247"/>
                <a:gd name="T7" fmla="*/ 1306 h 1306"/>
                <a:gd name="T8" fmla="*/ 0 w 1247"/>
                <a:gd name="T9" fmla="*/ 945 h 1306"/>
                <a:gd name="T10" fmla="*/ 0 w 1247"/>
                <a:gd name="T11" fmla="*/ 0 h 13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7" h="1306">
                  <a:moveTo>
                    <a:pt x="0" y="0"/>
                  </a:moveTo>
                  <a:lnTo>
                    <a:pt x="1247" y="0"/>
                  </a:lnTo>
                  <a:lnTo>
                    <a:pt x="1247" y="945"/>
                  </a:lnTo>
                  <a:lnTo>
                    <a:pt x="623" y="1306"/>
                  </a:lnTo>
                  <a:lnTo>
                    <a:pt x="0" y="9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07" tIns="287893" rIns="91407" bIns="45703" numCol="1" anchor="t" anchorCtr="0" compatLnSpc="1"/>
            <a:lstStyle/>
            <a:p>
              <a:pPr algn="ctr"/>
              <a:endParaRPr lang="zh-CN" altLang="en-US"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1611055" y="2544909"/>
              <a:ext cx="468701" cy="468765"/>
            </a:xfrm>
            <a:custGeom>
              <a:gdLst>
                <a:gd name="T0" fmla="*/ 99 w 285"/>
                <a:gd name="T1" fmla="*/ 198 h 285"/>
                <a:gd name="T2" fmla="*/ 63 w 285"/>
                <a:gd name="T3" fmla="*/ 261 h 285"/>
                <a:gd name="T4" fmla="*/ 0 w 285"/>
                <a:gd name="T5" fmla="*/ 142 h 285"/>
                <a:gd name="T6" fmla="*/ 133 w 285"/>
                <a:gd name="T7" fmla="*/ 0 h 285"/>
                <a:gd name="T8" fmla="*/ 133 w 285"/>
                <a:gd name="T9" fmla="*/ 71 h 285"/>
                <a:gd name="T10" fmla="*/ 71 w 285"/>
                <a:gd name="T11" fmla="*/ 142 h 285"/>
                <a:gd name="T12" fmla="*/ 99 w 285"/>
                <a:gd name="T13" fmla="*/ 198 h 285"/>
                <a:gd name="T14" fmla="*/ 99 w 285"/>
                <a:gd name="T15" fmla="*/ 198 h 285"/>
                <a:gd name="T16" fmla="*/ 199 w 285"/>
                <a:gd name="T17" fmla="*/ 99 h 285"/>
                <a:gd name="T18" fmla="*/ 199 w 285"/>
                <a:gd name="T19" fmla="*/ 99 h 285"/>
                <a:gd name="T20" fmla="*/ 261 w 285"/>
                <a:gd name="T21" fmla="*/ 63 h 285"/>
                <a:gd name="T22" fmla="*/ 151 w 285"/>
                <a:gd name="T23" fmla="*/ 0 h 285"/>
                <a:gd name="T24" fmla="*/ 151 w 285"/>
                <a:gd name="T25" fmla="*/ 71 h 285"/>
                <a:gd name="T26" fmla="*/ 199 w 285"/>
                <a:gd name="T27" fmla="*/ 99 h 285"/>
                <a:gd name="T28" fmla="*/ 270 w 285"/>
                <a:gd name="T29" fmla="*/ 78 h 285"/>
                <a:gd name="T30" fmla="*/ 270 w 285"/>
                <a:gd name="T31" fmla="*/ 78 h 285"/>
                <a:gd name="T32" fmla="*/ 208 w 285"/>
                <a:gd name="T33" fmla="*/ 114 h 285"/>
                <a:gd name="T34" fmla="*/ 214 w 285"/>
                <a:gd name="T35" fmla="*/ 142 h 285"/>
                <a:gd name="T36" fmla="*/ 142 w 285"/>
                <a:gd name="T37" fmla="*/ 213 h 285"/>
                <a:gd name="T38" fmla="*/ 115 w 285"/>
                <a:gd name="T39" fmla="*/ 208 h 285"/>
                <a:gd name="T40" fmla="*/ 79 w 285"/>
                <a:gd name="T41" fmla="*/ 269 h 285"/>
                <a:gd name="T42" fmla="*/ 142 w 285"/>
                <a:gd name="T43" fmla="*/ 285 h 285"/>
                <a:gd name="T44" fmla="*/ 285 w 285"/>
                <a:gd name="T45" fmla="*/ 142 h 285"/>
                <a:gd name="T46" fmla="*/ 270 w 285"/>
                <a:gd name="T47" fmla="*/ 7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99" y="198"/>
                  </a:moveTo>
                  <a:cubicBezTo>
                    <a:pt x="63" y="261"/>
                    <a:pt x="63" y="261"/>
                    <a:pt x="63" y="261"/>
                  </a:cubicBezTo>
                  <a:cubicBezTo>
                    <a:pt x="25" y="235"/>
                    <a:pt x="0" y="191"/>
                    <a:pt x="0" y="142"/>
                  </a:cubicBezTo>
                  <a:cubicBezTo>
                    <a:pt x="0" y="66"/>
                    <a:pt x="59" y="4"/>
                    <a:pt x="133" y="0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98" y="76"/>
                    <a:pt x="71" y="106"/>
                    <a:pt x="71" y="142"/>
                  </a:cubicBezTo>
                  <a:cubicBezTo>
                    <a:pt x="71" y="165"/>
                    <a:pt x="82" y="185"/>
                    <a:pt x="99" y="198"/>
                  </a:cubicBezTo>
                  <a:cubicBezTo>
                    <a:pt x="99" y="198"/>
                    <a:pt x="99" y="198"/>
                    <a:pt x="99" y="198"/>
                  </a:cubicBezTo>
                  <a:close/>
                  <a:moveTo>
                    <a:pt x="199" y="99"/>
                  </a:moveTo>
                  <a:cubicBezTo>
                    <a:pt x="199" y="99"/>
                    <a:pt x="199" y="99"/>
                    <a:pt x="199" y="99"/>
                  </a:cubicBezTo>
                  <a:cubicBezTo>
                    <a:pt x="261" y="63"/>
                    <a:pt x="261" y="63"/>
                    <a:pt x="261" y="63"/>
                  </a:cubicBezTo>
                  <a:cubicBezTo>
                    <a:pt x="237" y="27"/>
                    <a:pt x="197" y="2"/>
                    <a:pt x="151" y="0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171" y="74"/>
                    <a:pt x="188" y="84"/>
                    <a:pt x="199" y="99"/>
                  </a:cubicBezTo>
                  <a:close/>
                  <a:moveTo>
                    <a:pt x="270" y="78"/>
                  </a:moveTo>
                  <a:cubicBezTo>
                    <a:pt x="270" y="78"/>
                    <a:pt x="270" y="78"/>
                    <a:pt x="270" y="78"/>
                  </a:cubicBezTo>
                  <a:cubicBezTo>
                    <a:pt x="208" y="114"/>
                    <a:pt x="208" y="114"/>
                    <a:pt x="208" y="114"/>
                  </a:cubicBezTo>
                  <a:cubicBezTo>
                    <a:pt x="212" y="123"/>
                    <a:pt x="214" y="132"/>
                    <a:pt x="214" y="142"/>
                  </a:cubicBezTo>
                  <a:cubicBezTo>
                    <a:pt x="214" y="181"/>
                    <a:pt x="182" y="213"/>
                    <a:pt x="142" y="213"/>
                  </a:cubicBezTo>
                  <a:cubicBezTo>
                    <a:pt x="133" y="213"/>
                    <a:pt x="123" y="211"/>
                    <a:pt x="115" y="208"/>
                  </a:cubicBezTo>
                  <a:cubicBezTo>
                    <a:pt x="79" y="269"/>
                    <a:pt x="79" y="269"/>
                    <a:pt x="79" y="269"/>
                  </a:cubicBezTo>
                  <a:cubicBezTo>
                    <a:pt x="98" y="279"/>
                    <a:pt x="120" y="285"/>
                    <a:pt x="142" y="285"/>
                  </a:cubicBezTo>
                  <a:cubicBezTo>
                    <a:pt x="221" y="285"/>
                    <a:pt x="285" y="221"/>
                    <a:pt x="285" y="142"/>
                  </a:cubicBezTo>
                  <a:cubicBezTo>
                    <a:pt x="285" y="119"/>
                    <a:pt x="280" y="97"/>
                    <a:pt x="270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endParaRPr lang="zh-CN" altLang="en-US" sz="4000">
                <a:cs typeface="+mn-ea"/>
                <a:sym typeface="+mn-lt"/>
              </a:endParaRPr>
            </a:p>
          </p:txBody>
        </p:sp>
      </p:grpSp>
      <p:sp>
        <p:nvSpPr>
          <p:cNvPr id="25" name="Rectangle 87"/>
          <p:cNvSpPr/>
          <p:nvPr/>
        </p:nvSpPr>
        <p:spPr>
          <a:xfrm>
            <a:off x="1695450" y="2451735"/>
            <a:ext cx="2926715" cy="96456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考虑全面</a:t>
            </a:r>
            <a:endParaRPr lang="zh-CN" altLang="en-US" sz="40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28" name="Rectangle 87"/>
          <p:cNvSpPr/>
          <p:nvPr/>
        </p:nvSpPr>
        <p:spPr>
          <a:xfrm>
            <a:off x="1750695" y="4099560"/>
            <a:ext cx="2926715" cy="96456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语言简洁</a:t>
            </a:r>
            <a:endParaRPr lang="zh-CN" altLang="en-US" sz="40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723880" y="4201809"/>
            <a:ext cx="803272" cy="841390"/>
            <a:chOff x="1284297" y="4357121"/>
            <a:chExt cx="1122214" cy="1175466"/>
          </a:xfrm>
        </p:grpSpPr>
        <p:sp>
          <p:nvSpPr>
            <p:cNvPr id="31" name="Freeform 7"/>
            <p:cNvSpPr/>
            <p:nvPr/>
          </p:nvSpPr>
          <p:spPr bwMode="auto">
            <a:xfrm>
              <a:off x="1284297" y="4357121"/>
              <a:ext cx="1122214" cy="1175466"/>
            </a:xfrm>
            <a:custGeom>
              <a:gdLst>
                <a:gd name="T0" fmla="*/ 0 w 1247"/>
                <a:gd name="T1" fmla="*/ 0 h 1306"/>
                <a:gd name="T2" fmla="*/ 1247 w 1247"/>
                <a:gd name="T3" fmla="*/ 0 h 1306"/>
                <a:gd name="T4" fmla="*/ 1247 w 1247"/>
                <a:gd name="T5" fmla="*/ 947 h 1306"/>
                <a:gd name="T6" fmla="*/ 623 w 1247"/>
                <a:gd name="T7" fmla="*/ 1306 h 1306"/>
                <a:gd name="T8" fmla="*/ 0 w 1247"/>
                <a:gd name="T9" fmla="*/ 947 h 1306"/>
                <a:gd name="T10" fmla="*/ 0 w 1247"/>
                <a:gd name="T11" fmla="*/ 0 h 13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7" h="1306">
                  <a:moveTo>
                    <a:pt x="0" y="0"/>
                  </a:moveTo>
                  <a:lnTo>
                    <a:pt x="1247" y="0"/>
                  </a:lnTo>
                  <a:lnTo>
                    <a:pt x="1247" y="947"/>
                  </a:lnTo>
                  <a:lnTo>
                    <a:pt x="623" y="1306"/>
                  </a:lnTo>
                  <a:lnTo>
                    <a:pt x="0" y="9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07" tIns="287893" rIns="91407" bIns="45703" numCol="1" anchor="t" anchorCtr="0" compatLnSpc="1"/>
            <a:lstStyle/>
            <a:p>
              <a:pPr algn="ctr"/>
              <a:endParaRPr lang="zh-CN" altLang="en-US"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1602759" y="4702539"/>
              <a:ext cx="485292" cy="484632"/>
            </a:xfrm>
            <a:custGeom>
              <a:gdLst>
                <a:gd name="T0" fmla="*/ 192 w 283"/>
                <a:gd name="T1" fmla="*/ 43 h 283"/>
                <a:gd name="T2" fmla="*/ 181 w 283"/>
                <a:gd name="T3" fmla="*/ 33 h 283"/>
                <a:gd name="T4" fmla="*/ 257 w 283"/>
                <a:gd name="T5" fmla="*/ 136 h 283"/>
                <a:gd name="T6" fmla="*/ 283 w 283"/>
                <a:gd name="T7" fmla="*/ 136 h 283"/>
                <a:gd name="T8" fmla="*/ 240 w 283"/>
                <a:gd name="T9" fmla="*/ 179 h 283"/>
                <a:gd name="T10" fmla="*/ 196 w 283"/>
                <a:gd name="T11" fmla="*/ 136 h 283"/>
                <a:gd name="T12" fmla="*/ 221 w 283"/>
                <a:gd name="T13" fmla="*/ 136 h 283"/>
                <a:gd name="T14" fmla="*/ 169 w 283"/>
                <a:gd name="T15" fmla="*/ 66 h 283"/>
                <a:gd name="T16" fmla="*/ 192 w 283"/>
                <a:gd name="T17" fmla="*/ 43 h 283"/>
                <a:gd name="T18" fmla="*/ 192 w 283"/>
                <a:gd name="T19" fmla="*/ 43 h 283"/>
                <a:gd name="T20" fmla="*/ 217 w 283"/>
                <a:gd name="T21" fmla="*/ 169 h 283"/>
                <a:gd name="T22" fmla="*/ 217 w 283"/>
                <a:gd name="T23" fmla="*/ 169 h 283"/>
                <a:gd name="T24" fmla="*/ 147 w 283"/>
                <a:gd name="T25" fmla="*/ 221 h 283"/>
                <a:gd name="T26" fmla="*/ 147 w 283"/>
                <a:gd name="T27" fmla="*/ 196 h 283"/>
                <a:gd name="T28" fmla="*/ 104 w 283"/>
                <a:gd name="T29" fmla="*/ 240 h 283"/>
                <a:gd name="T30" fmla="*/ 147 w 283"/>
                <a:gd name="T31" fmla="*/ 283 h 283"/>
                <a:gd name="T32" fmla="*/ 147 w 283"/>
                <a:gd name="T33" fmla="*/ 257 h 283"/>
                <a:gd name="T34" fmla="*/ 251 w 283"/>
                <a:gd name="T35" fmla="*/ 181 h 283"/>
                <a:gd name="T36" fmla="*/ 240 w 283"/>
                <a:gd name="T37" fmla="*/ 192 h 283"/>
                <a:gd name="T38" fmla="*/ 217 w 283"/>
                <a:gd name="T39" fmla="*/ 169 h 283"/>
                <a:gd name="T40" fmla="*/ 217 w 283"/>
                <a:gd name="T41" fmla="*/ 169 h 283"/>
                <a:gd name="T42" fmla="*/ 114 w 283"/>
                <a:gd name="T43" fmla="*/ 217 h 283"/>
                <a:gd name="T44" fmla="*/ 114 w 283"/>
                <a:gd name="T45" fmla="*/ 217 h 283"/>
                <a:gd name="T46" fmla="*/ 91 w 283"/>
                <a:gd name="T47" fmla="*/ 240 h 283"/>
                <a:gd name="T48" fmla="*/ 102 w 283"/>
                <a:gd name="T49" fmla="*/ 250 h 283"/>
                <a:gd name="T50" fmla="*/ 26 w 283"/>
                <a:gd name="T51" fmla="*/ 147 h 283"/>
                <a:gd name="T52" fmla="*/ 0 w 283"/>
                <a:gd name="T53" fmla="*/ 147 h 283"/>
                <a:gd name="T54" fmla="*/ 43 w 283"/>
                <a:gd name="T55" fmla="*/ 104 h 283"/>
                <a:gd name="T56" fmla="*/ 87 w 283"/>
                <a:gd name="T57" fmla="*/ 147 h 283"/>
                <a:gd name="T58" fmla="*/ 62 w 283"/>
                <a:gd name="T59" fmla="*/ 147 h 283"/>
                <a:gd name="T60" fmla="*/ 114 w 283"/>
                <a:gd name="T61" fmla="*/ 217 h 283"/>
                <a:gd name="T62" fmla="*/ 114 w 283"/>
                <a:gd name="T63" fmla="*/ 217 h 283"/>
                <a:gd name="T64" fmla="*/ 66 w 283"/>
                <a:gd name="T65" fmla="*/ 114 h 283"/>
                <a:gd name="T66" fmla="*/ 66 w 283"/>
                <a:gd name="T67" fmla="*/ 114 h 283"/>
                <a:gd name="T68" fmla="*/ 136 w 283"/>
                <a:gd name="T69" fmla="*/ 62 h 283"/>
                <a:gd name="T70" fmla="*/ 136 w 283"/>
                <a:gd name="T71" fmla="*/ 87 h 283"/>
                <a:gd name="T72" fmla="*/ 179 w 283"/>
                <a:gd name="T73" fmla="*/ 43 h 283"/>
                <a:gd name="T74" fmla="*/ 136 w 283"/>
                <a:gd name="T75" fmla="*/ 0 h 283"/>
                <a:gd name="T76" fmla="*/ 136 w 283"/>
                <a:gd name="T77" fmla="*/ 26 h 283"/>
                <a:gd name="T78" fmla="*/ 33 w 283"/>
                <a:gd name="T79" fmla="*/ 102 h 283"/>
                <a:gd name="T80" fmla="*/ 43 w 283"/>
                <a:gd name="T81" fmla="*/ 91 h 283"/>
                <a:gd name="T82" fmla="*/ 66 w 283"/>
                <a:gd name="T83" fmla="*/ 114 h 283"/>
                <a:gd name="T84" fmla="*/ 66 w 283"/>
                <a:gd name="T85" fmla="*/ 114 h 283"/>
                <a:gd name="T86" fmla="*/ 88 w 283"/>
                <a:gd name="T87" fmla="*/ 141 h 283"/>
                <a:gd name="T88" fmla="*/ 88 w 283"/>
                <a:gd name="T89" fmla="*/ 141 h 283"/>
                <a:gd name="T90" fmla="*/ 142 w 283"/>
                <a:gd name="T91" fmla="*/ 195 h 283"/>
                <a:gd name="T92" fmla="*/ 195 w 283"/>
                <a:gd name="T93" fmla="*/ 141 h 283"/>
                <a:gd name="T94" fmla="*/ 142 w 283"/>
                <a:gd name="T95" fmla="*/ 88 h 283"/>
                <a:gd name="T96" fmla="*/ 88 w 283"/>
                <a:gd name="T97" fmla="*/ 141 h 2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3" h="283">
                  <a:moveTo>
                    <a:pt x="192" y="43"/>
                  </a:moveTo>
                  <a:cubicBezTo>
                    <a:pt x="181" y="33"/>
                    <a:pt x="181" y="33"/>
                    <a:pt x="181" y="33"/>
                  </a:cubicBezTo>
                  <a:cubicBezTo>
                    <a:pt x="224" y="48"/>
                    <a:pt x="255" y="88"/>
                    <a:pt x="257" y="136"/>
                  </a:cubicBezTo>
                  <a:cubicBezTo>
                    <a:pt x="283" y="136"/>
                    <a:pt x="283" y="136"/>
                    <a:pt x="283" y="136"/>
                  </a:cubicBezTo>
                  <a:cubicBezTo>
                    <a:pt x="240" y="179"/>
                    <a:pt x="240" y="179"/>
                    <a:pt x="240" y="179"/>
                  </a:cubicBezTo>
                  <a:cubicBezTo>
                    <a:pt x="196" y="136"/>
                    <a:pt x="196" y="136"/>
                    <a:pt x="196" y="136"/>
                  </a:cubicBezTo>
                  <a:cubicBezTo>
                    <a:pt x="221" y="136"/>
                    <a:pt x="221" y="136"/>
                    <a:pt x="221" y="136"/>
                  </a:cubicBezTo>
                  <a:cubicBezTo>
                    <a:pt x="219" y="104"/>
                    <a:pt x="198" y="77"/>
                    <a:pt x="169" y="66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2" y="43"/>
                    <a:pt x="192" y="43"/>
                    <a:pt x="192" y="43"/>
                  </a:cubicBezTo>
                  <a:close/>
                  <a:moveTo>
                    <a:pt x="217" y="169"/>
                  </a:moveTo>
                  <a:cubicBezTo>
                    <a:pt x="217" y="169"/>
                    <a:pt x="217" y="169"/>
                    <a:pt x="217" y="169"/>
                  </a:cubicBezTo>
                  <a:cubicBezTo>
                    <a:pt x="206" y="198"/>
                    <a:pt x="179" y="219"/>
                    <a:pt x="147" y="221"/>
                  </a:cubicBezTo>
                  <a:cubicBezTo>
                    <a:pt x="147" y="196"/>
                    <a:pt x="147" y="196"/>
                    <a:pt x="147" y="196"/>
                  </a:cubicBezTo>
                  <a:cubicBezTo>
                    <a:pt x="104" y="240"/>
                    <a:pt x="104" y="240"/>
                    <a:pt x="104" y="240"/>
                  </a:cubicBezTo>
                  <a:cubicBezTo>
                    <a:pt x="147" y="283"/>
                    <a:pt x="147" y="283"/>
                    <a:pt x="147" y="283"/>
                  </a:cubicBezTo>
                  <a:cubicBezTo>
                    <a:pt x="147" y="257"/>
                    <a:pt x="147" y="257"/>
                    <a:pt x="147" y="257"/>
                  </a:cubicBezTo>
                  <a:cubicBezTo>
                    <a:pt x="195" y="255"/>
                    <a:pt x="235" y="224"/>
                    <a:pt x="251" y="181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17" y="169"/>
                    <a:pt x="217" y="169"/>
                    <a:pt x="217" y="169"/>
                  </a:cubicBezTo>
                  <a:cubicBezTo>
                    <a:pt x="217" y="169"/>
                    <a:pt x="217" y="169"/>
                    <a:pt x="217" y="169"/>
                  </a:cubicBezTo>
                  <a:close/>
                  <a:moveTo>
                    <a:pt x="114" y="217"/>
                  </a:moveTo>
                  <a:cubicBezTo>
                    <a:pt x="114" y="217"/>
                    <a:pt x="114" y="217"/>
                    <a:pt x="114" y="217"/>
                  </a:cubicBezTo>
                  <a:cubicBezTo>
                    <a:pt x="91" y="240"/>
                    <a:pt x="91" y="240"/>
                    <a:pt x="91" y="240"/>
                  </a:cubicBezTo>
                  <a:cubicBezTo>
                    <a:pt x="102" y="250"/>
                    <a:pt x="102" y="250"/>
                    <a:pt x="102" y="250"/>
                  </a:cubicBezTo>
                  <a:cubicBezTo>
                    <a:pt x="59" y="235"/>
                    <a:pt x="28" y="195"/>
                    <a:pt x="26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4" y="179"/>
                    <a:pt x="85" y="206"/>
                    <a:pt x="114" y="217"/>
                  </a:cubicBezTo>
                  <a:cubicBezTo>
                    <a:pt x="114" y="217"/>
                    <a:pt x="114" y="217"/>
                    <a:pt x="114" y="217"/>
                  </a:cubicBezTo>
                  <a:close/>
                  <a:moveTo>
                    <a:pt x="66" y="114"/>
                  </a:moveTo>
                  <a:cubicBezTo>
                    <a:pt x="66" y="114"/>
                    <a:pt x="66" y="114"/>
                    <a:pt x="66" y="114"/>
                  </a:cubicBezTo>
                  <a:cubicBezTo>
                    <a:pt x="77" y="85"/>
                    <a:pt x="104" y="64"/>
                    <a:pt x="136" y="62"/>
                  </a:cubicBezTo>
                  <a:cubicBezTo>
                    <a:pt x="136" y="87"/>
                    <a:pt x="136" y="87"/>
                    <a:pt x="136" y="87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88" y="28"/>
                    <a:pt x="48" y="59"/>
                    <a:pt x="33" y="102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lose/>
                  <a:moveTo>
                    <a:pt x="88" y="141"/>
                  </a:moveTo>
                  <a:cubicBezTo>
                    <a:pt x="88" y="141"/>
                    <a:pt x="88" y="141"/>
                    <a:pt x="88" y="141"/>
                  </a:cubicBezTo>
                  <a:cubicBezTo>
                    <a:pt x="88" y="171"/>
                    <a:pt x="112" y="195"/>
                    <a:pt x="142" y="195"/>
                  </a:cubicBezTo>
                  <a:cubicBezTo>
                    <a:pt x="171" y="195"/>
                    <a:pt x="195" y="171"/>
                    <a:pt x="195" y="141"/>
                  </a:cubicBezTo>
                  <a:cubicBezTo>
                    <a:pt x="195" y="112"/>
                    <a:pt x="171" y="88"/>
                    <a:pt x="142" y="88"/>
                  </a:cubicBezTo>
                  <a:cubicBezTo>
                    <a:pt x="112" y="88"/>
                    <a:pt x="88" y="112"/>
                    <a:pt x="88" y="1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endParaRPr lang="zh-CN" altLang="en-US" sz="4000"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723880" y="2513765"/>
            <a:ext cx="803272" cy="841390"/>
            <a:chOff x="1284297" y="2191557"/>
            <a:chExt cx="1122214" cy="1175466"/>
          </a:xfrm>
        </p:grpSpPr>
        <p:sp>
          <p:nvSpPr>
            <p:cNvPr id="34" name="Freeform 6"/>
            <p:cNvSpPr/>
            <p:nvPr/>
          </p:nvSpPr>
          <p:spPr bwMode="auto">
            <a:xfrm>
              <a:off x="1284297" y="2191557"/>
              <a:ext cx="1122214" cy="1175466"/>
            </a:xfrm>
            <a:custGeom>
              <a:gdLst>
                <a:gd name="T0" fmla="*/ 0 w 1247"/>
                <a:gd name="T1" fmla="*/ 0 h 1306"/>
                <a:gd name="T2" fmla="*/ 1247 w 1247"/>
                <a:gd name="T3" fmla="*/ 0 h 1306"/>
                <a:gd name="T4" fmla="*/ 1247 w 1247"/>
                <a:gd name="T5" fmla="*/ 945 h 1306"/>
                <a:gd name="T6" fmla="*/ 623 w 1247"/>
                <a:gd name="T7" fmla="*/ 1306 h 1306"/>
                <a:gd name="T8" fmla="*/ 0 w 1247"/>
                <a:gd name="T9" fmla="*/ 945 h 1306"/>
                <a:gd name="T10" fmla="*/ 0 w 1247"/>
                <a:gd name="T11" fmla="*/ 0 h 13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7" h="1306">
                  <a:moveTo>
                    <a:pt x="0" y="0"/>
                  </a:moveTo>
                  <a:lnTo>
                    <a:pt x="1247" y="0"/>
                  </a:lnTo>
                  <a:lnTo>
                    <a:pt x="1247" y="945"/>
                  </a:lnTo>
                  <a:lnTo>
                    <a:pt x="623" y="1306"/>
                  </a:lnTo>
                  <a:lnTo>
                    <a:pt x="0" y="9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07" tIns="287893" rIns="91407" bIns="45703" numCol="1" anchor="t" anchorCtr="0" compatLnSpc="1"/>
            <a:lstStyle/>
            <a:p>
              <a:pPr algn="ctr"/>
              <a:endParaRPr lang="zh-CN" altLang="en-US"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1611055" y="2544909"/>
              <a:ext cx="468701" cy="468765"/>
            </a:xfrm>
            <a:custGeom>
              <a:gdLst>
                <a:gd name="T0" fmla="*/ 99 w 285"/>
                <a:gd name="T1" fmla="*/ 198 h 285"/>
                <a:gd name="T2" fmla="*/ 63 w 285"/>
                <a:gd name="T3" fmla="*/ 261 h 285"/>
                <a:gd name="T4" fmla="*/ 0 w 285"/>
                <a:gd name="T5" fmla="*/ 142 h 285"/>
                <a:gd name="T6" fmla="*/ 133 w 285"/>
                <a:gd name="T7" fmla="*/ 0 h 285"/>
                <a:gd name="T8" fmla="*/ 133 w 285"/>
                <a:gd name="T9" fmla="*/ 71 h 285"/>
                <a:gd name="T10" fmla="*/ 71 w 285"/>
                <a:gd name="T11" fmla="*/ 142 h 285"/>
                <a:gd name="T12" fmla="*/ 99 w 285"/>
                <a:gd name="T13" fmla="*/ 198 h 285"/>
                <a:gd name="T14" fmla="*/ 99 w 285"/>
                <a:gd name="T15" fmla="*/ 198 h 285"/>
                <a:gd name="T16" fmla="*/ 199 w 285"/>
                <a:gd name="T17" fmla="*/ 99 h 285"/>
                <a:gd name="T18" fmla="*/ 199 w 285"/>
                <a:gd name="T19" fmla="*/ 99 h 285"/>
                <a:gd name="T20" fmla="*/ 261 w 285"/>
                <a:gd name="T21" fmla="*/ 63 h 285"/>
                <a:gd name="T22" fmla="*/ 151 w 285"/>
                <a:gd name="T23" fmla="*/ 0 h 285"/>
                <a:gd name="T24" fmla="*/ 151 w 285"/>
                <a:gd name="T25" fmla="*/ 71 h 285"/>
                <a:gd name="T26" fmla="*/ 199 w 285"/>
                <a:gd name="T27" fmla="*/ 99 h 285"/>
                <a:gd name="T28" fmla="*/ 270 w 285"/>
                <a:gd name="T29" fmla="*/ 78 h 285"/>
                <a:gd name="T30" fmla="*/ 270 w 285"/>
                <a:gd name="T31" fmla="*/ 78 h 285"/>
                <a:gd name="T32" fmla="*/ 208 w 285"/>
                <a:gd name="T33" fmla="*/ 114 h 285"/>
                <a:gd name="T34" fmla="*/ 214 w 285"/>
                <a:gd name="T35" fmla="*/ 142 h 285"/>
                <a:gd name="T36" fmla="*/ 142 w 285"/>
                <a:gd name="T37" fmla="*/ 213 h 285"/>
                <a:gd name="T38" fmla="*/ 115 w 285"/>
                <a:gd name="T39" fmla="*/ 208 h 285"/>
                <a:gd name="T40" fmla="*/ 79 w 285"/>
                <a:gd name="T41" fmla="*/ 269 h 285"/>
                <a:gd name="T42" fmla="*/ 142 w 285"/>
                <a:gd name="T43" fmla="*/ 285 h 285"/>
                <a:gd name="T44" fmla="*/ 285 w 285"/>
                <a:gd name="T45" fmla="*/ 142 h 285"/>
                <a:gd name="T46" fmla="*/ 270 w 285"/>
                <a:gd name="T47" fmla="*/ 7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285">
                  <a:moveTo>
                    <a:pt x="99" y="198"/>
                  </a:moveTo>
                  <a:cubicBezTo>
                    <a:pt x="63" y="261"/>
                    <a:pt x="63" y="261"/>
                    <a:pt x="63" y="261"/>
                  </a:cubicBezTo>
                  <a:cubicBezTo>
                    <a:pt x="25" y="235"/>
                    <a:pt x="0" y="191"/>
                    <a:pt x="0" y="142"/>
                  </a:cubicBezTo>
                  <a:cubicBezTo>
                    <a:pt x="0" y="66"/>
                    <a:pt x="59" y="4"/>
                    <a:pt x="133" y="0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98" y="76"/>
                    <a:pt x="71" y="106"/>
                    <a:pt x="71" y="142"/>
                  </a:cubicBezTo>
                  <a:cubicBezTo>
                    <a:pt x="71" y="165"/>
                    <a:pt x="82" y="185"/>
                    <a:pt x="99" y="198"/>
                  </a:cubicBezTo>
                  <a:cubicBezTo>
                    <a:pt x="99" y="198"/>
                    <a:pt x="99" y="198"/>
                    <a:pt x="99" y="198"/>
                  </a:cubicBezTo>
                  <a:close/>
                  <a:moveTo>
                    <a:pt x="199" y="99"/>
                  </a:moveTo>
                  <a:cubicBezTo>
                    <a:pt x="199" y="99"/>
                    <a:pt x="199" y="99"/>
                    <a:pt x="199" y="99"/>
                  </a:cubicBezTo>
                  <a:cubicBezTo>
                    <a:pt x="261" y="63"/>
                    <a:pt x="261" y="63"/>
                    <a:pt x="261" y="63"/>
                  </a:cubicBezTo>
                  <a:cubicBezTo>
                    <a:pt x="237" y="27"/>
                    <a:pt x="197" y="2"/>
                    <a:pt x="151" y="0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171" y="74"/>
                    <a:pt x="188" y="84"/>
                    <a:pt x="199" y="99"/>
                  </a:cubicBezTo>
                  <a:close/>
                  <a:moveTo>
                    <a:pt x="270" y="78"/>
                  </a:moveTo>
                  <a:cubicBezTo>
                    <a:pt x="270" y="78"/>
                    <a:pt x="270" y="78"/>
                    <a:pt x="270" y="78"/>
                  </a:cubicBezTo>
                  <a:cubicBezTo>
                    <a:pt x="208" y="114"/>
                    <a:pt x="208" y="114"/>
                    <a:pt x="208" y="114"/>
                  </a:cubicBezTo>
                  <a:cubicBezTo>
                    <a:pt x="212" y="123"/>
                    <a:pt x="214" y="132"/>
                    <a:pt x="214" y="142"/>
                  </a:cubicBezTo>
                  <a:cubicBezTo>
                    <a:pt x="214" y="181"/>
                    <a:pt x="182" y="213"/>
                    <a:pt x="142" y="213"/>
                  </a:cubicBezTo>
                  <a:cubicBezTo>
                    <a:pt x="133" y="213"/>
                    <a:pt x="123" y="211"/>
                    <a:pt x="115" y="208"/>
                  </a:cubicBezTo>
                  <a:cubicBezTo>
                    <a:pt x="79" y="269"/>
                    <a:pt x="79" y="269"/>
                    <a:pt x="79" y="269"/>
                  </a:cubicBezTo>
                  <a:cubicBezTo>
                    <a:pt x="98" y="279"/>
                    <a:pt x="120" y="285"/>
                    <a:pt x="142" y="285"/>
                  </a:cubicBezTo>
                  <a:cubicBezTo>
                    <a:pt x="221" y="285"/>
                    <a:pt x="285" y="221"/>
                    <a:pt x="285" y="142"/>
                  </a:cubicBezTo>
                  <a:cubicBezTo>
                    <a:pt x="285" y="119"/>
                    <a:pt x="280" y="97"/>
                    <a:pt x="270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endParaRPr lang="zh-CN" altLang="en-US" sz="4000">
                <a:cs typeface="+mn-ea"/>
                <a:sym typeface="+mn-lt"/>
              </a:endParaRPr>
            </a:p>
          </p:txBody>
        </p:sp>
      </p:grpSp>
      <p:sp>
        <p:nvSpPr>
          <p:cNvPr id="37" name="Rectangle 87"/>
          <p:cNvSpPr/>
          <p:nvPr/>
        </p:nvSpPr>
        <p:spPr>
          <a:xfrm>
            <a:off x="8748395" y="2451735"/>
            <a:ext cx="2926715" cy="96456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概括得当</a:t>
            </a:r>
            <a:endParaRPr lang="zh-CN" altLang="en-US" sz="40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40" name="Rectangle 87"/>
          <p:cNvSpPr/>
          <p:nvPr/>
        </p:nvSpPr>
        <p:spPr>
          <a:xfrm>
            <a:off x="8813165" y="4140200"/>
            <a:ext cx="2926715" cy="96456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角度明晰</a:t>
            </a:r>
            <a:endParaRPr lang="zh-CN" altLang="en-US" sz="40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15"/>
          <a:stretch>
            <a:fillRect/>
          </a:stretch>
        </p:blipFill>
        <p:spPr>
          <a:xfrm>
            <a:off x="4404360" y="2214880"/>
            <a:ext cx="2828290" cy="321818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030730" y="452120"/>
            <a:ext cx="420497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spc="300">
                <a:solidFill>
                  <a:schemeClr val="accent2">
                    <a:lumMod val="50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  <a:cs typeface="+mn-ea"/>
                <a:sym typeface="+mn-lt"/>
              </a:rPr>
              <a:t>二、高考备考策略</a:t>
            </a:r>
            <a:endParaRPr lang="zh-CN" altLang="en-US" sz="3600" spc="300">
              <a:solidFill>
                <a:schemeClr val="accent2">
                  <a:lumMod val="50000"/>
                </a:schemeClr>
              </a:solidFill>
              <a:latin typeface="汉仪颜楷简" panose="00020600040101010101" charset="-122"/>
              <a:ea typeface="汉仪颜楷简" panose="00020600040101010101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04360" y="1655445"/>
            <a:ext cx="32391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答题注意要点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674053" y="328553"/>
            <a:ext cx="5544821" cy="645160"/>
            <a:chOff x="649127" y="-84908"/>
            <a:chExt cx="5375255" cy="64516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127" y="77842"/>
              <a:ext cx="1058997" cy="318463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1948004" y="-84908"/>
              <a:ext cx="4076378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spc="300">
                  <a:solidFill>
                    <a:schemeClr val="accent2">
                      <a:lumMod val="50000"/>
                    </a:schemeClr>
                  </a:solidFill>
                  <a:latin typeface="汉仪颜楷简" panose="00020600040101010101" charset="-122"/>
                  <a:ea typeface="汉仪颜楷简" panose="00020600040101010101" charset="-122"/>
                  <a:cs typeface="+mn-ea"/>
                  <a:sym typeface="+mn-lt"/>
                </a:rPr>
                <a:t>二、高考备考策略</a:t>
              </a:r>
              <a:endParaRPr lang="zh-CN" altLang="en-US" sz="3600" spc="300">
                <a:solidFill>
                  <a:schemeClr val="accent2">
                    <a:lumMod val="50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735195" y="809625"/>
            <a:ext cx="3027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组织答案注意点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9310" y="1373505"/>
            <a:ext cx="51428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1.</a:t>
            </a: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答案组织要注意规范性表述。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5175" y="3821430"/>
            <a:ext cx="10661650" cy="521970"/>
          </a:xfrm>
          <a:prstGeom prst="rect">
            <a:avLst/>
          </a:prstGeom>
          <a:ln w="34925" cmpd="thickThin">
            <a:solidFill>
              <a:srgbClr val="C0000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手法分析总结：</a:t>
            </a:r>
            <a:r>
              <a:rPr lang="en-US" altLang="zh-CN" sz="2800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1</a:t>
            </a:r>
            <a:r>
              <a:rPr lang="zh-CN" altLang="en-US" sz="2800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）点出手法</a:t>
            </a:r>
            <a:r>
              <a:rPr lang="en-US" altLang="zh-CN" sz="2800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2</a:t>
            </a:r>
            <a:r>
              <a:rPr lang="zh-CN" altLang="en-US" sz="2800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）分析手法构成</a:t>
            </a:r>
            <a:r>
              <a:rPr lang="en-US" altLang="zh-CN" sz="2800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3</a:t>
            </a:r>
            <a:r>
              <a:rPr lang="zh-CN" altLang="en-US" sz="2800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）分析手法的效果</a:t>
            </a:r>
            <a:endParaRPr lang="zh-CN" altLang="en-US" sz="2800">
              <a:solidFill>
                <a:srgbClr val="C00000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9896475" y="2028825"/>
            <a:ext cx="1317625" cy="1242695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0034270" y="4893945"/>
            <a:ext cx="1317625" cy="1242695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b="15347"/>
          <a:stretch>
            <a:fillRect/>
          </a:stretch>
        </p:blipFill>
        <p:spPr>
          <a:xfrm>
            <a:off x="829310" y="1887220"/>
            <a:ext cx="8992235" cy="18459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310" y="4431665"/>
            <a:ext cx="8992870" cy="2069465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5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674053" y="328553"/>
            <a:ext cx="5544821" cy="645160"/>
            <a:chOff x="649127" y="-84908"/>
            <a:chExt cx="5375255" cy="64516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127" y="77842"/>
              <a:ext cx="1058997" cy="318463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1948004" y="-84908"/>
              <a:ext cx="4076378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spc="300">
                  <a:solidFill>
                    <a:schemeClr val="accent2">
                      <a:lumMod val="50000"/>
                    </a:schemeClr>
                  </a:solidFill>
                  <a:latin typeface="汉仪颜楷简" panose="00020600040101010101" charset="-122"/>
                  <a:ea typeface="汉仪颜楷简" panose="00020600040101010101" charset="-122"/>
                  <a:cs typeface="+mn-ea"/>
                  <a:sym typeface="+mn-lt"/>
                </a:rPr>
                <a:t>二、高考备考策略</a:t>
              </a:r>
              <a:endParaRPr lang="zh-CN" altLang="en-US" sz="3600" spc="300">
                <a:solidFill>
                  <a:schemeClr val="accent2">
                    <a:lumMod val="50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677410" y="789940"/>
            <a:ext cx="3027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组织答案注意点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9310" y="1373505"/>
            <a:ext cx="47682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2.</a:t>
            </a: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答案组织要有一定的条理性。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2355" y="3694430"/>
            <a:ext cx="9483725" cy="521970"/>
          </a:xfrm>
          <a:prstGeom prst="rect">
            <a:avLst/>
          </a:prstGeom>
          <a:ln w="34925" cmpd="thickThin">
            <a:solidFill>
              <a:srgbClr val="C0000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注意标注序号，分点作答，从不同角度来思考作答。</a:t>
            </a:r>
            <a:endParaRPr lang="zh-CN" altLang="en-US" sz="2800">
              <a:solidFill>
                <a:srgbClr val="C00000"/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  <a:sym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9896475" y="2028825"/>
            <a:ext cx="1317625" cy="1242695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9991090" y="4861560"/>
            <a:ext cx="1317625" cy="1242695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785" y="1851660"/>
            <a:ext cx="8472170" cy="1597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6785" y="4462145"/>
            <a:ext cx="8471535" cy="1955800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674053" y="328553"/>
            <a:ext cx="5544821" cy="645160"/>
            <a:chOff x="649127" y="-84908"/>
            <a:chExt cx="5375255" cy="64516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127" y="77842"/>
              <a:ext cx="1058997" cy="318463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1948004" y="-84908"/>
              <a:ext cx="4076378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spc="300">
                  <a:solidFill>
                    <a:schemeClr val="accent2">
                      <a:lumMod val="50000"/>
                    </a:schemeClr>
                  </a:solidFill>
                  <a:latin typeface="汉仪颜楷简" panose="00020600040101010101" charset="-122"/>
                  <a:ea typeface="汉仪颜楷简" panose="00020600040101010101" charset="-122"/>
                  <a:cs typeface="+mn-ea"/>
                  <a:sym typeface="+mn-lt"/>
                </a:rPr>
                <a:t>二、高考备考策略</a:t>
              </a:r>
              <a:endParaRPr lang="zh-CN" altLang="en-US" sz="3600" spc="300">
                <a:solidFill>
                  <a:schemeClr val="accent2">
                    <a:lumMod val="50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582160" y="809625"/>
            <a:ext cx="3027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组织答案注意点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9310" y="1373505"/>
            <a:ext cx="54724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3.</a:t>
            </a:r>
            <a:r>
              <a:rPr lang="zh-CN" altLang="en-US" sz="28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答案组织要结合文本具体分析。</a:t>
            </a:r>
            <a:endParaRPr lang="zh-CN" altLang="en-US" sz="28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sp>
        <p:nvSpPr>
          <p:cNvPr id="9" name="七角星 8"/>
          <p:cNvSpPr/>
          <p:nvPr/>
        </p:nvSpPr>
        <p:spPr>
          <a:xfrm>
            <a:off x="8994775" y="1654810"/>
            <a:ext cx="2385060" cy="1892300"/>
          </a:xfrm>
          <a:prstGeom prst="star7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200" b="1" strike="noStrike" noProof="1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</a:rPr>
              <a:t>缺乏具体内容</a:t>
            </a:r>
            <a:endParaRPr lang="zh-CN" altLang="en-US" sz="3200" b="1" strike="noStrike" noProof="1">
              <a:solidFill>
                <a:srgbClr val="C00000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r="4277"/>
          <a:stretch>
            <a:fillRect/>
          </a:stretch>
        </p:blipFill>
        <p:spPr>
          <a:xfrm>
            <a:off x="828675" y="1895475"/>
            <a:ext cx="8015605" cy="2044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675" y="3940175"/>
            <a:ext cx="8965565" cy="2292350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圆角矩形 8"/>
          <p:cNvSpPr/>
          <p:nvPr/>
        </p:nvSpPr>
        <p:spPr>
          <a:xfrm>
            <a:off x="5760720" y="2113167"/>
            <a:ext cx="699234" cy="704200"/>
          </a:xfrm>
          <a:prstGeom prst="roundRect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altLang="zh-CN" sz="4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86050" y="2948305"/>
            <a:ext cx="72555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>
                <a:solidFill>
                  <a:schemeClr val="accent2">
                    <a:lumMod val="50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  <a:cs typeface="+mn-ea"/>
              </a:defRPr>
            </a:lvl1pPr>
          </a:lstStyle>
          <a:p>
            <a:pPr algn="ctr"/>
            <a:r>
              <a:rPr lang="zh-CN" altLang="en-US">
                <a:latin typeface="汉仪颜楷简" panose="00020600040101010101" charset="-122"/>
                <a:ea typeface="汉仪颜楷简" panose="00020600040101010101" charset="-122"/>
                <a:sym typeface="+mn-lt"/>
              </a:rPr>
              <a:t>小说文体知识</a:t>
            </a:r>
            <a:endParaRPr lang="zh-CN" altLang="en-US">
              <a:latin typeface="汉仪颜楷简" panose="00020600040101010101" charset="-122"/>
              <a:ea typeface="汉仪颜楷简" panose="00020600040101010101" charset="-122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776923" y="429518"/>
            <a:ext cx="8000365" cy="645160"/>
            <a:chOff x="738386" y="288472"/>
            <a:chExt cx="7755707" cy="6451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386" y="451222"/>
              <a:ext cx="1058997" cy="318463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889523" y="288472"/>
              <a:ext cx="6604570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3600" smtClean="0">
                  <a:latin typeface="汉仪颜楷简" panose="00020600040101010101" charset="-122"/>
                  <a:ea typeface="汉仪颜楷简" panose="00020600040101010101" charset="-122"/>
                  <a:sym typeface="+mn-ea"/>
                </a:rPr>
                <a:t>三、小说</a:t>
              </a:r>
              <a:r>
                <a:rPr lang="zh-CN" altLang="en-US" sz="3600">
                  <a:latin typeface="汉仪颜楷简" panose="00020600040101010101" charset="-122"/>
                  <a:ea typeface="汉仪颜楷简" panose="00020600040101010101" charset="-122"/>
                  <a:sym typeface="+mn-lt"/>
                </a:rPr>
                <a:t>文体知识</a:t>
              </a:r>
              <a:endParaRPr lang="zh-CN" altLang="en-US" sz="3600" spc="30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Title 6"/>
          <p:cNvSpPr txBox="1"/>
          <p:nvPr>
            <p:custDataLst>
              <p:tags r:id="rId3"/>
            </p:custDataLst>
          </p:nvPr>
        </p:nvSpPr>
        <p:spPr>
          <a:xfrm>
            <a:off x="1964690" y="1734820"/>
            <a:ext cx="2827655" cy="6464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lang="en-US" sz="3200" b="1" i="0" spc="20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1.叙事角度</a:t>
            </a:r>
            <a:endParaRPr kumimoji="0" lang="en-US" sz="3200" b="1" i="0" spc="200" noProof="0">
              <a:ln w="3175">
                <a:noFill/>
                <a:prstDash val="dash"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4"/>
            </p:custDataLst>
          </p:nvPr>
        </p:nvSpPr>
        <p:spPr>
          <a:xfrm>
            <a:off x="659130" y="2381250"/>
            <a:ext cx="6125845" cy="36804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</a:pPr>
            <a:r>
              <a:rPr altLang="zh-CN" sz="2000" b="1" spc="200">
                <a:ln w="3175">
                  <a:noFill/>
                  <a:prstDash val="dash"/>
                </a:ln>
                <a:solidFill>
                  <a:srgbClr val="C00000"/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微软雅黑" panose="020b0503020204020204" charset="-122"/>
              </a:rPr>
              <a:t>1</a:t>
            </a: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C00000"/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微软雅黑" panose="020b0503020204020204" charset="-122"/>
              </a:rPr>
              <a:t>）全知视角：</a:t>
            </a:r>
            <a:r>
              <a:rPr lang="zh-CN" altLang="en-US" sz="20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微软雅黑" panose="020b0503020204020204" charset="-122"/>
              </a:rPr>
              <a:t>往往用第三人称来叙事。叙事人相当于上帝，他对情节的发展，人物的心理、命运了如指掌，甚至走到前台对人物评应论足。好处：①便于作者对人物、情节的掌控；②便于作者对人物主评判，使作者的倾向鲜明地展示在读者面前。</a:t>
            </a:r>
            <a:endParaRPr lang="zh-CN" altLang="en-US" sz="20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华文楷体" panose="02010600040101010101" charset="-122"/>
              <a:ea typeface="华文楷体" panose="02010600040101010101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</a:pPr>
            <a:r>
              <a:rPr altLang="zh-CN" sz="2000" b="1" spc="200">
                <a:ln w="3175">
                  <a:noFill/>
                  <a:prstDash val="dash"/>
                </a:ln>
                <a:solidFill>
                  <a:srgbClr val="C00000"/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微软雅黑" panose="020b0503020204020204" charset="-122"/>
              </a:rPr>
              <a:t>2</a:t>
            </a: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C00000"/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微软雅黑" panose="020b0503020204020204" charset="-122"/>
              </a:rPr>
              <a:t>）有限视角：</a:t>
            </a:r>
            <a:r>
              <a:rPr lang="zh-CN" altLang="en-US" sz="20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微软雅黑" panose="020b0503020204020204" charset="-122"/>
              </a:rPr>
              <a:t>往往用第一人称来叙事。依靠人物的眼睛来看小说中的世界。好处：给读者留下想象空间，让读者去推理、评判。</a:t>
            </a:r>
            <a:endParaRPr lang="zh-CN" altLang="en-US" sz="20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华文楷体" panose="02010600040101010101" charset="-122"/>
              <a:ea typeface="华文楷体" panose="02010600040101010101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07125" y="1217295"/>
            <a:ext cx="1412240" cy="706755"/>
          </a:xfrm>
          <a:prstGeom prst="rect">
            <a:avLst/>
          </a:prstGeom>
          <a:ln w="44450" cmpd="sng">
            <a:solidFill>
              <a:srgbClr val="C0000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</a:rPr>
              <a:t>叙述</a:t>
            </a:r>
            <a:endParaRPr lang="zh-CN" altLang="en-US" sz="4000" b="1">
              <a:solidFill>
                <a:srgbClr val="C00000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7013575" y="2056130"/>
            <a:ext cx="0" cy="4005580"/>
          </a:xfrm>
          <a:prstGeom prst="line">
            <a:avLst/>
          </a:prstGeom>
          <a:ln w="28575" cmpd="thickThin">
            <a:solidFill>
              <a:srgbClr val="38373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6"/>
          <p:cNvSpPr txBox="1"/>
          <p:nvPr>
            <p:custDataLst>
              <p:tags r:id="rId5"/>
            </p:custDataLst>
          </p:nvPr>
        </p:nvSpPr>
        <p:spPr>
          <a:xfrm>
            <a:off x="8244840" y="1734820"/>
            <a:ext cx="2784475" cy="6496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3500" tIns="25400" rIns="63500" bIns="254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lang="en-US" sz="3200" b="1" i="0" spc="20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2.叙述人称</a:t>
            </a:r>
            <a:endParaRPr kumimoji="0" lang="en-US" sz="3200" b="1" i="0" spc="200" noProof="0">
              <a:ln w="3175">
                <a:noFill/>
                <a:prstDash val="dash"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" name="Title 6"/>
          <p:cNvSpPr txBox="1"/>
          <p:nvPr>
            <p:custDataLst>
              <p:tags r:id="rId6"/>
            </p:custDataLst>
          </p:nvPr>
        </p:nvSpPr>
        <p:spPr>
          <a:xfrm>
            <a:off x="7172953" y="2606691"/>
            <a:ext cx="4540917" cy="290447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</a:pPr>
            <a:r>
              <a:rPr altLang="zh-CN" sz="2000" b="1" spc="120">
                <a:ln w="3175">
                  <a:noFill/>
                  <a:prstDash val="dash"/>
                </a:ln>
                <a:solidFill>
                  <a:srgbClr val="C00000"/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1</a:t>
            </a:r>
            <a:r>
              <a:rPr lang="zh-CN" altLang="en-US" sz="2000" b="1" spc="120">
                <a:ln w="3175">
                  <a:noFill/>
                  <a:prstDash val="dash"/>
                </a:ln>
                <a:solidFill>
                  <a:srgbClr val="C00000"/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）第一人称：</a:t>
            </a:r>
            <a:r>
              <a:rPr lang="zh-CN" altLang="en-US" sz="20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使小说显得亲切，拉近作品和读者的距离，便于抒发感情。</a:t>
            </a:r>
            <a:endParaRPr lang="zh-CN" altLang="en-US" sz="20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</a:pPr>
            <a:r>
              <a:rPr altLang="zh-CN" sz="2000" b="1" spc="120">
                <a:ln w="3175">
                  <a:noFill/>
                  <a:prstDash val="dash"/>
                </a:ln>
                <a:solidFill>
                  <a:srgbClr val="C00000"/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2</a:t>
            </a:r>
            <a:r>
              <a:rPr lang="zh-CN" altLang="en-US" sz="2000" b="1" spc="120">
                <a:ln w="3175">
                  <a:noFill/>
                  <a:prstDash val="dash"/>
                </a:ln>
                <a:solidFill>
                  <a:srgbClr val="C00000"/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）第三人称：</a:t>
            </a:r>
            <a:r>
              <a:rPr lang="zh-CN" altLang="en-US" sz="20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以旁观者身份来讲述故事，叙述相对自由。</a:t>
            </a:r>
            <a:endParaRPr lang="zh-CN" altLang="en-US" sz="20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</a:pPr>
            <a:r>
              <a:rPr altLang="zh-CN" sz="2000" b="1" spc="120">
                <a:ln w="3175">
                  <a:noFill/>
                  <a:prstDash val="dash"/>
                </a:ln>
                <a:solidFill>
                  <a:srgbClr val="C00000"/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3</a:t>
            </a:r>
            <a:r>
              <a:rPr lang="zh-CN" altLang="en-US" sz="2000" b="1" spc="120">
                <a:ln w="3175">
                  <a:noFill/>
                  <a:prstDash val="dash"/>
                </a:ln>
                <a:solidFill>
                  <a:srgbClr val="C00000"/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）第二人称：</a:t>
            </a:r>
            <a:r>
              <a:rPr lang="zh-CN" altLang="en-US" sz="20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拉近叙述者与人物之间的距离，抒情气息浓。</a:t>
            </a:r>
            <a:endParaRPr lang="zh-CN" altLang="en-US" sz="20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776923" y="429518"/>
            <a:ext cx="8000365" cy="645160"/>
            <a:chOff x="738386" y="288472"/>
            <a:chExt cx="7755707" cy="6451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386" y="451222"/>
              <a:ext cx="1058997" cy="318463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889523" y="288472"/>
              <a:ext cx="6604570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3600" smtClean="0">
                  <a:latin typeface="汉仪颜楷简" panose="00020600040101010101" charset="-122"/>
                  <a:ea typeface="汉仪颜楷简" panose="00020600040101010101" charset="-122"/>
                  <a:sym typeface="+mn-ea"/>
                </a:rPr>
                <a:t>三、小说</a:t>
              </a:r>
              <a:r>
                <a:rPr lang="zh-CN" altLang="en-US" sz="3600">
                  <a:latin typeface="汉仪颜楷简" panose="00020600040101010101" charset="-122"/>
                  <a:ea typeface="汉仪颜楷简" panose="00020600040101010101" charset="-122"/>
                  <a:sym typeface="+mn-lt"/>
                </a:rPr>
                <a:t>文体知识</a:t>
              </a:r>
              <a:endParaRPr lang="zh-CN" altLang="en-US" sz="3600" spc="30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063490" y="1174750"/>
            <a:ext cx="1412240" cy="706755"/>
          </a:xfrm>
          <a:prstGeom prst="rect">
            <a:avLst/>
          </a:prstGeom>
          <a:ln w="44450" cmpd="sng">
            <a:solidFill>
              <a:srgbClr val="C0000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</a:rPr>
              <a:t>场景</a:t>
            </a:r>
            <a:endParaRPr lang="zh-CN" altLang="en-US" sz="4000" b="1">
              <a:solidFill>
                <a:srgbClr val="C00000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4185" y="1881505"/>
            <a:ext cx="907097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 latinLnBrk="1">
              <a:lnSpc>
                <a:spcPct val="150000"/>
              </a:lnSpc>
            </a:pPr>
            <a:r>
              <a:rPr 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1.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场景的定义：</a:t>
            </a:r>
            <a:r>
              <a:rPr lang="zh-CN" alt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小说是由一个个场景构成的。它是以人物为中心的环境描写。（人物＋事件＋环境）</a:t>
            </a:r>
            <a:endParaRPr lang="zh-CN" altLang="en-US" sz="2400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 latinLnBrk="1">
              <a:lnSpc>
                <a:spcPct val="150000"/>
              </a:lnSpc>
            </a:pPr>
            <a:r>
              <a:rPr 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2.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场景的分类：</a:t>
            </a:r>
            <a:r>
              <a:rPr lang="zh-CN" alt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公共场景和私人场景</a:t>
            </a:r>
            <a:endParaRPr lang="zh-CN" altLang="en-US" sz="2400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 latinLnBrk="1">
              <a:lnSpc>
                <a:spcPct val="150000"/>
              </a:lnSpc>
            </a:pPr>
            <a:r>
              <a:rPr 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3.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场景的功能：</a:t>
            </a:r>
            <a:r>
              <a:rPr lang="zh-CN" alt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</a:t>
            </a:r>
            <a:r>
              <a:rPr 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1</a:t>
            </a:r>
            <a:r>
              <a:rPr lang="zh-CN" alt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）给全篇“定调”；（</a:t>
            </a:r>
            <a:r>
              <a:rPr 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2</a:t>
            </a:r>
            <a:r>
              <a:rPr lang="zh-CN" alt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）营造意境与渲染气氛；（</a:t>
            </a:r>
            <a:r>
              <a:rPr 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3</a:t>
            </a:r>
            <a:r>
              <a:rPr lang="zh-CN" alt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）导引人物出场；（</a:t>
            </a:r>
            <a:r>
              <a:rPr 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4</a:t>
            </a:r>
            <a:r>
              <a:rPr lang="zh-CN" alt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）揭示人物性格；（</a:t>
            </a:r>
            <a:r>
              <a:rPr 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5</a:t>
            </a:r>
            <a:r>
              <a:rPr lang="zh-CN" alt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）作为象征。</a:t>
            </a:r>
            <a:endParaRPr lang="zh-CN" altLang="en-US" sz="2400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 latinLnBrk="1">
              <a:lnSpc>
                <a:spcPct val="150000"/>
              </a:lnSpc>
            </a:pPr>
            <a:r>
              <a:rPr 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4.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风景的意义：</a:t>
            </a:r>
            <a:r>
              <a:rPr lang="zh-CN" alt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</a:t>
            </a:r>
            <a:r>
              <a:rPr 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1</a:t>
            </a:r>
            <a:r>
              <a:rPr lang="zh-CN" alt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）营造氛围，渲染气氛；（</a:t>
            </a:r>
            <a:r>
              <a:rPr 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2</a:t>
            </a:r>
            <a:r>
              <a:rPr lang="zh-CN" alt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）衬托人物心情，暗示人物心理；（</a:t>
            </a:r>
            <a:r>
              <a:rPr 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3</a:t>
            </a:r>
            <a:r>
              <a:rPr lang="zh-CN" alt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）表现地域特色，孕育美感；（</a:t>
            </a:r>
            <a:r>
              <a:rPr 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4</a:t>
            </a:r>
            <a:r>
              <a:rPr lang="zh-CN" alt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）暗示背景；（</a:t>
            </a:r>
            <a:r>
              <a:rPr 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5</a:t>
            </a:r>
            <a:r>
              <a:rPr lang="zh-CN" altLang="en-US" sz="24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）推动情节发展。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159" y="1999849"/>
            <a:ext cx="2255721" cy="36771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4502889" y="1400794"/>
            <a:ext cx="4480769" cy="681990"/>
            <a:chOff x="4460530" y="1859960"/>
            <a:chExt cx="5262667" cy="800997"/>
          </a:xfrm>
        </p:grpSpPr>
        <p:sp>
          <p:nvSpPr>
            <p:cNvPr id="17" name="圆角矩形 16"/>
            <p:cNvSpPr/>
            <p:nvPr/>
          </p:nvSpPr>
          <p:spPr>
            <a:xfrm>
              <a:off x="4460530" y="1894611"/>
              <a:ext cx="692495" cy="692495"/>
            </a:xfrm>
            <a:prstGeom prst="round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smtClean="0">
                  <a:latin typeface="汉仪颜楷简" panose="00020600040101010101" charset="-122"/>
                  <a:ea typeface="汉仪颜楷简" panose="00020600040101010101" charset="-122"/>
                  <a:cs typeface="+mn-ea"/>
                  <a:sym typeface="+mn-lt"/>
                </a:rPr>
                <a:t>1</a:t>
              </a:r>
              <a:endParaRPr lang="en-US" altLang="zh-CN" sz="3200" b="1" smtClean="0">
                <a:latin typeface="汉仪颜楷简" panose="00020600040101010101" charset="-122"/>
                <a:ea typeface="汉仪颜楷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18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5618948" y="1859960"/>
              <a:ext cx="4104249" cy="80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spc="300">
                  <a:solidFill>
                    <a:srgbClr val="484B5C"/>
                  </a:solidFill>
                  <a:latin typeface="汉仪颜楷简" panose="00020600040101010101" charset="-122"/>
                  <a:ea typeface="汉仪颜楷简" panose="00020600040101010101" charset="-122"/>
                  <a:cs typeface="+mn-ea"/>
                  <a:sym typeface="+mn-lt"/>
                </a:rPr>
                <a:t>高考命题导向</a:t>
              </a:r>
              <a:endParaRPr lang="zh-CN" altLang="en-US" sz="3200" b="1" spc="300">
                <a:solidFill>
                  <a:srgbClr val="484B5C"/>
                </a:solidFill>
                <a:latin typeface="汉仪颜楷简" panose="00020600040101010101" charset="-122"/>
                <a:ea typeface="汉仪颜楷简" panose="00020600040101010101" charset="-122"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502889" y="2525392"/>
            <a:ext cx="4480770" cy="681990"/>
            <a:chOff x="4460530" y="1842060"/>
            <a:chExt cx="5262670" cy="800997"/>
          </a:xfrm>
        </p:grpSpPr>
        <p:sp>
          <p:nvSpPr>
            <p:cNvPr id="20" name="圆角矩形 19"/>
            <p:cNvSpPr/>
            <p:nvPr/>
          </p:nvSpPr>
          <p:spPr>
            <a:xfrm>
              <a:off x="4460530" y="1894611"/>
              <a:ext cx="692495" cy="692495"/>
            </a:xfrm>
            <a:prstGeom prst="round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smtClean="0">
                  <a:latin typeface="汉仪颜楷简" panose="00020600040101010101" charset="-122"/>
                  <a:ea typeface="汉仪颜楷简" panose="00020600040101010101" charset="-122"/>
                  <a:cs typeface="+mn-ea"/>
                  <a:sym typeface="+mn-lt"/>
                </a:rPr>
                <a:t>2</a:t>
              </a:r>
              <a:endParaRPr lang="en-US" altLang="zh-CN" sz="3200" b="1" smtClean="0">
                <a:latin typeface="汉仪颜楷简" panose="00020600040101010101" charset="-122"/>
                <a:ea typeface="汉仪颜楷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21" name="文本框 13"/>
            <p:cNvSpPr txBox="1"/>
            <p:nvPr>
              <p:custDataLst>
                <p:tags r:id="rId3"/>
              </p:custDataLst>
            </p:nvPr>
          </p:nvSpPr>
          <p:spPr>
            <a:xfrm>
              <a:off x="5618949" y="1842060"/>
              <a:ext cx="4104251" cy="80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spc="300">
                  <a:solidFill>
                    <a:srgbClr val="484B5C"/>
                  </a:solidFill>
                  <a:latin typeface="汉仪颜楷简" panose="00020600040101010101" charset="-122"/>
                  <a:ea typeface="汉仪颜楷简" panose="00020600040101010101" charset="-122"/>
                  <a:cs typeface="+mn-ea"/>
                  <a:sym typeface="+mn-lt"/>
                </a:rPr>
                <a:t>高考备考策略</a:t>
              </a:r>
              <a:endParaRPr lang="zh-CN" altLang="en-US" sz="3200" b="1" spc="300">
                <a:solidFill>
                  <a:srgbClr val="484B5C"/>
                </a:solidFill>
                <a:latin typeface="汉仪颜楷简" panose="00020600040101010101" charset="-122"/>
                <a:ea typeface="汉仪颜楷简" panose="00020600040101010101" charset="-122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502889" y="3665230"/>
            <a:ext cx="4480768" cy="681990"/>
            <a:chOff x="4460530" y="1842060"/>
            <a:chExt cx="5262669" cy="800997"/>
          </a:xfrm>
        </p:grpSpPr>
        <p:sp>
          <p:nvSpPr>
            <p:cNvPr id="23" name="圆角矩形 22"/>
            <p:cNvSpPr/>
            <p:nvPr/>
          </p:nvSpPr>
          <p:spPr>
            <a:xfrm>
              <a:off x="4460530" y="1894611"/>
              <a:ext cx="692495" cy="692495"/>
            </a:xfrm>
            <a:prstGeom prst="round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smtClean="0">
                  <a:latin typeface="汉仪颜楷简" panose="00020600040101010101" charset="-122"/>
                  <a:ea typeface="汉仪颜楷简" panose="00020600040101010101" charset="-122"/>
                  <a:cs typeface="+mn-ea"/>
                  <a:sym typeface="+mn-lt"/>
                </a:rPr>
                <a:t>3</a:t>
              </a:r>
              <a:endParaRPr lang="en-US" altLang="zh-CN" sz="3200" b="1" smtClean="0">
                <a:latin typeface="汉仪颜楷简" panose="00020600040101010101" charset="-122"/>
                <a:ea typeface="汉仪颜楷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24" name="文本框 13"/>
            <p:cNvSpPr txBox="1"/>
            <p:nvPr>
              <p:custDataLst>
                <p:tags r:id="rId4"/>
              </p:custDataLst>
            </p:nvPr>
          </p:nvSpPr>
          <p:spPr>
            <a:xfrm>
              <a:off x="5618950" y="1842060"/>
              <a:ext cx="4104249" cy="80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spc="300">
                  <a:solidFill>
                    <a:srgbClr val="484B5C"/>
                  </a:solidFill>
                  <a:latin typeface="汉仪颜楷简" panose="00020600040101010101" charset="-122"/>
                  <a:ea typeface="汉仪颜楷简" panose="00020600040101010101" charset="-122"/>
                  <a:cs typeface="+mn-ea"/>
                  <a:sym typeface="+mn-lt"/>
                </a:rPr>
                <a:t>小说文体知识</a:t>
              </a:r>
              <a:endParaRPr lang="zh-CN" altLang="en-US" sz="3200" b="1" spc="300">
                <a:solidFill>
                  <a:srgbClr val="484B5C"/>
                </a:solidFill>
                <a:latin typeface="汉仪颜楷简" panose="00020600040101010101" charset="-122"/>
                <a:ea typeface="汉仪颜楷简" panose="00020600040101010101" charset="-122"/>
                <a:cs typeface="+mn-ea"/>
                <a:sym typeface="+mn-lt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3347" y="4698467"/>
            <a:ext cx="3144517" cy="215956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776923" y="429518"/>
            <a:ext cx="8000365" cy="645160"/>
            <a:chOff x="738386" y="288472"/>
            <a:chExt cx="7755707" cy="6451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386" y="451222"/>
              <a:ext cx="1058997" cy="318463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889523" y="288472"/>
              <a:ext cx="6604570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3600" smtClean="0">
                  <a:latin typeface="汉仪颜楷简" panose="00020600040101010101" charset="-122"/>
                  <a:ea typeface="汉仪颜楷简" panose="00020600040101010101" charset="-122"/>
                  <a:sym typeface="+mn-ea"/>
                </a:rPr>
                <a:t>三、小说</a:t>
              </a:r>
              <a:r>
                <a:rPr lang="zh-CN" altLang="en-US" sz="3600">
                  <a:latin typeface="汉仪颜楷简" panose="00020600040101010101" charset="-122"/>
                  <a:ea typeface="汉仪颜楷简" panose="00020600040101010101" charset="-122"/>
                  <a:sym typeface="+mn-lt"/>
                </a:rPr>
                <a:t>文体知识</a:t>
              </a:r>
              <a:endParaRPr lang="zh-CN" altLang="en-US" sz="3600" spc="30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665470" y="1074420"/>
            <a:ext cx="1412240" cy="706755"/>
          </a:xfrm>
          <a:prstGeom prst="rect">
            <a:avLst/>
          </a:prstGeom>
          <a:ln w="44450" cmpd="sng">
            <a:solidFill>
              <a:srgbClr val="C0000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</a:rPr>
              <a:t>主题</a:t>
            </a:r>
            <a:endParaRPr lang="zh-CN" altLang="en-US" sz="4000" b="1">
              <a:solidFill>
                <a:srgbClr val="C00000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cxnSp>
        <p:nvCxnSpPr>
          <p:cNvPr id="8" name="直接连接符 4"/>
          <p:cNvCxnSpPr/>
          <p:nvPr>
            <p:custDataLst>
              <p:tags r:id="rId3"/>
            </p:custDataLst>
          </p:nvPr>
        </p:nvCxnSpPr>
        <p:spPr>
          <a:xfrm flipH="1">
            <a:off x="1667020" y="2360015"/>
            <a:ext cx="0" cy="301640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>
            <p:custDataLst>
              <p:tags r:id="rId4"/>
            </p:custDataLst>
          </p:nvPr>
        </p:nvSpPr>
        <p:spPr>
          <a:xfrm>
            <a:off x="1997075" y="4751705"/>
            <a:ext cx="9531985" cy="9347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sz="2400" b="1" spc="12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归纳主题的句式：通过……表现（反映、揭示、批判、赞美）……</a:t>
            </a:r>
            <a:endParaRPr lang="en-US" sz="2400" b="1" spc="12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3" name="剪去对角的矩形 12"/>
          <p:cNvSpPr/>
          <p:nvPr>
            <p:custDataLst>
              <p:tags r:id="rId5"/>
            </p:custDataLst>
          </p:nvPr>
        </p:nvSpPr>
        <p:spPr>
          <a:xfrm>
            <a:off x="1038968" y="4751767"/>
            <a:ext cx="639444" cy="639604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b="1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剪去对角的矩形 13"/>
          <p:cNvSpPr/>
          <p:nvPr>
            <p:custDataLst>
              <p:tags r:id="rId6"/>
            </p:custDataLst>
          </p:nvPr>
        </p:nvSpPr>
        <p:spPr>
          <a:xfrm rot="5400000">
            <a:off x="1678377" y="4698913"/>
            <a:ext cx="281673" cy="281602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>
            <p:custDataLst>
              <p:tags r:id="rId7"/>
            </p:custDataLst>
          </p:nvPr>
        </p:nvSpPr>
        <p:spPr>
          <a:xfrm>
            <a:off x="1076008" y="4816327"/>
            <a:ext cx="565361" cy="481291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b="1" spc="1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lang="en-US" altLang="zh-CN" b="1" spc="100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>
            <p:custDataLst>
              <p:tags r:id="rId8"/>
            </p:custDataLst>
          </p:nvPr>
        </p:nvSpPr>
        <p:spPr>
          <a:xfrm>
            <a:off x="1997075" y="3300730"/>
            <a:ext cx="9295765" cy="9347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en-US" sz="2400" b="1" spc="6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小说主题是通过形象和情节来暗示出来的，因而小说主题往往比较模糊、含蓄，因为“形象大于思想”，这就造成小说主题的复杂性。</a:t>
            </a:r>
            <a:endParaRPr lang="en-US" sz="2400" b="1" spc="6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8" name="剪去对角的矩形 17"/>
          <p:cNvSpPr/>
          <p:nvPr>
            <p:custDataLst>
              <p:tags r:id="rId9"/>
            </p:custDataLst>
          </p:nvPr>
        </p:nvSpPr>
        <p:spPr>
          <a:xfrm>
            <a:off x="1038968" y="3353686"/>
            <a:ext cx="639444" cy="639604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b="1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剪去对角的矩形 6"/>
          <p:cNvSpPr/>
          <p:nvPr>
            <p:custDataLst>
              <p:tags r:id="rId10"/>
            </p:custDataLst>
          </p:nvPr>
        </p:nvSpPr>
        <p:spPr>
          <a:xfrm rot="5400000">
            <a:off x="1678377" y="3300832"/>
            <a:ext cx="281673" cy="281602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>
            <p:custDataLst>
              <p:tags r:id="rId11"/>
            </p:custDataLst>
          </p:nvPr>
        </p:nvSpPr>
        <p:spPr>
          <a:xfrm>
            <a:off x="1076008" y="3418246"/>
            <a:ext cx="565361" cy="481291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b="1" spc="1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lang="en-US" altLang="zh-CN" b="1" spc="100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12"/>
            </p:custDataLst>
          </p:nvPr>
        </p:nvSpPr>
        <p:spPr>
          <a:xfrm>
            <a:off x="1997075" y="1955800"/>
            <a:ext cx="8972550" cy="9347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sz="2400" b="1" spc="6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母题：文学作品中，会反复出现一些题材，如“爱情”“战争”“复仇”等，这些宽泛意义上的主题，我们称之为“母题”。</a:t>
            </a:r>
            <a:endParaRPr lang="en-US" sz="2400" b="1" spc="6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0" name="剪去对角的矩形 2"/>
          <p:cNvSpPr/>
          <p:nvPr>
            <p:custDataLst>
              <p:tags r:id="rId13"/>
            </p:custDataLst>
          </p:nvPr>
        </p:nvSpPr>
        <p:spPr>
          <a:xfrm>
            <a:off x="1038968" y="1955605"/>
            <a:ext cx="639444" cy="639604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b="1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剪去对角的矩形 3"/>
          <p:cNvSpPr/>
          <p:nvPr>
            <p:custDataLst>
              <p:tags r:id="rId14"/>
            </p:custDataLst>
          </p:nvPr>
        </p:nvSpPr>
        <p:spPr>
          <a:xfrm rot="5400000">
            <a:off x="1678377" y="1902751"/>
            <a:ext cx="281673" cy="281602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>
            <p:custDataLst>
              <p:tags r:id="rId15"/>
            </p:custDataLst>
          </p:nvPr>
        </p:nvSpPr>
        <p:spPr>
          <a:xfrm>
            <a:off x="1076008" y="2020165"/>
            <a:ext cx="565361" cy="481291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b="1" spc="1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lang="en-US" altLang="zh-CN" b="1" spc="100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776923" y="429518"/>
            <a:ext cx="8000365" cy="645160"/>
            <a:chOff x="738386" y="288472"/>
            <a:chExt cx="7755707" cy="6451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386" y="451222"/>
              <a:ext cx="1058997" cy="318463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889523" y="288472"/>
              <a:ext cx="6604570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3600" smtClean="0">
                  <a:latin typeface="汉仪颜楷简" panose="00020600040101010101" charset="-122"/>
                  <a:ea typeface="汉仪颜楷简" panose="00020600040101010101" charset="-122"/>
                  <a:sym typeface="+mn-ea"/>
                </a:rPr>
                <a:t>三、小说</a:t>
              </a:r>
              <a:r>
                <a:rPr lang="zh-CN" altLang="en-US" sz="3600">
                  <a:latin typeface="汉仪颜楷简" panose="00020600040101010101" charset="-122"/>
                  <a:ea typeface="汉仪颜楷简" panose="00020600040101010101" charset="-122"/>
                  <a:sym typeface="+mn-lt"/>
                </a:rPr>
                <a:t>文体知识</a:t>
              </a:r>
              <a:endParaRPr lang="zh-CN" altLang="en-US" sz="3600" spc="30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536565" y="1074420"/>
            <a:ext cx="1412240" cy="706755"/>
          </a:xfrm>
          <a:prstGeom prst="rect">
            <a:avLst/>
          </a:prstGeom>
          <a:ln w="44450" cmpd="sng">
            <a:solidFill>
              <a:srgbClr val="C0000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</a:rPr>
              <a:t>人物</a:t>
            </a:r>
            <a:endParaRPr lang="zh-CN" altLang="en-US" sz="4000" b="1">
              <a:solidFill>
                <a:srgbClr val="C00000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8490" y="2019300"/>
            <a:ext cx="4918075" cy="1420495"/>
          </a:xfrm>
          <a:prstGeom prst="rect">
            <a:avLst/>
          </a:prstGeom>
          <a:ln w="60325" cmpd="dbl"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fontAlgn="auto" latinLnBrk="1">
              <a:lnSpc>
                <a:spcPct val="120000"/>
              </a:lnSpc>
            </a:pPr>
            <a:r>
              <a:rPr 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1.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了解圆形人物与扁平人物的区别：</a:t>
            </a:r>
            <a:endParaRPr lang="zh-CN" altLang="en-US" sz="2400" b="1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fontAlgn="auto" latinLnBrk="1">
              <a:lnSpc>
                <a:spcPct val="120000"/>
              </a:lnSpc>
            </a:pP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圆形人物性格复杂多样      </a:t>
            </a:r>
            <a:endParaRPr lang="zh-CN" altLang="en-US" sz="2400" b="1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fontAlgn="auto" latinLnBrk="1">
              <a:lnSpc>
                <a:spcPct val="120000"/>
              </a:lnSpc>
            </a:pP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扁平人物性格固定单一</a:t>
            </a:r>
            <a:endParaRPr lang="zh-CN" altLang="en-US" sz="24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61685" y="1910080"/>
            <a:ext cx="5728970" cy="4521835"/>
          </a:xfrm>
          <a:prstGeom prst="rect">
            <a:avLst/>
          </a:prstGeom>
          <a:ln w="4762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fontAlgn="auto" latinLnBrk="1">
              <a:lnSpc>
                <a:spcPct val="120000"/>
              </a:lnSpc>
            </a:pPr>
            <a:r>
              <a:rPr 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2.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掌握人物形象的分析与概括技巧：</a:t>
            </a:r>
            <a:endParaRPr lang="zh-CN" altLang="en-US" sz="2400" b="1" smtClean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 latinLnBrk="1">
              <a:lnSpc>
                <a:spcPct val="120000"/>
              </a:lnSpc>
            </a:pP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分析技巧：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</a:t>
            </a:r>
            <a:r>
              <a:rPr 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1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）把人物放到情节中分析；（</a:t>
            </a:r>
            <a:r>
              <a:rPr 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2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）抓住传神的人物描写来分析人物：外貌（肖像）描写、语言描写、神态描写、动作（行动）描写和心理描写；（</a:t>
            </a:r>
            <a:r>
              <a:rPr 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3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）把人物放到侧面描写中分析：其他人物的衬托、景物烘托等。</a:t>
            </a:r>
            <a:endParaRPr lang="zh-CN" altLang="en-US" sz="2400" b="1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 latinLnBrk="1">
              <a:lnSpc>
                <a:spcPct val="120000"/>
              </a:lnSpc>
            </a:pP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概括技巧：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不仅仅只概括人物的性格、品质，还应该结合人物生活遭遇、命运结局等把人物整体形象概括出来。</a:t>
            </a:r>
            <a:endParaRPr lang="zh-CN" altLang="en-US" sz="240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440" y="3579495"/>
            <a:ext cx="2037715" cy="26219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776923" y="429518"/>
            <a:ext cx="8000365" cy="645160"/>
            <a:chOff x="738386" y="288472"/>
            <a:chExt cx="7755707" cy="6451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386" y="451222"/>
              <a:ext cx="1058997" cy="318463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889523" y="288472"/>
              <a:ext cx="6604570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3600" smtClean="0">
                  <a:latin typeface="汉仪颜楷简" panose="00020600040101010101" charset="-122"/>
                  <a:ea typeface="汉仪颜楷简" panose="00020600040101010101" charset="-122"/>
                  <a:sym typeface="+mn-ea"/>
                </a:rPr>
                <a:t>三、小说</a:t>
              </a:r>
              <a:r>
                <a:rPr lang="zh-CN" altLang="en-US" sz="3600">
                  <a:latin typeface="汉仪颜楷简" panose="00020600040101010101" charset="-122"/>
                  <a:ea typeface="汉仪颜楷简" panose="00020600040101010101" charset="-122"/>
                  <a:sym typeface="+mn-lt"/>
                </a:rPr>
                <a:t>文体知识</a:t>
              </a:r>
              <a:endParaRPr lang="zh-CN" altLang="en-US" sz="3600" spc="30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191760" y="1074420"/>
            <a:ext cx="1412240" cy="706755"/>
          </a:xfrm>
          <a:prstGeom prst="rect">
            <a:avLst/>
          </a:prstGeom>
          <a:ln w="44450" cmpd="sng">
            <a:solidFill>
              <a:srgbClr val="C0000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</a:rPr>
              <a:t>情节</a:t>
            </a:r>
            <a:endParaRPr lang="zh-CN" altLang="en-US" sz="4000" b="1">
              <a:solidFill>
                <a:srgbClr val="C00000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2145" y="1964690"/>
            <a:ext cx="9438640" cy="4078605"/>
          </a:xfrm>
          <a:prstGeom prst="rect">
            <a:avLst/>
          </a:prstGeom>
          <a:ln w="76200" cmpd="thickThin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fontAlgn="auto" latinLnBrk="1">
              <a:lnSpc>
                <a:spcPct val="120000"/>
              </a:lnSpc>
            </a:pPr>
            <a:r>
              <a:rPr 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1.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情节运行基本模式：</a:t>
            </a:r>
            <a:endParaRPr lang="zh-CN" altLang="en-US" sz="2400" b="1" smtClean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fontAlgn="auto" latinLnBrk="1">
              <a:lnSpc>
                <a:spcPct val="120000"/>
              </a:lnSpc>
            </a:pP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发生</a:t>
            </a:r>
            <a:r>
              <a:rPr lang="en-US" altLang="zh-CN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——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发展</a:t>
            </a:r>
            <a:r>
              <a:rPr lang="en-US" altLang="zh-CN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——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高潮</a:t>
            </a:r>
            <a:r>
              <a:rPr lang="en-US" altLang="zh-CN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——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结局</a:t>
            </a:r>
            <a:endParaRPr lang="zh-CN" altLang="en-US" sz="2400" b="1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 latinLnBrk="1">
              <a:lnSpc>
                <a:spcPct val="120000"/>
              </a:lnSpc>
            </a:pPr>
            <a:r>
              <a:rPr lang="en-US" alt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2.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情节的“摇摆”：</a:t>
            </a:r>
            <a:endParaRPr lang="zh-CN" altLang="en-US" sz="2400" b="1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 latinLnBrk="1">
              <a:lnSpc>
                <a:spcPct val="120000"/>
              </a:lnSpc>
            </a:pP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作家写小说往往不会让人物选择捷径一口气跑到底，而是让他千折百回，最终才到达胜利的彼岸。这样情节就出现一波三折或跌宕起伏，即情节产生了“摇摆”。擅长讲故事的作家总是极尽摇摆之能事的。</a:t>
            </a:r>
            <a:endParaRPr lang="zh-CN" altLang="en-US" sz="2400" b="1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 latinLnBrk="1">
              <a:lnSpc>
                <a:spcPct val="120000"/>
              </a:lnSpc>
            </a:pPr>
            <a:r>
              <a:rPr lang="en-US" alt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3.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情节的“出乎意料”与“情理之中”</a:t>
            </a:r>
            <a:endParaRPr lang="zh-CN" altLang="en-US" sz="2400" b="1" smtClean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 latinLnBrk="1">
              <a:lnSpc>
                <a:spcPct val="120000"/>
              </a:lnSpc>
            </a:pPr>
            <a:r>
              <a:rPr lang="en-US" alt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4.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学会概括情节及赏析情节设置的妙处</a:t>
            </a:r>
            <a:endParaRPr lang="zh-CN" altLang="en-US" sz="2400" b="1" smtClean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 latinLnBrk="1">
              <a:lnSpc>
                <a:spcPct val="120000"/>
              </a:lnSpc>
            </a:pPr>
            <a:endParaRPr lang="zh-CN" altLang="en-US" sz="2400" b="1" smtClean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7" r="9221"/>
          <a:stretch>
            <a:fillRect/>
          </a:stretch>
        </p:blipFill>
        <p:spPr>
          <a:xfrm>
            <a:off x="10256042" y="1647331"/>
            <a:ext cx="1566250" cy="1802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9680" y="4191000"/>
            <a:ext cx="1798320" cy="16814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圆角矩形 7"/>
          <p:cNvSpPr/>
          <p:nvPr/>
        </p:nvSpPr>
        <p:spPr>
          <a:xfrm>
            <a:off x="881380" y="1955800"/>
            <a:ext cx="10429875" cy="4349115"/>
          </a:xfrm>
          <a:prstGeom prst="roundRect">
            <a:avLst>
              <a:gd name="adj" fmla="val 8786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76923" y="429518"/>
            <a:ext cx="8000365" cy="645160"/>
            <a:chOff x="738386" y="288472"/>
            <a:chExt cx="7755707" cy="6451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386" y="451222"/>
              <a:ext cx="1058997" cy="318463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889523" y="288472"/>
              <a:ext cx="6604570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3600" smtClean="0">
                  <a:latin typeface="汉仪颜楷简" panose="00020600040101010101" charset="-122"/>
                  <a:ea typeface="汉仪颜楷简" panose="00020600040101010101" charset="-122"/>
                  <a:sym typeface="+mn-ea"/>
                </a:rPr>
                <a:t>三、小说</a:t>
              </a:r>
              <a:r>
                <a:rPr lang="zh-CN" altLang="en-US" sz="3600">
                  <a:latin typeface="汉仪颜楷简" panose="00020600040101010101" charset="-122"/>
                  <a:ea typeface="汉仪颜楷简" panose="00020600040101010101" charset="-122"/>
                  <a:sym typeface="+mn-lt"/>
                </a:rPr>
                <a:t>文体知识</a:t>
              </a:r>
              <a:endParaRPr lang="zh-CN" altLang="en-US" sz="3600" spc="30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640705" y="1074420"/>
            <a:ext cx="1412240" cy="706755"/>
          </a:xfrm>
          <a:prstGeom prst="rect">
            <a:avLst/>
          </a:prstGeom>
          <a:ln w="44450" cmpd="sng">
            <a:solidFill>
              <a:srgbClr val="C0000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</a:rPr>
              <a:t>结构</a:t>
            </a:r>
            <a:endParaRPr lang="zh-CN" altLang="en-US" sz="4000" b="1">
              <a:solidFill>
                <a:srgbClr val="C00000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9010" y="2091055"/>
            <a:ext cx="10342245" cy="40786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 latinLnBrk="1">
              <a:lnSpc>
                <a:spcPct val="120000"/>
              </a:lnSpc>
            </a:pPr>
            <a:r>
              <a:rPr 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1.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小说的结构由两方面组成：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情节结构和小说整体结构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</a:t>
            </a:r>
            <a:endParaRPr lang="zh-CN" altLang="en-US" sz="2400" b="1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 latinLnBrk="1">
              <a:lnSpc>
                <a:spcPct val="120000"/>
              </a:lnSpc>
            </a:pPr>
            <a:r>
              <a:rPr 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2.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结构是一个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“容器”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：意思是作家在构思一篇小说时，他总是想方设法找到一样东西，让人物和情节围绕这样东西来表现和行进，如</a:t>
            </a:r>
            <a:r>
              <a:rPr lang="en-US" altLang="zh-CN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《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半张纸</a:t>
            </a:r>
            <a:r>
              <a:rPr lang="en-US" altLang="zh-CN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》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中的“半张纸”等。</a:t>
            </a:r>
            <a:endParaRPr lang="zh-CN" altLang="en-US" sz="2400" b="1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 latinLnBrk="1">
              <a:lnSpc>
                <a:spcPct val="120000"/>
              </a:lnSpc>
            </a:pPr>
            <a:r>
              <a:rPr 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3. 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延迟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：即“欲擒故纵”，“延迟”情节的进展，以便更好地表现人物，同时使情节增加摇摆弧度，增强戏剧性效果，吸引读者。</a:t>
            </a:r>
            <a:endParaRPr lang="zh-CN" altLang="en-US" sz="2400" b="1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 latinLnBrk="1">
              <a:lnSpc>
                <a:spcPct val="120000"/>
              </a:lnSpc>
            </a:pPr>
            <a:r>
              <a:rPr 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4.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常见的巧妙结构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有：（</a:t>
            </a:r>
            <a:r>
              <a:rPr 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1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）以小见大，如</a:t>
            </a:r>
            <a:r>
              <a:rPr lang="en-US" altLang="zh-CN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《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病人</a:t>
            </a:r>
            <a:r>
              <a:rPr lang="en-US" altLang="zh-CN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》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；（</a:t>
            </a:r>
            <a:r>
              <a:rPr 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2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）欧</a:t>
            </a:r>
            <a:r>
              <a:rPr lang="en-US" altLang="zh-CN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·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亨利手法，如</a:t>
            </a:r>
            <a:r>
              <a:rPr lang="en-US" altLang="zh-CN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《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最后的常春藤叶</a:t>
            </a:r>
            <a:r>
              <a:rPr lang="en-US" altLang="zh-CN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》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；（</a:t>
            </a:r>
            <a:r>
              <a:rPr 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3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）倒叙，如</a:t>
            </a:r>
            <a:r>
              <a:rPr lang="en-US" altLang="zh-CN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《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清兵卫与葫芦</a:t>
            </a:r>
            <a:r>
              <a:rPr lang="en-US" altLang="zh-CN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》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；（</a:t>
            </a:r>
            <a:r>
              <a:rPr 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4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）延迟，如</a:t>
            </a:r>
            <a:r>
              <a:rPr lang="en-US" altLang="zh-CN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《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牲畜林</a:t>
            </a:r>
            <a:r>
              <a:rPr lang="en-US" altLang="zh-CN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》</a:t>
            </a:r>
            <a:r>
              <a:rPr lang="zh-CN" altLang="en-US" sz="24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；其他如线索安排、伏笔照应、首尾呼应等等。</a:t>
            </a:r>
            <a:endParaRPr lang="zh-CN" altLang="en-US" sz="24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41" r="18367" b="9925"/>
          <a:stretch>
            <a:fillRect/>
          </a:stretch>
        </p:blipFill>
        <p:spPr>
          <a:xfrm>
            <a:off x="10262235" y="267335"/>
            <a:ext cx="1158875" cy="15989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498091" y="2390596"/>
            <a:ext cx="53253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smtClean="0">
                <a:solidFill>
                  <a:schemeClr val="accent2">
                    <a:lumMod val="50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  <a:cs typeface="+mn-ea"/>
                <a:sym typeface="+mn-lt"/>
              </a:rPr>
              <a:t>谢谢聆听</a:t>
            </a:r>
            <a:endParaRPr lang="zh-CN" altLang="en-US" sz="7200">
              <a:solidFill>
                <a:schemeClr val="accent2">
                  <a:lumMod val="50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  <a:cs typeface="+mn-ea"/>
              <a:sym typeface="+mn-lt"/>
            </a:endParaRP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299700" y="125730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圆角矩形 8"/>
          <p:cNvSpPr/>
          <p:nvPr/>
        </p:nvSpPr>
        <p:spPr>
          <a:xfrm>
            <a:off x="5760720" y="2113167"/>
            <a:ext cx="699234" cy="704200"/>
          </a:xfrm>
          <a:prstGeom prst="roundRect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51860" y="3012440"/>
            <a:ext cx="58445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>
                <a:solidFill>
                  <a:schemeClr val="accent2">
                    <a:lumMod val="50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  <a:cs typeface="+mn-ea"/>
              </a:defRPr>
            </a:lvl1pPr>
          </a:lstStyle>
          <a:p>
            <a:r>
              <a:rPr lang="zh-CN" altLang="en-US">
                <a:latin typeface="汉仪颜楷简" panose="00020600040101010101" charset="-122"/>
                <a:ea typeface="汉仪颜楷简" panose="00020600040101010101" charset="-122"/>
                <a:sym typeface="+mn-lt"/>
              </a:rPr>
              <a:t>高考命题导向</a:t>
            </a:r>
            <a:endParaRPr lang="zh-CN" altLang="en-US">
              <a:latin typeface="汉仪颜楷简" panose="00020600040101010101" charset="-122"/>
              <a:ea typeface="汉仪颜楷简" panose="00020600040101010101" charset="-122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684848" y="296168"/>
            <a:ext cx="5544821" cy="645160"/>
            <a:chOff x="649127" y="-84908"/>
            <a:chExt cx="5375255" cy="6451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127" y="77842"/>
              <a:ext cx="1058997" cy="318463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948004" y="-84908"/>
              <a:ext cx="4076378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spc="300">
                  <a:solidFill>
                    <a:schemeClr val="accent2">
                      <a:lumMod val="50000"/>
                    </a:schemeClr>
                  </a:solidFill>
                  <a:latin typeface="汉仪颜楷简" panose="00020600040101010101" charset="-122"/>
                  <a:ea typeface="汉仪颜楷简" panose="00020600040101010101" charset="-122"/>
                  <a:cs typeface="+mn-ea"/>
                  <a:sym typeface="+mn-lt"/>
                </a:rPr>
                <a:t>一、高考命题导向</a:t>
              </a:r>
              <a:endParaRPr lang="zh-CN" altLang="en-US" sz="3600" spc="300">
                <a:solidFill>
                  <a:schemeClr val="accent2">
                    <a:lumMod val="50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  <a:cs typeface="+mn-ea"/>
                <a:sym typeface="+mn-lt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43560" y="1127125"/>
            <a:ext cx="3342640" cy="1409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47725" y="2027555"/>
            <a:ext cx="2733040" cy="381000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94335" y="919480"/>
            <a:ext cx="3640455" cy="575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93700" y="2662555"/>
            <a:ext cx="348615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</a:pPr>
            <a:r>
              <a:rPr lang="en-US" altLang="zh-CN" sz="20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en-US" altLang="zh-CN" sz="20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000" b="1" smtClean="0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</a:t>
            </a:r>
            <a:r>
              <a:rPr lang="zh-CN" altLang="en-US" sz="2000" b="1" smtClean="0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真实反映学生语文学科核心素养的发展过程和现有水平，准确判断学生核心素养发展过程中的文体及其原因，对高中语文教学改革发挥积极的引领和导向作用。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887220" y="1268095"/>
            <a:ext cx="411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i="1">
                <a:solidFill>
                  <a:schemeClr val="bg1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1</a:t>
            </a:r>
            <a:endParaRPr lang="en-US" altLang="zh-CN" sz="3600" i="1">
              <a:solidFill>
                <a:schemeClr val="bg1"/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8080" y="1846580"/>
            <a:ext cx="2078355" cy="4641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209040" y="1846580"/>
            <a:ext cx="196532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汉仪颜楷简" panose="00020600040101010101" charset="-122"/>
                <a:ea typeface="汉仪颜楷简" panose="00020600040101010101" charset="-122"/>
              </a:rPr>
              <a:t>测试与考试目的</a:t>
            </a:r>
            <a:endParaRPr lang="zh-CN" altLang="en-US" sz="2000" b="1">
              <a:solidFill>
                <a:schemeClr val="bg1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418965" y="1127125"/>
            <a:ext cx="3342640" cy="1409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723765" y="2027555"/>
            <a:ext cx="2733040" cy="381000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270375" y="919480"/>
            <a:ext cx="3640455" cy="575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5763260" y="1268095"/>
            <a:ext cx="411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i="1">
                <a:solidFill>
                  <a:schemeClr val="bg1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2</a:t>
            </a:r>
            <a:endParaRPr lang="en-US" altLang="zh-CN" sz="3600" i="1">
              <a:solidFill>
                <a:schemeClr val="bg1"/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016500" y="1846580"/>
            <a:ext cx="2026920" cy="4641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5113020" y="1864360"/>
            <a:ext cx="196532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olidFill>
                  <a:schemeClr val="bg1"/>
                </a:solidFill>
                <a:latin typeface="汉仪颜楷简" panose="00020600040101010101" charset="-122"/>
                <a:ea typeface="汉仪颜楷简" panose="00020600040101010101" charset="-122"/>
              </a:rPr>
              <a:t>命题思路与框架</a:t>
            </a:r>
            <a:endParaRPr lang="zh-CN" altLang="en-US" sz="2000" b="1">
              <a:solidFill>
                <a:schemeClr val="bg1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300720" y="1127125"/>
            <a:ext cx="3342640" cy="1409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8604885" y="2027555"/>
            <a:ext cx="2733040" cy="381000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8151495" y="919480"/>
            <a:ext cx="3640455" cy="575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8301355" y="2619375"/>
            <a:ext cx="3342005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17145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A.</a:t>
            </a:r>
            <a:r>
              <a:rPr lang="zh-CN" altLang="en-US" sz="2000" b="1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以语文核心素养为考查目标。 </a:t>
            </a:r>
            <a:endParaRPr lang="zh-CN" altLang="en-US" sz="2000" b="1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marL="0" lvl="1" indent="-17145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B.</a:t>
            </a:r>
            <a:r>
              <a:rPr lang="zh-CN" altLang="en-US" sz="2000" b="1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以情境任务为试题载体。</a:t>
            </a:r>
            <a:endParaRPr lang="zh-CN" altLang="en-US" sz="2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lvl="1" indent="-17145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C.</a:t>
            </a:r>
            <a:r>
              <a:rPr lang="zh-CN" altLang="en-US" sz="2000" b="1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以综合考查为命题导向，避免以单纯的知识点和能力点设计考题，导致死记硬背。</a:t>
            </a:r>
            <a:endParaRPr lang="zh-CN" altLang="en-US" sz="2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lvl="1" indent="-17145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D.</a:t>
            </a:r>
            <a:r>
              <a:rPr lang="zh-CN" altLang="en-US" sz="2000" b="1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选用的言语材料要具有时代性、典型性和多样性，贴近学生生活。</a:t>
            </a:r>
            <a:endParaRPr lang="zh-CN" altLang="en-US" sz="2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lvl="1" indent="-17145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E.</a:t>
            </a:r>
            <a:r>
              <a:rPr lang="zh-CN" altLang="en-US" sz="2000" b="1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测试形式要创新，多设置可供学生选择的题目；多设置主观性、开放性的题目。</a:t>
            </a:r>
            <a:endParaRPr lang="zh-CN" altLang="en-US" sz="2000" b="1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644380" y="1268095"/>
            <a:ext cx="436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i="1">
                <a:solidFill>
                  <a:schemeClr val="bg1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3</a:t>
            </a:r>
            <a:endParaRPr lang="en-US" altLang="zh-CN" sz="3600" i="1">
              <a:solidFill>
                <a:schemeClr val="bg1"/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884920" y="1864360"/>
            <a:ext cx="2082165" cy="4641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9370695" y="1846580"/>
            <a:ext cx="12014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olidFill>
                  <a:schemeClr val="bg1"/>
                </a:solidFill>
                <a:latin typeface="汉仪颜楷简" panose="00020600040101010101" charset="-122"/>
                <a:ea typeface="汉仪颜楷简" panose="00020600040101010101" charset="-122"/>
              </a:rPr>
              <a:t>命题原则</a:t>
            </a:r>
            <a:endParaRPr lang="zh-CN" altLang="en-US" sz="2000" b="1">
              <a:solidFill>
                <a:schemeClr val="bg1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259580" y="2619375"/>
            <a:ext cx="3511550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</a:pPr>
            <a:r>
              <a:rPr lang="en-US" altLang="zh-CN" sz="2000" b="1" smtClean="0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</a:t>
            </a:r>
            <a:r>
              <a:rPr lang="zh-CN" altLang="en-US" sz="2000" b="1" smtClean="0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语文学科核心素养是在具体的“阅读与鉴赏”“表达与交流”“梳理与探究”语文认知活动中形成与发展的。</a:t>
            </a:r>
            <a:r>
              <a:rPr lang="zh-CN" altLang="en-US" sz="20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考试、测评题目应以具体的情境为载体，以典型任务为主要内容。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940" y="4887595"/>
            <a:ext cx="2341880" cy="156083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>
            <a:alphaModFix amt="78000"/>
          </a:blip>
          <a:stretch>
            <a:fillRect/>
          </a:stretch>
        </p:blipFill>
        <p:spPr>
          <a:xfrm>
            <a:off x="4868545" y="4864735"/>
            <a:ext cx="2449830" cy="1633220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674053" y="328553"/>
            <a:ext cx="5544821" cy="645160"/>
            <a:chOff x="649127" y="-84908"/>
            <a:chExt cx="5375255" cy="64516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127" y="77842"/>
              <a:ext cx="1058997" cy="318463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1948004" y="-84908"/>
              <a:ext cx="4076378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spc="300">
                  <a:solidFill>
                    <a:schemeClr val="accent2">
                      <a:lumMod val="50000"/>
                    </a:schemeClr>
                  </a:solidFill>
                  <a:latin typeface="汉仪颜楷简" panose="00020600040101010101" charset="-122"/>
                  <a:ea typeface="汉仪颜楷简" panose="00020600040101010101" charset="-122"/>
                  <a:cs typeface="+mn-ea"/>
                  <a:sym typeface="+mn-lt"/>
                </a:rPr>
                <a:t>一、高考命题导向</a:t>
              </a:r>
              <a:endParaRPr lang="zh-CN" altLang="en-US" sz="3600" spc="300">
                <a:solidFill>
                  <a:schemeClr val="accent2">
                    <a:lumMod val="50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18160" y="1200150"/>
            <a:ext cx="6209665" cy="4677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  <a:p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深化考试内容改革。2021年高考命题要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坚持立德树人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，加强对学生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德智体美劳全面发展的考查和引导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要优化情境设计，增强试题开放性、灵活性，充分发挥高考命题的育人功能和积极导向作用，引导减少死记硬背和“机械刷题”现象。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《教育部关于做好2021年普通高校招生工作的通知（教学〔2021〕1号）》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en-US" altLang="zh-CN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235" y="2024380"/>
            <a:ext cx="4373245" cy="2808605"/>
          </a:xfrm>
          <a:prstGeom prst="rect">
            <a:avLst/>
          </a:prstGeom>
          <a:ln w="79375" cmpd="dbl">
            <a:solidFill>
              <a:schemeClr val="accent1">
                <a:shade val="50000"/>
              </a:schemeClr>
            </a:solidFill>
            <a:prstDash val="solid"/>
          </a:ln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674053" y="328553"/>
            <a:ext cx="5544821" cy="645160"/>
            <a:chOff x="649127" y="-84908"/>
            <a:chExt cx="5375255" cy="64516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127" y="77842"/>
              <a:ext cx="1058997" cy="318463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1948004" y="-84908"/>
              <a:ext cx="4076378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spc="300">
                  <a:solidFill>
                    <a:schemeClr val="accent2">
                      <a:lumMod val="50000"/>
                    </a:schemeClr>
                  </a:solidFill>
                  <a:latin typeface="汉仪颜楷简" panose="00020600040101010101" charset="-122"/>
                  <a:ea typeface="汉仪颜楷简" panose="00020600040101010101" charset="-122"/>
                  <a:cs typeface="+mn-ea"/>
                  <a:sym typeface="+mn-lt"/>
                </a:rPr>
                <a:t>一、高考命题导向</a:t>
              </a:r>
              <a:endParaRPr lang="zh-CN" altLang="en-US" sz="3600" spc="300">
                <a:solidFill>
                  <a:schemeClr val="accent2">
                    <a:lumMod val="50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  <a:cs typeface="+mn-ea"/>
                <a:sym typeface="+mn-lt"/>
              </a:endParaRPr>
            </a:p>
          </p:txBody>
        </p:sp>
      </p:grpSp>
      <p:sp>
        <p:nvSpPr>
          <p:cNvPr id="27650" name="标题 1"/>
          <p:cNvSpPr>
            <a:spLocks noGrp="1"/>
          </p:cNvSpPr>
          <p:nvPr/>
        </p:nvSpPr>
        <p:spPr>
          <a:xfrm>
            <a:off x="838200" y="80962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algn="ctr" eaLnBrk="1" hangingPunct="1"/>
            <a:r>
              <a:rPr lang="zh-CN" altLang="en-US" sz="3600" b="1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</a:rPr>
              <a:t>高考文学类文本阅读近年的趋势</a:t>
            </a:r>
            <a:endParaRPr lang="zh-CN" altLang="en-US" sz="3600" b="1">
              <a:solidFill>
                <a:srgbClr val="C00000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2014220" y="1999615"/>
          <a:ext cx="8009255" cy="4212590"/>
        </p:xfrm>
        <a:graphic>
          <a:graphicData uri="http://schemas.openxmlformats.org/drawingml/2006/diagram">
            <dgm:relIds xmlns:dgm="http://schemas.openxmlformats.org/drawingml/2006/diagram" r:dm="rId4" r:lo="rId5" r:qs="rId6" r:cs="rId7"/>
          </a:graphicData>
        </a:graphic>
      </p:graphicFrame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圆角矩形 8"/>
          <p:cNvSpPr/>
          <p:nvPr/>
        </p:nvSpPr>
        <p:spPr>
          <a:xfrm>
            <a:off x="5760720" y="2113167"/>
            <a:ext cx="699234" cy="704200"/>
          </a:xfrm>
          <a:prstGeom prst="roundRect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altLang="zh-CN" sz="4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51860" y="3012440"/>
            <a:ext cx="58445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>
                <a:solidFill>
                  <a:schemeClr val="accent2">
                    <a:lumMod val="50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  <a:cs typeface="+mn-ea"/>
              </a:defRPr>
            </a:lvl1pPr>
          </a:lstStyle>
          <a:p>
            <a:r>
              <a:rPr lang="zh-CN" altLang="en-US">
                <a:latin typeface="汉仪颜楷简" panose="00020600040101010101" charset="-122"/>
                <a:ea typeface="汉仪颜楷简" panose="00020600040101010101" charset="-122"/>
                <a:sym typeface="+mn-lt"/>
              </a:rPr>
              <a:t>高考备考策略</a:t>
            </a:r>
            <a:endParaRPr lang="zh-CN" altLang="en-US">
              <a:latin typeface="汉仪颜楷简" panose="00020600040101010101" charset="-122"/>
              <a:ea typeface="汉仪颜楷简" panose="00020600040101010101" charset="-122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674053" y="328553"/>
            <a:ext cx="5544821" cy="645160"/>
            <a:chOff x="649127" y="-84908"/>
            <a:chExt cx="5375255" cy="64516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127" y="77842"/>
              <a:ext cx="1058997" cy="318463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1948004" y="-84908"/>
              <a:ext cx="4076378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spc="300">
                  <a:solidFill>
                    <a:schemeClr val="accent2">
                      <a:lumMod val="50000"/>
                    </a:schemeClr>
                  </a:solidFill>
                  <a:latin typeface="汉仪颜楷简" panose="00020600040101010101" charset="-122"/>
                  <a:ea typeface="汉仪颜楷简" panose="00020600040101010101" charset="-122"/>
                  <a:cs typeface="+mn-ea"/>
                  <a:sym typeface="+mn-lt"/>
                </a:rPr>
                <a:t>二、高考备考策略</a:t>
              </a:r>
              <a:endParaRPr lang="zh-CN" altLang="en-US" sz="3600" spc="300">
                <a:solidFill>
                  <a:schemeClr val="accent2">
                    <a:lumMod val="50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  <a:cs typeface="+mn-ea"/>
                <a:sym typeface="+mn-lt"/>
              </a:endParaRPr>
            </a:p>
          </p:txBody>
        </p:sp>
      </p:grpSp>
      <p:sp>
        <p:nvSpPr>
          <p:cNvPr id="10241" name="标题 1"/>
          <p:cNvSpPr>
            <a:spLocks noGrp="1"/>
          </p:cNvSpPr>
          <p:nvPr/>
        </p:nvSpPr>
        <p:spPr>
          <a:xfrm>
            <a:off x="3478530" y="828040"/>
            <a:ext cx="531876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小说阅读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冲刺阶段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注意点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617644" y="2559561"/>
            <a:ext cx="2657418" cy="2657418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自由图形 131"/>
          <p:cNvSpPr/>
          <p:nvPr/>
        </p:nvSpPr>
        <p:spPr>
          <a:xfrm>
            <a:off x="7798820" y="1943578"/>
            <a:ext cx="691708" cy="691708"/>
          </a:xfrm>
          <a:prstGeom prst="roundRect">
            <a:avLst>
              <a:gd name="adj" fmla="val 16554"/>
            </a:avLst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 anchorCtr="1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AU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en-US" altLang="en-AU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自由图形 133"/>
          <p:cNvSpPr/>
          <p:nvPr/>
        </p:nvSpPr>
        <p:spPr>
          <a:xfrm>
            <a:off x="7823161" y="5251626"/>
            <a:ext cx="691708" cy="691708"/>
          </a:xfrm>
          <a:prstGeom prst="roundRect">
            <a:avLst>
              <a:gd name="adj" fmla="val 16554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 anchorCtr="1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自由图形 134"/>
          <p:cNvSpPr/>
          <p:nvPr/>
        </p:nvSpPr>
        <p:spPr>
          <a:xfrm rot="17090348" flipH="1">
            <a:off x="6763837" y="4028745"/>
            <a:ext cx="1545026" cy="1545026"/>
          </a:xfrm>
          <a:prstGeom prst="arc">
            <a:avLst>
              <a:gd name="adj1" fmla="val 18815379"/>
              <a:gd name="adj2" fmla="val 745915"/>
            </a:avLst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  <a:tailEnd type="triangle"/>
          </a:ln>
          <a:effectLst/>
        </p:spPr>
        <p:txBody>
          <a:bodyPr rtlCol="0" anchor="ctr"/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76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自由图形135"/>
          <p:cNvSpPr/>
          <p:nvPr/>
        </p:nvSpPr>
        <p:spPr>
          <a:xfrm rot="6621957" flipH="1" flipV="1">
            <a:off x="7031851" y="2191814"/>
            <a:ext cx="1545026" cy="1545026"/>
          </a:xfrm>
          <a:prstGeom prst="arc">
            <a:avLst>
              <a:gd name="adj1" fmla="val 17014246"/>
              <a:gd name="adj2" fmla="val 19242592"/>
            </a:avLst>
          </a:prstGeom>
          <a:noFill/>
          <a:ln w="12700" cap="flat" cmpd="sng" algn="ctr">
            <a:solidFill>
              <a:schemeClr val="accent4"/>
            </a:solidFill>
            <a:prstDash val="solid"/>
            <a:miter lim="800000"/>
            <a:tailEnd type="triangle"/>
          </a:ln>
          <a:effectLst/>
        </p:spPr>
        <p:txBody>
          <a:bodyPr rtlCol="0" anchor="ctr"/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76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自由图形137"/>
          <p:cNvSpPr/>
          <p:nvPr/>
        </p:nvSpPr>
        <p:spPr>
          <a:xfrm flipH="1">
            <a:off x="3722557" y="1943578"/>
            <a:ext cx="691708" cy="691708"/>
          </a:xfrm>
          <a:prstGeom prst="roundRect">
            <a:avLst>
              <a:gd name="adj" fmla="val 16554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 anchorCtr="1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自由图形 139"/>
          <p:cNvSpPr/>
          <p:nvPr/>
        </p:nvSpPr>
        <p:spPr>
          <a:xfrm flipH="1">
            <a:off x="3698215" y="5251626"/>
            <a:ext cx="691708" cy="691708"/>
          </a:xfrm>
          <a:prstGeom prst="roundRect">
            <a:avLst>
              <a:gd name="adj" fmla="val 16554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 anchorCtr="1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自由图形140"/>
          <p:cNvSpPr/>
          <p:nvPr/>
        </p:nvSpPr>
        <p:spPr>
          <a:xfrm rot="4735030">
            <a:off x="3677258" y="3826102"/>
            <a:ext cx="1766444" cy="1766444"/>
          </a:xfrm>
          <a:prstGeom prst="arc">
            <a:avLst>
              <a:gd name="adj1" fmla="val 19422598"/>
              <a:gd name="adj2" fmla="val 745915"/>
            </a:avLst>
          </a:prstGeom>
          <a:noFill/>
          <a:ln w="12700" cap="flat" cmpd="sng" algn="ctr">
            <a:solidFill>
              <a:schemeClr val="accent3"/>
            </a:solidFill>
            <a:prstDash val="solid"/>
            <a:miter lim="800000"/>
            <a:tailEnd type="triangle"/>
          </a:ln>
          <a:effectLst/>
        </p:spPr>
        <p:txBody>
          <a:bodyPr rtlCol="0" anchor="ctr"/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76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自由图形141"/>
          <p:cNvSpPr/>
          <p:nvPr/>
        </p:nvSpPr>
        <p:spPr>
          <a:xfrm rot="14978043" flipV="1">
            <a:off x="3469605" y="2191814"/>
            <a:ext cx="1545026" cy="1545026"/>
          </a:xfrm>
          <a:prstGeom prst="arc">
            <a:avLst>
              <a:gd name="adj1" fmla="val 17014246"/>
              <a:gd name="adj2" fmla="val 19242592"/>
            </a:avLst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  <a:tailEnd type="triangle"/>
          </a:ln>
          <a:effectLst/>
        </p:spPr>
        <p:txBody>
          <a:bodyPr rtlCol="0" anchor="ctr"/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76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TextBox 10"/>
          <p:cNvSpPr txBox="1">
            <a:spLocks noChangeArrowheads="1"/>
          </p:cNvSpPr>
          <p:nvPr/>
        </p:nvSpPr>
        <p:spPr bwMode="auto">
          <a:xfrm>
            <a:off x="858520" y="1667510"/>
            <a:ext cx="257873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ct val="150000"/>
              </a:lnSpc>
            </a:pPr>
            <a:r>
              <a:rPr lang="zh-CN" altLang="en-US" sz="2400" b="1" kern="1200" spc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lt"/>
              </a:rPr>
              <a:t>强化</a:t>
            </a:r>
            <a:r>
              <a:rPr lang="zh-CN" altLang="en-US" sz="2400" b="1" kern="1200" spc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lt"/>
              </a:rPr>
              <a:t>已经考查的知识点，</a:t>
            </a:r>
            <a:r>
              <a:rPr lang="zh-CN" altLang="en-US" sz="2400" b="1" kern="1200" spc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lt"/>
              </a:rPr>
              <a:t>关注</a:t>
            </a:r>
            <a:r>
              <a:rPr lang="zh-CN" altLang="en-US" sz="2400" b="1" kern="1200" spc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lt"/>
              </a:rPr>
              <a:t>还没考查的知识点。</a:t>
            </a:r>
            <a:endParaRPr lang="zh-CN" altLang="en-US" sz="2400" b="1" kern="1200" spc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+mn-lt"/>
            </a:endParaRPr>
          </a:p>
        </p:txBody>
      </p:sp>
      <p:sp>
        <p:nvSpPr>
          <p:cNvPr id="35" name="TextBox 10"/>
          <p:cNvSpPr txBox="1">
            <a:spLocks noChangeArrowheads="1"/>
          </p:cNvSpPr>
          <p:nvPr/>
        </p:nvSpPr>
        <p:spPr bwMode="auto">
          <a:xfrm>
            <a:off x="1177633" y="4744628"/>
            <a:ext cx="205641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ct val="150000"/>
              </a:lnSpc>
            </a:pP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关注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外国小说</a:t>
            </a: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的一般特点</a:t>
            </a:r>
            <a:endParaRPr lang="zh-CN" altLang="en-US" sz="2400" kern="1200" spc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+mn-lt"/>
            </a:endParaRPr>
          </a:p>
        </p:txBody>
      </p:sp>
      <p:sp>
        <p:nvSpPr>
          <p:cNvPr id="36" name="TextBox 10"/>
          <p:cNvSpPr txBox="1">
            <a:spLocks noChangeArrowheads="1"/>
          </p:cNvSpPr>
          <p:nvPr/>
        </p:nvSpPr>
        <p:spPr bwMode="auto">
          <a:xfrm>
            <a:off x="8838565" y="1750695"/>
            <a:ext cx="238696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2400" b="1" kern="1200" spc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lt"/>
              </a:rPr>
              <a:t>注意</a:t>
            </a:r>
            <a:r>
              <a:rPr lang="zh-CN" altLang="en-US" sz="2400" b="1" kern="1200" spc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lt"/>
              </a:rPr>
              <a:t>审题</a:t>
            </a:r>
            <a:r>
              <a:rPr lang="zh-CN" altLang="en-US" sz="2400" b="1" kern="1200" spc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lt"/>
              </a:rPr>
              <a:t>，从题干中明确答题方向，规范</a:t>
            </a:r>
            <a:r>
              <a:rPr lang="zh-CN" altLang="en-US" sz="2400" b="1" kern="1200" spc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lt"/>
              </a:rPr>
              <a:t>答题语言</a:t>
            </a:r>
            <a:r>
              <a:rPr lang="zh-CN" altLang="en-US" sz="2400" b="1" kern="1200" spc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lt"/>
              </a:rPr>
              <a:t>。</a:t>
            </a:r>
            <a:endParaRPr lang="zh-CN" altLang="en-US" sz="2400" b="1" kern="1200" spc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+mn-lt"/>
            </a:endParaRPr>
          </a:p>
        </p:txBody>
      </p:sp>
      <p:sp>
        <p:nvSpPr>
          <p:cNvPr id="37" name="TextBox 10"/>
          <p:cNvSpPr txBox="1">
            <a:spLocks noChangeArrowheads="1"/>
          </p:cNvSpPr>
          <p:nvPr/>
        </p:nvSpPr>
        <p:spPr bwMode="auto">
          <a:xfrm>
            <a:off x="8739505" y="4570730"/>
            <a:ext cx="293687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注重以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小说要素</a:t>
            </a: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为依托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构建小说文体知识体系</a:t>
            </a:r>
            <a:endParaRPr lang="zh-CN" altLang="en-US" sz="2400" kern="1200" spc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+mn-lt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103" r="22274"/>
          <a:stretch>
            <a:fillRect/>
          </a:stretch>
        </p:blipFill>
        <p:spPr>
          <a:xfrm>
            <a:off x="5156139" y="2488649"/>
            <a:ext cx="1602942" cy="2736030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674053" y="328553"/>
            <a:ext cx="5544821" cy="645160"/>
            <a:chOff x="649127" y="-84908"/>
            <a:chExt cx="5375255" cy="64516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127" y="77842"/>
              <a:ext cx="1058997" cy="318463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1948004" y="-84908"/>
              <a:ext cx="4076378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spc="300">
                  <a:solidFill>
                    <a:schemeClr val="accent2">
                      <a:lumMod val="50000"/>
                    </a:schemeClr>
                  </a:solidFill>
                  <a:latin typeface="汉仪颜楷简" panose="00020600040101010101" charset="-122"/>
                  <a:ea typeface="汉仪颜楷简" panose="00020600040101010101" charset="-122"/>
                  <a:cs typeface="+mn-ea"/>
                  <a:sym typeface="+mn-lt"/>
                </a:rPr>
                <a:t>二、高考备考策略</a:t>
              </a:r>
              <a:endParaRPr lang="zh-CN" altLang="en-US" sz="3600" spc="300">
                <a:solidFill>
                  <a:schemeClr val="accent2">
                    <a:lumMod val="50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023995" y="1132840"/>
            <a:ext cx="50177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fontAlgn="auto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C00000"/>
                </a:solidFill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小说阅读题答题步骤</a:t>
            </a:r>
            <a:endParaRPr lang="zh-CN" altLang="en-US" sz="4000" b="1">
              <a:solidFill>
                <a:srgbClr val="C00000"/>
              </a:solidFill>
              <a:latin typeface="汉仪颜楷简" panose="00020600040101010101" charset="-122"/>
              <a:ea typeface="汉仪颜楷简" panose="00020600040101010101" charset="-122"/>
              <a:sym typeface="+mn-ea"/>
            </a:endParaRPr>
          </a:p>
        </p:txBody>
      </p:sp>
      <p:pic>
        <p:nvPicPr>
          <p:cNvPr id="39937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26820" y="1798003"/>
            <a:ext cx="8963025" cy="411797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15"/>
          <a:stretch>
            <a:fillRect/>
          </a:stretch>
        </p:blipFill>
        <p:spPr>
          <a:xfrm>
            <a:off x="10046335" y="4445000"/>
            <a:ext cx="1914525" cy="2178685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  <p:tag name="PA" val="v5.2.7"/>
</p:tagLst>
</file>

<file path=ppt/tags/tag11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  <p:tag name="PA" val="v5.2.7"/>
</p:tagLst>
</file>

<file path=ppt/tags/tag12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  <p:tag name="PA" val="v5.2.7"/>
</p:tagLst>
</file>

<file path=ppt/tags/tag13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  <p:tag name="PA" val="v5.2.7"/>
</p:tagLst>
</file>

<file path=ppt/tags/tag1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1714"/>
  <p:tag name="KSO_WM_UNIT_COMPATIBLE" val="0"/>
  <p:tag name="KSO_WM_UNIT_DIAGRAM_ISNUMVISUAL" val="0"/>
  <p:tag name="KSO_WM_UNIT_DIAGRAM_ISREFERUNIT" val="0"/>
  <p:tag name="KSO_WM_UNIT_HIGHLIGHT" val="0"/>
  <p:tag name="KSO_WM_UNIT_ID" val="diagram20211714_1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1714"/>
  <p:tag name="KSO_WM_UNIT_COMPATIBLE" val="0"/>
  <p:tag name="KSO_WM_UNIT_DIAGRAM_ISNUMVISUAL" val="0"/>
  <p:tag name="KSO_WM_UNIT_DIAGRAM_ISREFERUNIT" val="0"/>
  <p:tag name="KSO_WM_UNIT_HIGHLIGHT" val="0"/>
  <p:tag name="KSO_WM_UNIT_ID" val="diagram20211714_1*l_h_f*1_1_1"/>
  <p:tag name="KSO_WM_UNIT_INDEX" val="1_1_1"/>
  <p:tag name="KSO_WM_UNIT_LAYERLEVEL" val="1_1_1"/>
  <p:tag name="KSO_WM_UNIT_NOCLEAR" val="0"/>
  <p:tag name="KSO_WM_UNIT_PRESET_TEXT" val="单击此处输入你的正文，准确理解您传达的信息。单击此处输入你的正文，准确理解您传达的信息。单击此处输入你的正文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1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171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714_1*l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1714"/>
  <p:tag name="KSO_WM_UNIT_COMPATIBLE" val="0"/>
  <p:tag name="KSO_WM_UNIT_DIAGRAM_ISNUMVISUAL" val="0"/>
  <p:tag name="KSO_WM_UNIT_DIAGRAM_ISREFERUNIT" val="0"/>
  <p:tag name="KSO_WM_UNIT_HIGHLIGHT" val="0"/>
  <p:tag name="KSO_WM_UNIT_ID" val="diagram20211714_1*l_h_x*1_2_1"/>
  <p:tag name="KSO_WM_UNIT_INDEX" val="1_2_1"/>
  <p:tag name="KSO_WM_UNIT_LAYERLEVEL" val="1_1_1"/>
  <p:tag name="KSO_WM_UNIT_TYPE" val="l_h_x"/>
  <p:tag name="KSO_WM_UNIT_USESOURCEFORMAT_APPLY" val="1"/>
  <p:tag name="KSO_WM_UNIT_VALUE" val="127*144"/>
</p:tagLst>
</file>

<file path=ppt/tags/tag1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1714"/>
  <p:tag name="KSO_WM_UNIT_COMPATIBLE" val="0"/>
  <p:tag name="KSO_WM_UNIT_DIAGRAM_ISNUMVISUAL" val="0"/>
  <p:tag name="KSO_WM_UNIT_DIAGRAM_ISREFERUNIT" val="0"/>
  <p:tag name="KSO_WM_UNIT_HIGHLIGHT" val="0"/>
  <p:tag name="KSO_WM_UNIT_ID" val="diagram20211714_1*l_h_f*1_2_1"/>
  <p:tag name="KSO_WM_UNIT_INDEX" val="1_2_1"/>
  <p:tag name="KSO_WM_UNIT_LAYERLEVEL" val="1_1_1"/>
  <p:tag name="KSO_WM_UNIT_NOCLEAR" val="0"/>
  <p:tag name="KSO_WM_UNIT_PRESET_TEXT" val="单击此处输入你的正文，准确理解您传达的信息。单击此处输入你的正文，准确理解您传达的信息。单击此处输入你的正文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19.xml><?xml version="1.0" encoding="utf-8"?>
<p:tagLst xmlns:p="http://schemas.openxmlformats.org/presentationml/2006/main">
  <p:tag name="KSO_WM_ASSEMBLE_CHIP_INDEX" val="1cc73c7dedfb4456b2fbfd100db67de2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60656ec74054ed1e2fb7ff8c"/>
  <p:tag name="KSO_WM_TEMPLATE_ASSEMBLE_XID" val="60656ec74054ed1e2fb7ff8c"/>
  <p:tag name="KSO_WM_TEMPLATE_CATEGORY" val="diagram"/>
  <p:tag name="KSO_WM_TEMPLATE_INDEX" val="20213471"/>
  <p:tag name="KSO_WM_UNIT_BLOCK" val="0"/>
  <p:tag name="KSO_WM_UNIT_COMPATIBLE" val="0"/>
  <p:tag name="KSO_WM_UNIT_DEC_AREA_ID" val="dfb0badd271448ffbb34258c2e6de54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8;24;2"/>
  <p:tag name="KSO_WM_UNIT_DIAGRAM_ISNUMVISUAL" val="0"/>
  <p:tag name="KSO_WM_UNIT_DIAGRAM_ISREFERUNIT" val="0"/>
  <p:tag name="KSO_WM_UNIT_HIGHLIGHT" val="0"/>
  <p:tag name="KSO_WM_UNIT_ID" val="diagram20213471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2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KSO_WM_ASSEMBLE_CHIP_INDEX" val="1cc73c7dedfb4456b2fbfd100db67de2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60656ec74054ed1e2fb7ff8c"/>
  <p:tag name="KSO_WM_TEMPLATE_ASSEMBLE_XID" val="60656ec74054ed1e2fb7ff8c"/>
  <p:tag name="KSO_WM_TEMPLATE_CATEGORY" val="diagram"/>
  <p:tag name="KSO_WM_TEMPLATE_INDEX" val="20213471"/>
  <p:tag name="KSO_WM_UNIT_BLOCK" val="0"/>
  <p:tag name="KSO_WM_UNIT_COMPATIBLE" val="0"/>
  <p:tag name="KSO_WM_UNIT_DEC_AREA_ID" val="84d162f80c9a444ab356c915bb00825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471_1*h_f*1_1"/>
  <p:tag name="KSO_WM_UNIT_INDEX" val="1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140"/>
</p:tagLst>
</file>

<file path=ppt/tags/tag21.xml><?xml version="1.0" encoding="utf-8"?>
<p:tagLst xmlns:p="http://schemas.openxmlformats.org/presentationml/2006/main">
  <p:tag name="KSO_WM_ASSEMBLE_CHIP_INDEX" val="f072ddc96a244fb4989883d664e86ab5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60656ec74054ed1e2fb7ff8c"/>
  <p:tag name="KSO_WM_TEMPLATE_ASSEMBLE_XID" val="60656ec74054ed1e2fb7ff8c"/>
  <p:tag name="KSO_WM_TEMPLATE_CATEGORY" val="diagram"/>
  <p:tag name="KSO_WM_TEMPLATE_INDEX" val="20213471"/>
  <p:tag name="KSO_WM_UNIT_BLOCK" val="0"/>
  <p:tag name="KSO_WM_UNIT_COMPATIBLE" val="0"/>
  <p:tag name="KSO_WM_UNIT_DEC_AREA_ID" val="739510902e8f4d12914a7638901cec0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8;24;2"/>
  <p:tag name="KSO_WM_UNIT_DIAGRAM_ISNUMVISUAL" val="0"/>
  <p:tag name="KSO_WM_UNIT_DIAGRAM_ISREFERUNIT" val="0"/>
  <p:tag name="KSO_WM_UNIT_HIGHLIGHT" val="0"/>
  <p:tag name="KSO_WM_UNIT_ID" val="diagram20213471_1*h_a*2_1"/>
  <p:tag name="KSO_WM_UNIT_INDEX" val="2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20"/>
</p:tagLst>
</file>

<file path=ppt/tags/tag22.xml><?xml version="1.0" encoding="utf-8"?>
<p:tagLst xmlns:p="http://schemas.openxmlformats.org/presentationml/2006/main">
  <p:tag name="KSO_WM_ASSEMBLE_CHIP_INDEX" val="f072ddc96a244fb4989883d664e86ab5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60656ec74054ed1e2fb7ff8c"/>
  <p:tag name="KSO_WM_TEMPLATE_ASSEMBLE_XID" val="60656ec74054ed1e2fb7ff8c"/>
  <p:tag name="KSO_WM_TEMPLATE_CATEGORY" val="diagram"/>
  <p:tag name="KSO_WM_TEMPLATE_INDEX" val="20213471"/>
  <p:tag name="KSO_WM_UNIT_BLOCK" val="0"/>
  <p:tag name="KSO_WM_UNIT_COMPATIBLE" val="0"/>
  <p:tag name="KSO_WM_UNIT_DEC_AREA_ID" val="8abd368d4996410d9e92896a878eaec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471_1*h_f*2_1"/>
  <p:tag name="KSO_WM_UNIT_INDEX" val="2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140"/>
</p:tagLst>
</file>

<file path=ppt/tags/tag2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TYPE" val="m_i"/>
  <p:tag name="KSO_WM_UNIT_USESOURCEFORMAT_APPLY" val="1"/>
</p:tagLst>
</file>

<file path=ppt/tags/tag2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f*1_3_1"/>
  <p:tag name="KSO_WM_UNIT_INDEX" val="1_3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2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797_2*m_h_i*1_3_1"/>
  <p:tag name="KSO_WM_UNIT_INDEX" val="1_3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797_2*m_h_i*1_3_2"/>
  <p:tag name="KSO_WM_UNIT_INDEX" val="1_3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i*1_3_1"/>
  <p:tag name="KSO_WM_UNIT_INDEX" val="1_3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f*1_2_1"/>
  <p:tag name="KSO_WM_UNIT_INDEX" val="1_2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2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7_2*m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7_2*m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3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i*1_2_1"/>
  <p:tag name="KSO_WM_UNIT_INDEX" val="1_2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3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f*1_1_1"/>
  <p:tag name="KSO_WM_UNIT_INDEX" val="1_1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3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7_2*m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3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7_2*m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3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i*1_1_1"/>
  <p:tag name="KSO_WM_UNIT_INDEX" val="1_1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3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jb3VudCI6NywiaGRpZCI6IjhjZjJmOWQzZmI3NWVjY2Y2Nzc0OWVhM2E2NzdhMjhiIiwidXNlckNvdW50Ijo3fQ=="/>
</p:tagLst>
</file>

<file path=ppt/tags/tag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1714"/>
  <p:tag name="KSO_WM_UNIT_COMPATIBLE" val="0"/>
  <p:tag name="KSO_WM_UNIT_DIAGRAM_ISNUMVISUAL" val="0"/>
  <p:tag name="KSO_WM_UNIT_DIAGRAM_ISREFERUNIT" val="0"/>
  <p:tag name="KSO_WM_UNIT_HIGHLIGHT" val="0"/>
  <p:tag name="KSO_WM_UNIT_ID" val="diagram20211714_1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1714"/>
  <p:tag name="KSO_WM_UNIT_COMPATIBLE" val="0"/>
  <p:tag name="KSO_WM_UNIT_DIAGRAM_ISNUMVISUAL" val="0"/>
  <p:tag name="KSO_WM_UNIT_DIAGRAM_ISREFERUNIT" val="0"/>
  <p:tag name="KSO_WM_UNIT_HIGHLIGHT" val="0"/>
  <p:tag name="KSO_WM_UNIT_ID" val="diagram20211714_1*l_h_f*1_1_1"/>
  <p:tag name="KSO_WM_UNIT_INDEX" val="1_1_1"/>
  <p:tag name="KSO_WM_UNIT_LAYERLEVEL" val="1_1_1"/>
  <p:tag name="KSO_WM_UNIT_NOCLEAR" val="0"/>
  <p:tag name="KSO_WM_UNIT_PRESET_TEXT" val="单击此处输入你的正文，准确理解您传达的信息。单击此处输入你的正文，准确理解您传达的信息。单击此处输入你的正文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171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714_1*l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1714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CON_FILEID" val="3139616"/>
  <p:tag name="KSO_WM_UNIT_ICON_STYLE" val="2"/>
  <p:tag name="KSO_WM_UNIT_ID" val="diagram20211714_1*l_h_x*1_1_1"/>
  <p:tag name="KSO_WM_UNIT_INDEX" val="1_1_1"/>
  <p:tag name="KSO_WM_UNIT_LAYERLEVEL" val="1_1_1"/>
  <p:tag name="KSO_WM_UNIT_TEXT_FILL_FORE_SCHEMECOLOR_INDEX" val="13"/>
  <p:tag name="KSO_WM_UNIT_TEXT_FILL_TYPE" val="1"/>
  <p:tag name="KSO_WM_UNIT_TYPE" val="l_h_x"/>
  <p:tag name="KSO_WM_UNIT_USESOURCEFORMAT_APPLY" val="1"/>
  <p:tag name="KSO_WM_UNIT_VALUE" val="129*144"/>
  <p:tag name="PA" val="v5.2.7"/>
  <p:tag name="PAMAINTYPE" val="4"/>
  <p:tag name="PASUBTYPE" val="162"/>
  <p:tag name="PATYPE" val="159"/>
  <p:tag name="RESOURCELIB_SHAPETYPE" val="4"/>
  <p:tag name="RESOURCELIBID_SHAPE" val="523702"/>
</p:tagLst>
</file>

<file path=ppt/tags/tag8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  <p:tag name="PA" val="v5.2.7"/>
</p:tagLst>
</file>

<file path=ppt/tags/tag9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  <p:tag name="PA" val="v5.2.7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自定义 508">
      <a:dk1>
        <a:sysClr val="windowText" lastClr="000000"/>
      </a:dk1>
      <a:lt1>
        <a:sysClr val="window" lastClr="FFFFFF"/>
      </a:lt1>
      <a:dk2>
        <a:srgbClr val="2C535E"/>
      </a:dk2>
      <a:lt2>
        <a:srgbClr val="EAF3F5"/>
      </a:lt2>
      <a:accent1>
        <a:srgbClr val="7A7E97"/>
      </a:accent1>
      <a:accent2>
        <a:srgbClr val="8C8DB1"/>
      </a:accent2>
      <a:accent3>
        <a:srgbClr val="99A9AF"/>
      </a:accent3>
      <a:accent4>
        <a:srgbClr val="A8B7AF"/>
      </a:accent4>
      <a:accent5>
        <a:srgbClr val="B79D8F"/>
      </a:accent5>
      <a:accent6>
        <a:srgbClr val="C388A7"/>
      </a:accent6>
      <a:hlink>
        <a:srgbClr val="E5ADAD"/>
      </a:hlink>
      <a:folHlink>
        <a:srgbClr val="903638"/>
      </a:folHlink>
    </a:clrScheme>
    <a:fontScheme name="Temp">
      <a:majorFont>
        <a:latin typeface="Arial"/>
        <a:ea typeface="思源黑体 CN Regular"/>
        <a:cs typeface="Arial"/>
      </a:majorFont>
      <a:minorFont>
        <a:latin typeface="Arial"/>
        <a:ea typeface="思源黑体 CN Regular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142</Paragraphs>
  <Slides>24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6">
      <vt:lpstr>Arial</vt:lpstr>
      <vt:lpstr>思源黑体 CN Regular</vt:lpstr>
      <vt:lpstr>华文新魏</vt:lpstr>
      <vt:lpstr>汉仪颜楷简</vt:lpstr>
      <vt:lpstr>方正小标宋_GBK</vt:lpstr>
      <vt:lpstr>微软雅黑</vt:lpstr>
      <vt:lpstr>华文楷体</vt:lpstr>
      <vt:lpstr>宋体</vt:lpstr>
      <vt:lpstr>隶书</vt:lpstr>
      <vt:lpstr>Calibri</vt:lpstr>
      <vt:lpstr>Segoe UI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2022-05-24T10:42:32.979</cp:lastPrinted>
  <dcterms:created xsi:type="dcterms:W3CDTF">2022-05-24T10:42:32Z</dcterms:created>
  <dcterms:modified xsi:type="dcterms:W3CDTF">2022-05-24T02:42:34Z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