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8" r:id="rId3"/>
    <p:sldId id="293" r:id="rId4"/>
    <p:sldId id="260" r:id="rId5"/>
    <p:sldId id="261" r:id="rId6"/>
    <p:sldId id="267" r:id="rId7"/>
    <p:sldId id="323" r:id="rId8"/>
    <p:sldId id="289" r:id="rId9"/>
    <p:sldId id="295" r:id="rId10"/>
    <p:sldId id="324" r:id="rId11"/>
    <p:sldId id="299" r:id="rId12"/>
    <p:sldId id="300" r:id="rId13"/>
    <p:sldId id="343" r:id="rId14"/>
    <p:sldId id="344" r:id="rId15"/>
    <p:sldId id="330" r:id="rId16"/>
    <p:sldId id="304" r:id="rId17"/>
    <p:sldId id="305" r:id="rId18"/>
    <p:sldId id="306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31" r:id="rId27"/>
    <p:sldId id="352" r:id="rId28"/>
    <p:sldId id="353" r:id="rId29"/>
    <p:sldId id="332" r:id="rId30"/>
    <p:sldId id="355" r:id="rId31"/>
    <p:sldId id="354" r:id="rId32"/>
    <p:sldId id="356" r:id="rId33"/>
    <p:sldId id="312" r:id="rId34"/>
    <p:sldId id="317" r:id="rId35"/>
    <p:sldId id="319" r:id="rId36"/>
    <p:sldId id="358" r:id="rId37"/>
    <p:sldId id="359" r:id="rId38"/>
    <p:sldId id="357" r:id="rId39"/>
    <p:sldId id="265" r:id="rId40"/>
  </p:sldIdLst>
  <p:sldSz cx="12192000" cy="6858000"/>
  <p:notesSz cx="7104063" cy="10234613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413" autoAdjust="0"/>
    <p:restoredTop sz="95298"/>
  </p:normalViewPr>
  <p:slideViewPr>
    <p:cSldViewPr snapToGrid="0">
      <p:cViewPr>
        <p:scale>
          <a:sx n="64" d="100"/>
          <a:sy n="64" d="100"/>
        </p:scale>
        <p:origin x="376" y="10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tags" Target="tags/tag1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>2020/8/13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2556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38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893111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audio" Target="../media/media1.mp3" /><Relationship Id="rId4" Type="http://schemas.microsoft.com/office/2007/relationships/media" Target="../media/media1.mp3" TargetMode="Internal" /><Relationship Id="rId5" Type="http://schemas.openxmlformats.org/officeDocument/2006/relationships/image" Target="../media/image9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3.jpeg" /><Relationship Id="rId4" Type="http://schemas.openxmlformats.org/officeDocument/2006/relationships/image" Target="../media/image1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C9BCA0A-B255-3344-BF45-5891E826B207}"/>
              </a:ext>
            </a:extLst>
          </p:cNvPr>
          <p:cNvSpPr/>
          <p:nvPr/>
        </p:nvSpPr>
        <p:spPr>
          <a:xfrm>
            <a:off x="498764" y="1864426"/>
            <a:ext cx="6863937" cy="2850078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50900" y="2346960"/>
            <a:ext cx="503174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部编版高中语文必修上册</a:t>
            </a:r>
            <a:r>
              <a:rPr lang="en-US" altLang="zh-CN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-</a:t>
            </a:r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第一单元</a:t>
            </a:r>
            <a:endParaRPr lang="en-US" altLang="zh-CN" sz="1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330961" y="2937216"/>
            <a:ext cx="5031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02</a:t>
            </a:r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课  峨日朵雪峰之侧</a:t>
            </a:r>
            <a:endParaRPr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18517" y="3599953"/>
            <a:ext cx="4581525" cy="417830"/>
            <a:chOff x="2055" y="8307"/>
            <a:chExt cx="7215" cy="658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2055" y="8307"/>
              <a:ext cx="721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直角三角形 2"/>
            <p:cNvSpPr/>
            <p:nvPr/>
          </p:nvSpPr>
          <p:spPr>
            <a:xfrm flipV="1">
              <a:off x="2055" y="8451"/>
              <a:ext cx="514" cy="51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DE831D7A-14D5-E447-B3ED-2C540A31F5ED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第二部分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诵读感悟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743993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201071" y="2012451"/>
            <a:ext cx="6822538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明确字音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彷徨 （</a:t>
            </a:r>
            <a:r>
              <a:rPr lang="en-US" altLang="zh-CN" sz="2400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páng huáng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决然（</a:t>
            </a:r>
            <a:r>
              <a:rPr lang="en-US" altLang="zh-CN" sz="2400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jué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嚣鸣（</a:t>
            </a:r>
            <a:r>
              <a:rPr lang="en-US" altLang="zh-CN" sz="2400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xiāo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  铆钉（</a:t>
            </a:r>
            <a:r>
              <a:rPr lang="en-US" altLang="zh-CN" sz="2400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mǎo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揳入（</a:t>
            </a:r>
            <a:r>
              <a:rPr lang="en-US" altLang="zh-CN" sz="2400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xiē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罅隙（</a:t>
            </a:r>
            <a:r>
              <a:rPr lang="en-US" altLang="zh-CN" sz="2400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xià xì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锈蚀（</a:t>
            </a:r>
            <a:r>
              <a:rPr lang="en-US" altLang="zh-CN" sz="2400" err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xiù shí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687A058-A391-F844-AA84-5F511AA7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921" y="1435981"/>
            <a:ext cx="2704538" cy="33959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29450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238833" y="2496124"/>
            <a:ext cx="6790871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．给全诗标出节奏和重读，诵读全诗。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3116251-4E06-D84A-90FA-C605BD251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921" y="1435981"/>
            <a:ext cx="2704538" cy="33959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552436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7C01EA1-CA26-4747-A9D4-033B6A295CAA}"/>
              </a:ext>
            </a:extLst>
          </p:cNvPr>
          <p:cNvSpPr/>
          <p:nvPr/>
        </p:nvSpPr>
        <p:spPr>
          <a:xfrm>
            <a:off x="6096000" y="424026"/>
            <a:ext cx="3374708" cy="256914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语调深沉、饱满</a:t>
            </a:r>
          </a:p>
          <a:p>
            <a:pPr algn="just">
              <a:lnSpc>
                <a:spcPct val="150000"/>
              </a:lnSpc>
            </a:pPr>
            <a:r>
              <a:rPr lang="en-US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kern="100">
              <a:solidFill>
                <a:srgbClr val="C00000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“那边”拉长</a:t>
            </a:r>
          </a:p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“太阳”上扬</a:t>
            </a:r>
          </a:p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“无穷”上扬</a:t>
            </a:r>
          </a:p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“山海”下沉， “滑坡”下沉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68EA881-3A53-264E-B0E3-8F2639584E87}"/>
              </a:ext>
            </a:extLst>
          </p:cNvPr>
          <p:cNvSpPr/>
          <p:nvPr/>
        </p:nvSpPr>
        <p:spPr>
          <a:xfrm>
            <a:off x="6149479" y="2921623"/>
            <a:ext cx="2751772" cy="1707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“嚣鸣”拉长，上扬</a:t>
            </a:r>
          </a:p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“喊杀声”下沉</a:t>
            </a:r>
          </a:p>
          <a:p>
            <a:pPr algn="just">
              <a:lnSpc>
                <a:spcPct val="150000"/>
              </a:lnSpc>
            </a:pPr>
            <a:r>
              <a:rPr lang="en-US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kern="100">
              <a:solidFill>
                <a:srgbClr val="C00000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“渗出”语气凝重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0C3111C-36D7-4A45-B27D-F8C8184AF071}"/>
              </a:ext>
            </a:extLst>
          </p:cNvPr>
          <p:cNvSpPr/>
          <p:nvPr/>
        </p:nvSpPr>
        <p:spPr>
          <a:xfrm>
            <a:off x="6179006" y="4600532"/>
            <a:ext cx="3876607" cy="2120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“啊”语调激昂高亢</a:t>
            </a:r>
          </a:p>
          <a:p>
            <a:pPr algn="just">
              <a:lnSpc>
                <a:spcPct val="150000"/>
              </a:lnSpc>
            </a:pPr>
            <a:r>
              <a:rPr lang="en-US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kern="100">
              <a:solidFill>
                <a:srgbClr val="C00000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“蜘蛛”拉长</a:t>
            </a:r>
          </a:p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“赐予的”拉长，上扬</a:t>
            </a:r>
          </a:p>
          <a:p>
            <a:pPr algn="just">
              <a:lnSpc>
                <a:spcPct val="150000"/>
              </a:lnSpc>
            </a:pPr>
            <a:r>
              <a:rPr lang="zh-CN" kern="100">
                <a:solidFill>
                  <a:srgbClr val="C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“快慰”语调轻松、舒缓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1BD12B9-EE8A-2C44-987B-B8EDBB9D2277}"/>
              </a:ext>
            </a:extLst>
          </p:cNvPr>
          <p:cNvSpPr txBox="1"/>
          <p:nvPr/>
        </p:nvSpPr>
        <p:spPr>
          <a:xfrm>
            <a:off x="1367791" y="390652"/>
            <a:ext cx="6415563" cy="6275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这是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我此刻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仅能征服的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高度了：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我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小心地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探出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前额，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惊异于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薄壁那边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朝向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峨日朵之雪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彷徨许久的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太阳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正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决然跃入一片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引力无穷的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山海。石砾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不时滑坡，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引动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棕色深渊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自上而下的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一派嚣鸣，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像军旅远去的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喊杀声。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我的指关节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铆钉一样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揳入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巨石的罅隙。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血滴，从撕裂的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千层掌鞋底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渗出。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啊，真渴望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有一只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雄鹰或雪豹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与我为伍。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在锈蚀的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岩壁，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但有一只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小得可怜的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蜘蛛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与我一同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默享着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这大自然赐予的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快慰。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8B0BF3A-6322-D541-AE03-E9C333F077A8}"/>
              </a:ext>
            </a:extLst>
          </p:cNvPr>
          <p:cNvSpPr txBox="1"/>
          <p:nvPr/>
        </p:nvSpPr>
        <p:spPr>
          <a:xfrm>
            <a:off x="9759791" y="390652"/>
            <a:ext cx="275177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示范指导</a:t>
            </a:r>
          </a:p>
        </p:txBody>
      </p:sp>
    </p:spTree>
    <p:extLst>
      <p:ext uri="{BB962C8B-B14F-4D97-AF65-F5344CB8AC3E}">
        <p14:creationId xmlns:p14="http://schemas.microsoft.com/office/powerpoint/2010/main" val="1478806685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967559" y="1269606"/>
            <a:ext cx="6790871" cy="32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诵读指导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峨日朵雪峰之侧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有众多审美意象，也有大量的动词，整体句式整散句相结合。这就需要我们在阅读的时候，明确停顿，抓住重音，把握语调，控制节奏，才能更好的传达诗歌的情感。在主语和动词的地方我们一般重读，在叹词的地方一般要语调上扬，在句末的地方有的地方要下沉有的地方要上扬，节奏要更加舒缓。 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821076E-B366-834A-9F81-99B2AF4E4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921" y="1435981"/>
            <a:ext cx="2704538" cy="33959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2742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296597" y="1824269"/>
            <a:ext cx="6132794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聆听朗读</a:t>
            </a: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学生朗读。</a:t>
            </a: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注意想象诗歌描绘的画面，以及体会诗歌中所包含的情感。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峨日朵雪峰之侧.mp3" descr="峨日朵雪峰之侧.mp3">
            <a:hlinkClick action="ppaction://media"/>
            <a:extLst>
              <a:ext uri="{FF2B5EF4-FFF2-40B4-BE49-F238E27FC236}">
                <a16:creationId xmlns:a16="http://schemas.microsoft.com/office/drawing/2014/main" id="{2CBF7775-6669-ED4C-B790-9729A4C3250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5296597" y="617776"/>
            <a:ext cx="812800" cy="8128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FFC3FA4-0D06-0A4B-819F-0A2C8792BE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921" y="1435981"/>
            <a:ext cx="2704538" cy="33959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0397747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01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第三部分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文本研读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2970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06475" y="2027507"/>
            <a:ext cx="7073386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1】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请诵读本诗，用一个词概括这首诗给你的感觉？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博大、苍凉、浑厚、孤独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CFACA66-83F7-E440-9309-EA7D876EA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601839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06475" y="1285058"/>
            <a:ext cx="7073386" cy="5116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通读全诗后，试着用自己的语言描绘你所联想的画面。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太阳就要下山了，一位登山者终于到达了他的极限，虽然还没到上顶，但是此刻她疲惫极了，它小心翼翼身子紧贴在在陡峭的崖壁上，双手如铆钉一样抓着崖壁，他低头看看自己的脚，鞋子早已在艰难攀爬中撕裂，脚上也磨破了，先前他竟然没有察觉脚上流出的血已经渗出鞋子，此刻他终于感觉疼得厉害。他决定了今天就是这个高度了，他已到了极限。战稳身子之后，他放眼望去：太壮观了，连绵起伏的雪山高大巍峨，气势磅礴，一轮落日照在雪峰上，苍凉壮阔。耳边不时传来整耳欲聋的声音，崩塌的山石轰鸣着落入脚下深渊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FF57532-A1AB-1642-B717-344B57944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883431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06475" y="1285058"/>
            <a:ext cx="7073386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分析诗歌的意象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①这是我此刻仅能征服的高度了：我小心地探出前额。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为我们刻画了一个“我”的形象，“仅”写出了此刻我的高度的理智与清醒；而“小心地”，则写出了此刻的我谨小慎微，如履薄冰。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2164EB9-4C03-C74E-9FB1-4EB36764F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113393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941484" y="1556282"/>
            <a:ext cx="5225415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对青春有怎么样的幻想？你眼中的青春又是怎样的？（用一些词语概括）那，如果你正在经历的青春与你幻想的发生了很大的偏差时，你会怎么做？当青春不再充满激情与活力，当前途和理想被残忍的毁灭，你该何去何从？今天，让我们一起走近一种别样的精神世界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--《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峨日朵雪峰之侧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5500849" y="616505"/>
            <a:ext cx="29286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导入</a:t>
            </a:r>
            <a:endParaRPr lang="en-US" altLang="zh-CN" sz="20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90E67B-1475-DB46-8092-B42F20965A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66" y="1556282"/>
            <a:ext cx="4454013" cy="2971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719285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06475" y="1285058"/>
            <a:ext cx="7073386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分析诗歌的意象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②朝向峨日朵之雪彷徨许久的太阳正决然跃入一片引力无穷的山海。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太阳在这里象征着真理与信仰，诗人通过写太阳越入山海，道出了时代变革即将到来。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F1B7534-F703-974E-9253-46FB06591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44922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06475" y="1285058"/>
            <a:ext cx="7073386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分析诗歌的意象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③石砾不时滑坡，引动棕色深渊自上而下的一派嚣鸣，像军旅远去的喊杀声。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石砾是堆砌上去而根基根本毫不稳固，作者用石砾指代荒谬年代所谓的理想、信念、追求，而石砾的滑坡则意味着时代正从泛滥的狂热、廉价的乐观中摆脱出来。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C6D7D6-BF19-2242-8A72-969D6C0AF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74401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06475" y="1285058"/>
            <a:ext cx="7073386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分析诗歌的意象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④我的指关节铆钉一样揳入巨石的罅隙。血滴，从撕裂的千层掌鞋底渗出。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这一句则选用了“指关节“作为典型意象，即使血滴已经从鞋底渗出，指关节却依然牢牢地揳入巨石的罅隙，“指关节”就象征诗人即使面对千般险阻、万般苦痛，还必将毫不退缩的坚定意志。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65FDD4D-9D50-9245-A865-F5305ECAEF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827907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06475" y="1285058"/>
            <a:ext cx="7073386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分析诗歌的意象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⑤啊，真渴望有一只雄鹰或雪豹与我为伍。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“雄鹰”和“雪豹”一个是蓝天领主，一个是雪原上的霸主，威风凛凛，是真正的强者，“雄鹰”“雪豹”的形象在这里就是作者理想中的精神、意志和心灵的象征，代表着一种真正的强大、雄壮和坚韧。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115FD9C-7A2B-7F46-A673-228F30BFC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81004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06475" y="1285058"/>
            <a:ext cx="7073386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分析诗歌的意象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⑥但有一只小得可怜的蜘蛛与我一同默享着这大自然赐予的快慰。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选用了一个小的可怜的蜘蛛作为典型意象，这里的蜘蛛，与自己一同悬挂于悬崖峭壁之上，一同经历着此刻的艰难处境，“蜘蛛”则是作者现实状态的写照，是他“囚徒”身份的一种反映。蜘蛛，即诗人的自喻。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65EB0B0-CFE3-AB44-9642-603DC241F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04476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06475" y="1336643"/>
            <a:ext cx="7073386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现代诗歌中的意象分类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比喻性意象。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顾名思义，用本体和喻体之间的相似性，更加生动的表达出某种特征个性。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明喻：例如：像云一样柔软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像风一样轻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比月光更明亮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比夜更宁静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人体在太空里，直白易懂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隐喻：例如：这是一沟绝望的死水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清风吹不起半点漪沦，联想丰富，相对晦涩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知识拓展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DBAAD3D-BB1A-5242-A8EB-DE8822C99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269744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06475" y="1336643"/>
            <a:ext cx="7073386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现代诗歌中的意象分类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象征性意象。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象征是现代诗歌常用的手法，用一具体的事物指代某种抽象的精神品质等。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例如：太阳是光明的象征，鸽子是和平的象征，豺狼是残暴的象征，绵羊是温顺的象征，孔雀是骄傲的象征，玫瑰是美丽的象征，百合花是纯洁的象征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…… 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需要注意的是，同一个意象在不同诗篇中的象征性可以是不同的。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知识拓展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A717DA5-2E54-CD4C-B768-BCA919D0D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329142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06475" y="1336643"/>
            <a:ext cx="7073386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现代诗歌中的意象分类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描述性意象。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就是围绕一个中心或者一条线索，拓展开来的意象群。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徐志摩的代表作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再别康桥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，有“云彩”“金柳”“夕阳” “波光”“青荇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水草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)”“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清泉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虹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梦”“星辉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歌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笙箫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夏虫”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……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这些意象都围绕、衬托着“寻梦”的主题。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知识拓展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6D5117C-EE0C-B545-826B-325E4717D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61765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162296" y="787736"/>
            <a:ext cx="11768667" cy="556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4】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鉴赏句子含义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①如何理解诗歌开篇句“这是我此刻仅能征服的高度了” 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“我”，指的就是昌耀自己，昌耀可以说是一个根正苗红的社会主义好青年，他曾经高喊着“党就是我的母亲，部队就是我家”，积极地响应国家的号召，毅然决然的参军入伍，奔赴抗美援朝的前线，甚至还因此光荣负伤。然而，就是这样的一个青年人，却因为一首诗，被迫流放于西部垦区，这大有古代文字狱的意味。而昌耀所生活的那个时代，正是抗战胜利、解放胜利、新中国成立、各大改造相继展开的民族狂热的时代，与时代主流相对抗的结果总是惊险的。而昌耀也就成为了那个时代的小小的牺牲品，也承受了不该有的委屈。随之而来的是他热情的权利被剥夺，以及他理想、信念和追求的要求被拒绝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</p:spTree>
    <p:extLst>
      <p:ext uri="{BB962C8B-B14F-4D97-AF65-F5344CB8AC3E}">
        <p14:creationId xmlns:p14="http://schemas.microsoft.com/office/powerpoint/2010/main" val="12172105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211666" y="1337490"/>
            <a:ext cx="11768667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4】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鉴赏句子含义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①如何理解诗歌开篇句“这是我此刻仅能征服的高度了” 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然后，我们再看看“高度”，这里的高度指的是什么呢？我们联系一下后文，这高度能够看到峭壁那边彷徨许久的太阳正“决然”跃入一片山海，还能看到石砾滑坡，听到喧嚣声。这个高度能够看得时代所发生的一切，但却危险可怖。由此看来，这高度不单单是客观的具体的物理高度，还是一种精神高度，指的是他这种游离于时代和现实之外的清醒和理智的高度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</p:spTree>
    <p:extLst>
      <p:ext uri="{BB962C8B-B14F-4D97-AF65-F5344CB8AC3E}">
        <p14:creationId xmlns:p14="http://schemas.microsoft.com/office/powerpoint/2010/main" val="33789537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/>
          <p:cNvSpPr/>
          <p:nvPr/>
        </p:nvSpPr>
        <p:spPr>
          <a:xfrm rot="16200000">
            <a:off x="6224270" y="1241425"/>
            <a:ext cx="7632700" cy="437451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11185" y="-10795"/>
            <a:ext cx="3985895" cy="6894830"/>
            <a:chOff x="12931" y="-12"/>
            <a:chExt cx="6277" cy="10858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10687" y="2301"/>
              <a:ext cx="10833" cy="6208"/>
            </a:xfrm>
            <a:prstGeom prst="triangl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10618" y="2326"/>
              <a:ext cx="10833" cy="6208"/>
            </a:xfrm>
            <a:prstGeom prst="triangl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57310" y="3079115"/>
            <a:ext cx="2908300" cy="70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目  录</a:t>
            </a:r>
            <a:endParaRPr lang="en-US" altLang="zh-CN" sz="40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1643B7-28D3-3946-BC2A-3E2D65F56A87}"/>
              </a:ext>
            </a:extLst>
          </p:cNvPr>
          <p:cNvGrpSpPr/>
          <p:nvPr/>
        </p:nvGrpSpPr>
        <p:grpSpPr>
          <a:xfrm>
            <a:off x="1064260" y="887095"/>
            <a:ext cx="6149975" cy="822960"/>
            <a:chOff x="1064260" y="887095"/>
            <a:chExt cx="6149975" cy="82296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4260" y="970280"/>
              <a:ext cx="732155" cy="656590"/>
              <a:chOff x="3668" y="3216"/>
              <a:chExt cx="1257" cy="1127"/>
            </a:xfrm>
          </p:grpSpPr>
          <p:sp>
            <p:nvSpPr>
              <p:cNvPr id="10" name="等腰三角形 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62605" y="106997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知人论世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89760" y="88709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01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49C12A-16F1-D345-8276-090F4ABAE3B0}"/>
              </a:ext>
            </a:extLst>
          </p:cNvPr>
          <p:cNvGrpSpPr/>
          <p:nvPr/>
        </p:nvGrpSpPr>
        <p:grpSpPr>
          <a:xfrm>
            <a:off x="1064260" y="2308860"/>
            <a:ext cx="6149975" cy="822960"/>
            <a:chOff x="1064260" y="2308860"/>
            <a:chExt cx="6149975" cy="8229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064260" y="2392045"/>
              <a:ext cx="732155" cy="656590"/>
              <a:chOff x="3668" y="3216"/>
              <a:chExt cx="1257" cy="1127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062605" y="24917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诵读感悟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89760" y="23088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02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2497D40-7695-DF4B-AE6E-BBE0586AAACF}"/>
              </a:ext>
            </a:extLst>
          </p:cNvPr>
          <p:cNvGrpSpPr/>
          <p:nvPr/>
        </p:nvGrpSpPr>
        <p:grpSpPr>
          <a:xfrm>
            <a:off x="1064260" y="3731260"/>
            <a:ext cx="6149975" cy="822960"/>
            <a:chOff x="1064260" y="3731260"/>
            <a:chExt cx="6149975" cy="8229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4260" y="3814445"/>
              <a:ext cx="732155" cy="656590"/>
              <a:chOff x="3668" y="3216"/>
              <a:chExt cx="1257" cy="1127"/>
            </a:xfrm>
          </p:grpSpPr>
          <p:sp>
            <p:nvSpPr>
              <p:cNvPr id="20" name="等腰三角形 1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062605" y="39141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文本研读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89760" y="37312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03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F8A6793-3BE9-6C45-9AF3-80A18BC5D178}"/>
              </a:ext>
            </a:extLst>
          </p:cNvPr>
          <p:cNvGrpSpPr/>
          <p:nvPr/>
        </p:nvGrpSpPr>
        <p:grpSpPr>
          <a:xfrm>
            <a:off x="1064260" y="5168265"/>
            <a:ext cx="6149975" cy="822960"/>
            <a:chOff x="1064260" y="5168265"/>
            <a:chExt cx="6149975" cy="8229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64260" y="5251450"/>
              <a:ext cx="732155" cy="656590"/>
              <a:chOff x="3668" y="3216"/>
              <a:chExt cx="1257" cy="1127"/>
            </a:xfrm>
          </p:grpSpPr>
          <p:sp>
            <p:nvSpPr>
              <p:cNvPr id="25" name="等腰三角形 2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062605" y="535114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技巧点拨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89760" y="516826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04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95281" y="1521460"/>
            <a:ext cx="7073386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4】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鉴赏句子含义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②昌耀“小心地探出前额”，他看到了什么呢？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看到的表层内容：即峭壁那边彷徨许久的太阳正“决然”跃入一片山海，还能看到石砾滑坡，听到喧嚣声。深层内容：这跃入山海的太阳，即象征着客观的真理与信仰，而石砾则象征着弥漫整个时代的虚无狂热的荒谬信仰。而昌耀所看到的“石砾滑坡”正是指代着虚无和狂热终将消失了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FC897A7-5B39-9A4A-938F-B7E7CD79A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59066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695281" y="1521460"/>
            <a:ext cx="7073386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4】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鉴赏句子含义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③“我的指关节铆钉一样揳入巨石的罅隙。”怎么理解？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 面对困难和苦痛，昌耀并没有与时代一同“滑坡”，而是在峨日朵雪峰之侧站稳了自己的高度。这是生命意识和生命强力的伟岸展示，体现的是昌耀坚定不移的顽强意志。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6780109" y="5032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D02B4E3-BD84-1241-AAFC-C57C4B7C4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57" y="1411355"/>
            <a:ext cx="2972590" cy="3684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41593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571712" y="1343212"/>
            <a:ext cx="11457992" cy="224305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在这首诗中，诗人正是通过塑造众多审美意象，来共同营造出了一个凝重壮美的氛围，将饱含沧桑的情怀，古老开阔的高原背景，博大的生命意识，构成一个协调的整体。也正是通过意象之间的变化与相互作用，描绘出诗人内心深处向往的乌托邦，一个仅存于诗人心中的天堂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A74FB89-E978-0B40-AEBC-CF9DFBD0B113}"/>
              </a:ext>
            </a:extLst>
          </p:cNvPr>
          <p:cNvSpPr txBox="1"/>
          <p:nvPr/>
        </p:nvSpPr>
        <p:spPr>
          <a:xfrm>
            <a:off x="4940740" y="4016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明晰主旨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F9F86FD-6A7D-1041-9AE0-8D2613087BB5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E49E50E-3182-2C46-BF4E-7849D203F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66182"/>
            <a:ext cx="12192000" cy="381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29634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第四部分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技巧点拨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89318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030054" y="579076"/>
            <a:ext cx="4507865" cy="236537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7411" y="0"/>
            <a:ext cx="800219" cy="4899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571500" indent="-571500" algn="ctr">
              <a:buFont typeface="Wingdings" pitchFamily="2" charset="2"/>
              <a:buChar char="n"/>
            </a:pPr>
            <a:r>
              <a:rPr lang="zh-CN" altLang="en-US" sz="4000" b="1">
                <a:solidFill>
                  <a:schemeClr val="bg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突破句子含义 </a:t>
            </a:r>
            <a:endParaRPr lang="en-US" altLang="zh-CN" sz="4000" b="1">
              <a:solidFill>
                <a:schemeClr val="bg1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91733" y="3476972"/>
            <a:ext cx="9846376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【</a:t>
            </a:r>
            <a:r>
              <a:rPr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任务指引</a:t>
            </a:r>
            <a:r>
              <a:rPr lang="en-US" altLang="zh-CN" sz="24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】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句子不是孤立的，它是段落、文章的组成部分，要想理解一个句子，理解它在文章中的具体含义，就不能忽略掉它与整体的联系，这就需要我们用一定的技巧来准确把握。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9AB07F5-0C8F-A346-8A83-DFA45EEEE087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69DE8F7-AB04-D54B-B80C-04F0F5AEEE46}"/>
              </a:ext>
            </a:extLst>
          </p:cNvPr>
          <p:cNvSpPr/>
          <p:nvPr/>
        </p:nvSpPr>
        <p:spPr>
          <a:xfrm>
            <a:off x="3842067" y="304209"/>
            <a:ext cx="4507865" cy="2365375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9027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41721" y="642512"/>
            <a:ext cx="6132794" cy="556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“三联系”</a:t>
            </a:r>
            <a:endParaRPr lang="en-US" altLang="zh-CN" sz="24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首先要联系前后文，从整体上去把握，切莫断章取义。</a:t>
            </a:r>
            <a:endParaRPr lang="en-US" altLang="zh-CN" sz="24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其次，联系主题和情感，把握住中心主旨，把握住文章的情感线索，能够更加清晰准确的把握住句子在文章中的含义。</a:t>
            </a:r>
            <a:endParaRPr lang="en-US" altLang="zh-CN" sz="24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最后联系“写作意图”和“背景”，有的时候文章所涉及的内容带有明显的时代的烙印，如果抛开背景空谈文章可能会失去文章本来的表达深度。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EEABC48-9341-354A-8DBF-D6CFD3DAE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921" y="1435981"/>
            <a:ext cx="2704538" cy="33959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038372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41721" y="1181455"/>
            <a:ext cx="6132794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“三依托”</a:t>
            </a:r>
            <a:endParaRPr lang="en-US" altLang="zh-CN" sz="24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首先是依托手法，即透过手法，找到特性和本质；</a:t>
            </a:r>
            <a:endParaRPr lang="en-US" altLang="zh-CN" sz="24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其次，是依托结构，对偶、排比等句式结构在一定程度上辅助了句子含义的表达；</a:t>
            </a:r>
            <a:endParaRPr lang="en-US" altLang="zh-CN" sz="24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最后依托关键词，也就是说读句子，要抓住核心，分清主次，切勿本末倒置。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9B13DCC-DED3-804A-A7C8-A829AE59CD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921" y="1435981"/>
            <a:ext cx="2704538" cy="33959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63550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297411" y="0"/>
            <a:ext cx="800219" cy="48998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571500" indent="-571500" algn="ctr">
              <a:buFont typeface="Wingdings" pitchFamily="2" charset="2"/>
              <a:buChar char="n"/>
            </a:pPr>
            <a:r>
              <a:rPr lang="zh-CN" altLang="en-US" sz="4000" b="1">
                <a:solidFill>
                  <a:schemeClr val="bg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拓展阅读</a:t>
            </a:r>
            <a:endParaRPr lang="en-US" altLang="zh-CN" sz="4000" b="1">
              <a:solidFill>
                <a:schemeClr val="bg1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9AB07F5-0C8F-A346-8A83-DFA45EEEE087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C09F979-833C-3741-AB9B-F3D75A582713}"/>
              </a:ext>
            </a:extLst>
          </p:cNvPr>
          <p:cNvSpPr txBox="1"/>
          <p:nvPr/>
        </p:nvSpPr>
        <p:spPr>
          <a:xfrm>
            <a:off x="1264412" y="315981"/>
            <a:ext cx="5847715" cy="584435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b="1">
                <a:latin typeface="KaiTi" panose="02010609060101010101" pitchFamily="49" charset="-122"/>
                <a:ea typeface="KaiTi" panose="02010609060101010101" pitchFamily="49" charset="-122"/>
              </a:rPr>
              <a:t>空城堡</a:t>
            </a:r>
            <a:r>
              <a:rPr lang="en-US" altLang="zh-CN" b="1"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与孩子径直走进那座城堡，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最初的一刻已使我深信不疑。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我想，他们不会不在。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与孩子登上楼梯，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鞋跟叩响石级错落有致，颇悦耳，如落空山野。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鞋跟踏着人造花岗岩，铿然作声，如落空山野。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我想：他们能到哪儿去呢？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门厅是敞开着的，旭日临窗之下华灯仍旧高照。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水晶碟上烟蒂飘一缕淡蓝。高脚杯贴一撮桃色的晨膏。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孩子已震怖于这空城无人的宴席，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在我胯下瑟缩，裹足不进。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我想：他们岂敢无视孩子的莅临！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14D6834-FDEF-0C47-886A-CF87210EA7BD}"/>
              </a:ext>
            </a:extLst>
          </p:cNvPr>
          <p:cNvSpPr txBox="1"/>
          <p:nvPr/>
        </p:nvSpPr>
        <p:spPr>
          <a:xfrm>
            <a:off x="6344285" y="315981"/>
            <a:ext cx="5847715" cy="25203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而后我们登上最高的顶楼。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孩子喘息未定，含泪的目光已哀告我一同火速离去。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但我索性对着房顶大声喝斥：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出来吧，你们！从墙壁，从面具，从纸张，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从你们筑起的城堡</a:t>
            </a:r>
            <a:r>
              <a:rPr lang="en-US" altLang="zh-CN">
                <a:latin typeface="KaiTi" panose="02010609060101010101" pitchFamily="49" charset="-122"/>
                <a:ea typeface="KaiTi" panose="02010609060101010101" pitchFamily="49" charset="-122"/>
              </a:rPr>
              <a:t>……</a:t>
            </a: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去掉隔阂、距离、冷漠</a:t>
            </a:r>
            <a:r>
              <a:rPr lang="en-US" altLang="zh-CN">
                <a:latin typeface="KaiTi" panose="02010609060101010101" pitchFamily="49" charset="-122"/>
                <a:ea typeface="KaiTi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我发誓：我将与孩子洗劫这一切！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30F6E7-E856-1744-AB98-38ACAE8D005B}"/>
              </a:ext>
            </a:extLst>
          </p:cNvPr>
          <p:cNvSpPr txBox="1"/>
          <p:nvPr/>
        </p:nvSpPr>
        <p:spPr>
          <a:xfrm>
            <a:off x="6877878" y="3238159"/>
            <a:ext cx="5016711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【思考】请仔细阅读这首诗，指出作者表达了怎样情感？</a:t>
            </a:r>
          </a:p>
          <a:p>
            <a:pPr>
              <a:lnSpc>
                <a:spcPct val="150000"/>
              </a:lnSpc>
            </a:pPr>
            <a:r>
              <a:rPr lang="zh-CN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诗作用象征主义手法，通过对纯洁的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</a:t>
            </a:r>
            <a:r>
              <a:rPr lang="zh-CN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孩子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”</a:t>
            </a:r>
            <a:r>
              <a:rPr lang="zh-CN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造访一座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</a:t>
            </a:r>
            <a:r>
              <a:rPr lang="zh-CN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空城堡</a:t>
            </a:r>
            <a:r>
              <a:rPr lang="en-US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”</a:t>
            </a:r>
            <a:r>
              <a:rPr lang="zh-CN" altLang="zh-CN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的奇异描写，揭示了现实世界对于纯洁与光明正大的轻慢、拒绝和冷漠的态度，表达了诗人对世俗世界的悲愤和谴责。</a:t>
            </a:r>
          </a:p>
          <a:p>
            <a:pPr>
              <a:lnSpc>
                <a:spcPct val="150000"/>
              </a:lnSpc>
            </a:pPr>
            <a:endParaRPr kumimoji="1"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82470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F61C50D-2E25-6042-B888-3D52DCC182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96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-74889" y="0"/>
            <a:ext cx="12310110" cy="701103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直角三角形 5"/>
            <p:cNvSpPr/>
            <p:nvPr/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803842" y="3047999"/>
            <a:ext cx="6296660" cy="76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结  束</a:t>
            </a:r>
            <a:endParaRPr lang="en-US" altLang="zh-CN" sz="36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CEDBE4-AACA-244A-812A-6D55FED1482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3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2369800" y="12611100"/>
            <a:ext cx="469900" cy="495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花"/>
          <p:cNvSpPr/>
          <p:nvPr/>
        </p:nvSpPr>
        <p:spPr bwMode="auto">
          <a:xfrm>
            <a:off x="2651125" y="2733675"/>
            <a:ext cx="1465580" cy="1285240"/>
          </a:xfrm>
          <a:custGeom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415155" y="2653665"/>
            <a:ext cx="138430" cy="1426210"/>
            <a:chOff x="6953" y="4179"/>
            <a:chExt cx="218" cy="2246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81" name="直接连接符 80"/>
            <p:cNvCxnSpPr/>
            <p:nvPr/>
          </p:nvCxnSpPr>
          <p:spPr>
            <a:xfrm flipH="1">
              <a:off x="7062" y="4305"/>
              <a:ext cx="0" cy="21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6953" y="4179"/>
              <a:ext cx="218" cy="2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852035" y="2353499"/>
            <a:ext cx="5975985" cy="172701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第一部分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marL="571500" indent="-571500" algn="l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4400" b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知人论世</a:t>
            </a:r>
            <a:endParaRPr lang="en-US" altLang="zh-CN" sz="3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49F251-8FB8-1C4C-A910-6D7CE09FA68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768156" y="1435908"/>
            <a:ext cx="6480175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昌耀（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1936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27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日－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2000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日），原名王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昌耀，湖南桃源人，诗人。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1950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月参加中国人民解放军，任宣传队员。同年，响应祖国号召，赴朝鲜参加抗美援朝。期间，推出处女作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人桥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，从此与诗歌艺术结下不解之缘。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1953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年，在朝鲜战场上负伤后转入河北省荣军学校读书。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1954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年开始发表诗作。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2000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月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日，在与肺腺癌抗争数月后，昌耀在青海省人民医院跳楼自杀。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AEE797-2C15-6243-9AD0-067D9E85500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34DAAF-51DA-D441-97FF-B4C531C8F157}"/>
              </a:ext>
            </a:extLst>
          </p:cNvPr>
          <p:cNvSpPr txBox="1"/>
          <p:nvPr/>
        </p:nvSpPr>
        <p:spPr>
          <a:xfrm>
            <a:off x="1840171" y="664709"/>
            <a:ext cx="2927985" cy="58105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了解作者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C21E102-72A5-5C42-AE01-510D9CB55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9" y="1866188"/>
            <a:ext cx="3254784" cy="31256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744029" y="664709"/>
            <a:ext cx="6480175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怕黑的“胆小“军人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  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1949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年秋，昌耀在原籍桃源县立中学读书期间，背着家人报名参军，被湘西军政干校录取，后因年龄小怕鬼，不敢起夜而常常尿床，被家人领回。转年，他又偷着去部队应召，于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1950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月被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38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军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114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师政治部录取为该师文工队员。当时他只有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周岁。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1950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年参加中国人民解放军，入师文工团。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1953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月在元山战役中因头部负伤回国治疗，伤愈后进河北荣军学校学习。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1954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年开始发表诗作。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1955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年调青海省文联。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1958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年被划成右派。后颠沛流离于青海垦区。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1979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年平反。后调任中国作协青海分会专业作家。晚年随团出访俄罗斯。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AEE797-2C15-6243-9AD0-067D9E85500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409E203-24A7-A142-BA13-A612315FE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74" y="2047204"/>
            <a:ext cx="3030255" cy="27635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C9D5CB3-6F1C-C742-A6FA-5F4B8D23EB64}"/>
              </a:ext>
            </a:extLst>
          </p:cNvPr>
          <p:cNvSpPr txBox="1"/>
          <p:nvPr/>
        </p:nvSpPr>
        <p:spPr>
          <a:xfrm>
            <a:off x="1840171" y="664709"/>
            <a:ext cx="2927985" cy="58105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人物轶事</a:t>
            </a:r>
          </a:p>
        </p:txBody>
      </p:sp>
    </p:spTree>
    <p:extLst>
      <p:ext uri="{BB962C8B-B14F-4D97-AF65-F5344CB8AC3E}">
        <p14:creationId xmlns:p14="http://schemas.microsoft.com/office/powerpoint/2010/main" val="12999220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84480" y="272415"/>
            <a:ext cx="11623040" cy="6303645"/>
            <a:chOff x="448" y="429"/>
            <a:chExt cx="18304" cy="9927"/>
          </a:xfrm>
        </p:grpSpPr>
        <p:sp>
          <p:nvSpPr>
            <p:cNvPr id="9" name="矩形 8"/>
            <p:cNvSpPr/>
            <p:nvPr/>
          </p:nvSpPr>
          <p:spPr>
            <a:xfrm>
              <a:off x="448" y="444"/>
              <a:ext cx="18304" cy="9912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48" y="429"/>
              <a:ext cx="18304" cy="991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01516" y="-266700"/>
            <a:ext cx="923330" cy="6842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写作背景</a:t>
            </a:r>
            <a:endParaRPr lang="en-US" altLang="zh-CN" sz="48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45000" y="622300"/>
            <a:ext cx="8522335" cy="7826376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270500" y="2330657"/>
            <a:ext cx="6519440" cy="33510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1957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年，昌耀因诗作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林中试笛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被打成右派，此后仅得以“赎罪者”身份辗转于青海西部荒原从事农垦，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1962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年昌耀已陷入冷寂和沉闷了，由此，他得以用理智和清醒，观照和揣度个体生命及周围的世界：这便是他的短诗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峨日朵雪峰之侧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产生的外在机缘和直接意图。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730338" y="1608604"/>
            <a:ext cx="6480175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  他的诗以张扬生命在深重困境中的亢奋见长，感悟和激情融于凝重、壮美的意象之中，将饱经沧桑的情怀、古老开阔的西部人文背景、博大的生命意识，构成协调的整体。诗人后期的诗作趋向反思静悟，语言略趋平和，有很强的知性张力，形成宏大的诗歌个性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AEE797-2C15-6243-9AD0-067D9E85500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34DAAF-51DA-D441-97FF-B4C531C8F157}"/>
              </a:ext>
            </a:extLst>
          </p:cNvPr>
          <p:cNvSpPr txBox="1"/>
          <p:nvPr/>
        </p:nvSpPr>
        <p:spPr>
          <a:xfrm>
            <a:off x="794004" y="619982"/>
            <a:ext cx="2927985" cy="58105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昌耀的诗作风格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63CE4A9-4B4A-DC4A-BBA2-E70284788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73" y="1908313"/>
            <a:ext cx="3258135" cy="29369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3857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6096000" y="1201039"/>
            <a:ext cx="5152331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冠名以“峨日朵”则应该是现在的海北藏族自治州祁连县的峨堡镇，而“峨日朵”则应该是当地老百姓“峨堡”的发语词。那么，“峨日朵雪峰”便是峨堡乡境内的祁连山脉中一座或者几座小雪峰了。想来，它们原本没有自己独立的名字，它们只是一个如画的诗作之远景而已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这个远景极富价值。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AAEE797-2C15-6243-9AD0-067D9E85500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34DAAF-51DA-D441-97FF-B4C531C8F157}"/>
              </a:ext>
            </a:extLst>
          </p:cNvPr>
          <p:cNvSpPr txBox="1"/>
          <p:nvPr/>
        </p:nvSpPr>
        <p:spPr>
          <a:xfrm>
            <a:off x="794004" y="619982"/>
            <a:ext cx="2927985" cy="58105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“峨日朵”雪峰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5CE138B-78A6-E74C-B8FD-DFFE6898F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57" y="1742417"/>
            <a:ext cx="5152330" cy="33731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2184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170</Paragraphs>
  <Slides>38</Slides>
  <Notes>1</Notes>
  <TotalTime>194</TotalTime>
  <HiddenSlides>0</HiddenSlides>
  <MMClips>1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49">
      <vt:lpstr>Arial</vt:lpstr>
      <vt:lpstr>Calibri Light</vt:lpstr>
      <vt:lpstr>Calibri</vt:lpstr>
      <vt:lpstr>等线 Light</vt:lpstr>
      <vt:lpstr>等线</vt:lpstr>
      <vt:lpstr>Microsoft YaHei</vt:lpstr>
      <vt:lpstr>宋体</vt:lpstr>
      <vt:lpstr>Wingdings</vt:lpstr>
      <vt:lpstr>Times New Roman</vt:lpstr>
      <vt:lpstr>KaiTi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Administrator</dc:creator>
  <cp:lastModifiedBy>Microsoft Office User</cp:lastModifiedBy>
  <cp:revision>36</cp:revision>
  <dcterms:created xsi:type="dcterms:W3CDTF">2017-05-26T12:47:00Z</dcterms:created>
  <dcterms:modified xsi:type="dcterms:W3CDTF">2020-08-13T08:31:27Z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2052-10.1.0.6490</vt:lpwstr>
  </property>
</Properties>
</file>