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5"/>
  </p:notesMasterIdLst>
  <p:sldIdLst>
    <p:sldId id="259" r:id="rId3"/>
    <p:sldId id="260" r:id="rId4"/>
    <p:sldId id="261" r:id="rId5"/>
    <p:sldId id="262" r:id="rId6"/>
    <p:sldId id="283" r:id="rId7"/>
    <p:sldId id="284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5" r:id="rId17"/>
    <p:sldId id="274" r:id="rId18"/>
    <p:sldId id="287" r:id="rId19"/>
    <p:sldId id="311" r:id="rId20"/>
    <p:sldId id="310" r:id="rId21"/>
    <p:sldId id="286" r:id="rId22"/>
    <p:sldId id="276" r:id="rId23"/>
    <p:sldId id="277" r:id="rId24"/>
    <p:sldId id="279" r:id="rId25"/>
    <p:sldId id="325" r:id="rId26"/>
    <p:sldId id="278" r:id="rId27"/>
    <p:sldId id="288" r:id="rId28"/>
    <p:sldId id="275" r:id="rId29"/>
    <p:sldId id="272" r:id="rId30"/>
    <p:sldId id="271" r:id="rId31"/>
    <p:sldId id="307" r:id="rId32"/>
    <p:sldId id="281" r:id="rId33"/>
    <p:sldId id="280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3075" name="内容占位符 3074" descr="tu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</p:spPr>
      </p:pic>
      <p:sp>
        <p:nvSpPr>
          <p:cNvPr id="3076" name="文本框 3075"/>
          <p:cNvSpPr txBox="1"/>
          <p:nvPr/>
        </p:nvSpPr>
        <p:spPr>
          <a:xfrm>
            <a:off x="3287713" y="1628775"/>
            <a:ext cx="66960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7" name="图片 3076" descr="ic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404813"/>
            <a:ext cx="2743200" cy="163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矩形 3077"/>
          <p:cNvSpPr/>
          <p:nvPr/>
        </p:nvSpPr>
        <p:spPr>
          <a:xfrm rot="5400000">
            <a:off x="5638800" y="2057400"/>
            <a:ext cx="1219200" cy="1219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9600" b="1">
                <a:solidFill>
                  <a:srgbClr val="FF0000"/>
                </a:solidFill>
                <a:latin typeface="隶书" charset="0"/>
                <a:ea typeface="隶书" charset="0"/>
              </a:rPr>
              <a:t>礼</a:t>
            </a:r>
            <a:endParaRPr lang="zh-CN" altLang="en-US" sz="9600" b="1">
              <a:solidFill>
                <a:srgbClr val="FF0000"/>
              </a:solidFill>
              <a:latin typeface="隶书" charset="0"/>
              <a:ea typeface="隶书" charset="0"/>
            </a:endParaRPr>
          </a:p>
        </p:txBody>
      </p:sp>
      <p:sp>
        <p:nvSpPr>
          <p:cNvPr id="3079" name="矩形 3078"/>
          <p:cNvSpPr/>
          <p:nvPr/>
        </p:nvSpPr>
        <p:spPr>
          <a:xfrm rot="1603189">
            <a:off x="7535863" y="2852738"/>
            <a:ext cx="1019175" cy="1047750"/>
          </a:xfrm>
          <a:prstGeom prst="rect">
            <a:avLst/>
          </a:prstGeom>
        </p:spPr>
        <p:txBody>
          <a:bodyPr vert="eaVert" wrap="none" fromWordArt="1">
            <a:prstTxWarp prst="textCircle">
              <a:avLst>
                <a:gd name="adj" fmla="val 10860000"/>
              </a:avLst>
            </a:prstTxWarp>
            <a:normAutofit fontScale="60000"/>
          </a:bodyPr>
          <a:p>
            <a:pPr algn="ctr" eaLnBrk="0" hangingPunct="0"/>
            <a:r>
              <a:rPr lang="zh-CN" altLang="en-US" sz="8000">
                <a:solidFill>
                  <a:srgbClr val="FFFF00"/>
                </a:solidFill>
                <a:latin typeface="华文琥珀" charset="0"/>
                <a:ea typeface="华文琥珀" charset="0"/>
              </a:rPr>
              <a:t>赞</a:t>
            </a:r>
            <a:endParaRPr lang="zh-CN" altLang="en-US" sz="8000">
              <a:solidFill>
                <a:srgbClr val="FFFF00"/>
              </a:solidFill>
              <a:latin typeface="华文琥珀" charset="0"/>
              <a:ea typeface="华文琥珀" charset="0"/>
            </a:endParaRPr>
          </a:p>
        </p:txBody>
      </p:sp>
      <p:sp>
        <p:nvSpPr>
          <p:cNvPr id="3082" name="矩形 3081"/>
          <p:cNvSpPr/>
          <p:nvPr/>
        </p:nvSpPr>
        <p:spPr>
          <a:xfrm>
            <a:off x="1992313" y="3213100"/>
            <a:ext cx="8208962" cy="7905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81" name="矩形 3080"/>
          <p:cNvSpPr/>
          <p:nvPr/>
        </p:nvSpPr>
        <p:spPr>
          <a:xfrm>
            <a:off x="2208213" y="3281998"/>
            <a:ext cx="78486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这篇文章对白杨树充满什么感情？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3" name="文本框 3082"/>
          <p:cNvSpPr txBox="1"/>
          <p:nvPr/>
        </p:nvSpPr>
        <p:spPr>
          <a:xfrm>
            <a:off x="2063750" y="4581525"/>
            <a:ext cx="4556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礼赞”是什么意思？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4" name="文本框 3083"/>
          <p:cNvSpPr txBox="1"/>
          <p:nvPr/>
        </p:nvSpPr>
        <p:spPr>
          <a:xfrm>
            <a:off x="2474913" y="5411788"/>
            <a:ext cx="32607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崇敬和赞美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5" name="矩形 3084"/>
          <p:cNvSpPr/>
          <p:nvPr/>
        </p:nvSpPr>
        <p:spPr>
          <a:xfrm>
            <a:off x="5951538" y="638175"/>
            <a:ext cx="13690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白杨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6" name="矩形 3085"/>
          <p:cNvSpPr/>
          <p:nvPr/>
        </p:nvSpPr>
        <p:spPr>
          <a:xfrm>
            <a:off x="5591175" y="5484495"/>
            <a:ext cx="31445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赞美 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3081" grpId="1"/>
      <p:bldP spid="3083" grpId="0"/>
      <p:bldP spid="308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1" descr="200869821387504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57150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日期占位符 5"/>
          <p:cNvSpPr txBox="1">
            <a:spLocks noGrp="1"/>
          </p:cNvSpPr>
          <p:nvPr/>
        </p:nvSpPr>
        <p:spPr>
          <a:xfrm>
            <a:off x="1981200" y="58689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2" name="页脚占位符 4"/>
          <p:cNvSpPr txBox="1">
            <a:spLocks noGrp="1"/>
          </p:cNvSpPr>
          <p:nvPr/>
        </p:nvSpPr>
        <p:spPr>
          <a:xfrm>
            <a:off x="4648200" y="5868988"/>
            <a:ext cx="2895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3" name="灯片编号占位符 3"/>
          <p:cNvSpPr txBox="1">
            <a:spLocks noGrp="1"/>
          </p:cNvSpPr>
          <p:nvPr/>
        </p:nvSpPr>
        <p:spPr>
          <a:xfrm>
            <a:off x="8077200" y="58689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fld id="{9A0DB2DC-4C9A-4742-B13C-FB6460FD3503}" type="slidenum"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37894" name="Picture 8" descr="http://pic43.nipic.com/20140625/17700690_172045998000_2.jpg"/>
          <p:cNvPicPr>
            <a:picLocks noChangeAspect="1"/>
          </p:cNvPicPr>
          <p:nvPr/>
        </p:nvPicPr>
        <p:blipFill>
          <a:blip r:embed="rId2"/>
          <a:srcRect b="4668"/>
          <a:stretch>
            <a:fillRect/>
          </a:stretch>
        </p:blipFill>
        <p:spPr>
          <a:xfrm>
            <a:off x="1524000" y="57150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5" name="TextBox 2"/>
          <p:cNvSpPr txBox="1"/>
          <p:nvPr/>
        </p:nvSpPr>
        <p:spPr>
          <a:xfrm>
            <a:off x="1710690" y="762000"/>
            <a:ext cx="882142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华文行楷" pitchFamily="2" charset="-122"/>
              </a:rPr>
              <a:t>它的宽大的叶子也是片片向上，几乎没有斜生的，更不用说倒垂了。</a:t>
            </a:r>
            <a:endParaRPr lang="zh-CN" altLang="en-US" sz="4400" b="1" dirty="0">
              <a:solidFill>
                <a:srgbClr val="FFFF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1" descr="10c650a74258efb4d043580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57150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Picture 2" descr="白杨树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24155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Rectangle 3"/>
          <p:cNvSpPr/>
          <p:nvPr/>
        </p:nvSpPr>
        <p:spPr>
          <a:xfrm>
            <a:off x="3298825" y="1053465"/>
            <a:ext cx="5594350" cy="2306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800" b="1" dirty="0">
                <a:solidFill>
                  <a:srgbClr val="FF0066"/>
                </a:solidFill>
                <a:latin typeface="方正姚体" pitchFamily="2" charset="-122"/>
                <a:ea typeface="方正姚体" pitchFamily="2" charset="-122"/>
              </a:rPr>
              <a:t>它的皮光滑而有银色的晕圈，微微泛出淡青色。 </a:t>
            </a:r>
            <a:endParaRPr lang="zh-CN" altLang="en-US" sz="4800" b="1" dirty="0">
              <a:solidFill>
                <a:srgbClr val="FF0066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Box 2"/>
          <p:cNvSpPr txBox="1"/>
          <p:nvPr/>
        </p:nvSpPr>
        <p:spPr>
          <a:xfrm>
            <a:off x="7352665" y="838200"/>
            <a:ext cx="3137535" cy="51196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400" b="1" dirty="0">
                <a:latin typeface="华文行楷" pitchFamily="2" charset="-122"/>
              </a:rPr>
              <a:t>         </a:t>
            </a:r>
            <a:r>
              <a:rPr lang="zh-CN" altLang="en-US" sz="3200" b="1" dirty="0">
                <a:latin typeface="华文行楷" pitchFamily="2" charset="-122"/>
                <a:ea typeface="华文行楷" pitchFamily="2" charset="-122"/>
              </a:rPr>
              <a:t>这是虽在北方风雪的压迫下却保持着倔强挺立的一种树。哪怕只有碗那样粗细，它却努力向上发展，高到丈许，两丈，参天耸立，不折不挠，对抗着西北风。</a:t>
            </a:r>
            <a:endParaRPr lang="zh-CN" altLang="en-US" sz="32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9939" name="日期占位符 6"/>
          <p:cNvSpPr txBox="1">
            <a:spLocks noGrp="1"/>
          </p:cNvSpPr>
          <p:nvPr/>
        </p:nvSpPr>
        <p:spPr>
          <a:xfrm>
            <a:off x="1981200" y="58689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fld id="{BB962C8B-B14F-4D97-AF65-F5344CB8AC3E}" type="datetime1"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1265" name="图片 112641" descr="2017501ad1bh84xrulbwa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1025" y="1089025"/>
            <a:ext cx="5234940" cy="508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3" descr="7193645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571500"/>
            <a:ext cx="8153400" cy="422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日期占位符 5"/>
          <p:cNvSpPr txBox="1">
            <a:spLocks noGrp="1"/>
          </p:cNvSpPr>
          <p:nvPr/>
        </p:nvSpPr>
        <p:spPr>
          <a:xfrm>
            <a:off x="1981200" y="58689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3796" name="页脚占位符 4"/>
          <p:cNvSpPr txBox="1">
            <a:spLocks noGrp="1"/>
          </p:cNvSpPr>
          <p:nvPr/>
        </p:nvSpPr>
        <p:spPr>
          <a:xfrm>
            <a:off x="1676400" y="4800600"/>
            <a:ext cx="8763000" cy="1220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这就是白杨树，西北极普通的一种树，然而决不是平凡的树！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5" name="灯片编号占位符 2"/>
          <p:cNvSpPr txBox="1">
            <a:spLocks noGrp="1"/>
          </p:cNvSpPr>
          <p:nvPr/>
        </p:nvSpPr>
        <p:spPr>
          <a:xfrm>
            <a:off x="8077200" y="58689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88" name="椭圆 31787"/>
          <p:cNvSpPr/>
          <p:nvPr/>
        </p:nvSpPr>
        <p:spPr>
          <a:xfrm>
            <a:off x="7248525" y="4365625"/>
            <a:ext cx="1871663" cy="576263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31748" name="图片 31747" descr="pai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2209800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1748" descr="pain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209800"/>
            <a:ext cx="22098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图片 31749" descr="TINB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495800"/>
            <a:ext cx="2209800" cy="2362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51" name="组合 31750"/>
          <p:cNvGrpSpPr/>
          <p:nvPr/>
        </p:nvGrpSpPr>
        <p:grpSpPr>
          <a:xfrm>
            <a:off x="3883025" y="990600"/>
            <a:ext cx="688975" cy="2590800"/>
            <a:chOff x="1486" y="576"/>
            <a:chExt cx="434" cy="1632"/>
          </a:xfrm>
        </p:grpSpPr>
        <p:sp>
          <p:nvSpPr>
            <p:cNvPr id="31752" name="椭圆 31751"/>
            <p:cNvSpPr/>
            <p:nvPr/>
          </p:nvSpPr>
          <p:spPr>
            <a:xfrm>
              <a:off x="1488" y="576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753" name="文本框 31752"/>
            <p:cNvSpPr txBox="1"/>
            <p:nvPr/>
          </p:nvSpPr>
          <p:spPr>
            <a:xfrm>
              <a:off x="1486" y="759"/>
              <a:ext cx="348" cy="100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外部形态</a:t>
              </a:r>
              <a:endParaRPr lang="zh-CN" altLang="en-US" sz="24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1754" name="组合 31753"/>
          <p:cNvGrpSpPr/>
          <p:nvPr/>
        </p:nvGrpSpPr>
        <p:grpSpPr>
          <a:xfrm>
            <a:off x="4724400" y="609600"/>
            <a:ext cx="2133600" cy="3276600"/>
            <a:chOff x="2016" y="384"/>
            <a:chExt cx="1344" cy="2064"/>
          </a:xfrm>
        </p:grpSpPr>
        <p:grpSp>
          <p:nvGrpSpPr>
            <p:cNvPr id="31755" name="组合 31754"/>
            <p:cNvGrpSpPr/>
            <p:nvPr/>
          </p:nvGrpSpPr>
          <p:grpSpPr>
            <a:xfrm>
              <a:off x="2016" y="384"/>
              <a:ext cx="1296" cy="336"/>
              <a:chOff x="2016" y="384"/>
              <a:chExt cx="1296" cy="336"/>
            </a:xfrm>
          </p:grpSpPr>
          <p:sp>
            <p:nvSpPr>
              <p:cNvPr id="31756" name="椭圆 31755"/>
              <p:cNvSpPr/>
              <p:nvPr/>
            </p:nvSpPr>
            <p:spPr>
              <a:xfrm>
                <a:off x="2016" y="384"/>
                <a:ext cx="1296" cy="336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57" name="文本框 31756"/>
              <p:cNvSpPr txBox="1"/>
              <p:nvPr/>
            </p:nvSpPr>
            <p:spPr>
              <a:xfrm>
                <a:off x="2160" y="384"/>
                <a:ext cx="1104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总的形象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31758" name="组合 31757"/>
            <p:cNvGrpSpPr/>
            <p:nvPr/>
          </p:nvGrpSpPr>
          <p:grpSpPr>
            <a:xfrm>
              <a:off x="2016" y="816"/>
              <a:ext cx="1296" cy="336"/>
              <a:chOff x="2016" y="816"/>
              <a:chExt cx="1296" cy="336"/>
            </a:xfrm>
          </p:grpSpPr>
          <p:sp>
            <p:nvSpPr>
              <p:cNvPr id="31759" name="椭圆 31758"/>
              <p:cNvSpPr/>
              <p:nvPr/>
            </p:nvSpPr>
            <p:spPr>
              <a:xfrm>
                <a:off x="2016" y="816"/>
                <a:ext cx="1296" cy="336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60" name="文本框 31759"/>
              <p:cNvSpPr txBox="1"/>
              <p:nvPr/>
            </p:nvSpPr>
            <p:spPr>
              <a:xfrm>
                <a:off x="2112" y="816"/>
                <a:ext cx="1104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干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31761" name="组合 31760"/>
            <p:cNvGrpSpPr/>
            <p:nvPr/>
          </p:nvGrpSpPr>
          <p:grpSpPr>
            <a:xfrm>
              <a:off x="2064" y="1248"/>
              <a:ext cx="1296" cy="336"/>
              <a:chOff x="2064" y="1248"/>
              <a:chExt cx="1296" cy="336"/>
            </a:xfrm>
          </p:grpSpPr>
          <p:sp>
            <p:nvSpPr>
              <p:cNvPr id="31762" name="椭圆 31761"/>
              <p:cNvSpPr/>
              <p:nvPr/>
            </p:nvSpPr>
            <p:spPr>
              <a:xfrm>
                <a:off x="2064" y="1248"/>
                <a:ext cx="1296" cy="336"/>
              </a:xfrm>
              <a:prstGeom prst="ellipse">
                <a:avLst/>
              </a:prstGeom>
              <a:solidFill>
                <a:srgbClr val="99CC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63" name="文本框 31762"/>
              <p:cNvSpPr txBox="1"/>
              <p:nvPr/>
            </p:nvSpPr>
            <p:spPr>
              <a:xfrm>
                <a:off x="2064" y="1248"/>
                <a:ext cx="120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枝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31764" name="组合 31763"/>
            <p:cNvGrpSpPr/>
            <p:nvPr/>
          </p:nvGrpSpPr>
          <p:grpSpPr>
            <a:xfrm>
              <a:off x="2016" y="1680"/>
              <a:ext cx="1344" cy="336"/>
              <a:chOff x="2016" y="1680"/>
              <a:chExt cx="1344" cy="336"/>
            </a:xfrm>
          </p:grpSpPr>
          <p:sp>
            <p:nvSpPr>
              <p:cNvPr id="31765" name="椭圆 31764"/>
              <p:cNvSpPr/>
              <p:nvPr/>
            </p:nvSpPr>
            <p:spPr>
              <a:xfrm>
                <a:off x="2064" y="1680"/>
                <a:ext cx="1296" cy="336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66" name="文本框 31765"/>
              <p:cNvSpPr txBox="1"/>
              <p:nvPr/>
            </p:nvSpPr>
            <p:spPr>
              <a:xfrm>
                <a:off x="2016" y="1680"/>
                <a:ext cx="1344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叶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31767" name="组合 31766"/>
            <p:cNvGrpSpPr/>
            <p:nvPr/>
          </p:nvGrpSpPr>
          <p:grpSpPr>
            <a:xfrm>
              <a:off x="2064" y="2112"/>
              <a:ext cx="1296" cy="336"/>
              <a:chOff x="2064" y="2112"/>
              <a:chExt cx="1296" cy="336"/>
            </a:xfrm>
          </p:grpSpPr>
          <p:sp>
            <p:nvSpPr>
              <p:cNvPr id="31768" name="椭圆 31767"/>
              <p:cNvSpPr/>
              <p:nvPr/>
            </p:nvSpPr>
            <p:spPr>
              <a:xfrm>
                <a:off x="2064" y="2112"/>
                <a:ext cx="1296" cy="336"/>
              </a:xfrm>
              <a:prstGeom prst="ellipse">
                <a:avLst/>
              </a:prstGeom>
              <a:solidFill>
                <a:srgbClr val="CC99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69" name="文本框 31768"/>
              <p:cNvSpPr txBox="1"/>
              <p:nvPr/>
            </p:nvSpPr>
            <p:spPr>
              <a:xfrm>
                <a:off x="2064" y="2112"/>
                <a:ext cx="1296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皮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sp>
        <p:nvSpPr>
          <p:cNvPr id="31770" name="椭圆 31769"/>
          <p:cNvSpPr/>
          <p:nvPr/>
        </p:nvSpPr>
        <p:spPr>
          <a:xfrm>
            <a:off x="6934200" y="6096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力争上游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1" name="椭圆 31770"/>
          <p:cNvSpPr/>
          <p:nvPr/>
        </p:nvSpPr>
        <p:spPr>
          <a:xfrm>
            <a:off x="6934200" y="12954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latin typeface="Times New Roman" panose="02020603050405020304" pitchFamily="18" charset="0"/>
                <a:ea typeface="楷体_GB2312" pitchFamily="49" charset="-122"/>
              </a:rPr>
              <a:t>笔直，绝无旁枝</a:t>
            </a:r>
            <a:endParaRPr lang="zh-CN" altLang="en-US" sz="2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2" name="椭圆 31771"/>
          <p:cNvSpPr/>
          <p:nvPr/>
        </p:nvSpPr>
        <p:spPr>
          <a:xfrm>
            <a:off x="6743700" y="1989138"/>
            <a:ext cx="2519363" cy="5111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latin typeface="Times New Roman" panose="02020603050405020304" pitchFamily="18" charset="0"/>
                <a:ea typeface="楷体_GB2312" pitchFamily="49" charset="-122"/>
              </a:rPr>
              <a:t>一律向上，紧紧靠拢</a:t>
            </a:r>
            <a:endParaRPr lang="zh-CN" altLang="en-US" sz="2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3" name="椭圆 31772"/>
          <p:cNvSpPr/>
          <p:nvPr/>
        </p:nvSpPr>
        <p:spPr>
          <a:xfrm>
            <a:off x="7010400" y="26670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片片向上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4" name="椭圆 31773"/>
          <p:cNvSpPr/>
          <p:nvPr/>
        </p:nvSpPr>
        <p:spPr>
          <a:xfrm>
            <a:off x="7010400" y="33528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光滑淡青色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5" name="椭圆 31774"/>
          <p:cNvSpPr/>
          <p:nvPr/>
        </p:nvSpPr>
        <p:spPr>
          <a:xfrm>
            <a:off x="9161780" y="1143000"/>
            <a:ext cx="935038" cy="7620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正直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6" name="椭圆 31775"/>
          <p:cNvSpPr/>
          <p:nvPr/>
        </p:nvSpPr>
        <p:spPr>
          <a:xfrm>
            <a:off x="9264650" y="1828483"/>
            <a:ext cx="935038" cy="762000"/>
          </a:xfrm>
          <a:prstGeom prst="ellipse">
            <a:avLst/>
          </a:prstGeom>
          <a:solidFill>
            <a:srgbClr val="99CCFF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团结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7" name="椭圆 31776"/>
          <p:cNvSpPr/>
          <p:nvPr/>
        </p:nvSpPr>
        <p:spPr>
          <a:xfrm>
            <a:off x="9264650" y="2492375"/>
            <a:ext cx="935038" cy="7620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进取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78" name="椭圆 31777"/>
          <p:cNvSpPr/>
          <p:nvPr/>
        </p:nvSpPr>
        <p:spPr>
          <a:xfrm>
            <a:off x="9338310" y="3127058"/>
            <a:ext cx="935038" cy="762000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质朴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1779" name="组合 31778"/>
          <p:cNvGrpSpPr/>
          <p:nvPr/>
        </p:nvGrpSpPr>
        <p:grpSpPr>
          <a:xfrm>
            <a:off x="3886200" y="3810000"/>
            <a:ext cx="685800" cy="2590800"/>
            <a:chOff x="1488" y="576"/>
            <a:chExt cx="432" cy="1632"/>
          </a:xfrm>
        </p:grpSpPr>
        <p:sp>
          <p:nvSpPr>
            <p:cNvPr id="31780" name="椭圆 31779"/>
            <p:cNvSpPr/>
            <p:nvPr/>
          </p:nvSpPr>
          <p:spPr>
            <a:xfrm>
              <a:off x="1488" y="576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781" name="文本框 31780"/>
            <p:cNvSpPr txBox="1"/>
            <p:nvPr/>
          </p:nvSpPr>
          <p:spPr>
            <a:xfrm>
              <a:off x="1534" y="912"/>
              <a:ext cx="348" cy="100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内在气质</a:t>
              </a:r>
              <a:endParaRPr lang="zh-CN" altLang="en-US" sz="24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31782" name="椭圆 31781"/>
          <p:cNvSpPr/>
          <p:nvPr/>
        </p:nvSpPr>
        <p:spPr>
          <a:xfrm>
            <a:off x="4800600" y="4800600"/>
            <a:ext cx="2057400" cy="715963"/>
          </a:xfrm>
          <a:prstGeom prst="ellipse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倔强挺立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83" name="椭圆 31782"/>
          <p:cNvSpPr/>
          <p:nvPr/>
        </p:nvSpPr>
        <p:spPr>
          <a:xfrm>
            <a:off x="7104063" y="4941888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参天耸立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84" name="椭圆 31783"/>
          <p:cNvSpPr/>
          <p:nvPr/>
        </p:nvSpPr>
        <p:spPr>
          <a:xfrm>
            <a:off x="7104063" y="5516563"/>
            <a:ext cx="2057400" cy="533400"/>
          </a:xfrm>
          <a:prstGeom prst="ellipse">
            <a:avLst/>
          </a:prstGeom>
          <a:solidFill>
            <a:srgbClr val="A3FBEC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不折不挠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86" name="文本框 31785"/>
          <p:cNvSpPr txBox="1"/>
          <p:nvPr/>
        </p:nvSpPr>
        <p:spPr>
          <a:xfrm>
            <a:off x="7464425" y="4437063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努力向上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1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0" grpId="0" bldLvl="0" animBg="1"/>
      <p:bldP spid="31771" grpId="0" bldLvl="0" animBg="1"/>
      <p:bldP spid="31772" grpId="0" bldLvl="0" animBg="1"/>
      <p:bldP spid="31773" grpId="0" bldLvl="0" animBg="1"/>
      <p:bldP spid="31774" grpId="0" bldLvl="0" animBg="1"/>
      <p:bldP spid="31775" grpId="0" bldLvl="0" animBg="1"/>
      <p:bldP spid="31776" grpId="0" bldLvl="0" animBg="1"/>
      <p:bldP spid="31777" grpId="0" bldLvl="0" animBg="1"/>
      <p:bldP spid="31778" grpId="0" bldLvl="0" animBg="1"/>
      <p:bldP spid="31782" grpId="0" bldLvl="0" animBg="1"/>
      <p:bldP spid="31783" grpId="0" bldLvl="0" animBg="1"/>
      <p:bldP spid="31784" grpId="0" bldLvl="0" animBg="1"/>
      <p:bldP spid="317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椭圆 16387"/>
          <p:cNvSpPr/>
          <p:nvPr/>
        </p:nvSpPr>
        <p:spPr>
          <a:xfrm>
            <a:off x="2182495" y="572135"/>
            <a:ext cx="8098155" cy="205676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87" name="矩形 16386"/>
          <p:cNvSpPr/>
          <p:nvPr/>
        </p:nvSpPr>
        <p:spPr>
          <a:xfrm>
            <a:off x="2726055" y="761365"/>
            <a:ext cx="74028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sz="2800"/>
          </a:p>
          <a:p>
            <a:pPr eaLnBrk="0" hangingPunc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>
                <a:sym typeface="+mn-ea"/>
              </a:rPr>
              <a:t>三、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这篇课文仅仅是在礼赞白杨树吗？你怎么知道的？请找出有关的语句。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12633049_20050906144701354785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00" y="4011613"/>
            <a:ext cx="3492500" cy="2274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3" descr="白杨树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571500"/>
            <a:ext cx="2171700" cy="3278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WordArt 4"/>
          <p:cNvSpPr/>
          <p:nvPr/>
        </p:nvSpPr>
        <p:spPr>
          <a:xfrm>
            <a:off x="1752600" y="762000"/>
            <a:ext cx="1752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056"/>
              </a:avLst>
            </a:prstTxWarp>
            <a:normAutofit/>
          </a:bodyPr>
          <a:p>
            <a:pPr algn="ctr" eaLnBrk="0" hangingPunct="0"/>
            <a:r>
              <a:rPr lang="zh-CN" altLang="en-US" sz="3600" b="1" normalizeH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白杨树</a:t>
            </a:r>
            <a:endParaRPr lang="zh-CN" altLang="en-US" sz="3600" b="1" normalizeH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2" name="WordArt 6"/>
          <p:cNvSpPr/>
          <p:nvPr/>
        </p:nvSpPr>
        <p:spPr>
          <a:xfrm>
            <a:off x="8686800" y="4089400"/>
            <a:ext cx="1803400" cy="78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normalizeH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99190" dir="7788334" algn="ctr" rotWithShape="0">
                    <a:srgbClr val="00008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抗日军民</a:t>
            </a:r>
            <a:endParaRPr lang="zh-CN" altLang="en-US" sz="3600" normalizeH="1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2"/>
              </a:solidFill>
              <a:effectLst>
                <a:outerShdw dist="99190" dir="7788334" algn="ctr" rotWithShape="0">
                  <a:srgbClr val="00008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3" name="Line 7"/>
          <p:cNvSpPr/>
          <p:nvPr/>
        </p:nvSpPr>
        <p:spPr>
          <a:xfrm>
            <a:off x="3733800" y="3124200"/>
            <a:ext cx="3455988" cy="2700338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4" name="Text Box 8"/>
          <p:cNvSpPr txBox="1"/>
          <p:nvPr/>
        </p:nvSpPr>
        <p:spPr>
          <a:xfrm>
            <a:off x="4572000" y="3276600"/>
            <a:ext cx="863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层</a:t>
            </a:r>
            <a:endParaRPr lang="zh-CN" altLang="en-US" sz="36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9465" name="Text Box 9"/>
          <p:cNvSpPr txBox="1"/>
          <p:nvPr/>
        </p:nvSpPr>
        <p:spPr>
          <a:xfrm>
            <a:off x="3886200" y="2667000"/>
            <a:ext cx="863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层</a:t>
            </a:r>
            <a:endParaRPr lang="zh-CN" altLang="en-US" sz="36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5257800" y="3810000"/>
            <a:ext cx="863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深</a:t>
            </a:r>
            <a:endParaRPr lang="zh-CN" altLang="en-US" sz="36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9467" name="Text Box 11"/>
          <p:cNvSpPr txBox="1"/>
          <p:nvPr/>
        </p:nvSpPr>
        <p:spPr>
          <a:xfrm>
            <a:off x="6019800" y="4343400"/>
            <a:ext cx="863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入</a:t>
            </a:r>
            <a:endParaRPr lang="zh-CN" altLang="en-US" sz="36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9468" name="Text Box 12"/>
          <p:cNvSpPr txBox="1"/>
          <p:nvPr/>
        </p:nvSpPr>
        <p:spPr>
          <a:xfrm>
            <a:off x="4953000" y="762000"/>
            <a:ext cx="5715000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</a:rPr>
              <a:t>树（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象征体</a:t>
            </a:r>
            <a:r>
              <a:rPr lang="zh-CN" altLang="en-US" sz="2800" b="1" dirty="0">
                <a:latin typeface="Verdana" panose="020B0604030504040204" pitchFamily="34" charset="0"/>
              </a:rPr>
              <a:t>）</a:t>
            </a:r>
            <a:r>
              <a:rPr lang="en-US" altLang="zh-CN" sz="2800" b="1">
                <a:latin typeface="Verdana" panose="020B0604030504040204" pitchFamily="34" charset="0"/>
              </a:rPr>
              <a:t>  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人（</a:t>
            </a:r>
            <a:r>
              <a:rPr lang="zh-CN" altLang="en-US" sz="2800" b="1" dirty="0">
                <a:latin typeface="Verdana" panose="020B0604030504040204" pitchFamily="34" charset="0"/>
                <a:sym typeface="+mn-ea"/>
              </a:rPr>
              <a:t>本体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</a:rPr>
              <a:t>朴质、严肃</a:t>
            </a:r>
            <a:endParaRPr lang="zh-CN" altLang="en-US" sz="2800" b="1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</a:rPr>
              <a:t>坚强不屈</a:t>
            </a:r>
            <a:endParaRPr lang="zh-CN" altLang="en-US" sz="2800" b="1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</a:rPr>
              <a:t>傲然挺立      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哨兵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</a:rPr>
              <a:t>团结、力求上进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精神和意志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9469" name="Rectangle 13"/>
          <p:cNvSpPr/>
          <p:nvPr/>
        </p:nvSpPr>
        <p:spPr>
          <a:xfrm>
            <a:off x="7924800" y="1676400"/>
            <a:ext cx="255905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</a:rPr>
              <a:t>  —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北方的农民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9470" name="AutoShape 14"/>
          <p:cNvSpPr/>
          <p:nvPr/>
        </p:nvSpPr>
        <p:spPr>
          <a:xfrm>
            <a:off x="7328535" y="1517015"/>
            <a:ext cx="210820" cy="842645"/>
          </a:xfrm>
          <a:prstGeom prst="rightBrace">
            <a:avLst>
              <a:gd name="adj1" fmla="val 75777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2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3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5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5" grpId="0"/>
      <p:bldP spid="19466" grpId="0"/>
      <p:bldP spid="19467" grpId="0"/>
      <p:bldP spid="19469" grpId="0"/>
      <p:bldP spid="1947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16386"/>
          <p:cNvSpPr/>
          <p:nvPr/>
        </p:nvSpPr>
        <p:spPr>
          <a:xfrm>
            <a:off x="3143250" y="2920683"/>
            <a:ext cx="6408738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这篇课文仅仅是在礼赞白杨树吗？你怎么知道的？请找出有关的语句。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5" name="矩形 16394"/>
          <p:cNvSpPr/>
          <p:nvPr/>
        </p:nvSpPr>
        <p:spPr>
          <a:xfrm>
            <a:off x="1524000" y="1873885"/>
            <a:ext cx="9009380" cy="2209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4" name="文本框 16393"/>
          <p:cNvSpPr txBox="1"/>
          <p:nvPr/>
        </p:nvSpPr>
        <p:spPr>
          <a:xfrm>
            <a:off x="1704340" y="1873885"/>
            <a:ext cx="87318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</a:t>
            </a:r>
            <a:r>
              <a:rPr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作者为什么不直接赞美北方军民呢？（结合时代背景和象征的作用理解）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7" grpId="1"/>
      <p:bldP spid="163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3" name="矩形 32772"/>
          <p:cNvSpPr/>
          <p:nvPr/>
        </p:nvSpPr>
        <p:spPr>
          <a:xfrm>
            <a:off x="2208213" y="331947"/>
            <a:ext cx="7272337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作者为什么不直接赞美北方军民呢？</a:t>
            </a:r>
            <a:r>
              <a:rPr lang="zh-CN" altLang="en-US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4" name="矩形 32773"/>
          <p:cNvSpPr/>
          <p:nvPr/>
        </p:nvSpPr>
        <p:spPr>
          <a:xfrm>
            <a:off x="1919288" y="956469"/>
            <a:ext cx="8497887" cy="5692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补充课文的背景：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白杨礼赞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写于一九四一年三月，那时，正处于抗日战争的相持阶段。这期间，他看到了国民党反动派消极抗日、积极反共的种种事实，也欣喜地看到了广大的北方军民在共产党领导下，同心同德，团结一致，进行了艰苦卓绝的斗争，一次次地粉碎了日寇的“扫荡”，巩固和发展了敌后的抗日根据地。作者从解放区人民身上看到了中华民族的前途和希望，精神振奋，满怀激情地写下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白杨礼赞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等散文。由于当时作者生活在国民党统治区，没有言论自由，不能直抒胸臆，所以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采用含蓄的象征手法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，来表达自己的思想感情，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热情歌颂共产党领导下的抗日军民和我们民族英勇不屈的斗争精神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4"/>
          <p:cNvSpPr/>
          <p:nvPr/>
        </p:nvSpPr>
        <p:spPr>
          <a:xfrm>
            <a:off x="7391400" y="3633312"/>
            <a:ext cx="8458200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内容占位符 9"/>
          <p:cNvSpPr>
            <a:spLocks noGrp="1"/>
          </p:cNvSpPr>
          <p:nvPr>
            <p:ph idx="1"/>
          </p:nvPr>
        </p:nvSpPr>
        <p:spPr>
          <a:xfrm>
            <a:off x="453390" y="375285"/>
            <a:ext cx="11467465" cy="5951855"/>
          </a:xfrm>
        </p:spPr>
        <p:txBody>
          <a:bodyPr vert="horz" wrap="square" lIns="91440" tIns="45720" rIns="91440" bIns="45720" anchor="t">
            <a:normAutofit/>
            <a:scene3d>
              <a:camera prst="orthographicFront"/>
              <a:lightRig rig="threePt" dir="t"/>
            </a:scene3d>
          </a:bodyPr>
          <a:p>
            <a:pPr eaLnBrk="1" hangingPunct="1"/>
            <a:r>
              <a:rPr lang="en-US" altLang="zh-CN" b="1" dirty="0">
                <a:sym typeface="+mn-ea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象征，是把要表达的意义寄托在所描绘的事物上的一种写作方法。象征这种表现手法的作用</a:t>
            </a:r>
            <a:r>
              <a:rPr lang="zh-CN" altLang="en-US" sz="3200" b="1" noProof="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一是把作者要说而不愿直说的内容“托义于物”，以</a:t>
            </a:r>
            <a:r>
              <a:rPr lang="zh-CN" altLang="en-US" sz="3200" b="1" noProof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增强文章的表现力</a:t>
            </a:r>
            <a:r>
              <a:rPr lang="zh-CN" altLang="en-US" sz="3200" b="1" noProof="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，二是帮助作者</a:t>
            </a:r>
            <a:r>
              <a:rPr lang="zh-CN" altLang="en-US" sz="3200" b="1" noProof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把想说而不能说的话，巧妙地传达给读者</a:t>
            </a:r>
            <a:r>
              <a:rPr lang="zh-CN" altLang="en-US" sz="3200" b="1" noProof="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 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eaLnBrk="1" hangingPunct="1">
              <a:buNone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写法上对托意的物要进行细致的描写；做深刻细致的评价，加以评论点明象征意义。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象征体和本体之间存在着某种相似的特点，可以借助读者的想象和联想把它们联系起来。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象征是写作方法而不是拟人、比喻之类的修辞法。拟人、比喻只表现在句子上，象征表现在篇章上，作者将所描绘的事物赋予一定的意义。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4" name="图片 3072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240" y="72390"/>
            <a:ext cx="9144000" cy="694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矩形 30724"/>
          <p:cNvSpPr/>
          <p:nvPr/>
        </p:nvSpPr>
        <p:spPr>
          <a:xfrm>
            <a:off x="2077085" y="2383155"/>
            <a:ext cx="7571740" cy="183642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26" name="矩形 30725"/>
          <p:cNvSpPr/>
          <p:nvPr/>
        </p:nvSpPr>
        <p:spPr>
          <a:xfrm>
            <a:off x="2098040" y="2517140"/>
            <a:ext cx="75723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找一找，　找出文中直接对白杨树进行赞美的语句，然后读一读，体会贯穿全文的线索是什么？。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33700" y="749300"/>
            <a:ext cx="2926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/>
              <a:t>一、礼赞白杨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16386"/>
          <p:cNvSpPr/>
          <p:nvPr/>
        </p:nvSpPr>
        <p:spPr>
          <a:xfrm>
            <a:off x="3143250" y="2920683"/>
            <a:ext cx="6408738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这篇课文仅仅是在礼赞白杨树吗？你怎么知道的？请找出有关的语句。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5" name="矩形 16394"/>
          <p:cNvSpPr/>
          <p:nvPr/>
        </p:nvSpPr>
        <p:spPr>
          <a:xfrm>
            <a:off x="1524000" y="1873885"/>
            <a:ext cx="9009380" cy="2209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4" name="文本框 16393"/>
          <p:cNvSpPr txBox="1"/>
          <p:nvPr/>
        </p:nvSpPr>
        <p:spPr>
          <a:xfrm>
            <a:off x="1704340" y="1873885"/>
            <a:ext cx="87318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象征的作用</a:t>
            </a:r>
            <a:r>
              <a:rPr 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：</a:t>
            </a:r>
            <a:r>
              <a:rPr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一是把作者要说而不愿直说的内容“托义于物”，以增强文章的表现力，二是帮助作者把想说而不能说的话，巧妙地传达给读者。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7" grpId="1"/>
      <p:bldP spid="163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48450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00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由此可以看出作者写作本文的真正目的是：</a:t>
            </a:r>
            <a:endParaRPr kumimoji="0" lang="zh-CN" altLang="en-US" sz="4000" b="1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00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>
          <a:xfrm>
            <a:off x="1343025" y="2667000"/>
            <a:ext cx="9641205" cy="2889250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zh-CN" altLang="en-US" sz="3200" b="1" dirty="0"/>
              <a:t>借赞美白杨树来表达对北方抗日军民的崇敬和赞美。</a:t>
            </a:r>
            <a:endParaRPr lang="en-US" altLang="zh-CN" sz="3200" b="1" dirty="0"/>
          </a:p>
          <a:p>
            <a:pPr eaLnBrk="1" hangingPunct="1"/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                           </a:t>
            </a:r>
            <a:r>
              <a:rPr lang="zh-CN" altLang="en-US" dirty="0"/>
              <a:t>这种写法又叫</a:t>
            </a:r>
            <a:r>
              <a:rPr lang="en-US" altLang="zh-CN" dirty="0"/>
              <a:t> </a:t>
            </a:r>
            <a:r>
              <a:rPr lang="zh-CN" altLang="en-US" sz="3600" b="1" u="sng" dirty="0">
                <a:solidFill>
                  <a:srgbClr val="FF0000"/>
                </a:solidFill>
              </a:rPr>
              <a:t>借物抒情物</a:t>
            </a:r>
            <a:endParaRPr lang="zh-CN" altLang="en-US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2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1747">
                                            <p:txEl>
                                              <p:charRg st="23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4" name="矩形 51203"/>
          <p:cNvSpPr/>
          <p:nvPr/>
        </p:nvSpPr>
        <p:spPr>
          <a:xfrm>
            <a:off x="2351405" y="260350"/>
            <a:ext cx="3319780" cy="144018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endParaRPr lang="zh-CN" altLang="en-US" sz="28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5" name="文本框 51204"/>
          <p:cNvSpPr txBox="1"/>
          <p:nvPr/>
        </p:nvSpPr>
        <p:spPr>
          <a:xfrm>
            <a:off x="2171700" y="2218690"/>
            <a:ext cx="35083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 descr="柳树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6590" y="1453515"/>
            <a:ext cx="3823970" cy="48063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04570" y="579755"/>
            <a:ext cx="104552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四、拓展：仔细观察树的特点，选择一颗树找出他们的象征意义。（合作讨论）</a:t>
            </a:r>
            <a:endParaRPr lang="zh-CN" altLang="en-US" sz="2800"/>
          </a:p>
        </p:txBody>
      </p:sp>
      <p:pic>
        <p:nvPicPr>
          <p:cNvPr id="2" name="图片 1" descr="IMG201810220949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9345" y="1453515"/>
            <a:ext cx="3590290" cy="48063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73505" y="1453515"/>
            <a:ext cx="798195" cy="110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柳树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09735" y="1556385"/>
            <a:ext cx="798195" cy="1615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龙爪槐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92740" y="1318260"/>
            <a:ext cx="471805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步自言自语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步说给同伴听</a:t>
            </a:r>
            <a:r>
              <a:rPr lang="en-US" altLang="zh-CN"/>
              <a:t>3.</a:t>
            </a:r>
            <a:r>
              <a:rPr lang="zh-CN" altLang="en-US"/>
              <a:t>说给大家听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2514600" y="1905000"/>
            <a:ext cx="6324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599440" y="1980565"/>
            <a:ext cx="641794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《白杨礼赞》是我国现代散文园地的一篇力作,也是茅盾先生留给后人的一份宝贵遗产。这篇散文采用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借物抒情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的写法，借赞美白杨树来表达对北方抗日军民的崇敬和赞美。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赞美了他们力争上游，坚强不屈的精神。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9440" y="49720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五、小结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217" name="图片 110593" descr="4703147_145740535117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3915" y="689610"/>
            <a:ext cx="4246880" cy="58248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2514600" y="1905000"/>
            <a:ext cx="6324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2286000" y="1219200"/>
            <a:ext cx="622109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想一想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49" charset="-122"/>
              </a:rPr>
              <a:t>在本课的学习中你学到了什么？（或者说你的收获是什么？）。 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9440" y="49720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六、反思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2514600" y="1905000"/>
            <a:ext cx="6324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2424430" y="913130"/>
            <a:ext cx="62210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49" charset="-122"/>
              </a:rPr>
              <a:t>1.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49" charset="-122"/>
              </a:rPr>
              <a:t>任选其一为题，写百字以内的片段文，以象征为主要表现手法。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2" name="椭圆 27651"/>
          <p:cNvSpPr/>
          <p:nvPr/>
        </p:nvSpPr>
        <p:spPr>
          <a:xfrm>
            <a:off x="4008438" y="1989138"/>
            <a:ext cx="1295400" cy="1219200"/>
          </a:xfrm>
          <a:prstGeom prst="ellipse">
            <a:avLst/>
          </a:prstGeom>
          <a:solidFill>
            <a:srgbClr val="CCFFFF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梅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3" name="椭圆 27652"/>
          <p:cNvSpPr/>
          <p:nvPr/>
        </p:nvSpPr>
        <p:spPr>
          <a:xfrm>
            <a:off x="6167438" y="2133600"/>
            <a:ext cx="1295400" cy="1219200"/>
          </a:xfrm>
          <a:prstGeom prst="ellipse">
            <a:avLst/>
          </a:prstGeom>
          <a:solidFill>
            <a:srgbClr val="FF9900">
              <a:alpha val="50000"/>
            </a:srgbClr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竹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4" name="椭圆 27653"/>
          <p:cNvSpPr/>
          <p:nvPr/>
        </p:nvSpPr>
        <p:spPr>
          <a:xfrm>
            <a:off x="8401050" y="2133600"/>
            <a:ext cx="1295400" cy="1219200"/>
          </a:xfrm>
          <a:prstGeom prst="ellipse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龙爪槐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5" name="椭圆 27654"/>
          <p:cNvSpPr/>
          <p:nvPr/>
        </p:nvSpPr>
        <p:spPr>
          <a:xfrm>
            <a:off x="6383338" y="4724400"/>
            <a:ext cx="1295400" cy="1219200"/>
          </a:xfrm>
          <a:prstGeom prst="ellipse">
            <a:avLst/>
          </a:prstGeom>
          <a:solidFill>
            <a:srgbClr val="00FFFF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大海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7" name="椭圆 27656"/>
          <p:cNvSpPr/>
          <p:nvPr/>
        </p:nvSpPr>
        <p:spPr>
          <a:xfrm>
            <a:off x="2351088" y="4149725"/>
            <a:ext cx="1584325" cy="1219200"/>
          </a:xfrm>
          <a:prstGeom prst="ellipse">
            <a:avLst/>
          </a:prstGeom>
          <a:solidFill>
            <a:srgbClr val="3366FF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柳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8" name="椭圆 27657"/>
          <p:cNvSpPr/>
          <p:nvPr/>
        </p:nvSpPr>
        <p:spPr>
          <a:xfrm>
            <a:off x="8112125" y="3789363"/>
            <a:ext cx="1295400" cy="1219200"/>
          </a:xfrm>
          <a:prstGeom prst="ellipse">
            <a:avLst/>
          </a:prstGeom>
          <a:solidFill>
            <a:srgbClr val="CC99FF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粉笔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9" name="椭圆 27658"/>
          <p:cNvSpPr/>
          <p:nvPr/>
        </p:nvSpPr>
        <p:spPr>
          <a:xfrm>
            <a:off x="4656138" y="3573463"/>
            <a:ext cx="1511300" cy="1219200"/>
          </a:xfrm>
          <a:prstGeom prst="ellipse">
            <a:avLst/>
          </a:prstGeom>
          <a:solidFill>
            <a:srgbClr val="C0C0C0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蜡烛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61" name="椭圆 27660"/>
          <p:cNvSpPr/>
          <p:nvPr/>
        </p:nvSpPr>
        <p:spPr>
          <a:xfrm>
            <a:off x="2424113" y="2349500"/>
            <a:ext cx="1295400" cy="1219200"/>
          </a:xfrm>
          <a:prstGeom prst="ellipse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兰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9440" y="49720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七、作业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0010" y="5841365"/>
            <a:ext cx="7851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2.</a:t>
            </a:r>
            <a:r>
              <a:rPr lang="zh-CN" altLang="en-US" sz="36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课后阅读丰子恺的《杨柳》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2514600" y="1905000"/>
            <a:ext cx="6324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90160" y="236537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第三课时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6" name="矩形 33795"/>
          <p:cNvSpPr/>
          <p:nvPr/>
        </p:nvSpPr>
        <p:spPr>
          <a:xfrm>
            <a:off x="1885315" y="1047115"/>
            <a:ext cx="80987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）刚才我们讨论的都是写白杨树的，但文章的第二段似乎不是写白杨树的，这一段写什么呢？它与白杨树有关系吗？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7" name="矩形 33796"/>
          <p:cNvSpPr/>
          <p:nvPr/>
        </p:nvSpPr>
        <p:spPr>
          <a:xfrm>
            <a:off x="352743" y="254635"/>
            <a:ext cx="359886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一</a:t>
            </a:r>
            <a:r>
              <a:rPr lang="en-US" altLang="zh-CN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.</a:t>
            </a:r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合作探究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charset="0"/>
              <a:ea typeface="华文行楷" charset="0"/>
              <a:sym typeface="+mn-ea"/>
            </a:endParaRPr>
          </a:p>
        </p:txBody>
      </p:sp>
      <p:sp>
        <p:nvSpPr>
          <p:cNvPr id="33798" name="矩形 33797"/>
          <p:cNvSpPr/>
          <p:nvPr/>
        </p:nvSpPr>
        <p:spPr>
          <a:xfrm>
            <a:off x="2135188" y="2417128"/>
            <a:ext cx="7632700" cy="8299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这一段是描绘西北高原的壮美景色，它是白杨树的生长环境。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衬托出白杨树傲然挺立的形象。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9" name="矩形 33798"/>
          <p:cNvSpPr/>
          <p:nvPr/>
        </p:nvSpPr>
        <p:spPr>
          <a:xfrm>
            <a:off x="2279650" y="3283109"/>
            <a:ext cx="7272338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）作者最后为什么又写楠木，目的何在？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0" name="矩形 33799"/>
          <p:cNvSpPr/>
          <p:nvPr/>
        </p:nvSpPr>
        <p:spPr>
          <a:xfrm>
            <a:off x="1389380" y="3848735"/>
            <a:ext cx="86677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茅盾同志说：“贵族化的楠木象征国民党反动派。我写此散文是这样想的。”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尾写楠木，一是把以楠木的“贵族化”和白杨树的“极普通”形成鲜明对比，反衬白杨树的不平凡。二是引出赞美楠木的“看不起民众、贱视民众、顽固的倒退的人们”，表明自己对共产党所领导的北方抗日军民的热爱。因此写楠木深化了中心，并不偏离题意。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charRg st="0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3800">
                                            <p:txEl>
                                              <p:charRg st="0" end="1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79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内容占位符 2"/>
          <p:cNvSpPr>
            <a:spLocks noGrp="1"/>
          </p:cNvSpPr>
          <p:nvPr>
            <p:ph idx="1"/>
          </p:nvPr>
        </p:nvSpPr>
        <p:spPr>
          <a:xfrm>
            <a:off x="2213610" y="1859280"/>
            <a:ext cx="8229600" cy="3832225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en-US" altLang="zh-CN" dirty="0"/>
              <a:t>  </a:t>
            </a:r>
            <a:endParaRPr lang="zh-CN" altLang="en-US" b="1" u="sng" dirty="0">
              <a:solidFill>
                <a:srgbClr val="FF0000"/>
              </a:solidFill>
            </a:endParaRPr>
          </a:p>
        </p:txBody>
      </p:sp>
      <p:sp>
        <p:nvSpPr>
          <p:cNvPr id="4" name="标题 3"/>
          <p:cNvSpPr/>
          <p:nvPr>
            <p:ph type="title"/>
          </p:nvPr>
        </p:nvSpPr>
        <p:spPr>
          <a:xfrm>
            <a:off x="654685" y="474980"/>
            <a:ext cx="5826760" cy="798830"/>
          </a:xfrm>
        </p:spPr>
        <p:txBody>
          <a:bodyPr>
            <a:normAutofit fontScale="90000"/>
          </a:bodyPr>
          <a:p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二、研读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第七、八段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3565" y="1549400"/>
            <a:ext cx="993775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/>
              <a:t>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这一段写得好，写得美，好在哪里?美在什么地方?请同学们自读课文，然后以</a:t>
            </a:r>
            <a:endParaRPr lang="zh-CN" altLang="en-US" sz="3600"/>
          </a:p>
          <a:p>
            <a:pPr algn="l"/>
            <a:r>
              <a:rPr lang="zh-CN" altLang="en-US" sz="3600"/>
              <a:t>“</a:t>
            </a:r>
            <a:r>
              <a:rPr lang="zh-CN" altLang="en-US" sz="3600">
                <a:solidFill>
                  <a:srgbClr val="FF0000"/>
                </a:solidFill>
              </a:rPr>
              <a:t>我认为写得好的是……</a:t>
            </a:r>
            <a:r>
              <a:rPr lang="zh-CN" altLang="en-US" sz="3600"/>
              <a:t>”</a:t>
            </a:r>
            <a:endParaRPr lang="zh-CN" altLang="en-US" sz="3600"/>
          </a:p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或“</a:t>
            </a:r>
            <a:r>
              <a:rPr lang="zh-CN" altLang="en-US" sz="3600">
                <a:solidFill>
                  <a:srgbClr val="FF0000"/>
                </a:solidFill>
              </a:rPr>
              <a:t>我认为写得美的是…．</a:t>
            </a:r>
            <a:r>
              <a:rPr lang="zh-CN" altLang="en-US" sz="3600"/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开头，</a:t>
            </a:r>
            <a:endParaRPr lang="zh-CN" altLang="en-US" sz="3600"/>
          </a:p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说说你自己的看法。大家合作学习，互相商量，互相交流，先自言自语地讲，再对着大家讲。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174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6381" name="图片 1863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5330" y="1183640"/>
            <a:ext cx="8213725" cy="5774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6370" name="文本框 186369"/>
          <p:cNvSpPr txBox="1"/>
          <p:nvPr/>
        </p:nvSpPr>
        <p:spPr>
          <a:xfrm>
            <a:off x="379730" y="207645"/>
            <a:ext cx="759841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三、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理清思路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想一想</a:t>
            </a:r>
            <a:r>
              <a:rPr lang="en-US" altLang="zh-CN" sz="3600">
                <a:solidFill>
                  <a:srgbClr val="FF0000"/>
                </a:solidFill>
                <a:latin typeface="NEU-BZ" charset="-122"/>
                <a:ea typeface="Times New Roman" panose="02020603050405020304" pitchFamily="18" charset="0"/>
              </a:rPr>
              <a:t>·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填一填</a:t>
            </a:r>
            <a:endParaRPr lang="en-US" altLang="zh-CN" sz="360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6373" name="矩形 186372"/>
          <p:cNvSpPr/>
          <p:nvPr/>
        </p:nvSpPr>
        <p:spPr>
          <a:xfrm>
            <a:off x="8450580" y="3486785"/>
            <a:ext cx="161353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质朴严肃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团结向上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6374" name="文本框 186373"/>
          <p:cNvSpPr txBox="1"/>
          <p:nvPr/>
        </p:nvSpPr>
        <p:spPr>
          <a:xfrm>
            <a:off x="2933204" y="5439788"/>
            <a:ext cx="1863504" cy="521970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内在气质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6375" name="文本框 186374"/>
          <p:cNvSpPr txBox="1"/>
          <p:nvPr/>
        </p:nvSpPr>
        <p:spPr>
          <a:xfrm>
            <a:off x="4925469" y="904302"/>
            <a:ext cx="1863504" cy="521970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辽阔平坦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6376" name="文本框 186375"/>
          <p:cNvSpPr txBox="1"/>
          <p:nvPr/>
        </p:nvSpPr>
        <p:spPr>
          <a:xfrm>
            <a:off x="5034247" y="2204485"/>
            <a:ext cx="1863504" cy="521970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笔直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6377" name="文本框 186376"/>
          <p:cNvSpPr txBox="1"/>
          <p:nvPr/>
        </p:nvSpPr>
        <p:spPr>
          <a:xfrm>
            <a:off x="5164723" y="2836236"/>
            <a:ext cx="1863504" cy="521970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靠拢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6378" name="文本框 186377"/>
          <p:cNvSpPr txBox="1"/>
          <p:nvPr/>
        </p:nvSpPr>
        <p:spPr>
          <a:xfrm>
            <a:off x="5179968" y="4035137"/>
            <a:ext cx="1863504" cy="521970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光滑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6379" name="文本框 186378"/>
          <p:cNvSpPr txBox="1"/>
          <p:nvPr/>
        </p:nvSpPr>
        <p:spPr>
          <a:xfrm>
            <a:off x="5158532" y="5439786"/>
            <a:ext cx="1863504" cy="423545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p>
            <a:r>
              <a:rPr lang="zh-CN" altLang="en-US" sz="216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傲然挺立</a:t>
            </a:r>
            <a:endParaRPr lang="zh-CN" altLang="en-US" sz="2160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6380" name="文本框 186379"/>
          <p:cNvSpPr txBox="1"/>
          <p:nvPr/>
        </p:nvSpPr>
        <p:spPr>
          <a:xfrm>
            <a:off x="6587018" y="5440271"/>
            <a:ext cx="1863504" cy="521970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神美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6382" name="文本框 186381"/>
          <p:cNvSpPr txBox="1"/>
          <p:nvPr/>
        </p:nvSpPr>
        <p:spPr>
          <a:xfrm>
            <a:off x="5159024" y="6134413"/>
            <a:ext cx="1863504" cy="423545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p>
            <a:r>
              <a:rPr lang="zh-CN" altLang="en-US" sz="216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不折不饶</a:t>
            </a:r>
            <a:endParaRPr lang="zh-CN" altLang="en-US" sz="2160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6383" name="文本框 186382"/>
          <p:cNvSpPr txBox="1"/>
          <p:nvPr/>
        </p:nvSpPr>
        <p:spPr>
          <a:xfrm>
            <a:off x="6614795" y="3260090"/>
            <a:ext cx="13633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b" anchorCtr="1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形美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6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6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6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6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6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6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6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3" grpId="0"/>
      <p:bldP spid="186374" grpId="0"/>
      <p:bldP spid="186375" grpId="0"/>
      <p:bldP spid="186376" grpId="0"/>
      <p:bldP spid="186377" grpId="0"/>
      <p:bldP spid="186378" grpId="0"/>
      <p:bldP spid="186379" grpId="0"/>
      <p:bldP spid="186380" grpId="0"/>
      <p:bldP spid="186382" grpId="0"/>
      <p:bldP spid="1863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1847850" y="761365"/>
            <a:ext cx="8351838" cy="5472113"/>
          </a:xfrm>
        </p:spPr>
        <p:txBody>
          <a:bodyPr anchor="ctr"/>
          <a:p>
            <a:pPr algn="l"/>
            <a:r>
              <a:rPr lang="en-US" altLang="zh-CN" sz="2800" dirty="0"/>
              <a:t>      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白杨树实在</a:t>
            </a:r>
            <a:r>
              <a:rPr lang="zh-CN" altLang="en-US" sz="2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不平凡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的，我赞美白杨树！（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zh-CN" sz="2600" b="1" dirty="0">
                <a:latin typeface="楷体_GB2312" pitchFamily="49" charset="-122"/>
                <a:ea typeface="楷体_GB2312" pitchFamily="49" charset="-122"/>
              </a:rPr>
              <a:t>段）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那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就是白杨树，西北极普通的一种树，然而实在</a:t>
            </a:r>
            <a:r>
              <a:rPr lang="zh-CN" altLang="en-US" sz="2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不平凡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的一种树！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+mn-ea"/>
              </a:rPr>
              <a:t>（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  <a:sym typeface="+mn-ea"/>
              </a:rPr>
              <a:t>4</a:t>
            </a:r>
            <a:r>
              <a:rPr lang="zh-CN" altLang="zh-CN" sz="2600" b="1" dirty="0">
                <a:latin typeface="楷体_GB2312" pitchFamily="49" charset="-122"/>
                <a:ea typeface="楷体_GB2312" pitchFamily="49" charset="-122"/>
                <a:sym typeface="+mn-ea"/>
              </a:rPr>
              <a:t>段）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br>
              <a:rPr lang="zh-CN" altLang="en-US" sz="2600" b="1" dirty="0">
                <a:latin typeface="楷体_GB2312" pitchFamily="49" charset="-122"/>
                <a:ea typeface="楷体_GB2312" pitchFamily="49" charset="-122"/>
                <a:sym typeface="+mn-ea"/>
              </a:rPr>
            </a:b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这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就是白杨树，西北极普通的一种树，然而</a:t>
            </a:r>
            <a:r>
              <a:rPr lang="zh-CN" altLang="en-US" sz="2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决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不是平凡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的树！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+mn-ea"/>
              </a:rPr>
              <a:t>（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  <a:sym typeface="+mn-ea"/>
              </a:rPr>
              <a:t>6</a:t>
            </a:r>
            <a:r>
              <a:rPr lang="zh-CN" altLang="zh-CN" sz="2600" b="1" dirty="0">
                <a:latin typeface="楷体_GB2312" pitchFamily="49" charset="-122"/>
                <a:ea typeface="楷体_GB2312" pitchFamily="49" charset="-122"/>
                <a:sym typeface="+mn-ea"/>
              </a:rPr>
              <a:t>段）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br>
              <a:rPr lang="zh-CN" altLang="en-US" sz="2600" b="1" dirty="0">
                <a:latin typeface="楷体_GB2312" pitchFamily="49" charset="-122"/>
                <a:ea typeface="楷体_GB2312" pitchFamily="49" charset="-122"/>
                <a:sym typeface="+mn-ea"/>
              </a:rPr>
            </a:b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　 白杨是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不平凡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的树。它在西北极普遍，不被人重视，就跟北方农民相似；它有极强的生命力，磨折不了，压迫不倒，也跟北方的农民相似。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+mn-ea"/>
              </a:rPr>
              <a:t> 我赞美白杨树，就因为它不但象征了北方的农民，尤其象征了今天我们民族解放斗争中所不可缺的朴质，坚强，以及力求上进的精神。（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  <a:sym typeface="+mn-ea"/>
              </a:rPr>
              <a:t>8</a:t>
            </a:r>
            <a:r>
              <a:rPr lang="zh-CN" altLang="zh-CN" sz="2600" b="1" dirty="0">
                <a:latin typeface="楷体_GB2312" pitchFamily="49" charset="-122"/>
                <a:ea typeface="楷体_GB2312" pitchFamily="49" charset="-122"/>
                <a:sym typeface="+mn-ea"/>
              </a:rPr>
              <a:t>段）</a:t>
            </a:r>
            <a:r>
              <a:rPr lang="zh-CN" altLang="en-US" sz="2600" b="1" dirty="0">
                <a:solidFill>
                  <a:srgbClr val="FF99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br>
              <a:rPr lang="zh-CN" altLang="en-US" sz="2600" b="1">
                <a:solidFill>
                  <a:srgbClr val="FF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我要高声赞美白杨树！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+mn-ea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+mn-ea"/>
              </a:rPr>
              <a:t>9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  <a:sym typeface="+mn-ea"/>
              </a:rPr>
              <a:t>段）</a:t>
            </a:r>
            <a:endParaRPr lang="zh-CN" altLang="en-US" sz="3200" dirty="0"/>
          </a:p>
        </p:txBody>
      </p:sp>
      <p:sp>
        <p:nvSpPr>
          <p:cNvPr id="25603" name="文本框 25602"/>
          <p:cNvSpPr txBox="1"/>
          <p:nvPr/>
        </p:nvSpPr>
        <p:spPr>
          <a:xfrm>
            <a:off x="4079875" y="115888"/>
            <a:ext cx="26638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华文行楷" pitchFamily="2" charset="-122"/>
              </a:rPr>
              <a:t>礼赞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白杨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2063750" y="5516563"/>
            <a:ext cx="83534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不平凡”三字，是作者用来结构文章的线索。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7245" y="761365"/>
            <a:ext cx="3840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读一读：请同学们带着美的情感读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01675" y="6233795"/>
            <a:ext cx="106438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从“那”到“这”，从第1段的“赞美”到第9段的“高声赞美”，说明什么？</a:t>
            </a:r>
            <a:r>
              <a:rPr lang="zh-CN" altLang="en-US"/>
              <a:t> 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1" descr="说明: id:214748658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6385" y="231775"/>
            <a:ext cx="5668645" cy="3694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2514600" y="1905000"/>
            <a:ext cx="6324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805180" y="1402715"/>
            <a:ext cx="1006284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49" charset="-122"/>
              </a:rPr>
              <a:t>《白杨礼赞》是我国现代散文园地的一篇力作,也是茅盾先生留给后人的一份宝贵遗产。这篇散文“形散神不散”的特点表现得十分突出。“神”是作者“礼赞”白杨树的根本,“形”是作者工笔细描的白杨树外貌,是作者笔下的白杨树赖以生存的“景”——黄土高原。这篇散文能够广为传诵,与它的“神不散”有很大关系。结构上有疏有密,有散有拢,线索清晰,层次井然,作者淋漓尽致的抒情,让白杨树的神韵风采活现于我们的面前。 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9440" y="497205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小结：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2514600" y="1905000"/>
            <a:ext cx="6324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706755" y="2125345"/>
            <a:ext cx="6221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49" charset="-122"/>
              </a:rPr>
              <a:t>课后阅读丰子恺的《杨柳》 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9440" y="49720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作业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图片 6" descr="柳树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4455" y="842010"/>
            <a:ext cx="3823970" cy="48063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41275"/>
            <a:ext cx="9144000" cy="694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1" name="矩形 5130"/>
          <p:cNvSpPr/>
          <p:nvPr/>
        </p:nvSpPr>
        <p:spPr>
          <a:xfrm>
            <a:off x="1524000" y="549275"/>
            <a:ext cx="9144000" cy="11525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30" name="矩形 5129"/>
          <p:cNvSpPr/>
          <p:nvPr/>
        </p:nvSpPr>
        <p:spPr>
          <a:xfrm>
            <a:off x="1774825" y="614998"/>
            <a:ext cx="81375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从“那”到“这”，从第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段的“赞美”到第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段的“高声赞美”，说明什么？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矩形 5132"/>
          <p:cNvSpPr/>
          <p:nvPr/>
        </p:nvSpPr>
        <p:spPr>
          <a:xfrm>
            <a:off x="1524000" y="1916113"/>
            <a:ext cx="9144000" cy="16573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32" name="矩形 5131"/>
          <p:cNvSpPr/>
          <p:nvPr/>
        </p:nvSpPr>
        <p:spPr>
          <a:xfrm>
            <a:off x="1847850" y="2053432"/>
            <a:ext cx="8267700" cy="1568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说明对白杨树的观察是从远到近，感情是由浅入深。这说明对白杨树的感情不仅仅是赞美，还有崇敬的感情。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7" name="矩形 5136"/>
          <p:cNvSpPr/>
          <p:nvPr/>
        </p:nvSpPr>
        <p:spPr>
          <a:xfrm>
            <a:off x="1774825" y="5589588"/>
            <a:ext cx="8893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96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/>
      <p:bldP spid="5130" grpId="1"/>
      <p:bldP spid="5132" grpId="0"/>
      <p:bldP spid="5132" grpId="1"/>
      <p:bldP spid="51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Rectangle 3"/>
          <p:cNvSpPr/>
          <p:nvPr/>
        </p:nvSpPr>
        <p:spPr>
          <a:xfrm>
            <a:off x="508000" y="1462405"/>
            <a:ext cx="656336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996633"/>
                </a:solidFill>
                <a:latin typeface="华文新魏" pitchFamily="2" charset="-122"/>
                <a:ea typeface="华文新魏" pitchFamily="2" charset="-122"/>
              </a:rPr>
              <a:t>二、悟白杨形象</a:t>
            </a:r>
            <a:r>
              <a:rPr lang="zh-CN" altLang="en-US" sz="3600" b="1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br>
              <a:rPr lang="zh-CN" altLang="en-US" sz="4400" b="1" dirty="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白杨树哪些地方值得赞美？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  <a:p>
            <a:endParaRPr lang="zh-CN" altLang="en-US" sz="2800" b="1" dirty="0">
              <a:sym typeface="+mn-ea"/>
            </a:endParaRPr>
          </a:p>
          <a:p>
            <a:r>
              <a:rPr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找出具体描写白杨树的段，女生读前一部分，男生读后一部分，具体怎么分，你们自己去商量。</a:t>
            </a:r>
            <a:endParaRPr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217" name="图片 110593" descr="4703147_145740535117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250" y="689610"/>
            <a:ext cx="3979545" cy="58248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Rectangle 3"/>
          <p:cNvSpPr/>
          <p:nvPr/>
        </p:nvSpPr>
        <p:spPr>
          <a:xfrm>
            <a:off x="508000" y="1893570"/>
            <a:ext cx="656336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endParaRPr lang="zh-CN" altLang="en-US" sz="2800" b="1" dirty="0">
              <a:sym typeface="+mn-ea"/>
            </a:endParaRPr>
          </a:p>
          <a:p>
            <a:r>
              <a:rPr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找出描写白杨树外部形态的句子，概括其外形特点。</a:t>
            </a:r>
            <a:endParaRPr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找出描写白杨树内在气质的句子，用几个词语来概括。</a:t>
            </a:r>
            <a:endParaRPr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217" name="图片 110593" descr="4703147_145740535117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250" y="689610"/>
            <a:ext cx="3979545" cy="58248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3" descr="W02009042337593218638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1066800"/>
            <a:ext cx="6304915" cy="4803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Box 2"/>
          <p:cNvSpPr txBox="1"/>
          <p:nvPr/>
        </p:nvSpPr>
        <p:spPr>
          <a:xfrm>
            <a:off x="8383905" y="442595"/>
            <a:ext cx="1844675" cy="626935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姚体" pitchFamily="2" charset="-122"/>
                <a:ea typeface="方正姚体" pitchFamily="2" charset="-122"/>
              </a:rPr>
              <a:t> </a:t>
            </a:r>
            <a:r>
              <a: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姚体" pitchFamily="2" charset="-122"/>
                <a:ea typeface="方正姚体" pitchFamily="2" charset="-122"/>
                <a:sym typeface="+mn-ea"/>
              </a:rPr>
              <a:t>（</a:t>
            </a:r>
            <a:r>
              <a:rPr lang="en-US" altLang="zh-CN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姚体" pitchFamily="2" charset="-122"/>
                <a:ea typeface="方正姚体" pitchFamily="2" charset="-122"/>
                <a:sym typeface="+mn-ea"/>
              </a:rPr>
              <a:t>5</a:t>
            </a:r>
            <a:r>
              <a:rPr lang="en-US" altLang="zh-CN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舒体" pitchFamily="2" charset="-122"/>
                <a:ea typeface="方正姚体" pitchFamily="2" charset="-122"/>
                <a:sym typeface="+mn-ea"/>
              </a:rPr>
              <a:t>—</a:t>
            </a:r>
            <a:r>
              <a:rPr lang="en-US" altLang="zh-CN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姚体" pitchFamily="2" charset="-122"/>
                <a:ea typeface="方正姚体" pitchFamily="2" charset="-122"/>
                <a:sym typeface="+mn-ea"/>
              </a:rPr>
              <a:t>6</a:t>
            </a:r>
            <a:r>
              <a: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姚体" pitchFamily="2" charset="-122"/>
                <a:ea typeface="方正姚体" pitchFamily="2" charset="-122"/>
                <a:sym typeface="+mn-ea"/>
              </a:rPr>
              <a:t>段）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姚体" pitchFamily="2" charset="-122"/>
                <a:ea typeface="方正姚体" pitchFamily="2" charset="-122"/>
              </a:rPr>
              <a:t>                          那是力争上游的一种树，笔直的干，笔直的枝。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4820" name="日期占位符 6"/>
          <p:cNvSpPr txBox="1">
            <a:spLocks noGrp="1"/>
          </p:cNvSpPr>
          <p:nvPr/>
        </p:nvSpPr>
        <p:spPr>
          <a:xfrm>
            <a:off x="1981200" y="58689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4821" name="页脚占位符 5"/>
          <p:cNvSpPr txBox="1">
            <a:spLocks noGrp="1"/>
          </p:cNvSpPr>
          <p:nvPr/>
        </p:nvSpPr>
        <p:spPr>
          <a:xfrm>
            <a:off x="4648200" y="5868988"/>
            <a:ext cx="2895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4822" name="灯片编号占位符 4"/>
          <p:cNvSpPr txBox="1">
            <a:spLocks noGrp="1"/>
          </p:cNvSpPr>
          <p:nvPr/>
        </p:nvSpPr>
        <p:spPr>
          <a:xfrm>
            <a:off x="8077200" y="58689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3" name="TextBox 2"/>
          <p:cNvSpPr txBox="1"/>
          <p:nvPr/>
        </p:nvSpPr>
        <p:spPr>
          <a:xfrm>
            <a:off x="8134985" y="956310"/>
            <a:ext cx="2029460" cy="48018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r>
              <a:rPr lang="zh-CN" altLang="en-US" sz="4000" b="1" dirty="0">
                <a:latin typeface="方正舒体" pitchFamily="2" charset="-122"/>
                <a:ea typeface="方正舒体" pitchFamily="2" charset="-122"/>
              </a:rPr>
              <a:t>它的干通常是丈把高，像加过人工似的，一丈以内绝无旁枝。</a:t>
            </a:r>
            <a:endParaRPr lang="zh-CN" altLang="en-US" sz="4000" b="1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217" name="图片 110593" descr="4703147_145740535117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0610" y="728980"/>
            <a:ext cx="5424170" cy="558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2" descr="5_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762000"/>
            <a:ext cx="5791200" cy="531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Box 4"/>
          <p:cNvSpPr txBox="1"/>
          <p:nvPr/>
        </p:nvSpPr>
        <p:spPr>
          <a:xfrm>
            <a:off x="8041005" y="762000"/>
            <a:ext cx="2398395" cy="5410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   它所有的丫枝一律向上，而且紧紧靠拢，也像加过人工似的，成为一束，绝不旁逸斜出。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2882</Words>
  <Application>WPS 演示</Application>
  <PresentationFormat>宽屏</PresentationFormat>
  <Paragraphs>255</Paragraphs>
  <Slides>32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6" baseType="lpstr">
      <vt:lpstr>Arial</vt:lpstr>
      <vt:lpstr>宋体</vt:lpstr>
      <vt:lpstr>Wingdings</vt:lpstr>
      <vt:lpstr>黑体</vt:lpstr>
      <vt:lpstr>隶书</vt:lpstr>
      <vt:lpstr>华文琥珀</vt:lpstr>
      <vt:lpstr>楷体_GB2312</vt:lpstr>
      <vt:lpstr>华文行楷</vt:lpstr>
      <vt:lpstr>隶书</vt:lpstr>
      <vt:lpstr>华文新魏</vt:lpstr>
      <vt:lpstr>楷体</vt:lpstr>
      <vt:lpstr>方正姚体</vt:lpstr>
      <vt:lpstr>方正舒体</vt:lpstr>
      <vt:lpstr>微软雅黑</vt:lpstr>
      <vt:lpstr>Segoe Print</vt:lpstr>
      <vt:lpstr>Arial Unicode MS</vt:lpstr>
      <vt:lpstr>Calibri</vt:lpstr>
      <vt:lpstr>Times New Roman</vt:lpstr>
      <vt:lpstr>Verdana</vt:lpstr>
      <vt:lpstr>华文行楷</vt:lpstr>
      <vt:lpstr>NEU-BZ</vt:lpstr>
      <vt:lpstr>新宋体</vt:lpstr>
      <vt:lpstr>叶根友毛笔行书2.0版</vt:lpstr>
      <vt:lpstr>Office 主题</vt:lpstr>
      <vt:lpstr>PowerPoint 演示文稿</vt:lpstr>
      <vt:lpstr>PowerPoint 演示文稿</vt:lpstr>
      <vt:lpstr>      白杨树实在是不平凡的，我赞美白杨树！（1段）      那就是白杨树，西北极普通的一种树，然而实在是不平凡的一种树！（4段）      这就是白杨树，西北极普通的一种树，然而决不是平凡的树！（6段）   　 白杨是不平凡的树。它在西北极普遍，不被人重视，就跟北方农民相似；它有极强的生命力，磨折不了，压迫不倒，也跟北方的农民相似。 我赞美白杨树，就因为它不但象征了北方的农民，尤其象征了今天我们民族解放斗争中所不可缺的朴质，坚强，以及力求上进的精神。（8段）         我要高声赞美白杨树！（9段）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由此可以看出作者写作本文的真正目的是：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二、研读第七、八段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21</cp:revision>
  <dcterms:created xsi:type="dcterms:W3CDTF">2018-03-01T02:03:00Z</dcterms:created>
  <dcterms:modified xsi:type="dcterms:W3CDTF">2018-10-26T01:38:52Z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