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334" r:id="rId3"/>
    <p:sldId id="354" r:id="rId4"/>
    <p:sldId id="319" r:id="rId5"/>
    <p:sldId id="335" r:id="rId6"/>
    <p:sldId id="315" r:id="rId7"/>
    <p:sldId id="322" r:id="rId8"/>
    <p:sldId id="323" r:id="rId9"/>
    <p:sldId id="326" r:id="rId10"/>
    <p:sldId id="329" r:id="rId11"/>
    <p:sldId id="332" r:id="rId12"/>
    <p:sldId id="316" r:id="rId13"/>
    <p:sldId id="336" r:id="rId14"/>
    <p:sldId id="337" r:id="rId15"/>
    <p:sldId id="338" r:id="rId16"/>
    <p:sldId id="347" r:id="rId17"/>
    <p:sldId id="348" r:id="rId18"/>
    <p:sldId id="349" r:id="rId19"/>
    <p:sldId id="350" r:id="rId20"/>
    <p:sldId id="351" r:id="rId21"/>
    <p:sldId id="352" r:id="rId22"/>
    <p:sldId id="353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0" clrIdx="0"/>
  <p:cmAuthor id="2" name="作者" initials="A" lastIdx="0" clrIdx="1"/>
  <p:cmAuthor id="0" name="lenovo" initials="" lastIdx="0" clrIdx="0"/>
  <p:cmAuthor id="3" name="Administrator" initials="A" lastIdx="1" clrIdx="2"/>
  <p:cmAuthor id="5" name="admin" initials="a" lastIdx="3" clrIdx="3"/>
  <p:cmAuthor id="7" name="徐无鬼" initials="徐" lastIdx="7" clrIdx="5"/>
  <p:cmAuthor id="8" name="Mia Vida Villanueva" initials="M" lastIdx="1" clrIdx="0"/>
  <p:cmAuthor id="9" name="姜伟光" initials="姜" lastIdx="1" clrIdx="0"/>
  <p:cmAuthor id="10" name="weijia" initials="w" lastIdx="1" clrIdx="9"/>
  <p:cmAuthor id="11" name="86187" initials="8" lastIdx="1" clrIdx="10"/>
  <p:cmAuthor id="12" name="zhaoqingju" initials="z" lastIdx="0" clrIdx="0"/>
  <p:cmAuthor id="6" name="杨 柳" initials="杨" lastIdx="1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45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mb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mb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mb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file:///D:\qq&#25991;&#20214;\712321467\Image\C2C\Image2\%7b75232B38-A165-1FB7-499C-2E1C792CACB5%7d.png" TargetMode="Externa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3" r:link="rId1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comb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2019935" y="2247265"/>
            <a:ext cx="82804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八下文言文复习</a:t>
            </a:r>
            <a:endParaRPr lang="zh-CN" altLang="en-US" sz="8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mb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9759" name="表格 29758"/>
          <p:cNvGraphicFramePr/>
          <p:nvPr>
            <p:custDataLst>
              <p:tags r:id="rId1"/>
            </p:custDataLst>
          </p:nvPr>
        </p:nvGraphicFramePr>
        <p:xfrm>
          <a:off x="879475" y="1484630"/>
          <a:ext cx="10425430" cy="4900295"/>
        </p:xfrm>
        <a:graphic>
          <a:graphicData uri="http://schemas.openxmlformats.org/drawingml/2006/table">
            <a:tbl>
              <a:tblPr/>
              <a:tblGrid>
                <a:gridCol w="2339975"/>
                <a:gridCol w="4333875"/>
                <a:gridCol w="3751580"/>
              </a:tblGrid>
              <a:tr h="625475"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类型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defTabSz="1219200" eaLnBrk="1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举例</a:t>
                      </a: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defTabSz="1219200" eaLnBrk="1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释义</a:t>
                      </a: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1825">
                <a:tc rowSpan="7"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名词作动词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处处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志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之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1190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未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果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1825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中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峨冠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而多髯者为东坡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2460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居右者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椎髻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仰面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4040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琴瑟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友之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2460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风雨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不动安如山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020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策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之不以其道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7570470" y="2726055"/>
            <a:ext cx="18770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实现</a:t>
            </a:r>
            <a:endParaRPr 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70470" y="3383915"/>
            <a:ext cx="36048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戴着高高的帽子</a:t>
            </a:r>
            <a:endParaRPr 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70470" y="4041775"/>
            <a:ext cx="32042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梳着椎形发髻</a:t>
            </a:r>
            <a:endParaRPr lang="zh-CN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570470" y="5208905"/>
            <a:ext cx="27736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风吹雨打</a:t>
            </a:r>
            <a:endParaRPr lang="zh-CN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70470" y="4625340"/>
            <a:ext cx="36461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弹琴鼓瑟</a:t>
            </a:r>
            <a:endParaRPr 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570470" y="5866765"/>
            <a:ext cx="27736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用马鞭驱赶</a:t>
            </a:r>
            <a:endParaRPr lang="zh-CN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70470" y="2142490"/>
            <a:ext cx="19418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做记号</a:t>
            </a:r>
            <a:endParaRPr 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3782695" y="162560"/>
            <a:ext cx="474853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词类活用</a:t>
            </a:r>
            <a:r>
              <a:rPr lang="en-US" altLang="zh-CN" sz="8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8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/>
      <p:bldP spid="14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9759" name="表格 29758"/>
          <p:cNvGraphicFramePr/>
          <p:nvPr>
            <p:custDataLst>
              <p:tags r:id="rId1"/>
            </p:custDataLst>
          </p:nvPr>
        </p:nvGraphicFramePr>
        <p:xfrm>
          <a:off x="607695" y="167005"/>
          <a:ext cx="10988675" cy="6544945"/>
        </p:xfrm>
        <a:graphic>
          <a:graphicData uri="http://schemas.openxmlformats.org/drawingml/2006/table">
            <a:tbl>
              <a:tblPr/>
              <a:tblGrid>
                <a:gridCol w="2415540"/>
                <a:gridCol w="3870960"/>
                <a:gridCol w="4702175"/>
              </a:tblGrid>
              <a:tr h="627380"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类型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defTabSz="1219200" eaLnBrk="1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举例</a:t>
                      </a: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defTabSz="1219200" eaLnBrk="1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释义</a:t>
                      </a: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4365">
                <a:tc rowSpan="10"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名词作状语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[状语]动词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复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前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行</a:t>
                      </a:r>
                      <a:endParaRPr lang="zh-CN" altLang="en-US" sz="3200" b="1" noProof="0">
                        <a:ln>
                          <a:noFill/>
                        </a:ln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3095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从小丘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西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行百二十步</a:t>
                      </a:r>
                      <a:endParaRPr lang="zh-CN" altLang="en-US" sz="3200" b="1" noProof="0">
                        <a:ln>
                          <a:noFill/>
                        </a:ln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3730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下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见小潭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4365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潭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西南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而望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5945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皆若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空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游无所依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5000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斗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折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蛇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行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其岸势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犬牙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差互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290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左右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流之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箬篷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覆之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石青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糁之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6883400" y="817880"/>
            <a:ext cx="1118235" cy="6584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向前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6883400" y="1443990"/>
            <a:ext cx="1118235" cy="6584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向西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6883400" y="2080895"/>
            <a:ext cx="1118235" cy="6584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向下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6883400" y="2684780"/>
            <a:ext cx="7007860" cy="6584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向西南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83400" y="3343910"/>
            <a:ext cx="18364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  <a:sym typeface="+mn-ea"/>
              </a:rPr>
              <a:t>在空中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6883400" y="3925570"/>
            <a:ext cx="7963535" cy="6584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像北斗星那样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像蛇那样</a:t>
            </a:r>
            <a:endParaRPr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83400" y="4531995"/>
            <a:ext cx="33248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  <a:sym typeface="+mn-ea"/>
              </a:rPr>
              <a:t>像狗的牙齿那样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83400" y="5115560"/>
            <a:ext cx="33248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  <a:sym typeface="+mn-ea"/>
              </a:rPr>
              <a:t>在左右两边</a:t>
            </a:r>
            <a:endParaRPr 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83400" y="5614670"/>
            <a:ext cx="36499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  <a:sym typeface="+mn-ea"/>
              </a:rPr>
              <a:t>用箬竹叶做的船篷</a:t>
            </a:r>
            <a:endParaRPr 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83400" y="6193155"/>
            <a:ext cx="33248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  <a:sym typeface="+mn-ea"/>
              </a:rPr>
              <a:t>用石青</a:t>
            </a:r>
            <a:endParaRPr 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  <p:bldP spid="5" grpId="0"/>
      <p:bldP spid="7" grpId="0"/>
      <p:bldP spid="6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9759" name="表格 29758"/>
          <p:cNvGraphicFramePr/>
          <p:nvPr>
            <p:custDataLst>
              <p:tags r:id="rId1"/>
            </p:custDataLst>
          </p:nvPr>
        </p:nvGraphicFramePr>
        <p:xfrm>
          <a:off x="1107440" y="1981835"/>
          <a:ext cx="10197465" cy="3489325"/>
        </p:xfrm>
        <a:graphic>
          <a:graphicData uri="http://schemas.openxmlformats.org/drawingml/2006/table">
            <a:tbl>
              <a:tblPr/>
              <a:tblGrid>
                <a:gridCol w="3219450"/>
                <a:gridCol w="2764790"/>
                <a:gridCol w="4213225"/>
              </a:tblGrid>
              <a:tr h="625475"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类型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defTabSz="1219200" eaLnBrk="1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举例</a:t>
                      </a: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defTabSz="1219200" eaLnBrk="1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释义</a:t>
                      </a: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1825">
                <a:tc rowSpan="3"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名词的意动用法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琴瑟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友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之</a:t>
                      </a:r>
                      <a:endParaRPr lang="zh-CN" altLang="en-US" sz="3200" b="1" noProof="0">
                        <a:ln>
                          <a:noFill/>
                        </a:ln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1190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不独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亲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其亲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1825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不独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子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其子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1825"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数量词作动词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sz="32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食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马者不知其能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千里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而食也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7070725" y="2628265"/>
            <a:ext cx="37344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为友</a:t>
            </a:r>
            <a:r>
              <a:rPr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亲近</a:t>
            </a:r>
            <a:endParaRPr 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0725" y="3211830"/>
            <a:ext cx="36048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为亲</a:t>
            </a:r>
            <a:r>
              <a:rPr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敬爱</a:t>
            </a:r>
            <a:endParaRPr 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0725" y="3918585"/>
            <a:ext cx="32042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为子</a:t>
            </a:r>
            <a:r>
              <a:rPr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疼爱</a:t>
            </a:r>
            <a:endParaRPr lang="zh-CN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70725" y="4773930"/>
            <a:ext cx="32042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日行千里</a:t>
            </a:r>
            <a:endParaRPr lang="zh-CN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9759" name="表格 29758"/>
          <p:cNvGraphicFramePr/>
          <p:nvPr>
            <p:custDataLst>
              <p:tags r:id="rId1"/>
            </p:custDataLst>
          </p:nvPr>
        </p:nvGraphicFramePr>
        <p:xfrm>
          <a:off x="846455" y="1981835"/>
          <a:ext cx="10197465" cy="3150870"/>
        </p:xfrm>
        <a:graphic>
          <a:graphicData uri="http://schemas.openxmlformats.org/drawingml/2006/table">
            <a:tbl>
              <a:tblPr/>
              <a:tblGrid>
                <a:gridCol w="3251835"/>
                <a:gridCol w="3210560"/>
                <a:gridCol w="3735070"/>
              </a:tblGrid>
              <a:tr h="625475"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类型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defTabSz="1219200" eaLnBrk="1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举例</a:t>
                      </a: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defTabSz="1219200" eaLnBrk="1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释义</a:t>
                      </a: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1825">
                <a:tc rowSpan="2"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动词作名词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是故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谋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闭而不兴</a:t>
                      </a:r>
                      <a:endParaRPr lang="zh-CN" altLang="en-US" sz="3200" b="1" noProof="0">
                        <a:ln>
                          <a:noFill/>
                        </a:ln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1190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盗窃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乱贼而不作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1190">
                <a:tc rowSpan="2"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动词的使动用法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食之不能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尽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其材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1190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娇儿恶卧踏里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裂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7309485" y="2628265"/>
            <a:ext cx="37344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图谋之心</a:t>
            </a:r>
            <a:endParaRPr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09485" y="3265805"/>
            <a:ext cx="36048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盗窃的事</a:t>
            </a:r>
            <a:endParaRPr 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09485" y="3853180"/>
            <a:ext cx="32042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使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尽</a:t>
            </a:r>
            <a:r>
              <a:rPr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竭尽</a:t>
            </a:r>
            <a:endParaRPr lang="zh-CN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09485" y="4549140"/>
            <a:ext cx="32042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使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破裂</a:t>
            </a:r>
            <a:endParaRPr lang="zh-CN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9759" name="表格 29758"/>
          <p:cNvGraphicFramePr/>
          <p:nvPr>
            <p:custDataLst>
              <p:tags r:id="rId1"/>
            </p:custDataLst>
          </p:nvPr>
        </p:nvGraphicFramePr>
        <p:xfrm>
          <a:off x="650240" y="982345"/>
          <a:ext cx="10871200" cy="5407025"/>
        </p:xfrm>
        <a:graphic>
          <a:graphicData uri="http://schemas.openxmlformats.org/drawingml/2006/table">
            <a:tbl>
              <a:tblPr/>
              <a:tblGrid>
                <a:gridCol w="3569970"/>
                <a:gridCol w="3199130"/>
                <a:gridCol w="4102100"/>
              </a:tblGrid>
              <a:tr h="628650"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类型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defTabSz="1219200" eaLnBrk="1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举例</a:t>
                      </a: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defTabSz="1219200" eaLnBrk="1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释义</a:t>
                      </a: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5635">
                <a:tc rowSpan="2"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形容词的意动用法</a:t>
                      </a:r>
                      <a:endParaRPr lang="zh-CN" altLang="en-US" sz="3200" b="1" noProof="0">
                        <a:ln>
                          <a:noFill/>
                        </a:ln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渔人甚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异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之</a:t>
                      </a:r>
                      <a:endParaRPr lang="zh-CN" altLang="en-US" sz="3200" b="1" noProof="0">
                        <a:ln>
                          <a:noFill/>
                        </a:ln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4365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心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乐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之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5000">
                <a:tc rowSpan="2"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形容词的使动用法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凄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神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寒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骨</a:t>
                      </a:r>
                      <a:endParaRPr lang="zh-CN" altLang="en-US" sz="3200" b="1" noProof="0">
                        <a:ln>
                          <a:noFill/>
                        </a:ln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4365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钟鼓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乐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之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5000">
                <a:tc rowSpan="3"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形容词作名词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志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怪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者也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5000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才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美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不外见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5000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使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老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有所终</a:t>
                      </a:r>
                      <a:r>
                        <a:rPr altLang="zh-CN" sz="3200" b="1" dirty="0">
                          <a:latin typeface="Arial" panose="020B0604020202020204" pitchFamily="34" charset="0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壮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有所用</a:t>
                      </a:r>
                      <a:r>
                        <a:rPr altLang="zh-CN" sz="3200" b="1" dirty="0">
                          <a:latin typeface="Arial" panose="020B0604020202020204" pitchFamily="34" charset="0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幼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有所长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7440930" y="1598930"/>
            <a:ext cx="3734435" cy="6165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对……感到惊异</a:t>
            </a:r>
            <a:endParaRPr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40930" y="2302510"/>
            <a:ext cx="36048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以……为乐</a:t>
            </a:r>
            <a:endParaRPr 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40930" y="2973070"/>
            <a:ext cx="40805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使…凄凉</a:t>
            </a:r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</a:t>
            </a:r>
            <a:r>
              <a:rPr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使…寒冷</a:t>
            </a:r>
            <a:endParaRPr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40930" y="3556635"/>
            <a:ext cx="32042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使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快乐</a:t>
            </a:r>
            <a:endParaRPr lang="zh-CN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40930" y="4140200"/>
            <a:ext cx="40805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怪异的事物</a:t>
            </a:r>
            <a:endParaRPr 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40930" y="4886960"/>
            <a:ext cx="40805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美好的素质</a:t>
            </a:r>
            <a:endParaRPr 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40930" y="5405120"/>
            <a:ext cx="408051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老年人；中年人；幼童</a:t>
            </a:r>
            <a:endParaRPr 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2" grpId="0"/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3715385" y="2247265"/>
            <a:ext cx="474853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文言虚词</a:t>
            </a:r>
            <a:endParaRPr lang="zh-CN" altLang="en-US" sz="8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48000" y="313690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9759" name="表格 29758"/>
          <p:cNvGraphicFramePr/>
          <p:nvPr>
            <p:custDataLst>
              <p:tags r:id="rId1"/>
            </p:custDataLst>
          </p:nvPr>
        </p:nvGraphicFramePr>
        <p:xfrm>
          <a:off x="156845" y="856615"/>
          <a:ext cx="11878945" cy="5674995"/>
        </p:xfrm>
        <a:graphic>
          <a:graphicData uri="http://schemas.openxmlformats.org/drawingml/2006/table">
            <a:tbl>
              <a:tblPr/>
              <a:tblGrid>
                <a:gridCol w="1047115"/>
                <a:gridCol w="5193030"/>
                <a:gridCol w="5638800"/>
              </a:tblGrid>
              <a:tr h="530225">
                <a:tc gridSpan="2"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用法及意义</a:t>
                      </a: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defTabSz="1219200" eaLnBrk="1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例句</a:t>
                      </a: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 rowSpan="4"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代词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余人各复延至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家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得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船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3195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安求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能千里也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不知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其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几千里也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微软雅黑" panose="020B0503020204020204" charset="-122"/>
                        </a:rPr>
                        <a:t>其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微软雅黑" panose="020B0503020204020204" charset="-122"/>
                        </a:rPr>
                        <a:t>视下也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欲穷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林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0450">
                <a:tc rowSpan="2"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副词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真无马邪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其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如土石何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其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真不知马也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连词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其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正色邪？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其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远而无所至极邪？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619760" y="211455"/>
            <a:ext cx="1336675" cy="64516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1.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2"/>
            </p:custDataLst>
          </p:nvPr>
        </p:nvSpPr>
        <p:spPr>
          <a:xfrm>
            <a:off x="1211580" y="1415415"/>
            <a:ext cx="5030470" cy="516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代词</a:t>
            </a:r>
            <a:r>
              <a:rPr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代指自己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1211580" y="1932305"/>
            <a:ext cx="5149215" cy="516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代词</a:t>
            </a:r>
            <a:r>
              <a:rPr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  <a:sym typeface="+mn-ea"/>
              </a:rPr>
              <a:t>代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他</a:t>
            </a:r>
            <a:r>
              <a:rPr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  <a:sym typeface="+mn-ea"/>
              </a:rPr>
              <a:t>代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他们</a:t>
            </a:r>
            <a:r>
              <a:rPr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  <a:sym typeface="+mn-ea"/>
              </a:rPr>
              <a:t>代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他们的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4"/>
            </p:custDataLst>
          </p:nvPr>
        </p:nvSpPr>
        <p:spPr>
          <a:xfrm>
            <a:off x="1211580" y="2855595"/>
            <a:ext cx="5149215" cy="516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代事</a:t>
            </a:r>
            <a:r>
              <a:rPr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  <a:sym typeface="+mn-ea"/>
              </a:rPr>
              <a:t>代物</a:t>
            </a:r>
            <a:r>
              <a:rPr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它</a:t>
            </a:r>
            <a:r>
              <a:rPr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它们</a:t>
            </a:r>
            <a:r>
              <a:rPr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  <a:sym typeface="+mn-ea"/>
              </a:rPr>
              <a:t>它们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的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5"/>
            </p:custDataLst>
          </p:nvPr>
        </p:nvSpPr>
        <p:spPr>
          <a:xfrm>
            <a:off x="1211580" y="3914140"/>
            <a:ext cx="5149215" cy="516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指示代词</a:t>
            </a:r>
            <a:r>
              <a:rPr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这</a:t>
            </a:r>
            <a:r>
              <a:rPr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  <a:sym typeface="+mn-ea"/>
              </a:rPr>
              <a:t>这样</a:t>
            </a:r>
            <a:r>
              <a:rPr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  <a:sym typeface="+mn-ea"/>
              </a:rPr>
              <a:t>那</a:t>
            </a:r>
            <a:r>
              <a:rPr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  <a:sym typeface="+mn-ea"/>
              </a:rPr>
              <a:t>那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  <a:sym typeface="+mn-ea"/>
              </a:rPr>
              <a:t>样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7" name="Text Box 17"/>
          <p:cNvSpPr txBox="1"/>
          <p:nvPr/>
        </p:nvSpPr>
        <p:spPr>
          <a:xfrm>
            <a:off x="1211580" y="4691380"/>
            <a:ext cx="51492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表示加强诘问语气</a:t>
            </a:r>
            <a:r>
              <a:rPr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难道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17"/>
          <p:cNvSpPr txBox="1"/>
          <p:nvPr/>
        </p:nvSpPr>
        <p:spPr>
          <a:xfrm>
            <a:off x="1211580" y="5417820"/>
            <a:ext cx="36944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表推测语气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恐怕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17"/>
          <p:cNvSpPr txBox="1"/>
          <p:nvPr/>
        </p:nvSpPr>
        <p:spPr>
          <a:xfrm>
            <a:off x="1211580" y="6001385"/>
            <a:ext cx="51492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表选择关系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还是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9759" name="表格 29758"/>
          <p:cNvGraphicFramePr/>
          <p:nvPr>
            <p:custDataLst>
              <p:tags r:id="rId1"/>
            </p:custDataLst>
          </p:nvPr>
        </p:nvGraphicFramePr>
        <p:xfrm>
          <a:off x="156845" y="2127885"/>
          <a:ext cx="11878945" cy="3181350"/>
        </p:xfrm>
        <a:graphic>
          <a:graphicData uri="http://schemas.openxmlformats.org/drawingml/2006/table">
            <a:tbl>
              <a:tblPr/>
              <a:tblGrid>
                <a:gridCol w="1047115"/>
                <a:gridCol w="5193030"/>
                <a:gridCol w="5638800"/>
              </a:tblGrid>
              <a:tr h="530225">
                <a:tc gridSpan="2"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用法及意义</a:t>
                      </a: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defTabSz="1219200" eaLnBrk="1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例句</a:t>
                      </a: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 rowSpan="2"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连词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楷体" panose="02010609060101010101" pitchFamily="49" charset="-122"/>
                          <a:sym typeface="+mn-ea"/>
                        </a:rPr>
                        <a:t>虽</a:t>
                      </a:r>
                      <a:r>
                        <a:rPr lang="zh-CN" altLang="en-US" sz="3200" b="1" noProof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楷体" panose="02010609060101010101" pitchFamily="49" charset="-122"/>
                          <a:sym typeface="+mn-ea"/>
                        </a:rPr>
                        <a:t>有千里之</a:t>
                      </a:r>
                      <a:r>
                        <a:rPr lang="zh-CN" altLang="en-US" sz="3200" b="1" noProof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楷体" panose="02010609060101010101" pitchFamily="49" charset="-122"/>
                          <a:sym typeface="+mn-ea"/>
                        </a:rPr>
                        <a:t>能</a:t>
                      </a:r>
                      <a:endParaRPr lang="zh-CN" altLang="en-US" sz="3200" b="1" noProof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楷体" panose="02010609060101010101" pitchFamily="49" charset="-122"/>
                        <a:sym typeface="+mn-ea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0900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楷体" panose="02010609060101010101" pitchFamily="49" charset="-122"/>
                          <a:sym typeface="+mn-ea"/>
                        </a:rPr>
                        <a:t>虽</a:t>
                      </a:r>
                      <a:r>
                        <a:rPr lang="zh-CN" altLang="en-US" sz="3200" b="1" noProof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楷体" panose="02010609060101010101" pitchFamily="49" charset="-122"/>
                          <a:sym typeface="+mn-ea"/>
                        </a:rPr>
                        <a:t>有嘉肴</a:t>
                      </a:r>
                      <a:endParaRPr lang="zh-CN" altLang="en-US" sz="3200" b="1" noProof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楷体" panose="02010609060101010101" pitchFamily="49" charset="-122"/>
                        <a:sym typeface="+mn-ea"/>
                      </a:endParaRPr>
                    </a:p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虽</a:t>
                      </a:r>
                      <a:r>
                        <a:rPr lang="zh-CN" altLang="en-US" sz="3200" b="1">
                          <a:solidFill>
                            <a:srgbClr val="0D0D0D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有至道</a:t>
                      </a:r>
                      <a:endParaRPr lang="zh-CN" altLang="en-US" sz="3200" b="1">
                        <a:solidFill>
                          <a:srgbClr val="0D0D0D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solidFill>
                            <a:srgbClr val="0D0D0D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故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虽</a:t>
                      </a:r>
                      <a:r>
                        <a:rPr lang="zh-CN" altLang="en-US" sz="3200" b="1">
                          <a:solidFill>
                            <a:srgbClr val="0D0D0D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有名马</a:t>
                      </a:r>
                      <a:endParaRPr lang="zh-CN" altLang="en-US" sz="3200" b="1">
                        <a:solidFill>
                          <a:srgbClr val="0D0D0D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虽</a:t>
                      </a: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乘奔御风</a:t>
                      </a:r>
                      <a:endParaRPr lang="zh-CN" altLang="en-US" sz="3200" b="1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" name="文本框 12"/>
          <p:cNvSpPr txBox="1"/>
          <p:nvPr>
            <p:custDataLst>
              <p:tags r:id="rId2"/>
            </p:custDataLst>
          </p:nvPr>
        </p:nvSpPr>
        <p:spPr>
          <a:xfrm>
            <a:off x="1211580" y="2719070"/>
            <a:ext cx="5030470" cy="516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用于转折关系</a:t>
            </a:r>
            <a:r>
              <a:rPr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虽然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9760" y="1407160"/>
            <a:ext cx="1336675" cy="64516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2.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虽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211580" y="4041775"/>
            <a:ext cx="5030470" cy="516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用于假设关系</a:t>
            </a:r>
            <a:r>
              <a:rPr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即使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9759" name="表格 29758"/>
          <p:cNvGraphicFramePr/>
          <p:nvPr>
            <p:custDataLst>
              <p:tags r:id="rId1"/>
            </p:custDataLst>
          </p:nvPr>
        </p:nvGraphicFramePr>
        <p:xfrm>
          <a:off x="156845" y="1737360"/>
          <a:ext cx="10831830" cy="4041140"/>
        </p:xfrm>
        <a:graphic>
          <a:graphicData uri="http://schemas.openxmlformats.org/drawingml/2006/table">
            <a:tbl>
              <a:tblPr/>
              <a:tblGrid>
                <a:gridCol w="1239520"/>
                <a:gridCol w="5074285"/>
                <a:gridCol w="4518025"/>
              </a:tblGrid>
              <a:tr h="530225">
                <a:tc gridSpan="2"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微软雅黑" panose="020B0503020204020204" charset="-122"/>
                        </a:rPr>
                        <a:t>用法及意义</a:t>
                      </a: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defTabSz="1219200" eaLnBrk="1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例句</a:t>
                      </a: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 rowSpan="3"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连词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l" defTabSz="1219200" eaLnBrk="1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此</a:t>
                      </a:r>
                      <a:r>
                        <a:rPr lang="zh-CN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则</a:t>
                      </a:r>
                      <a:r>
                        <a:rPr lang="zh-CN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岳阳楼之大观也</a:t>
                      </a: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36165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楷体" panose="02010609060101010101" pitchFamily="49" charset="-122"/>
                          <a:sym typeface="+mn-ea"/>
                        </a:rPr>
                        <a:t>则</a:t>
                      </a:r>
                      <a:r>
                        <a:rPr lang="zh-CN" altLang="en-US" sz="3200" b="1" noProof="0">
                          <a:solidFill>
                            <a:schemeClr val="tx1"/>
                          </a:solidFill>
                          <a:effectLst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楷体" panose="02010609060101010101" pitchFamily="49" charset="-122"/>
                          <a:sym typeface="+mn-ea"/>
                        </a:rPr>
                        <a:t>题名其上</a:t>
                      </a:r>
                      <a:endParaRPr lang="zh-CN" altLang="en-US" sz="3200" b="1" noProof="0"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楷体" panose="02010609060101010101" pitchFamily="49" charset="-122"/>
                        <a:sym typeface="+mn-ea"/>
                      </a:endParaRPr>
                    </a:p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海运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则</a:t>
                      </a: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将徙于南冥</a:t>
                      </a:r>
                      <a:endParaRPr lang="zh-CN" altLang="en-US" sz="32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然</a:t>
                      </a:r>
                      <a:r>
                        <a:rPr lang="zh-CN" altLang="en-US" sz="3200" b="1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则</a:t>
                      </a:r>
                      <a:r>
                        <a:rPr lang="zh-CN" altLang="en-US" sz="3200" b="1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北通巫峡</a:t>
                      </a:r>
                      <a:endParaRPr lang="zh-CN" altLang="en-US" sz="3200" b="1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则</a:t>
                      </a:r>
                      <a:r>
                        <a:rPr lang="zh-CN" altLang="en-US" sz="3200" b="1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有去国怀乡</a:t>
                      </a:r>
                      <a:endParaRPr lang="zh-CN" altLang="en-US" sz="3200" b="1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居庙堂之高</a:t>
                      </a:r>
                      <a:r>
                        <a:rPr lang="zh-CN" altLang="en-US" sz="3200" b="1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则</a:t>
                      </a:r>
                      <a:r>
                        <a:rPr lang="zh-CN" altLang="en-US" sz="3200" b="1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忧其民</a:t>
                      </a:r>
                      <a:endParaRPr lang="zh-CN" altLang="en-US" sz="3200" b="1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4525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入则无法家拂</a:t>
                      </a:r>
                      <a:r>
                        <a:rPr lang="zh-CN" altLang="en-US" sz="3200" b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bì</a:t>
                      </a:r>
                      <a:r>
                        <a:rPr lang="zh-CN" altLang="en-US" sz="3200" b="1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士</a:t>
                      </a:r>
                      <a:endParaRPr lang="zh-CN" altLang="en-US" sz="3200" b="1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" name="文本框 12"/>
          <p:cNvSpPr txBox="1"/>
          <p:nvPr>
            <p:custDataLst>
              <p:tags r:id="rId2"/>
            </p:custDataLst>
          </p:nvPr>
        </p:nvSpPr>
        <p:spPr>
          <a:xfrm>
            <a:off x="1396365" y="2288540"/>
            <a:ext cx="5030470" cy="516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表判断关系</a:t>
            </a:r>
            <a:r>
              <a:rPr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  <a:sym typeface="+mn-ea"/>
              </a:rPr>
              <a:t>就是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9760" y="1092200"/>
            <a:ext cx="1336675" cy="64516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3.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则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396365" y="3653790"/>
            <a:ext cx="5030470" cy="516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  <a:sym typeface="+mn-ea"/>
              </a:rPr>
              <a:t>表承接关系</a:t>
            </a:r>
            <a:r>
              <a:rPr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  <a:sym typeface="+mn-ea"/>
              </a:rPr>
              <a:t>就</a:t>
            </a:r>
            <a:r>
              <a:rPr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那么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396365" y="5116830"/>
            <a:ext cx="5030470" cy="516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表假设关系</a:t>
            </a:r>
            <a:r>
              <a:rPr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如果</a:t>
            </a:r>
            <a:r>
              <a:rPr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假如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3715385" y="2247265"/>
            <a:ext cx="474853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文言句式</a:t>
            </a:r>
            <a:endParaRPr lang="zh-CN" altLang="en-US" sz="8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48000" y="313690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127500" y="2247265"/>
            <a:ext cx="329438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通假字</a:t>
            </a:r>
            <a:endParaRPr lang="zh-CN" altLang="en-US" sz="8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mb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9759" name="表格 29758"/>
          <p:cNvGraphicFramePr/>
          <p:nvPr>
            <p:custDataLst>
              <p:tags r:id="rId1"/>
            </p:custDataLst>
          </p:nvPr>
        </p:nvGraphicFramePr>
        <p:xfrm>
          <a:off x="389255" y="1917065"/>
          <a:ext cx="11243945" cy="3206115"/>
        </p:xfrm>
        <a:graphic>
          <a:graphicData uri="http://schemas.openxmlformats.org/drawingml/2006/table">
            <a:tbl>
              <a:tblPr/>
              <a:tblGrid>
                <a:gridCol w="1535430"/>
                <a:gridCol w="4405630"/>
                <a:gridCol w="5302885"/>
              </a:tblGrid>
              <a:tr h="530225"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句式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例句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defTabSz="1219200" eaLnBrk="1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判断标准</a:t>
                      </a: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1560">
                <a:tc rowSpan="3"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判断句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南阳刘子骥</a:t>
                      </a:r>
                      <a:r>
                        <a:rPr altLang="zh-CN" sz="3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高尚士也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是鱼之乐也</a:t>
                      </a:r>
                      <a:endParaRPr lang="zh-CN" altLang="en-US" sz="3200" b="1" noProof="0">
                        <a:ln>
                          <a:noFill/>
                        </a:ln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4105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中峨冠而多髯者为东坡</a:t>
                      </a:r>
                      <a:endParaRPr lang="zh-CN" altLang="en-US" sz="3200" b="1" noProof="0">
                        <a:ln>
                          <a:noFill/>
                        </a:ln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天下为公</a:t>
                      </a:r>
                      <a:endParaRPr lang="zh-CN" altLang="en-US" sz="3200" b="1" noProof="0">
                        <a:ln>
                          <a:noFill/>
                        </a:ln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南冥者</a:t>
                      </a:r>
                      <a:r>
                        <a:rPr altLang="zh-CN" sz="3200" b="1" dirty="0">
                          <a:latin typeface="Arial" panose="020B0604020202020204" pitchFamily="34" charset="0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天池也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" name="文本框 12"/>
          <p:cNvSpPr txBox="1"/>
          <p:nvPr>
            <p:custDataLst>
              <p:tags r:id="rId2"/>
            </p:custDataLst>
          </p:nvPr>
        </p:nvSpPr>
        <p:spPr>
          <a:xfrm>
            <a:off x="6359525" y="2708275"/>
            <a:ext cx="5030470" cy="516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黑体" panose="02010609060101010101" charset="-122"/>
              </a:rPr>
              <a:t>“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……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也</a:t>
            </a:r>
            <a:r>
              <a:rPr lang="en-US" alt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黑体" panose="02010609060101010101" charset="-122"/>
              </a:rPr>
              <a:t>”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表判断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6359525" y="3742055"/>
            <a:ext cx="5030470" cy="516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黑体" panose="02010609060101010101" charset="-122"/>
              </a:rPr>
              <a:t>“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为</a:t>
            </a:r>
            <a:r>
              <a:rPr lang="en-US" alt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黑体" panose="02010609060101010101" charset="-122"/>
              </a:rPr>
              <a:t>”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表判断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6359525" y="4606290"/>
            <a:ext cx="5030470" cy="516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黑体" panose="02010609060101010101" charset="-122"/>
              </a:rPr>
              <a:t>“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……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者</a:t>
            </a:r>
            <a:r>
              <a:rPr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……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也</a:t>
            </a:r>
            <a:r>
              <a:rPr lang="en-US" alt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黑体" panose="02010609060101010101" charset="-122"/>
              </a:rPr>
              <a:t>”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表判断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9759" name="表格 29758"/>
          <p:cNvGraphicFramePr/>
          <p:nvPr>
            <p:custDataLst>
              <p:tags r:id="rId1"/>
            </p:custDataLst>
          </p:nvPr>
        </p:nvGraphicFramePr>
        <p:xfrm>
          <a:off x="107950" y="558800"/>
          <a:ext cx="12014200" cy="5065395"/>
        </p:xfrm>
        <a:graphic>
          <a:graphicData uri="http://schemas.openxmlformats.org/drawingml/2006/table">
            <a:tbl>
              <a:tblPr/>
              <a:tblGrid>
                <a:gridCol w="1616710"/>
                <a:gridCol w="4358005"/>
                <a:gridCol w="6039485"/>
              </a:tblGrid>
              <a:tr h="530225"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句式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例句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defTabSz="1219200" eaLnBrk="1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判断标准</a:t>
                      </a: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 rowSpan="5"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微软雅黑" panose="020B0503020204020204" charset="-122"/>
                        </a:rPr>
                        <a:t>倒装句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问所从来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defTabSz="1219200" eaLnBrk="1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9815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如鸣佩环</a:t>
                      </a:r>
                      <a:endParaRPr lang="zh-CN" altLang="en-US" sz="3200" b="1" noProof="0">
                        <a:ln>
                          <a:noFill/>
                        </a:ln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卷石底以出</a:t>
                      </a:r>
                      <a:endParaRPr lang="zh-CN" altLang="en-US" sz="3200" b="1" noProof="0">
                        <a:ln>
                          <a:noFill/>
                        </a:ln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全石以为底</a:t>
                      </a:r>
                      <a:endParaRPr lang="zh-CN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尝贻余核舟一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其两膝相比者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盖简桃核修狭者为之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马之千里者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去以六月息者也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不必藏于己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祗辱于奴隶人之手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" name="文本框 12"/>
          <p:cNvSpPr txBox="1"/>
          <p:nvPr>
            <p:custDataLst>
              <p:tags r:id="rId2"/>
            </p:custDataLst>
          </p:nvPr>
        </p:nvSpPr>
        <p:spPr>
          <a:xfrm>
            <a:off x="6098540" y="1078230"/>
            <a:ext cx="5946775" cy="516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所从</a:t>
            </a:r>
            <a:r>
              <a:rPr lang="en-US" alt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是介词结构</a:t>
            </a:r>
            <a:r>
              <a:rPr lang="en-US" alt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从所</a:t>
            </a:r>
            <a:r>
              <a:rPr lang="en-US" alt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的倒</a:t>
            </a:r>
            <a:r>
              <a:rPr 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黑体" panose="02010609060101010101" charset="-122"/>
              </a:rPr>
              <a:t>装</a:t>
            </a:r>
            <a:endParaRPr lang="zh-CN" sz="3200" b="1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6098540" y="1900555"/>
            <a:ext cx="1904365" cy="516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谓语前置</a:t>
            </a:r>
            <a:endParaRPr sz="3200" b="1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cxnSp>
        <p:nvCxnSpPr>
          <p:cNvPr id="2" name="肘形连接符 1"/>
          <p:cNvCxnSpPr/>
          <p:nvPr/>
        </p:nvCxnSpPr>
        <p:spPr>
          <a:xfrm>
            <a:off x="1814195" y="2149475"/>
            <a:ext cx="1217295" cy="488950"/>
          </a:xfrm>
          <a:prstGeom prst="bentConnector3">
            <a:avLst>
              <a:gd name="adj1" fmla="val 33959"/>
            </a:avLst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肘形连接符 2"/>
          <p:cNvCxnSpPr/>
          <p:nvPr/>
        </p:nvCxnSpPr>
        <p:spPr>
          <a:xfrm>
            <a:off x="2216150" y="1611630"/>
            <a:ext cx="1217295" cy="488950"/>
          </a:xfrm>
          <a:prstGeom prst="bentConnector3">
            <a:avLst>
              <a:gd name="adj1" fmla="val 33959"/>
            </a:avLst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肘形连接符 4"/>
          <p:cNvCxnSpPr/>
          <p:nvPr/>
        </p:nvCxnSpPr>
        <p:spPr>
          <a:xfrm>
            <a:off x="1814195" y="2687320"/>
            <a:ext cx="1184275" cy="423545"/>
          </a:xfrm>
          <a:prstGeom prst="bentConnector3">
            <a:avLst>
              <a:gd name="adj1" fmla="val 70187"/>
            </a:avLst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6098540" y="2687320"/>
            <a:ext cx="5946775" cy="516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宾语前置</a:t>
            </a:r>
            <a:endParaRPr sz="3200" b="1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cxnSp>
        <p:nvCxnSpPr>
          <p:cNvPr id="8" name="肘形连接符 7"/>
          <p:cNvCxnSpPr/>
          <p:nvPr/>
        </p:nvCxnSpPr>
        <p:spPr>
          <a:xfrm>
            <a:off x="2201545" y="1101725"/>
            <a:ext cx="894715" cy="502285"/>
          </a:xfrm>
          <a:prstGeom prst="bentConnector3">
            <a:avLst>
              <a:gd name="adj1" fmla="val 50035"/>
            </a:avLst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6098540" y="3804285"/>
            <a:ext cx="5946775" cy="516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定语后置</a:t>
            </a:r>
            <a:endParaRPr sz="3200" b="1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cxnSp>
        <p:nvCxnSpPr>
          <p:cNvPr id="10" name="肘形连接符 9"/>
          <p:cNvCxnSpPr/>
          <p:nvPr/>
        </p:nvCxnSpPr>
        <p:spPr>
          <a:xfrm>
            <a:off x="3030855" y="3183890"/>
            <a:ext cx="1260475" cy="457835"/>
          </a:xfrm>
          <a:prstGeom prst="bentConnector3">
            <a:avLst>
              <a:gd name="adj1" fmla="val 60403"/>
            </a:avLst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肘形连接符 11"/>
          <p:cNvCxnSpPr/>
          <p:nvPr/>
        </p:nvCxnSpPr>
        <p:spPr>
          <a:xfrm>
            <a:off x="2216150" y="3641725"/>
            <a:ext cx="1978025" cy="455930"/>
          </a:xfrm>
          <a:prstGeom prst="bentConnector3">
            <a:avLst>
              <a:gd name="adj1" fmla="val 43980"/>
            </a:avLst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肘形连接符 13"/>
          <p:cNvCxnSpPr/>
          <p:nvPr/>
        </p:nvCxnSpPr>
        <p:spPr>
          <a:xfrm>
            <a:off x="2629535" y="4097655"/>
            <a:ext cx="1978025" cy="455930"/>
          </a:xfrm>
          <a:prstGeom prst="bentConnector3">
            <a:avLst>
              <a:gd name="adj1" fmla="val 43980"/>
            </a:avLst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肘形连接符 15"/>
          <p:cNvCxnSpPr/>
          <p:nvPr/>
        </p:nvCxnSpPr>
        <p:spPr>
          <a:xfrm>
            <a:off x="1813560" y="4553585"/>
            <a:ext cx="1978025" cy="455930"/>
          </a:xfrm>
          <a:prstGeom prst="bentConnector3">
            <a:avLst>
              <a:gd name="adj1" fmla="val 43980"/>
            </a:avLst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>
            <p:custDataLst>
              <p:tags r:id="rId6"/>
            </p:custDataLst>
          </p:nvPr>
        </p:nvSpPr>
        <p:spPr>
          <a:xfrm>
            <a:off x="6098540" y="5529580"/>
            <a:ext cx="5946775" cy="516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介词结构后置</a:t>
            </a:r>
            <a:endParaRPr sz="3200" b="1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cxnSp>
        <p:nvCxnSpPr>
          <p:cNvPr id="18" name="肘形连接符 17"/>
          <p:cNvCxnSpPr/>
          <p:nvPr/>
        </p:nvCxnSpPr>
        <p:spPr>
          <a:xfrm>
            <a:off x="1813560" y="5100955"/>
            <a:ext cx="2369185" cy="489585"/>
          </a:xfrm>
          <a:prstGeom prst="bentConnector3">
            <a:avLst>
              <a:gd name="adj1" fmla="val 16992"/>
            </a:avLst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9" name="肘形连接符 18"/>
          <p:cNvCxnSpPr/>
          <p:nvPr/>
        </p:nvCxnSpPr>
        <p:spPr>
          <a:xfrm>
            <a:off x="2629535" y="5540375"/>
            <a:ext cx="1217295" cy="488950"/>
          </a:xfrm>
          <a:prstGeom prst="bentConnector3">
            <a:avLst>
              <a:gd name="adj1" fmla="val 33959"/>
            </a:avLst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0" name="肘形连接符 19"/>
          <p:cNvCxnSpPr/>
          <p:nvPr/>
        </p:nvCxnSpPr>
        <p:spPr>
          <a:xfrm>
            <a:off x="2216150" y="6012815"/>
            <a:ext cx="2901315" cy="457835"/>
          </a:xfrm>
          <a:prstGeom prst="bentConnector3">
            <a:avLst>
              <a:gd name="adj1" fmla="val 15561"/>
            </a:avLst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/>
      <p:bldP spid="7" grpId="0"/>
      <p:bldP spid="9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9759" name="表格 29758"/>
          <p:cNvGraphicFramePr/>
          <p:nvPr>
            <p:custDataLst>
              <p:tags r:id="rId1"/>
            </p:custDataLst>
          </p:nvPr>
        </p:nvGraphicFramePr>
        <p:xfrm>
          <a:off x="206375" y="0"/>
          <a:ext cx="11769090" cy="6858000"/>
        </p:xfrm>
        <a:graphic>
          <a:graphicData uri="http://schemas.openxmlformats.org/drawingml/2006/table">
            <a:tbl>
              <a:tblPr/>
              <a:tblGrid>
                <a:gridCol w="6378575"/>
                <a:gridCol w="1604645"/>
                <a:gridCol w="1068705"/>
                <a:gridCol w="2717165"/>
              </a:tblGrid>
              <a:tr h="617855"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例句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通假字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defTabSz="1219200" eaLnBrk="1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本字</a:t>
                      </a: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defTabSz="1219200" eaLnBrk="1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释义</a:t>
                      </a: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3570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便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要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还家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要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4205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左手倚一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衡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木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衡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4205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北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冥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有鱼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冥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4205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学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学半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学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3570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选贤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与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能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与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4205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矜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、寡、孤、独、废疾者皆有所养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矜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4205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祗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辱于奴隶人之手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祗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4205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食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马者不知其能千里而食也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食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3570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才美不外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见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见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4205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系向牛头充炭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直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直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8185150" y="624205"/>
            <a:ext cx="1045845" cy="6369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邀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30995" y="624205"/>
            <a:ext cx="13925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邀请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85150" y="1261110"/>
            <a:ext cx="1045845" cy="6369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横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85150" y="1898015"/>
            <a:ext cx="1045845" cy="6369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溟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85150" y="2534920"/>
            <a:ext cx="1045845" cy="6369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敩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85150" y="3171825"/>
            <a:ext cx="1045845" cy="6369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举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185150" y="3742055"/>
            <a:ext cx="1045845" cy="6369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鳏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185150" y="4394200"/>
            <a:ext cx="1045845" cy="6369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只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185150" y="4999355"/>
            <a:ext cx="1045845" cy="6369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饲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185150" y="5592445"/>
            <a:ext cx="1045845" cy="6369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现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185150" y="6223000"/>
            <a:ext cx="1045845" cy="6369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值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230995" y="1261110"/>
            <a:ext cx="18586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横着的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230995" y="1898015"/>
            <a:ext cx="13925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海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230995" y="2534920"/>
            <a:ext cx="13925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教导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230995" y="3145790"/>
            <a:ext cx="13925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推举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230995" y="3742055"/>
            <a:ext cx="2295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老而无妻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230995" y="4392295"/>
            <a:ext cx="17976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只、仅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230995" y="5009515"/>
            <a:ext cx="9963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230995" y="5614035"/>
            <a:ext cx="27444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显露、表现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230995" y="6249670"/>
            <a:ext cx="13925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价钱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3715385" y="2247265"/>
            <a:ext cx="474853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古今异义</a:t>
            </a:r>
            <a:endParaRPr lang="zh-CN" altLang="en-US" sz="8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mb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9759" name="表格 29758"/>
          <p:cNvGraphicFramePr/>
          <p:nvPr>
            <p:custDataLst>
              <p:tags r:id="rId1"/>
            </p:custDataLst>
          </p:nvPr>
        </p:nvGraphicFramePr>
        <p:xfrm>
          <a:off x="-635" y="-635"/>
          <a:ext cx="12192635" cy="6613525"/>
        </p:xfrm>
        <a:graphic>
          <a:graphicData uri="http://schemas.openxmlformats.org/drawingml/2006/table">
            <a:tbl>
              <a:tblPr/>
              <a:tblGrid>
                <a:gridCol w="3114040"/>
                <a:gridCol w="3395345"/>
                <a:gridCol w="5683250"/>
              </a:tblGrid>
              <a:tr h="631190"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例句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defTabSz="1219200" eaLnBrk="1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古义</a:t>
                      </a: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defTabSz="1219200" eaLnBrk="1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今义</a:t>
                      </a: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7540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芳草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鲜美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新鲜美味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8175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阡陌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交通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运输事业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8175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妻子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邑人</a:t>
                      </a:r>
                      <a:endParaRPr lang="zh-CN" altLang="en-US" sz="3200" b="1" noProof="0">
                        <a:ln>
                          <a:noFill/>
                        </a:ln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男子的配偶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7540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来此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绝境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没有出路的困境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0915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无论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魏晋</a:t>
                      </a:r>
                      <a:endParaRPr lang="zh-CN" altLang="en-US" sz="3200" b="1" noProof="0">
                        <a:ln>
                          <a:noFill/>
                        </a:ln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表示在任何条件下结果都不会改变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8175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遂与外人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间隔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事物在空间或时间上的距离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6100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不足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为外人道也</a:t>
                      </a:r>
                      <a:endParaRPr lang="zh-CN" altLang="en-US" sz="3200" b="1" noProof="0">
                        <a:ln>
                          <a:noFill/>
                        </a:ln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不够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8175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未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果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果实；结果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7540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豁然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开朗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en-US" altLang="zh-CN" sz="3200">
                          <a:effectLst/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(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思想</a:t>
                      </a: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心胸</a:t>
                      </a: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性格</a:t>
                      </a:r>
                      <a:r>
                        <a:rPr lang="en-US" altLang="zh-CN" sz="3200">
                          <a:effectLst/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)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乐观、畅快</a:t>
                      </a:r>
                      <a:endParaRPr lang="zh-CN" altLang="zh-CN" sz="3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  <a:sym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3136900" y="636905"/>
            <a:ext cx="19418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新鲜美好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36900" y="1304290"/>
            <a:ext cx="18770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交错相通</a:t>
            </a:r>
            <a:endParaRPr lang="zh-CN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36900" y="1922780"/>
            <a:ext cx="20732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妻子儿女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72130" y="2541270"/>
            <a:ext cx="34836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alt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与</a:t>
            </a:r>
            <a:r>
              <a:rPr 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人</a:t>
            </a:r>
            <a:r>
              <a:rPr alt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世隔绝的地方</a:t>
            </a:r>
            <a:endParaRPr lang="zh-CN" altLang="zh-CN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72130" y="3324860"/>
            <a:ext cx="32042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alt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不要说</a:t>
            </a:r>
            <a:r>
              <a:rPr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alt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更不必说</a:t>
            </a:r>
            <a:endParaRPr lang="zh-CN" altLang="zh-CN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36900" y="4763770"/>
            <a:ext cx="27736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alt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</a:t>
            </a:r>
            <a:r>
              <a:rPr 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值得</a:t>
            </a:r>
            <a:r>
              <a:rPr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alt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不必</a:t>
            </a:r>
            <a:endParaRPr lang="zh-CN" altLang="zh-CN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36900" y="4180205"/>
            <a:ext cx="32042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隔绝、不通音讯</a:t>
            </a:r>
            <a:endParaRPr lang="zh-CN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36900" y="5347335"/>
            <a:ext cx="27736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实现</a:t>
            </a:r>
            <a:endParaRPr lang="zh-CN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136900" y="6012815"/>
            <a:ext cx="27736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开阔敞亮</a:t>
            </a:r>
            <a:endParaRPr lang="zh-CN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9759" name="表格 29758"/>
          <p:cNvGraphicFramePr/>
          <p:nvPr>
            <p:custDataLst>
              <p:tags r:id="rId1"/>
            </p:custDataLst>
          </p:nvPr>
        </p:nvGraphicFramePr>
        <p:xfrm>
          <a:off x="-635" y="-635"/>
          <a:ext cx="12192635" cy="6814820"/>
        </p:xfrm>
        <a:graphic>
          <a:graphicData uri="http://schemas.openxmlformats.org/drawingml/2006/table">
            <a:tbl>
              <a:tblPr/>
              <a:tblGrid>
                <a:gridCol w="3477260"/>
                <a:gridCol w="2692400"/>
                <a:gridCol w="6022975"/>
              </a:tblGrid>
              <a:tr h="631190"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例句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defTabSz="1219200" eaLnBrk="1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古义</a:t>
                      </a: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defTabSz="1219200" eaLnBrk="1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今义</a:t>
                      </a: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7540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余人各复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延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至其家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延长；</a:t>
                      </a:r>
                      <a:r>
                        <a:rPr lang="en-US" altLang="zh-CN" sz="3200">
                          <a:effectLst/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(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时间</a:t>
                      </a:r>
                      <a:r>
                        <a:rPr lang="en-US" altLang="zh-CN" sz="3200">
                          <a:effectLst/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)</a:t>
                      </a:r>
                      <a:r>
                        <a:rPr lang="zh-CN" altLang="en-US" sz="32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微软雅黑" panose="020B0503020204020204" charset="-122"/>
                        </a:rPr>
                        <a:t>向后推迟</a:t>
                      </a:r>
                      <a:endParaRPr lang="zh-CN" altLang="en-US" sz="3200" b="1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sym typeface="微软雅黑" panose="020B0503020204020204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8175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乃记之而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去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到</a:t>
                      </a:r>
                      <a:r>
                        <a:rPr lang="en-US" altLang="zh-CN" sz="3200">
                          <a:effectLst/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(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与</a:t>
                      </a:r>
                      <a:r>
                        <a:rPr lang="en-US" altLang="zh-CN" sz="3200" b="1"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“</a:t>
                      </a:r>
                      <a:r>
                        <a:rPr lang="zh-CN" altLang="en-US" sz="3200" b="1"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来</a:t>
                      </a:r>
                      <a:r>
                        <a:rPr lang="en-US" altLang="zh-CN" sz="3200" b="1"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”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相对</a:t>
                      </a:r>
                      <a:r>
                        <a:rPr lang="en-US" altLang="zh-CN" sz="3200">
                          <a:effectLst/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)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8175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潭中鱼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可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百许头</a:t>
                      </a:r>
                      <a:endParaRPr lang="zh-CN" altLang="en-US" sz="3200" b="1" noProof="0">
                        <a:ln>
                          <a:noFill/>
                        </a:ln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可以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7540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潭中鱼可百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许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头</a:t>
                      </a:r>
                      <a:endParaRPr lang="zh-CN" altLang="en-US" sz="3200" b="1" noProof="0">
                        <a:ln>
                          <a:noFill/>
                        </a:ln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允许</a:t>
                      </a:r>
                      <a:r>
                        <a:rPr altLang="zh-CN" sz="3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许可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4670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不可久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居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居住；住宅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8175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崔氏二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小生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戏曲中生角的一种</a:t>
                      </a:r>
                      <a:r>
                        <a:rPr altLang="zh-CN" sz="3200" b="1" dirty="0">
                          <a:latin typeface="Arial" panose="020B0604020202020204" pitchFamily="34" charset="0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扮演青年男子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6100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雕栏相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望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焉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向远处看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8175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首尾长约八分有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奇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单的</a:t>
                      </a:r>
                      <a:r>
                        <a:rPr altLang="zh-CN" sz="3200" b="1" dirty="0">
                          <a:latin typeface="Arial" panose="020B0604020202020204" pitchFamily="34" charset="0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不成对的</a:t>
                      </a:r>
                      <a:r>
                        <a:rPr lang="en-US" altLang="zh-CN" sz="3200">
                          <a:effectLst/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(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与</a:t>
                      </a:r>
                      <a:r>
                        <a:rPr lang="en-US" altLang="zh-CN" sz="3200" b="1"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“</a:t>
                      </a:r>
                      <a:r>
                        <a:rPr lang="zh-CN" altLang="en-US" sz="3200" b="1"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偶</a:t>
                      </a:r>
                      <a:r>
                        <a:rPr lang="en-US" altLang="zh-CN" sz="3200" b="1"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”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相对</a:t>
                      </a:r>
                      <a:r>
                        <a:rPr lang="en-US" altLang="zh-CN" sz="3200">
                          <a:effectLst/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)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7540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神情与苏黄不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属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sz="32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微软雅黑" panose="020B0503020204020204" charset="-122"/>
                        </a:rPr>
                        <a:t>归属</a:t>
                      </a:r>
                      <a:endParaRPr lang="zh-CN" sz="3200" b="1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微软雅黑" panose="020B0503020204020204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7540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而计其长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曾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不盈寸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曾经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3456305" y="636905"/>
            <a:ext cx="19418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邀请</a:t>
            </a:r>
            <a:endParaRPr 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56305" y="1280160"/>
            <a:ext cx="18770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离开</a:t>
            </a:r>
            <a:endParaRPr 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56305" y="1906905"/>
            <a:ext cx="20732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大约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56305" y="2552700"/>
            <a:ext cx="29076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表示约数</a:t>
            </a:r>
            <a:r>
              <a:rPr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左右</a:t>
            </a:r>
            <a:endParaRPr 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17900" y="3176905"/>
            <a:ext cx="28340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停留</a:t>
            </a:r>
            <a:endParaRPr lang="zh-CN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56305" y="4300855"/>
            <a:ext cx="27736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对着</a:t>
            </a:r>
            <a:endParaRPr lang="zh-CN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17900" y="3717290"/>
            <a:ext cx="32042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年轻人</a:t>
            </a:r>
            <a:endParaRPr lang="zh-CN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56305" y="4946015"/>
            <a:ext cx="27736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零数、余数</a:t>
            </a:r>
            <a:endParaRPr lang="zh-CN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456305" y="5591175"/>
            <a:ext cx="27736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类似</a:t>
            </a:r>
            <a:endParaRPr lang="zh-CN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17900" y="6174740"/>
            <a:ext cx="27120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竟然</a:t>
            </a:r>
            <a:endParaRPr lang="zh-CN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9759" name="表格 29758"/>
          <p:cNvGraphicFramePr/>
          <p:nvPr>
            <p:custDataLst>
              <p:tags r:id="rId1"/>
            </p:custDataLst>
          </p:nvPr>
        </p:nvGraphicFramePr>
        <p:xfrm>
          <a:off x="-635" y="-635"/>
          <a:ext cx="12192635" cy="6859905"/>
        </p:xfrm>
        <a:graphic>
          <a:graphicData uri="http://schemas.openxmlformats.org/drawingml/2006/table">
            <a:tbl>
              <a:tblPr/>
              <a:tblGrid>
                <a:gridCol w="3482975"/>
                <a:gridCol w="3548380"/>
                <a:gridCol w="5161280"/>
              </a:tblGrid>
              <a:tr h="631190"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例句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defTabSz="1219200" eaLnBrk="1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古义</a:t>
                      </a: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defTabSz="1219200" eaLnBrk="1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今义</a:t>
                      </a: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7540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左右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流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之</a:t>
                      </a:r>
                      <a:endParaRPr lang="zh-CN" altLang="en-US" sz="3200" b="1" noProof="0">
                        <a:ln>
                          <a:noFill/>
                        </a:ln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流动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8175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寤寐思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服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衣服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8175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道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阻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且长</a:t>
                      </a:r>
                      <a:endParaRPr lang="zh-CN" altLang="en-US" sz="3200" b="1" noProof="0">
                        <a:ln>
                          <a:noFill/>
                        </a:ln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阻挡；阻碍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7540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道阻且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右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方位名词</a:t>
                      </a:r>
                      <a:r>
                        <a:rPr altLang="zh-CN" sz="3200" b="1" dirty="0">
                          <a:latin typeface="Arial" panose="020B0604020202020204" pitchFamily="34" charset="0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与</a:t>
                      </a:r>
                      <a:r>
                        <a:rPr lang="en-US" altLang="zh-CN" sz="3200" b="1"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“</a:t>
                      </a:r>
                      <a:r>
                        <a:rPr lang="zh-CN" altLang="en-US" sz="3200" b="1"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左</a:t>
                      </a:r>
                      <a:r>
                        <a:rPr lang="en-US" altLang="zh-CN" sz="3200" b="1"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”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相对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755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蒹葭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苍苍</a:t>
                      </a:r>
                      <a:endParaRPr lang="zh-CN" altLang="en-US" sz="3200" b="1" noProof="0">
                        <a:ln>
                          <a:noFill/>
                        </a:ln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en-US" altLang="zh-CN" sz="3200">
                          <a:effectLst/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(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头发</a:t>
                      </a:r>
                      <a:r>
                        <a:rPr lang="en-US" altLang="zh-CN" sz="3200">
                          <a:effectLst/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)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灰白；深绿色；苍茫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8175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怒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而飞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愤怒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6100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海运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则将徙于南冥</a:t>
                      </a:r>
                      <a:endParaRPr lang="zh-CN" altLang="en-US" sz="3200" b="1" noProof="0">
                        <a:ln>
                          <a:noFill/>
                        </a:ln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用船舶在海洋上运输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8175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野马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也</a:t>
                      </a:r>
                      <a:r>
                        <a:rPr altLang="zh-CN" sz="3200" b="1" dirty="0">
                          <a:latin typeface="Arial" panose="020B0604020202020204" pitchFamily="34" charset="0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尘埃也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一种珍稀动物</a:t>
                      </a:r>
                      <a:r>
                        <a:rPr altLang="zh-CN" sz="3200" b="1" dirty="0">
                          <a:latin typeface="Arial" panose="020B0604020202020204" pitchFamily="34" charset="0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宋体" panose="02010600030101010101" pitchFamily="2" charset="-122"/>
                        </a:rPr>
                        <a:t>外形如家</a:t>
                      </a: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宋体" panose="02010600030101010101" pitchFamily="2" charset="-122"/>
                        </a:rPr>
                        <a:t>马</a:t>
                      </a: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7540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安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知鱼之乐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sz="32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微软雅黑" panose="020B0503020204020204" charset="-122"/>
                        </a:rPr>
                        <a:t>安全</a:t>
                      </a:r>
                      <a:r>
                        <a:rPr altLang="zh-CN" sz="3200" b="1" dirty="0">
                          <a:latin typeface="Arial" panose="020B0604020202020204" pitchFamily="34" charset="0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32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微软雅黑" panose="020B0503020204020204" charset="-122"/>
                        </a:rPr>
                        <a:t>安定</a:t>
                      </a:r>
                      <a:endParaRPr lang="zh-CN" sz="32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3474085" y="636905"/>
            <a:ext cx="19418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求取</a:t>
            </a:r>
            <a:endParaRPr 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74085" y="1250315"/>
            <a:ext cx="18770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思念</a:t>
            </a:r>
            <a:endParaRPr 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74085" y="1895475"/>
            <a:ext cx="20732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艰险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74085" y="2552065"/>
            <a:ext cx="34836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向右迂曲</a:t>
            </a:r>
            <a:endParaRPr lang="zh-CN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74085" y="3208655"/>
            <a:ext cx="32042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茂盛的样子</a:t>
            </a:r>
            <a:endParaRPr lang="zh-CN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74085" y="4412615"/>
            <a:ext cx="27736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海水运动</a:t>
            </a:r>
            <a:endParaRPr lang="zh-CN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74085" y="3810635"/>
            <a:ext cx="36461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振奋</a:t>
            </a:r>
            <a:r>
              <a:rPr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用力鼓动翅膀</a:t>
            </a:r>
            <a:endParaRPr lang="zh-CN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74085" y="4905375"/>
            <a:ext cx="355917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山野中的雾气</a:t>
            </a:r>
            <a:r>
              <a:rPr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奔腾如野马</a:t>
            </a:r>
            <a:endParaRPr lang="zh-CN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539490" y="5981700"/>
            <a:ext cx="27736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怎么</a:t>
            </a:r>
            <a:endParaRPr lang="zh-CN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9759" name="表格 29758"/>
          <p:cNvGraphicFramePr/>
          <p:nvPr>
            <p:custDataLst>
              <p:tags r:id="rId1"/>
            </p:custDataLst>
          </p:nvPr>
        </p:nvGraphicFramePr>
        <p:xfrm>
          <a:off x="-635" y="-635"/>
          <a:ext cx="12192635" cy="7497445"/>
        </p:xfrm>
        <a:graphic>
          <a:graphicData uri="http://schemas.openxmlformats.org/drawingml/2006/table">
            <a:tbl>
              <a:tblPr/>
              <a:tblGrid>
                <a:gridCol w="3103880"/>
                <a:gridCol w="5937250"/>
                <a:gridCol w="3151505"/>
              </a:tblGrid>
              <a:tr h="631190"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例句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defTabSz="1219200" eaLnBrk="1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古义</a:t>
                      </a: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defTabSz="1219200" eaLnBrk="1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今义</a:t>
                      </a: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7540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不知其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旨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也</a:t>
                      </a:r>
                      <a:endParaRPr lang="zh-CN" altLang="en-US" sz="3200" b="1" noProof="0">
                        <a:ln>
                          <a:noFill/>
                        </a:ln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意义</a:t>
                      </a:r>
                      <a:r>
                        <a:rPr altLang="zh-CN" sz="3200" b="1" dirty="0">
                          <a:latin typeface="Arial" panose="020B0604020202020204" pitchFamily="34" charset="0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主旨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7540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虽有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至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道</a:t>
                      </a:r>
                      <a:endParaRPr lang="zh-CN" altLang="en-US" sz="3200" b="1" noProof="0">
                        <a:ln>
                          <a:noFill/>
                        </a:ln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到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8175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教然后知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困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困难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8175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教学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相长也</a:t>
                      </a:r>
                      <a:endParaRPr lang="zh-CN" altLang="en-US" sz="3200" b="1" noProof="0">
                        <a:ln>
                          <a:noFill/>
                        </a:ln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教书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7540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大道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之行也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宽阔的路</a:t>
                      </a:r>
                      <a:endParaRPr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755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货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恶其弃于地也</a:t>
                      </a:r>
                      <a:endParaRPr lang="zh-CN" altLang="en-US" sz="3200" b="1" noProof="0">
                        <a:ln>
                          <a:noFill/>
                        </a:ln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商品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8175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盗窃乱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贼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而不作</a:t>
                      </a:r>
                      <a:endParaRPr lang="zh-CN" altLang="en-US" sz="3200" b="1" noProof="0">
                        <a:ln>
                          <a:noFill/>
                        </a:ln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小偷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6100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女有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归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返回；归还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8175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故外</a:t>
                      </a:r>
                      <a:r>
                        <a:rPr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户</a:t>
                      </a:r>
                      <a:r>
                        <a:rPr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而不闭</a:t>
                      </a:r>
                      <a:endParaRPr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窗</a:t>
                      </a:r>
                      <a:endParaRPr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3126105" y="605155"/>
            <a:ext cx="19418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味美</a:t>
            </a:r>
            <a:endParaRPr 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26105" y="1918335"/>
            <a:ext cx="18770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困惑</a:t>
            </a:r>
            <a:endParaRPr 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41650" y="2563495"/>
            <a:ext cx="20732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教与学</a:t>
            </a:r>
            <a:endParaRPr 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41650" y="3208655"/>
            <a:ext cx="607695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指儒家推崇的上古时代的政治制度</a:t>
            </a:r>
            <a:endParaRPr lang="zh-CN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26105" y="4181475"/>
            <a:ext cx="32042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财物</a:t>
            </a:r>
            <a:endParaRPr lang="zh-CN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26105" y="5352415"/>
            <a:ext cx="27736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女子出嫁</a:t>
            </a:r>
            <a:endParaRPr lang="zh-CN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26105" y="4765040"/>
            <a:ext cx="36461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害人的事</a:t>
            </a:r>
            <a:endParaRPr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26105" y="5982335"/>
            <a:ext cx="27736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门</a:t>
            </a:r>
            <a:endParaRPr lang="zh-CN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26105" y="1261745"/>
            <a:ext cx="19418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最好的</a:t>
            </a:r>
            <a:endParaRPr 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9759" name="表格 29758"/>
          <p:cNvGraphicFramePr/>
          <p:nvPr>
            <p:custDataLst>
              <p:tags r:id="rId1"/>
            </p:custDataLst>
          </p:nvPr>
        </p:nvGraphicFramePr>
        <p:xfrm>
          <a:off x="75565" y="1635125"/>
          <a:ext cx="12192635" cy="3181350"/>
        </p:xfrm>
        <a:graphic>
          <a:graphicData uri="http://schemas.openxmlformats.org/drawingml/2006/table">
            <a:tbl>
              <a:tblPr/>
              <a:tblGrid>
                <a:gridCol w="3103880"/>
                <a:gridCol w="2970530"/>
                <a:gridCol w="6118225"/>
              </a:tblGrid>
              <a:tr h="631190"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例句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defTabSz="1219200" eaLnBrk="1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古义</a:t>
                      </a: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defTabSz="1219200" eaLnBrk="1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今义</a:t>
                      </a: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7540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一食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或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尽粟一石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sz="32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微软雅黑" panose="020B0503020204020204" charset="-122"/>
                        </a:rPr>
                        <a:t>或者</a:t>
                      </a:r>
                      <a:endParaRPr lang="zh-CN" sz="32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7540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是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马也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判断动词</a:t>
                      </a:r>
                      <a:r>
                        <a:rPr altLang="zh-CN" sz="3200" b="1" dirty="0">
                          <a:latin typeface="Arial" panose="020B0604020202020204" pitchFamily="34" charset="0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是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7540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听妇前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致词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在举行某种仪式时说勉励、感谢、祝贺、哀悼之类的话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7540"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长夜沾湿何由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彻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9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通</a:t>
                      </a:r>
                      <a:r>
                        <a:rPr altLang="zh-CN" sz="3200" b="1" dirty="0">
                          <a:latin typeface="Arial" panose="020B0604020202020204" pitchFamily="34" charset="0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透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3191510" y="2291080"/>
            <a:ext cx="27736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有时</a:t>
            </a:r>
            <a:endParaRPr lang="zh-CN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91510" y="2934335"/>
            <a:ext cx="27736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这样</a:t>
            </a:r>
            <a:endParaRPr lang="zh-CN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91510" y="3577590"/>
            <a:ext cx="27736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对</a:t>
            </a:r>
            <a:r>
              <a:rPr lang="en-US" alt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r>
              <a:rPr lang="zh-CN" altLang="en-US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说话</a:t>
            </a:r>
            <a:endParaRPr lang="zh-CN" altLang="en-US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91510" y="4564380"/>
            <a:ext cx="29794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到</a:t>
            </a:r>
            <a:r>
              <a:rPr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彻晓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到天亮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zh-CN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/>
      <p:bldP spid="3" grpId="0"/>
      <p:bldP spid="4" grpId="0"/>
    </p:bldLst>
  </p:timing>
</p:sld>
</file>

<file path=ppt/tags/tag1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0.xml><?xml version="1.0" encoding="utf-8"?>
<p:tagLst xmlns:p="http://schemas.openxmlformats.org/presentationml/2006/main">
  <p:tag name="TABLE_ENDDRAG_ORIGIN_RECT" val="820*385"/>
  <p:tag name="TABLE_ENDDRAG_RECT" val="69*116*820*385"/>
</p:tagLst>
</file>

<file path=ppt/tags/tag11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2.xml><?xml version="1.0" encoding="utf-8"?>
<p:tagLst xmlns:p="http://schemas.openxmlformats.org/presentationml/2006/main">
  <p:tag name="TABLE_ENDDRAG_ORIGIN_RECT" val="865*515"/>
  <p:tag name="TABLE_ENDDRAG_RECT" val="47*13*865*515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TABLE_ENDDRAG_ORIGIN_RECT" val="802*198"/>
  <p:tag name="TABLE_ENDDRAG_RECT" val="87*156*802*198"/>
</p:tagLst>
</file>

<file path=ppt/tags/tag19.xml><?xml version="1.0" encoding="utf-8"?>
<p:tagLst xmlns:p="http://schemas.openxmlformats.org/presentationml/2006/main">
  <p:tag name="TABLE_ENDDRAG_ORIGIN_RECT" val="802*198"/>
  <p:tag name="TABLE_ENDDRAG_RECT" val="87*156*802*198"/>
</p:tagLst>
</file>

<file path=ppt/tags/tag2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0.xml><?xml version="1.0" encoding="utf-8"?>
<p:tagLst xmlns:p="http://schemas.openxmlformats.org/presentationml/2006/main">
  <p:tag name="TABLE_ENDDRAG_ORIGIN_RECT" val="834*299"/>
  <p:tag name="TABLE_ENDDRAG_RECT" val="56*138*834*299"/>
</p:tagLst>
</file>

<file path=ppt/tags/tag21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2.xml><?xml version="1.0" encoding="utf-8"?>
<p:tagLst xmlns:p="http://schemas.openxmlformats.org/presentationml/2006/main">
  <p:tag name="TABLE_ENDDRAG_ORIGIN_RECT" val="935*453"/>
  <p:tag name="TABLE_ENDDRAG_RECT" val="12*60*935*453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TABLE_ENDDRAG_ORIGIN_RECT" val="935*453"/>
  <p:tag name="TABLE_ENDDRAG_RECT" val="12*60*935*453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TABLE_ENDDRAG_ORIGIN_RECT" val="926*540"/>
  <p:tag name="TABLE_ENDDRAG_RECT" val="16*0*926*540"/>
</p:tagLst>
</file>

<file path=ppt/tags/tag30.xml><?xml version="1.0" encoding="utf-8"?>
<p:tagLst xmlns:p="http://schemas.openxmlformats.org/presentationml/2006/main">
  <p:tag name="TABLE_ENDDRAG_ORIGIN_RECT" val="852*306"/>
  <p:tag name="TABLE_ENDDRAG_RECT" val="12*136*852*306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35.xml><?xml version="1.0" encoding="utf-8"?>
<p:tagLst xmlns:p="http://schemas.openxmlformats.org/presentationml/2006/main">
  <p:tag name="TABLE_ENDDRAG_ORIGIN_RECT" val="885*304"/>
  <p:tag name="TABLE_ENDDRAG_RECT" val="30*150*885*304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TABLE_ENDDRAG_ORIGIN_RECT" val="946*207"/>
  <p:tag name="TABLE_ENDDRAG_RECT" val="8*10*946*207"/>
</p:tagLst>
</file>

<file path=ppt/tags/tag4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N2YzNjBkOTgyNWQ1YTMxYzM3MzMwNWFiODNmOWIzYWMifQ=="/>
  <p:tag name="KSO_WPP_MARK_KEY" val="e608cc5b-80d1-466e-8ba1-10977116113a"/>
  <p:tag name="commondata" val="eyJoZGlkIjoiZjM1MDU3MjRkMGIzNjliNDRhNmZhZDFlNDFkYmY5MmUifQ=="/>
</p:tagLst>
</file>

<file path=ppt/tags/tag5.xml><?xml version="1.0" encoding="utf-8"?>
<p:tagLst xmlns:p="http://schemas.openxmlformats.org/presentationml/2006/main">
  <p:tag name="TABLE_ENDDRAG_ORIGIN_RECT" val="960*554"/>
  <p:tag name="TABLE_ENDDRAG_RECT" val="0*0*960*554"/>
</p:tagLst>
</file>

<file path=ppt/tags/tag6.xml><?xml version="1.0" encoding="utf-8"?>
<p:tagLst xmlns:p="http://schemas.openxmlformats.org/presentationml/2006/main">
  <p:tag name="TABLE_ENDDRAG_ORIGIN_RECT" val="960*554"/>
  <p:tag name="TABLE_ENDDRAG_RECT" val="0*0*960*554"/>
</p:tagLst>
</file>

<file path=ppt/tags/tag7.xml><?xml version="1.0" encoding="utf-8"?>
<p:tagLst xmlns:p="http://schemas.openxmlformats.org/presentationml/2006/main">
  <p:tag name="TABLE_ENDDRAG_ORIGIN_RECT" val="960*554"/>
  <p:tag name="TABLE_ENDDRAG_RECT" val="0*0*960*554"/>
</p:tagLst>
</file>

<file path=ppt/tags/tag8.xml><?xml version="1.0" encoding="utf-8"?>
<p:tagLst xmlns:p="http://schemas.openxmlformats.org/presentationml/2006/main">
  <p:tag name="TABLE_ENDDRAG_ORIGIN_RECT" val="960*554"/>
  <p:tag name="TABLE_ENDDRAG_RECT" val="0*0*960*554"/>
</p:tagLst>
</file>

<file path=ppt/tags/tag9.xml><?xml version="1.0" encoding="utf-8"?>
<p:tagLst xmlns:p="http://schemas.openxmlformats.org/presentationml/2006/main">
  <p:tag name="TABLE_ENDDRAG_ORIGIN_RECT" val="960*554"/>
  <p:tag name="TABLE_ENDDRAG_RECT" val="0*0*960*55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微软雅黑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微软雅黑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2007</Words>
  <Application>WPS 演示</Application>
  <PresentationFormat/>
  <Paragraphs>774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Arial</vt:lpstr>
      <vt:lpstr>宋体</vt:lpstr>
      <vt:lpstr>Wingdings</vt:lpstr>
      <vt:lpstr>楷体</vt:lpstr>
      <vt:lpstr>方正楷体_GBK</vt:lpstr>
      <vt:lpstr>微软雅黑</vt:lpstr>
      <vt:lpstr>SimSun-ExtB</vt:lpstr>
      <vt:lpstr>黑体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二一教育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21cnjy.com</dc:creator>
  <cp:keywords>21</cp:keywords>
  <cp:lastModifiedBy>黄红政</cp:lastModifiedBy>
  <cp:revision>11</cp:revision>
  <cp:lastPrinted>2023-09-15T16:54:00Z</cp:lastPrinted>
  <dcterms:created xsi:type="dcterms:W3CDTF">2023-09-15T16:54:00Z</dcterms:created>
  <dcterms:modified xsi:type="dcterms:W3CDTF">2024-06-18T05:53:25Z</dcterms:modified>
  <cp:version>16236940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6CAF2467D33A429CAF4F679C47D36B5E_12</vt:lpwstr>
  </property>
</Properties>
</file>