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67" r:id="rId4"/>
    <p:sldId id="325" r:id="rId5"/>
    <p:sldId id="326" r:id="rId6"/>
    <p:sldId id="327" r:id="rId7"/>
    <p:sldId id="328" r:id="rId8"/>
    <p:sldId id="332" r:id="rId9"/>
    <p:sldId id="272" r:id="rId10"/>
    <p:sldId id="333" r:id="rId11"/>
    <p:sldId id="330" r:id="rId12"/>
    <p:sldId id="334" r:id="rId13"/>
    <p:sldId id="335" r:id="rId14"/>
    <p:sldId id="331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4EE75-14AA-40D5-B0D3-691A3E23A6E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B935D-9864-41D9-90D6-7E619BD2C3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4B40A0-419D-4A8C-B484-405903C710C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80F1A-A2A7-44A3-905A-D30B106B63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C62BD-9E0B-4C4E-9884-B6F07CB7BAE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B9F3D-CE2F-4E7C-8C37-11C340718A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4420C-4612-4513-A389-1DC4051815E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6A2A4-6696-4C8A-9944-CEFA0CC1E8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F79AA-291D-4752-A6C0-E155FF3FE1F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CCB3A-295C-47C8-A91C-333B4DF3E5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6F95A-1B10-407A-86F4-C60ACF1560E8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7D1F6-5393-41A8-B58A-13F7ED7D5C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3A684-9E4A-4CAD-A5EE-F7C1E27E8D9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7462B-E2DF-4FB7-9067-61C1D63265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EFA3E-B5DE-499F-A165-7FC780BA50C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CCCE5-4C71-44D7-8BF2-1DB12DF9EA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1C8D2-C2B1-40BD-A1DC-C806F6E554B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BC05F-5106-4640-BD41-050FD38F63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A6468-AE00-49A1-AFE6-6B39080521D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0A256-CF4E-41CE-9A9E-DF51E18D80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D4308-E6FD-45A4-8A0F-7C0113A6E0E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2AA24-0225-44DE-BD0C-4AEEA77603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44374-6993-49C3-8BDE-531890B7E02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43E85-D112-44C0-9FE4-43914A46D6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E9AB3-435C-40AC-9B48-B7B12777C4E4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44C3C-C5B4-4AEC-B959-5DB331E197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A593FC-0156-4073-B833-B319D67BD872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8BAFC-79B4-4254-B039-297DB68EA0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D626C-59C2-425A-8BD3-A3DB9F8A3B9C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233B1B-F5F3-43DA-8E84-B6A93522C6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915679C-620B-41C0-A1B8-27933EC4779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0D28CCA-D753-41C4-B6A0-B26C5D3F48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88.docx"/><Relationship Id="rId5" Type="http://schemas.openxmlformats.org/officeDocument/2006/relationships/slide" Target="slide13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package" Target="../embeddings/Microsoft_Word___66.docx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5.xml"/><Relationship Id="rId11" Type="http://schemas.openxmlformats.org/officeDocument/2006/relationships/package" Target="../embeddings/Microsoft_Word___44.docx"/><Relationship Id="rId5" Type="http://schemas.openxmlformats.org/officeDocument/2006/relationships/slide" Target="slide4.xml"/><Relationship Id="rId10" Type="http://schemas.openxmlformats.org/officeDocument/2006/relationships/package" Target="../embeddings/Microsoft_Word___33.docx"/><Relationship Id="rId4" Type="http://schemas.openxmlformats.org/officeDocument/2006/relationships/slide" Target="slide3.xml"/><Relationship Id="rId9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package" Target="../embeddings/Microsoft_Word___77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" name="Object 15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1039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选文第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面对别人对孔子的不同看法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子贡是如何捍卫老师的形象呢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则是子贡捍卫孔子之言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一是把一般贤者和孔子做比较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用比喻的方式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说明孔子的高明、伟大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是常人遥不可及的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二是批评叔孙武叔是不自量的、无知的。子贡的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把孔子推向了最高处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把孔子的影响说到了极致。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则是当别人比较子贡和孔子时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子贡的回答。子贡先说一个人的言语是体现着一个人的认识水平和道德素养的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说话要慎重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然后把孔子比作高不可及的上天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接下来再说孔子为什么高不可及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如果孔子被封为诸侯或得到封邑而成为卿大夫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则孔子就可以大展宏图。他活着的时候人人敬爱他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很荣耀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人人感到悲哀。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3413"/>
            <a:ext cx="8128000" cy="3305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选文对孔子与其弟子讨论、闲谈的内容的描述有什么作用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课文用相当大的篇幅介绍了孔子与弟子之间的讨论和闲谈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主要是想体现孔子作为一个成功的教育家的重要的教育思想。孔子与学生平等对话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共同探讨问题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有分歧就展开争论。孔子正因为以师生平等的心态来从事教育工作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以真诚的态度、深厚的情感来对待学生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才深得学生的敬仰和爱戴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在学生心目中的形象才更高大。这样以一种日常生活的交往、言谈来体现文章的主旨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使文章显得更加丰富多彩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真实可信。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孔子为什么说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吾与点也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表面上看来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曾点并没有谈论什么治国平天下的大事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他谈的只是游玩。但实际上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他却描绘了一幅优哉游哉、老少同乐的太平图景。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如果说子路等人的胸怀至多在小康国家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曾点所瞻望的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则已经是大同的世界了。这就叫举重若轻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四两拨千斤。难怪孔子脱口而出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由衷地发出赞叹。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139700" y="2668588"/>
          <a:ext cx="8128000" cy="1774825"/>
        </p:xfrm>
        <a:graphic>
          <a:graphicData uri="http://schemas.openxmlformats.org/presentationml/2006/ole">
            <p:oleObj spid="_x0000_s4102" name="文档" r:id="rId6" imgW="3839157" imgH="83895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君子一言以为知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一言以为不知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聪明、智慧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道之斯行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导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夫子矢之曰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矢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誓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鼓瑟希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莫春者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26038" y="2765425"/>
            <a:ext cx="324008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76500" y="3167063"/>
            <a:ext cx="324167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28925" y="3571875"/>
            <a:ext cx="324008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89163" y="3970338"/>
            <a:ext cx="3240087" cy="303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89163" y="4368800"/>
            <a:ext cx="3240087" cy="309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12" name="矩形 1"/>
          <p:cNvSpPr>
            <a:spLocks noChangeAspect="1"/>
          </p:cNvSpPr>
          <p:nvPr/>
        </p:nvSpPr>
        <p:spPr bwMode="auto">
          <a:xfrm>
            <a:off x="508000" y="99218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100" name="Object 52"/>
          <p:cNvGraphicFramePr>
            <a:graphicFrameLocks noChangeAspect="1"/>
          </p:cNvGraphicFramePr>
          <p:nvPr/>
        </p:nvGraphicFramePr>
        <p:xfrm>
          <a:off x="312738" y="1423988"/>
          <a:ext cx="8128000" cy="457200"/>
        </p:xfrm>
        <a:graphic>
          <a:graphicData uri="http://schemas.openxmlformats.org/presentationml/2006/ole">
            <p:oleObj spid="_x0000_s2100" name="文档" r:id="rId9" imgW="3839157" imgH="216039" progId="">
              <p:embed/>
            </p:oleObj>
          </a:graphicData>
        </a:graphic>
      </p:graphicFrame>
      <p:graphicFrame>
        <p:nvGraphicFramePr>
          <p:cNvPr id="2101" name="Object 53"/>
          <p:cNvGraphicFramePr>
            <a:graphicFrameLocks noChangeAspect="1"/>
          </p:cNvGraphicFramePr>
          <p:nvPr/>
        </p:nvGraphicFramePr>
        <p:xfrm>
          <a:off x="312738" y="2271713"/>
          <a:ext cx="8128000" cy="457200"/>
        </p:xfrm>
        <a:graphic>
          <a:graphicData uri="http://schemas.openxmlformats.org/presentationml/2006/ole">
            <p:oleObj spid="_x0000_s2101" name="文档" r:id="rId10" imgW="3839157" imgH="216039" progId="">
              <p:embed/>
            </p:oleObj>
          </a:graphicData>
        </a:graphic>
      </p:graphicFrame>
      <p:graphicFrame>
        <p:nvGraphicFramePr>
          <p:cNvPr id="2102" name="Object 54"/>
          <p:cNvGraphicFramePr>
            <a:graphicFrameLocks noChangeAspect="1"/>
          </p:cNvGraphicFramePr>
          <p:nvPr/>
        </p:nvGraphicFramePr>
        <p:xfrm>
          <a:off x="312738" y="3522663"/>
          <a:ext cx="8128000" cy="457200"/>
        </p:xfrm>
        <a:graphic>
          <a:graphicData uri="http://schemas.openxmlformats.org/presentationml/2006/ole">
            <p:oleObj spid="_x0000_s2102" name="文档" r:id="rId11" imgW="3839157" imgH="216039" progId="">
              <p:embed/>
            </p:oleObj>
          </a:graphicData>
        </a:graphic>
      </p:graphicFrame>
      <p:graphicFrame>
        <p:nvGraphicFramePr>
          <p:cNvPr id="2103" name="Object 55"/>
          <p:cNvGraphicFramePr>
            <a:graphicFrameLocks noChangeAspect="1"/>
          </p:cNvGraphicFramePr>
          <p:nvPr/>
        </p:nvGraphicFramePr>
        <p:xfrm>
          <a:off x="312738" y="4797425"/>
          <a:ext cx="8128000" cy="457200"/>
        </p:xfrm>
        <a:graphic>
          <a:graphicData uri="http://schemas.openxmlformats.org/presentationml/2006/ole">
            <p:oleObj spid="_x0000_s2103" name="文档" r:id="rId12" imgW="3839157" imgH="216039" progId="">
              <p:embed/>
            </p:oleObj>
          </a:graphicData>
        </a:graphic>
      </p:graphicFrame>
      <p:graphicFrame>
        <p:nvGraphicFramePr>
          <p:cNvPr id="2104" name="Object 56"/>
          <p:cNvGraphicFramePr>
            <a:graphicFrameLocks noChangeAspect="1"/>
          </p:cNvGraphicFramePr>
          <p:nvPr/>
        </p:nvGraphicFramePr>
        <p:xfrm>
          <a:off x="312738" y="5672138"/>
          <a:ext cx="8128000" cy="457200"/>
        </p:xfrm>
        <a:graphic>
          <a:graphicData uri="http://schemas.openxmlformats.org/presentationml/2006/ole">
            <p:oleObj spid="_x0000_s2104" name="文档" r:id="rId13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1808163"/>
            <a:ext cx="5478463" cy="5000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地位低的人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人格卑鄙的人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2676525"/>
            <a:ext cx="8128000" cy="85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前面所说的话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写在书前或文章前面类似序言或导言的短文。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3922713"/>
            <a:ext cx="8128000" cy="865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文中为名词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指诸侯会盟的事情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跟有关方面会合起来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5195888"/>
            <a:ext cx="8128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未成年的男子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泛指儿童。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6061075"/>
            <a:ext cx="547846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尊称一般人的妻子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17650" y="1878013"/>
            <a:ext cx="137001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08125" y="2744788"/>
            <a:ext cx="16843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497013" y="3984625"/>
            <a:ext cx="3711575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08125" y="5256213"/>
            <a:ext cx="1684338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11300" y="6110288"/>
            <a:ext cx="823913" cy="303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2200"/>
            <a:ext cx="8128000" cy="4927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一词多义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多见其不知量也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君子一言以为知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聪明、智慧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其真无马邪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其真不知马也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夫子之不可及也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比得上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赶得上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比及三年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瞻之在前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忽焉在后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表示状态用于形容词、副词之后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割鸡焉用牛刀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14688" y="1989138"/>
            <a:ext cx="1144587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09925" y="2414588"/>
            <a:ext cx="31369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60875" y="2801938"/>
            <a:ext cx="11445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06750" y="3598863"/>
            <a:ext cx="235743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68550" y="3990975"/>
            <a:ext cx="11445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57588" y="4806950"/>
            <a:ext cx="51117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1300" y="5200650"/>
            <a:ext cx="223043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27350" y="5611813"/>
            <a:ext cx="11445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90" name="矩形 1"/>
          <p:cNvSpPr>
            <a:spLocks noChangeAspect="1"/>
          </p:cNvSpPr>
          <p:nvPr/>
        </p:nvSpPr>
        <p:spPr bwMode="auto">
          <a:xfrm>
            <a:off x="508000" y="1612900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312738" y="2127250"/>
          <a:ext cx="8128000" cy="3113088"/>
        </p:xfrm>
        <a:graphic>
          <a:graphicData uri="http://schemas.openxmlformats.org/presentationml/2006/ole">
            <p:oleObj spid="_x0000_s3082" name="文档" r:id="rId9" imgW="3839157" imgH="1470142" progId="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3832225" y="2176463"/>
            <a:ext cx="28733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17800" y="2636838"/>
            <a:ext cx="28448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9013" y="3532188"/>
            <a:ext cx="502285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19350" y="3905250"/>
            <a:ext cx="28717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43125" y="4378325"/>
            <a:ext cx="314801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39988" y="4827588"/>
            <a:ext cx="36877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他人之贤者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丘陵也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仲尼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日月也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正唯弟子不能学也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其何伤于日月乎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仲尼岂贤于子乎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博我以文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约我以礼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加之以师旅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因之以饥馑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贤哉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回也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主谓倒装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不吾知也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非夫人之为恸而谁为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可使有勇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且知方也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鼓瑟希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铿尔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舍瑟而作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59375" y="2000250"/>
            <a:ext cx="7921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35363" y="2420938"/>
            <a:ext cx="7921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97488" y="2805113"/>
            <a:ext cx="10699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554788" y="3213100"/>
            <a:ext cx="10699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93963" y="3592513"/>
            <a:ext cx="10699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28875" y="4006850"/>
            <a:ext cx="1069975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30638" y="4425950"/>
            <a:ext cx="10699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05213" y="4808538"/>
            <a:ext cx="8032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52875" y="5222875"/>
            <a:ext cx="8032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150"/>
            <a:ext cx="8128000" cy="36957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他人之贤者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丘陵也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犹可逾也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仲尼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日月也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无得而逾焉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君子一言以为知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一言以为不知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。言不可不慎也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仰之弥高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钻之弥坚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。瞻之在前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忽焉在后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夫子循循然善诱人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博我以文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约我以礼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欲罢不能。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不让于师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贤哉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一箪食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一瓢饮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在陋巷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人不堪其忧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回也不改其乐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。贤哉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莫春者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春服既成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冠者五六人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童子六七人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浴乎沂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风乎舞雩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咏而归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03963" y="1781175"/>
            <a:ext cx="1389062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6438" y="2171700"/>
            <a:ext cx="16351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6013" y="2565400"/>
            <a:ext cx="109220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81575" y="2565400"/>
            <a:ext cx="109378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9963" y="2974975"/>
            <a:ext cx="1093787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05350" y="2974975"/>
            <a:ext cx="109220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92388" y="3367088"/>
            <a:ext cx="1092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02238" y="3771900"/>
            <a:ext cx="13843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84963" y="3771900"/>
            <a:ext cx="1622425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35813" y="4568825"/>
            <a:ext cx="1092200" cy="306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4013" y="4973638"/>
            <a:ext cx="1092200" cy="3063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92188"/>
            <a:ext cx="8128000" cy="5319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贤哉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一箪食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一瓢饮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在陋巷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人不堪其忧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回也不改其乐。贤哉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回也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孔子说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颜回多么有才德啊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一箪饭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一瓢水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住在简陋的小屋子里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别人受不了这种愁苦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颜回却没有改变他好学的乐趣。颜回多么有才德啊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颜回在生活贫困不堪的情况下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仍能快乐地向道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得到了孔子的称赞。颜回的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不改其乐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贫贱不能移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即为了自己的理想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就要不断追求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即使生活清苦困顿也自得其乐。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本句借孔子赞扬颜回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刻画了一个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安贫乐道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的君子形象。启示人们在现实的世俗生活中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要取得精神的平静和安宁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在有限的人生中追求无限的价值。比如李叔同舍下尘缘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斩尽俗丝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遁入空门成为弘一法师。此举令多少仰慕其才华的人唏嘘不已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然而他却是无怨无悔地从心而行。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1350"/>
            <a:ext cx="8128000" cy="3289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亡之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命矣夫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斯人也而有斯疾也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死亡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这是命啊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这么好的人却得了这么恶的病啊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像冉耕这样德行优秀的人应该长命百岁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享受健康的生活。谁知冉耕却得了将亡的疾病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即使被探望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自牖执其手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这是命运的不公平。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本句孔子对命运的不公平提出了自己的抗议。也表达出对孔子的尊重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并甘愿跟着他奔波吃苦的原因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以心换来心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以爱换来爱。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86</TotalTime>
  <Words>1737</Words>
  <Application>Microsoft Office PowerPoint</Application>
  <PresentationFormat>全屏显示(4:3)</PresentationFormat>
  <Paragraphs>112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33</cp:revision>
  <dcterms:created xsi:type="dcterms:W3CDTF">2015-07-28T05:59:53Z</dcterms:created>
  <dcterms:modified xsi:type="dcterms:W3CDTF">2016-09-19T01:42:44Z</dcterms:modified>
</cp:coreProperties>
</file>