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2"/>
    <p:sldId id="434" r:id="rId3"/>
    <p:sldId id="565" r:id="rId4"/>
    <p:sldId id="488" r:id="rId5"/>
    <p:sldId id="548" r:id="rId6"/>
    <p:sldId id="566" r:id="rId7"/>
    <p:sldId id="567" r:id="rId8"/>
    <p:sldId id="508" r:id="rId9"/>
    <p:sldId id="433" r:id="rId10"/>
    <p:sldId id="509" r:id="rId11"/>
    <p:sldId id="551" r:id="rId12"/>
    <p:sldId id="446" r:id="rId13"/>
    <p:sldId id="568" r:id="rId14"/>
    <p:sldId id="576" r:id="rId15"/>
    <p:sldId id="577" r:id="rId16"/>
    <p:sldId id="578" r:id="rId17"/>
    <p:sldId id="579" r:id="rId18"/>
    <p:sldId id="580" r:id="rId19"/>
    <p:sldId id="581" r:id="rId20"/>
    <p:sldId id="582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Tx/>
      <a:buNone/>
      <a:defRPr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kern="1200" baseline="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69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64" y="-96"/>
      </p:cViewPr>
      <p:guideLst>
        <p:guide orient="horz" pos="2069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/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405" y="1196975"/>
            <a:ext cx="7609840" cy="329184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4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统编教材必修（上）第三单元</a:t>
            </a:r>
          </a:p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</a:p>
          <a:p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任务群教学：区别诗体和诗风</a:t>
            </a:r>
          </a:p>
          <a:p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《梦游天姥吟留别》《登高》《琵琶行》</a:t>
            </a:r>
            <a:endParaRPr lang="en-US" altLang="zh-CN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745" y="908685"/>
            <a:ext cx="8658860" cy="415417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阅读下面两首诗歌，完成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下页上的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题。</a:t>
            </a:r>
          </a:p>
          <a:p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甲:早	行	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陈与义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露侵驼褐晓寒轻，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星斗阑干分外明。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寂寞小桥和梦过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稻田深处草虫鸣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11955" y="1557020"/>
            <a:ext cx="4137660" cy="341503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FFFF00"/>
                </a:solidFill>
                <a:latin typeface="STKaiti"/>
                <a:ea typeface="STKaiti"/>
                <a:sym typeface="+mn-ea"/>
              </a:rPr>
              <a:t>   </a:t>
            </a:r>
            <a:r>
              <a:rPr lang="en-US" altLang="zh-CN" sz="2400" b="1">
                <a:solidFill>
                  <a:srgbClr val="FFFF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乙:	商山早行	</a:t>
            </a:r>
          </a:p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温庭筠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鸡声茅店月，人迹板桥霜。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因思杜陵梦，凫雁满回塘。</a:t>
            </a:r>
          </a:p>
        </p:txBody>
      </p:sp>
      <p:sp>
        <p:nvSpPr>
          <p:cNvPr id="20482" name="Text Box 3"/>
          <p:cNvSpPr/>
          <p:nvPr/>
        </p:nvSpPr>
        <p:spPr>
          <a:xfrm>
            <a:off x="107315" y="116840"/>
            <a:ext cx="8820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诗体练习：</a:t>
            </a:r>
            <a:endParaRPr lang="zh-CN" altLang="en-US" sz="240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-36830" y="44450"/>
            <a:ext cx="8820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诗体练习：</a:t>
            </a:r>
            <a:r>
              <a:rPr lang="zh-CN" altLang="en-US" sz="2400" b="1" u="sng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承上页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2400" y="621030"/>
            <a:ext cx="8631555" cy="516953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1.从体裁上来看，第一首属于</a:t>
            </a:r>
            <a:r>
              <a:rPr lang="en-US" sz="2000" u="sng">
                <a:sym typeface="+mn-ea"/>
              </a:rPr>
              <a:t>   </a:t>
            </a:r>
            <a:r>
              <a:rPr sz="2000" u="sng">
                <a:sym typeface="+mn-ea"/>
              </a:rPr>
              <a:t>          </a:t>
            </a:r>
            <a:r>
              <a:rPr sz="2000">
                <a:sym typeface="+mn-ea"/>
              </a:rPr>
              <a:t>，第二首属于</a:t>
            </a:r>
            <a:r>
              <a:rPr sz="2000" u="sng">
                <a:sym typeface="+mn-ea"/>
              </a:rPr>
              <a:t>                        。</a:t>
            </a:r>
            <a:endParaRPr sz="2000"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2.从题材上看，这两首诗都属于</a:t>
            </a:r>
            <a:r>
              <a:rPr sz="2000" u="sng">
                <a:sym typeface="+mn-ea"/>
              </a:rPr>
              <a:t>          </a:t>
            </a:r>
            <a:r>
              <a:rPr lang="en-US" sz="2000" u="sng">
                <a:sym typeface="+mn-ea"/>
              </a:rPr>
              <a:t>     </a:t>
            </a:r>
            <a:r>
              <a:rPr sz="2000" u="sng">
                <a:sym typeface="+mn-ea"/>
              </a:rPr>
              <a:t>       </a:t>
            </a:r>
            <a:r>
              <a:rPr sz="2000"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3.对这两首诗赏析不恰当的一项是（</a:t>
            </a:r>
            <a:r>
              <a:rPr lang="en-US" sz="2000">
                <a:sym typeface="+mn-ea"/>
              </a:rPr>
              <a:t>  </a:t>
            </a:r>
            <a:r>
              <a:rPr sz="2000">
                <a:sym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A.甲诗写景颇有特色:黎明之前由于地面景物暗，因而天上“星斗”就显得“分外明”，所以写“明”是为了写“早”。</a:t>
            </a:r>
          </a:p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B.甲诗借助比喻、对比等修辞，通过感觉、视觉和听觉的交替与综合，描绘出了一幅独特的“早行”甚至是“夜行”图。</a:t>
            </a:r>
          </a:p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C.乙诗有一半是在直接写景，景中蕴情，其妙处在于体物入微，形象生动，细腻地刻画出羁旅之人去国怀乡的复杂心理。</a:t>
            </a:r>
          </a:p>
          <a:p>
            <a:pPr>
              <a:lnSpc>
                <a:spcPct val="150000"/>
              </a:lnSpc>
            </a:pPr>
            <a:r>
              <a:rPr sz="2000">
                <a:sym typeface="+mn-ea"/>
              </a:rPr>
              <a:t>D，甲诗偏重从感觉、视觉、听觉等方而刻画“早行”意境；乙诗侧重通过对眼前实景的描写，从正面呈现出行之“早”。</a:t>
            </a:r>
          </a:p>
        </p:txBody>
      </p:sp>
      <p:sp>
        <p:nvSpPr>
          <p:cNvPr id="8" name="TextBox 5"/>
          <p:cNvSpPr/>
          <p:nvPr/>
        </p:nvSpPr>
        <p:spPr>
          <a:xfrm>
            <a:off x="106045" y="5843270"/>
            <a:ext cx="8534400" cy="55308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答案: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(1分)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五言绝句、五言律诗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羁旅诗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3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B(没有比喻)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258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文化常识、唐诗风格的变迁</a:t>
            </a:r>
          </a:p>
        </p:txBody>
      </p:sp>
      <p:sp>
        <p:nvSpPr>
          <p:cNvPr id="5" name="TextBox 5"/>
          <p:cNvSpPr/>
          <p:nvPr/>
        </p:nvSpPr>
        <p:spPr>
          <a:xfrm>
            <a:off x="107315" y="621030"/>
            <a:ext cx="8799195" cy="55308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诗风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诗歌的风格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亦指一定历史时期诗歌创作的倾向。 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TextBox 5"/>
          <p:cNvSpPr/>
          <p:nvPr/>
        </p:nvSpPr>
        <p:spPr>
          <a:xfrm>
            <a:off x="107315" y="1268730"/>
            <a:ext cx="8748395" cy="224536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国唐代，诗人如云，歌潮似海，千资百态，五彩综纷。唐诗以其灿烂夺目的光辉，普照世界。有时，你仿佛站在时代高峰之巅，俯视万物，展望未来，慷慨放歌;有时，你如驰骋疆场、为国损躯的勇士，拼搏厮杀，壮怀激烈;有时，你若啸傲山林、濯足清流的雅土，冲和淡泊，宁静默处;有时，你似关心民瘼、解除国忧的贤能，深谋远虑，沉着干练;有时，你像花前月下、悄悄细语的恋人，缠绵缱绻，婉约多情。唐诗及其风格，具有无可状的震撼人心的力量。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32715" y="3608705"/>
            <a:ext cx="8748395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初唐诗歌：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主要是唐太宗周围的宫廷诗人诗歌创作。起初大多数诗人尚有刚劲质朴之作，然入帏宫廷后应酬唱和之作渐多，诗风也趋于浮艳华靡，显现了贵族化、宫廷化的倾向。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盛唐诗歌：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主要是指盛唐诗人所创作的具有昂扬雄浑、阔大恢宏的盛唐气象的诗歌。所谓“声律风骨兼备”是就这一时期的诗歌内容和形式而言的。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晚唐诗歌：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社会混乱，政局逐渐走向崩溃，影响到晚唐诗所表现的集中于感觉和情绪心理的抒发，以哀怨悱恻为美、以悲凉萧瑟为美、以淡泊情思为美、以幽艳细腻为美，追求韵外之致。诗篇精工典丽，富于联想和暗示情味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671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李白的诗风及《梦游天姥吟留别》的风格</a:t>
            </a:r>
          </a:p>
        </p:txBody>
      </p:sp>
      <p:sp>
        <p:nvSpPr>
          <p:cNvPr id="5" name="TextBox 5"/>
          <p:cNvSpPr/>
          <p:nvPr/>
        </p:nvSpPr>
        <p:spPr>
          <a:xfrm>
            <a:off x="179705" y="628015"/>
            <a:ext cx="8799195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李白</a:t>
            </a: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诗风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豪放飘逸，想象丰富，意境奇崛，语言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清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奇，富有浪漫气息。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但是其诗风有个变化的过程：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出蜀前后,李白游奇览胜,受道家思想影响,“飘逸”的风格比较明显；一入长安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虽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受到挫折,但他并未失去希望,诗风豪迈奔放、感情炽热,反复歌咏自己有才必用；二入长安之后,李白仕途坎坷,国事也日断衰败,诗风一步步接近现实,豪放之中充满忧国忧民的沉郁之情；晚年流放夜郎,李白笔调衰怨悲痛,揭露现实,鞭挞社会,诗风明显转为悲壮。 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79705" y="3644900"/>
            <a:ext cx="87483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读李白的诗，常常在豪放、乐观、洒脱的感受之余，品味道一种孑然特立、漂泊无依、四顾茫然的孤独悲哀，在诗仙那潇洒的一笑中，掩藏着一种孤独的痛苦心态。</a:t>
            </a:r>
          </a:p>
        </p:txBody>
      </p:sp>
      <p:sp>
        <p:nvSpPr>
          <p:cNvPr id="6" name="TextBox 5"/>
          <p:cNvSpPr/>
          <p:nvPr/>
        </p:nvSpPr>
        <p:spPr>
          <a:xfrm>
            <a:off x="197485" y="4797425"/>
            <a:ext cx="8748395" cy="13220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梦游天姥吟留别》体现了李白一贯诗风。诗篇写梦却着眼现实，感慨深沉。全诗意境雄伟神奇，变幻多端；艺术形象缤纷多彩，惝恍莫测；句法韵律奔腾跳跃，感情跌宕不平，格调昂扬振奋。于虚无飘渺的描述中,寄寓着生活现实。内容丰富曲折,形象辉煌流丽,富有浪漫主义色彩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671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李白不同时期的作品</a:t>
            </a:r>
          </a:p>
        </p:txBody>
      </p:sp>
      <p:sp>
        <p:nvSpPr>
          <p:cNvPr id="5" name="TextBox 5"/>
          <p:cNvSpPr/>
          <p:nvPr/>
        </p:nvSpPr>
        <p:spPr>
          <a:xfrm>
            <a:off x="179705" y="628015"/>
            <a:ext cx="87991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峨眉山月歌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峨眉山月半轮秋，影入平羌江水流。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夜发清溪向三峡，思君不见下渝州。 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79705" y="1844675"/>
            <a:ext cx="8748395" cy="193802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翰林读书言怀呈集贤诸学士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晨趋紫禁中，夕待金门诏。观书散遗帙，探古穷至妙。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片言苟会心，掩卷忽而笑。青蝇易相点，白雪难同调。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本是疏散人，屡贻褊促诮。云天属清朗，林壑忆游眺。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或时清风来，闲倚栏下啸。严光桐庐溪，谢客临海峤。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功成谢人间，从此一投钓。</a:t>
            </a:r>
          </a:p>
        </p:txBody>
      </p:sp>
      <p:sp>
        <p:nvSpPr>
          <p:cNvPr id="6" name="TextBox 5"/>
          <p:cNvSpPr/>
          <p:nvPr/>
        </p:nvSpPr>
        <p:spPr>
          <a:xfrm>
            <a:off x="179705" y="4004945"/>
            <a:ext cx="87483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闻王昌龄左迁龙标遥有此寄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杨花落尽子规啼，闻道龙标过五溪。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我寄愁心与明月，随风直到夜郎西。</a:t>
            </a:r>
          </a:p>
        </p:txBody>
      </p:sp>
      <p:sp>
        <p:nvSpPr>
          <p:cNvPr id="2" name="TextBox 5"/>
          <p:cNvSpPr/>
          <p:nvPr/>
        </p:nvSpPr>
        <p:spPr>
          <a:xfrm>
            <a:off x="179705" y="5157470"/>
            <a:ext cx="8748395" cy="13220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临终歌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大鹏飞兮振八裔，中天摧兮力不济。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馀风激兮万世，游扶桑兮挂石袂。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后人得之传此，仲尼亡兮谁为出涕？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671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杜甫的诗风及《登高》的风格</a:t>
            </a:r>
          </a:p>
        </p:txBody>
      </p:sp>
      <p:sp>
        <p:nvSpPr>
          <p:cNvPr id="5" name="TextBox 5"/>
          <p:cNvSpPr/>
          <p:nvPr/>
        </p:nvSpPr>
        <p:spPr>
          <a:xfrm>
            <a:off x="179705" y="628015"/>
            <a:ext cx="8799195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杜甫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</a:t>
            </a: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风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杜甫用“沉郁顿挫”四字概括自己的作品风格。古人对于诗句锤炼大多比较严谨，杜甫于斟字酌词更是如此。所谓“沉”，见于语言厚重朴实，虽不张扬，但思想情感低沉到极致;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所谓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“郁”，见于诗句表达的真挚含蓄，强烈的感情浓郁到极致而不发;而“顿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挫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”，指语句的停顿。沉郁顿挫指诗文的情感深沉蕴籍，语势有停顿转折。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杜甫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因其诗风沉郁顿挫，忧国忧民，被称为“诗史”。他的诗词以古体、律诗见长，风格多样。 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79705" y="3557905"/>
            <a:ext cx="8799195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登高》是诗人流寓夔州时深秋登高有感之作。诗作写登高所览之景，雄浑苍莽，在阔大雄健的气象之中，渗透着一股勃郁之气，抒写了诗人内心郁结不舒的爱国情感和羁旅愁思，悲愤而不过分，凄苦而不消沉，是一首“拔山扛鼎”式的悲歌。通篇语言凝炼，声调铿锵，气韵流转，对仗工整，充满着声韵之美。全诗在极其萧飒荒凉的景象中，又充满着一种浑灏奔放的气势，很好地体现了诗人沉郁顿挫的艺术风格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671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杜甫不同时期的作品</a:t>
            </a:r>
          </a:p>
        </p:txBody>
      </p:sp>
      <p:sp>
        <p:nvSpPr>
          <p:cNvPr id="5" name="TextBox 5"/>
          <p:cNvSpPr/>
          <p:nvPr/>
        </p:nvSpPr>
        <p:spPr>
          <a:xfrm>
            <a:off x="179705" y="628015"/>
            <a:ext cx="87991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望岳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岱宗夫如何?齐鲁青未了。造化钟神秀，阴阳割昏晓。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荡胸生曾云，决眦入归鸟。会当凌绝顶，一览众山小。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79705" y="1844675"/>
            <a:ext cx="8836025" cy="163004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丽人行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三月三日天气新，长安水边多丽人。态浓意远淑且真，肌理细腻骨肉匀。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绣罗衣裳照暮春，蹙金孔雀银麒麟。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后来鞍马何逡巡，当轩下马入锦茵。杨花雪落覆白苹，青鸟飞去衔红巾。炙手可热势绝伦，慎莫近前丞相嗔！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......</a:t>
            </a:r>
          </a:p>
        </p:txBody>
      </p:sp>
      <p:sp>
        <p:nvSpPr>
          <p:cNvPr id="6" name="TextBox 5"/>
          <p:cNvSpPr/>
          <p:nvPr/>
        </p:nvSpPr>
        <p:spPr>
          <a:xfrm>
            <a:off x="179705" y="3676650"/>
            <a:ext cx="87483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春望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国破山河在，城春草木深。感时花溅泪，恨别鸟惊心。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烽火连三月，家书抵万金。白头搔更短，浑欲不胜簪。</a:t>
            </a:r>
          </a:p>
        </p:txBody>
      </p:sp>
      <p:sp>
        <p:nvSpPr>
          <p:cNvPr id="2" name="TextBox 5"/>
          <p:cNvSpPr/>
          <p:nvPr/>
        </p:nvSpPr>
        <p:spPr>
          <a:xfrm>
            <a:off x="179705" y="4893310"/>
            <a:ext cx="87483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茅屋为秋风所破歌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安得广厦千万间，大庇天下寒士俱欢颜，风雨不动安如山。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呜呼!何时眼前突兀见此屋，吾庐独破受冻死亦足!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671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白居易的诗风及《琵琶行》的风格</a:t>
            </a:r>
          </a:p>
        </p:txBody>
      </p:sp>
      <p:sp>
        <p:nvSpPr>
          <p:cNvPr id="5" name="TextBox 5"/>
          <p:cNvSpPr/>
          <p:nvPr/>
        </p:nvSpPr>
        <p:spPr>
          <a:xfrm>
            <a:off x="179705" y="628015"/>
            <a:ext cx="8799195" cy="239966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白居易诗</a:t>
            </a:r>
            <a:r>
              <a:rPr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风</a:t>
            </a:r>
            <a:r>
              <a:rPr lang="zh-CN" sz="20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白居易写诗的风格是“辞质而径”（辞句质朴，表达直率）； “言直而切”（直书其事，切近事理）；“事核而实”（内容真实，有案可稽）； “体顺而肆”，（文字流畅，易于吟唱）。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白居易的诗歌题材广泛，形式多样，注重写实，尚通俗，强调讽喻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语言平易通俗，有“诗魔”和“诗王”之称。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符合他的主张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“文章合为时而著，歌诗合为事而作。” 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Box 5"/>
          <p:cNvSpPr/>
          <p:nvPr/>
        </p:nvSpPr>
        <p:spPr>
          <a:xfrm>
            <a:off x="172085" y="3213100"/>
            <a:ext cx="8799195" cy="332295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《琵琶行》全诗熔叙述、描写、抒情于一炉，将同在天涯海角的两个不幸沦落人一体化，同声同气，从知音之寻到幽怨之声，从漂泊之泪到命运之叹，以至迁谪之意，以强烈的情感色彩和高超的艺术技巧，描述了一位歌女弹奏琵琶的精湛技艺与苦难身世，也倾述了作者对自己屈遭贬官、大志难申的满腔悲愤。而在艺术上，则“顺适惬当，句句如一，无争张牵强之态”，真正达到“情致曲尽，入人肝脾”。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尤其是有关音乐的描写，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充分显示了作者杰出的艺术才华。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560" y="44450"/>
            <a:ext cx="8671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诗风之别：</a:t>
            </a:r>
            <a:r>
              <a:rPr lang="zh-CN" altLang="en-US" sz="24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白居易不同时期的作品</a:t>
            </a:r>
          </a:p>
        </p:txBody>
      </p:sp>
      <p:sp>
        <p:nvSpPr>
          <p:cNvPr id="5" name="TextBox 5"/>
          <p:cNvSpPr/>
          <p:nvPr/>
        </p:nvSpPr>
        <p:spPr>
          <a:xfrm>
            <a:off x="179705" y="628015"/>
            <a:ext cx="8799195" cy="224536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不致仕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七十而致仕，礼法有明文。何乃贪荣者，斯言如不闻？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可怜八九十，齿坠双眸昏。朝露贪名利，夕阳忧子孙。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挂冠顾翠緌，悬车惜朱轮。金章腰不胜，伛偻入君门。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谁不爱富贵？谁不恋君恩？年高须告老，名遂合退身。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少时共嗤诮，晚岁多因循。贤哉汉二疏，彼独是何人？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寂寞东门路，无人继去尘。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TextBox 5"/>
          <p:cNvSpPr/>
          <p:nvPr/>
        </p:nvSpPr>
        <p:spPr>
          <a:xfrm>
            <a:off x="251460" y="4102100"/>
            <a:ext cx="8748395" cy="193802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长恨歌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汉皇重色思倾国，御宇多年求不得。杨家有女初长成，养在深闺人未识。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天生丽质难自弃，一朝选在君王侧。回眸一笑百媚生，六宫粉黛无颜色。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春寒赐浴华清池，温泉水滑洗凝脂。侍儿扶起娇无力，始是新承恩泽时。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云鬓花颜金步摇，芙蓉帐暖度春宵。春宵苦短日高起，从此君王不早朝。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</a:p>
        </p:txBody>
      </p:sp>
      <p:sp>
        <p:nvSpPr>
          <p:cNvPr id="2" name="TextBox 5"/>
          <p:cNvSpPr/>
          <p:nvPr/>
        </p:nvSpPr>
        <p:spPr>
          <a:xfrm>
            <a:off x="179705" y="2961640"/>
            <a:ext cx="8748395" cy="10147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赋得古原草送别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离离原上草，一岁一枯荣。野火烧不尽，春风吹又生。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远芳侵古道，晴翠接荒城。又送王孙去，萋萋满别情。</a:t>
            </a:r>
          </a:p>
        </p:txBody>
      </p:sp>
      <p:sp>
        <p:nvSpPr>
          <p:cNvPr id="7" name="TextBox 5"/>
          <p:cNvSpPr/>
          <p:nvPr/>
        </p:nvSpPr>
        <p:spPr>
          <a:xfrm>
            <a:off x="197485" y="6107430"/>
            <a:ext cx="8748395" cy="70675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花非花·花非花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花非花，雾非雾，夜半来，天明去。来如春梦不多时，去似朝云无觅处。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107315" y="116840"/>
            <a:ext cx="8820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诗风练习：</a:t>
            </a:r>
            <a:endParaRPr lang="zh-CN" altLang="en-US" sz="240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9705" y="692785"/>
            <a:ext cx="8733155" cy="2399665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酬王处士九日见怀之作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顾炎武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十日静秋老，相望各一涯。离怀消浊酒，愁眼见黄花。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天地存肝胆，江山阅鬓华。多蒙千里讯，逐客已无家。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lang="zh-CN" sz="2000" kern="100">
                <a:latin typeface="宋体" panose="02010600030101010101" pitchFamily="2" charset="-122"/>
                <a:cs typeface="宋体" panose="02010600030101010101" pitchFamily="2" charset="-122"/>
              </a:rPr>
              <a:t>问题：一般认为顾炎武的诗风接近杜甫，请指出这首诗的风格并分析。</a:t>
            </a:r>
          </a:p>
        </p:txBody>
      </p:sp>
      <p:sp>
        <p:nvSpPr>
          <p:cNvPr id="5" name="TextBox 5"/>
          <p:cNvSpPr/>
          <p:nvPr/>
        </p:nvSpPr>
        <p:spPr>
          <a:xfrm>
            <a:off x="163830" y="3501390"/>
            <a:ext cx="8708390" cy="193802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这首诗的风格特征是沉郁悲怆(或深沉凝重)。诗人把深沉的爱国情怀与自己的人生遭际、眼前的具体情境紧密结合在一起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融铸为凝练精纯的诗句,形成了沉郁疑重的风格。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2202" y="1052829"/>
            <a:ext cx="8784976" cy="4794885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b="1" u="sng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1.了解</a:t>
            </a:r>
            <a:r>
              <a:rPr lang="zh-CN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诗体、诗风的有关知识；</a:t>
            </a:r>
            <a:endParaRPr sz="2400" b="1" kern="100" dirty="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辨析三首诗的诗体、诗风的特征；</a:t>
            </a:r>
            <a:endParaRPr sz="2400" b="1" kern="100" dirty="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概括三位诗人各自的诗体、诗风特点；</a:t>
            </a:r>
            <a:endParaRPr sz="2400" b="1" kern="100" dirty="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感受不同的诗体、诗风对表达情意的效果；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5.</a:t>
            </a:r>
            <a:r>
              <a:rPr lang="zh-CN" altLang="en-US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从诗体、诗风的角度</a:t>
            </a:r>
            <a:r>
              <a:rPr lang="zh-CN"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欣赏不同时代的代表作品</a:t>
            </a:r>
            <a:r>
              <a:rPr sz="2400" b="1" kern="100" dirty="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endParaRPr sz="2400" b="1" kern="100" dirty="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Text Box 3"/>
          <p:cNvSpPr/>
          <p:nvPr/>
        </p:nvSpPr>
        <p:spPr>
          <a:xfrm>
            <a:off x="0" y="188595"/>
            <a:ext cx="900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学习任务：</a:t>
            </a:r>
          </a:p>
        </p:txBody>
      </p:sp>
    </p:spTree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107315" y="116840"/>
            <a:ext cx="8820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诗风练习：</a:t>
            </a:r>
            <a:endParaRPr lang="zh-CN" altLang="en-US" sz="240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4945" y="700405"/>
            <a:ext cx="8733155" cy="2399665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暮热游荷池上 (其三)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杨万里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细草摇头忽报侬，披襟拦得一西风。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荷花入暮犹愁热，低面深藏碧伞中。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lang="zh-CN"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问题：赏析这首诗清新明快的语言风格。</a:t>
            </a:r>
          </a:p>
        </p:txBody>
      </p:sp>
      <p:sp>
        <p:nvSpPr>
          <p:cNvPr id="5" name="TextBox 5"/>
          <p:cNvSpPr/>
          <p:nvPr/>
        </p:nvSpPr>
        <p:spPr>
          <a:xfrm>
            <a:off x="163830" y="3501390"/>
            <a:ext cx="8708390" cy="239966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写在一个酷暑的傍晚,诗人来至到荷池上渴望得到凉爽,恰遇“细草摇头”运用拟人手法,富有情趣。后两句写天气炎热得连荷花也躲在叶底不愿露面,化静为动富有动态美。整首诗充满浓郁的生活气息基调活泼有趣语言清新明快,写的是热透露出的却是无限“清爽”之情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5367" y="1124585"/>
            <a:ext cx="8784976" cy="337439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熟读《梦游天姥吟留别》《登高》《琵琶行》；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大概了解每首诗的作者及写作背景；</a:t>
            </a:r>
            <a:endParaRPr sz="2400" b="1" kern="10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概括三首诗的大概内容及思想情感；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sz="2400" b="1" kern="100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简单了解三位作者的创作情况。</a:t>
            </a:r>
            <a:endParaRPr sz="2400" b="1" kern="10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</a:pPr>
            <a:endParaRPr sz="2400" b="1" kern="10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Text Box 3"/>
          <p:cNvSpPr/>
          <p:nvPr/>
        </p:nvSpPr>
        <p:spPr>
          <a:xfrm>
            <a:off x="0" y="188595"/>
            <a:ext cx="900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课前准备：</a:t>
            </a:r>
          </a:p>
        </p:txBody>
      </p:sp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诗体之别：</a:t>
            </a:r>
            <a:r>
              <a:rPr lang="zh-CN" altLang="en-US" sz="2400" b="1" u="sng">
                <a:solidFill>
                  <a:schemeClr val="tx1"/>
                </a:solidFill>
                <a:latin typeface="+mj-ea"/>
                <a:ea typeface="+mj-ea"/>
              </a:rPr>
              <a:t>文化常识</a:t>
            </a:r>
          </a:p>
        </p:txBody>
      </p:sp>
      <p:sp>
        <p:nvSpPr>
          <p:cNvPr id="20483" name="TextBox 5"/>
          <p:cNvSpPr/>
          <p:nvPr/>
        </p:nvSpPr>
        <p:spPr>
          <a:xfrm>
            <a:off x="192405" y="583565"/>
            <a:ext cx="8703945" cy="243014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ym typeface="+mn-ea"/>
              </a:rPr>
              <a:t>古体诗：</a:t>
            </a:r>
            <a:r>
              <a:rPr lang="zh-CN" altLang="en-US" sz="2400">
                <a:sym typeface="+mn-ea"/>
              </a:rPr>
              <a:t>是依照古代的诗体来写的。在唐人看来，从《诗经》到南北朝的庾信，都算是古体诗。因此，所谓依照古代的诗体，也就没有一定的标准，古体诗没有一定的格律，是古代的"自由诗"，一般分为四言诗、五言古体(五古)、七言古体(七古)、杂言体。但是，诗人们所写的古体诗，有一点是一致的，那就是不受近体诗的格律的束缚。</a:t>
            </a:r>
          </a:p>
        </p:txBody>
      </p:sp>
      <p:sp>
        <p:nvSpPr>
          <p:cNvPr id="3" name="TextBox 5"/>
          <p:cNvSpPr/>
          <p:nvPr/>
        </p:nvSpPr>
        <p:spPr>
          <a:xfrm>
            <a:off x="193040" y="3068955"/>
            <a:ext cx="8703310" cy="156845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l" defTabSz="91440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charset="-12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charset="-122"/>
              </a:rPr>
              <a:t>近体诗：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 panose="02010600030101010101" charset="-122"/>
              </a:rPr>
              <a:t>唐初开始形成的，在字数、声韵、对仗方面都有严格规定的一种格律诗，就是我们所说的近体诗。近体诗分为绝句、律诗。近体诗是同古体诗相对而言的，唐代以及其后的诗人仍有写古体诗的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等线" panose="02010600030101010101" charset="-122"/>
              </a:rPr>
              <a:t>，当然也有写格律诗的。</a:t>
            </a:r>
          </a:p>
        </p:txBody>
      </p:sp>
      <p:sp>
        <p:nvSpPr>
          <p:cNvPr id="2" name="TextBox 5"/>
          <p:cNvSpPr/>
          <p:nvPr/>
        </p:nvSpPr>
        <p:spPr>
          <a:xfrm>
            <a:off x="193040" y="4725035"/>
            <a:ext cx="8816340" cy="193802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 algn="l" defTabSz="914400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charset="-122"/>
              </a:rPr>
              <a:t>    </a:t>
            </a:r>
            <a:r>
              <a:rPr sz="2400" b="1">
                <a:solidFill>
                  <a:srgbClr val="000000"/>
                </a:solidFill>
                <a:sym typeface="等线" panose="02010600030101010101" charset="-122"/>
              </a:rPr>
              <a:t>乐府</a:t>
            </a:r>
            <a:r>
              <a:rPr lang="zh-CN" sz="2400" b="1">
                <a:solidFill>
                  <a:srgbClr val="000000"/>
                </a:solidFill>
                <a:sym typeface="等线" panose="02010600030101010101" charset="-122"/>
              </a:rPr>
              <a:t>诗</a:t>
            </a:r>
            <a:r>
              <a:rPr sz="2400" b="1">
                <a:solidFill>
                  <a:srgbClr val="000000"/>
                </a:solidFill>
                <a:sym typeface="等线" panose="02010600030101010101" charset="-122"/>
              </a:rPr>
              <a:t>：</a:t>
            </a:r>
            <a:r>
              <a:rPr lang="zh-CN" sz="2400">
                <a:solidFill>
                  <a:srgbClr val="000000"/>
                </a:solidFill>
                <a:sym typeface="等线" panose="02010600030101010101" charset="-122"/>
              </a:rPr>
              <a:t>乐府</a:t>
            </a:r>
            <a:r>
              <a:rPr sz="2400">
                <a:solidFill>
                  <a:srgbClr val="000000"/>
                </a:solidFill>
                <a:sym typeface="等线" panose="02010600030101010101" charset="-122"/>
              </a:rPr>
              <a:t>本是汉武帝时掌管的官署名称，后来成为诗体的名称。乐府产生于汉代，本来是配音乐的，所以称为"乐府"或"乐府诗"。这种乐府诗称为"曲"、"辞"、"歌"、"行"等。魏晋和唐代以及其后诗人拟乐府写的诗歌虽不入乐，也称乐府或拟乐府。例如《敕勒歌》《孔雀东南飞》《梦游天姥吟留别》都是乐府诗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3" grpId="1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诗体之别：</a:t>
            </a:r>
            <a:r>
              <a:rPr lang="zh-CN" altLang="en-US" sz="2400" b="1" u="sng">
                <a:solidFill>
                  <a:schemeClr val="tx1"/>
                </a:solidFill>
                <a:latin typeface="+mj-ea"/>
                <a:ea typeface="+mj-ea"/>
              </a:rPr>
              <a:t>分析三首诗的诗体有什么不同</a:t>
            </a:r>
            <a:r>
              <a:rPr lang="en-US" altLang="zh-CN" sz="2400" b="1" u="sng">
                <a:solidFill>
                  <a:schemeClr val="tx1"/>
                </a:solidFill>
                <a:latin typeface="+mj-ea"/>
                <a:ea typeface="+mj-ea"/>
              </a:rPr>
              <a:t>?</a:t>
            </a:r>
          </a:p>
        </p:txBody>
      </p:sp>
      <p:sp>
        <p:nvSpPr>
          <p:cNvPr id="20483" name="TextBox 5"/>
          <p:cNvSpPr/>
          <p:nvPr/>
        </p:nvSpPr>
        <p:spPr>
          <a:xfrm>
            <a:off x="192405" y="583565"/>
            <a:ext cx="8703945" cy="132207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《梦游天姥吟留别》：</a:t>
            </a:r>
            <a:r>
              <a:rPr lang="zh-CN" altLang="en-US" sz="2400">
                <a:sym typeface="+mn-ea"/>
              </a:rPr>
              <a:t>“吟”，古体诗的一种体式，内容大多是悲愁慨叹，形式上自由活泼，不拘一格。本诗就是把梦中游历天姥山的情形写成诗，留给东鲁的朋友作别。</a:t>
            </a:r>
          </a:p>
        </p:txBody>
      </p:sp>
      <p:sp>
        <p:nvSpPr>
          <p:cNvPr id="2" name="TextBox 5"/>
          <p:cNvSpPr/>
          <p:nvPr/>
        </p:nvSpPr>
        <p:spPr>
          <a:xfrm>
            <a:off x="152400" y="2061210"/>
            <a:ext cx="8703945" cy="287337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这首诗</a:t>
            </a:r>
            <a:r>
              <a:rPr lang="zh-CN" altLang="en-US" sz="2400">
                <a:sym typeface="+mn-ea"/>
              </a:rPr>
              <a:t>形式上杂言相间，兼用骚体，不受律束，体制解放。信手写来，笔随兴至，诗才横溢，堪称绝世名作。</a:t>
            </a:r>
          </a:p>
          <a:p>
            <a:pPr marL="0" indent="0">
              <a:buNone/>
            </a:pPr>
            <a:r>
              <a:rPr lang="en-US" altLang="zh-CN" sz="2400">
                <a:sym typeface="+mn-ea"/>
              </a:rPr>
              <a:t>      以中间“梦游天姥”一段</a:t>
            </a:r>
            <a:r>
              <a:rPr lang="zh-CN" altLang="en-US" sz="2400">
                <a:sym typeface="+mn-ea"/>
              </a:rPr>
              <a:t>最</a:t>
            </a:r>
            <a:r>
              <a:rPr lang="en-US" altLang="zh-CN" sz="2400">
                <a:sym typeface="+mn-ea"/>
              </a:rPr>
              <a:t>为突出。短句有四言</a:t>
            </a:r>
            <a:r>
              <a:rPr lang="zh-CN" altLang="en-US" sz="2400">
                <a:sym typeface="+mn-ea"/>
              </a:rPr>
              <a:t>、</a:t>
            </a:r>
            <a:r>
              <a:rPr lang="en-US" altLang="zh-CN" sz="2400">
                <a:sym typeface="+mn-ea"/>
              </a:rPr>
              <a:t>五言，长句有六言、七言、九言，交互穿插，配合了景物的变换与情绪的起伏，打破了较平板的</a:t>
            </a:r>
            <a:r>
              <a:rPr lang="zh-CN" altLang="en-US" sz="2400">
                <a:sym typeface="+mn-ea"/>
              </a:rPr>
              <a:t>一贯到底的</a:t>
            </a:r>
            <a:r>
              <a:rPr lang="en-US" altLang="zh-CN" sz="2400">
                <a:sym typeface="+mn-ea"/>
              </a:rPr>
              <a:t>七言句式，富有变化，成功地表现了跌宕起伏的情景。这种长短句式变换的格局，读来使人感到特别淋漓酣畅，跌宕多姿</a:t>
            </a:r>
            <a:r>
              <a:rPr lang="zh-CN" altLang="en-US" sz="2400"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诗体之别：</a:t>
            </a:r>
            <a:r>
              <a:rPr lang="zh-CN" altLang="en-US" sz="2400" b="1" u="sng">
                <a:solidFill>
                  <a:schemeClr val="tx1"/>
                </a:solidFill>
                <a:latin typeface="+mj-ea"/>
                <a:ea typeface="+mj-ea"/>
              </a:rPr>
              <a:t>分析三首诗的诗体有什么不同</a:t>
            </a:r>
            <a:r>
              <a:rPr lang="en-US" altLang="zh-CN" sz="2400" b="1" u="sng">
                <a:solidFill>
                  <a:schemeClr val="tx1"/>
                </a:solidFill>
                <a:latin typeface="+mj-ea"/>
                <a:ea typeface="+mj-ea"/>
              </a:rPr>
              <a:t>?</a:t>
            </a:r>
          </a:p>
        </p:txBody>
      </p:sp>
      <p:sp>
        <p:nvSpPr>
          <p:cNvPr id="20483" name="TextBox 5"/>
          <p:cNvSpPr/>
          <p:nvPr/>
        </p:nvSpPr>
        <p:spPr>
          <a:xfrm>
            <a:off x="192405" y="583565"/>
            <a:ext cx="8703945" cy="273812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《登高》：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本诗是七言律诗。</a:t>
            </a:r>
            <a:r>
              <a:rPr lang="zh-CN" altLang="en-US" sz="2000">
                <a:sym typeface="+mn-ea"/>
              </a:rPr>
              <a:t>律诗通常每首八句，超过八句的 ，则称排律或长律。每二句成一联，习惯上称第一联为首联，第二联为颔联，第三联为颈联，第四联为尾联。每联的上句称为出句，下句称为对句。律诗句子字数或五言，或七言，分别称五言律诗、七言律诗。律诗通常押平声韵，还要求全首通押一韵，即一韵到底，中间不得换韵。第二、四、六、八句押韵，首句可押可不押。讲求对仗，上下两句句式、词性、平仄都有规定。每首律诗的二、三两联(即颔联、颈联)的上、下句惯例是对仗句，首联和尾联可对可不对。</a:t>
            </a:r>
          </a:p>
        </p:txBody>
      </p:sp>
      <p:sp>
        <p:nvSpPr>
          <p:cNvPr id="2" name="TextBox 5"/>
          <p:cNvSpPr/>
          <p:nvPr/>
        </p:nvSpPr>
        <p:spPr>
          <a:xfrm>
            <a:off x="179705" y="3573145"/>
            <a:ext cx="8703945" cy="279971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sym typeface="+mn-ea"/>
              </a:rPr>
              <a:t>杨伦称赞此诗为“杜集七言律诗第一”，胡应麟更推重此诗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精光万丈，是古今七言律诗之冠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。以首联为例：其中天、风,沙、渚，猿啸、鸟飞，天造地设，自然成对。不仅上下两句对，而且还有句中自对，如上句“天”对“风”；“高”对“急”；下句“沙”对“渚”,“白”对“清”，读来富有节奏感。十四个字，字字精当，达到了奇妙难名的境界。此诗八句皆对，句句皆律，字字皆律”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0" y="0"/>
            <a:ext cx="9009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</a:rPr>
              <a:t>诗体之别：</a:t>
            </a:r>
            <a:r>
              <a:rPr lang="zh-CN" altLang="en-US" sz="2400" b="1" u="sng">
                <a:solidFill>
                  <a:schemeClr val="tx1"/>
                </a:solidFill>
                <a:latin typeface="+mj-ea"/>
                <a:ea typeface="+mj-ea"/>
              </a:rPr>
              <a:t>分析三首诗的诗体有什么不同</a:t>
            </a:r>
            <a:r>
              <a:rPr lang="en-US" altLang="zh-CN" sz="2400" b="1" u="sng">
                <a:solidFill>
                  <a:schemeClr val="tx1"/>
                </a:solidFill>
                <a:latin typeface="+mj-ea"/>
                <a:ea typeface="+mj-ea"/>
              </a:rPr>
              <a:t>?</a:t>
            </a:r>
          </a:p>
        </p:txBody>
      </p:sp>
      <p:sp>
        <p:nvSpPr>
          <p:cNvPr id="20483" name="TextBox 5"/>
          <p:cNvSpPr/>
          <p:nvPr/>
        </p:nvSpPr>
        <p:spPr>
          <a:xfrm>
            <a:off x="192405" y="583565"/>
            <a:ext cx="8703945" cy="181483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《琵琶行》：</a:t>
            </a:r>
            <a:r>
              <a:rPr lang="zh-CN" altLang="en-US" sz="2000"/>
              <a:t>“行”为古体诗之一种，源自汉魏乐府。当时乐府多题名“歌”，如《悲歌》，或题作“行”，如《东门行》，也有将歌与行并称的，如《艳歌何尝行》。大概“歌”为总名，铺张本事而歌；称作“行”为乐曲之义。唐朝沿用，统称“歌行”。篇幅较长，音节、格律一般比较自由，</a:t>
            </a:r>
            <a:r>
              <a:rPr lang="zh-CN" altLang="en-US" sz="2000">
                <a:sym typeface="+mn-ea"/>
              </a:rPr>
              <a:t>句式灵活，平仄不拘，用韵富于变化，可多次换韵，</a:t>
            </a:r>
            <a:r>
              <a:rPr lang="zh-CN" altLang="en-US" sz="2000"/>
              <a:t>长于叙事。</a:t>
            </a:r>
          </a:p>
        </p:txBody>
      </p:sp>
      <p:sp>
        <p:nvSpPr>
          <p:cNvPr id="2" name="TextBox 5"/>
          <p:cNvSpPr/>
          <p:nvPr/>
        </p:nvSpPr>
        <p:spPr>
          <a:xfrm>
            <a:off x="219710" y="2564765"/>
            <a:ext cx="8703945" cy="366141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本首诗通篇五言，洋洋洒洒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871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，极具古歌行体韵味。《琵琶行》这首诗叙写了琵琶女的沦落命运，并由此关合到自己的被贬遭际，发为“同是天涯沦落人”的深沉感慨。情节曲折，波澜起伏。在“醉不成欢惨将别”的时候，“忽闻水上琵琶声，主人忘归客不发”，将情节推向另一个境界；第一次琵琶演奏已毕，“东船西舫悄无言 ，似乎可以结束了，琵琶女又诉说自己的身世了；琵琶女诉说一完，诗人便抒发自己的感慨，将自己的遭遇与琵琶女的遭遇联系起来，推动了故事情节的发展。更奏一曲 乐声进入了高潮，写到这里，戛然而止。这样，既能使人感慨不已，又能使人产生意深境远的感觉。这种曲折多变的情节，使琵琶女富于戏剧性的遭遇得到突出表现，她的琵琶绝技也得到了细致的描绘;而作者的心情和感慨也能淋漓尽致地表达出来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35560" y="44450"/>
            <a:ext cx="9027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诗歌题裁分类：</a:t>
            </a:r>
            <a:r>
              <a:rPr lang="zh-CN" altLang="en-US" sz="24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按照内容和情感分析这三首诗分别属于那类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9705" y="764540"/>
            <a:ext cx="8452485" cy="563118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写景抒情诗</a:t>
            </a:r>
            <a:r>
              <a:rPr lang="zh-CN"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歌咏山水名胜、描写自然景色的抒情诗歌。古代有些诗人由于不满现实，常寄情于山水，通过描绘江湖风光、自然风景平寄寓自己的思想感情。这类诗常将要抒发的情感寄寓在后描写的景物之中，这就是人们常说的寓情于景。其风格清新自然。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咏物言志诗</a:t>
            </a:r>
            <a:r>
              <a:rPr lang="zh-CN"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诗人对所咏之物的外形、特点、神韵、品格进行描摹，以寄托诗人自己的感情，表达诗人的精神、品质或理想。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即事感怀诗</a:t>
            </a:r>
            <a:r>
              <a:rPr lang="zh-CN"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因一事由面引发诗人的感慨，如怀亲、思乡、念友等。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怀古咏史诗</a:t>
            </a:r>
            <a:r>
              <a:rPr lang="zh-CN"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以历史典故为题材，或表明自己的看法，或借古讽今，或抒发沧桑变化的感慨。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边塞征战诗</a:t>
            </a:r>
            <a:r>
              <a:rPr lang="zh-CN"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描写边塞风光和戍边将士的军旅生活，或抒发们乐观豪迈或相思离愁的情成，风格悲壮密浑，笔势豪放</a:t>
            </a:r>
          </a:p>
          <a:p>
            <a:pPr indent="457200" algn="l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山水田园诗</a:t>
            </a:r>
            <a:r>
              <a:rPr lang="zh-CN"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000" kern="1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写田园生活与山水风光的诗。</a:t>
            </a:r>
          </a:p>
        </p:txBody>
      </p:sp>
      <p:sp>
        <p:nvSpPr>
          <p:cNvPr id="20483" name="TextBox 5"/>
          <p:cNvSpPr/>
          <p:nvPr/>
        </p:nvSpPr>
        <p:spPr>
          <a:xfrm>
            <a:off x="683260" y="1484630"/>
            <a:ext cx="6803390" cy="161734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梦游天姥吟留别》是写景抒情诗；</a:t>
            </a:r>
          </a:p>
          <a:p>
            <a:pPr marL="0" indent="0"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</a:rPr>
              <a:t>《登高》是即事感怀诗；</a:t>
            </a:r>
          </a:p>
          <a:p>
            <a:pPr marL="0" indent="0"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《琵琶行》也是写景抒情诗。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4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/>
          <p:nvPr/>
        </p:nvSpPr>
        <p:spPr>
          <a:xfrm>
            <a:off x="107315" y="116840"/>
            <a:ext cx="8820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u="sng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诗体练习：</a:t>
            </a:r>
            <a:endParaRPr lang="zh-CN" altLang="en-US" sz="240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9705" y="692785"/>
            <a:ext cx="8733155" cy="549275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阅读下面这首唐诗，完成1-</a:t>
            </a:r>
            <a:r>
              <a:rPr lang="en-US"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b="1" kern="100">
                <a:latin typeface="宋体" panose="02010600030101010101" pitchFamily="2" charset="-122"/>
                <a:cs typeface="宋体" panose="02010600030101010101" pitchFamily="2" charset="-122"/>
              </a:rPr>
              <a:t>题。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新晴野望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王维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新晴原野旷，极目无氛垢。郭门临渡头，村树连溪口</a:t>
            </a:r>
            <a:r>
              <a:rPr lang="zh-CN" sz="2000" kern="1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457200" algn="ctr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白水明田外，碧峰出山后，农月无闲人，倾家事南亩</a:t>
            </a:r>
            <a:r>
              <a:rPr lang="zh-CN" sz="2000" kern="1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000" kern="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1400" kern="100">
                <a:latin typeface="宋体" panose="02010600030101010101" pitchFamily="2" charset="-122"/>
                <a:cs typeface="宋体" panose="02010600030101010101" pitchFamily="2" charset="-122"/>
              </a:rPr>
              <a:t>【注】:氛垢:雾气和尘埃。</a:t>
            </a:r>
            <a:endParaRPr sz="2000" kern="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1.从诗歌的体裁来看这是一首</a:t>
            </a:r>
            <a:r>
              <a:rPr lang="en-US" sz="2000" u="sng" kern="100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，从诗歌的流派看这是一首诗</a:t>
            </a:r>
            <a:r>
              <a:rPr lang="en-US" sz="2000" u="sng" kern="100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457200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lang="en-US" sz="2000" kern="1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.这首诗的语言与陶然明《归园田居》的语言都有</a:t>
            </a:r>
            <a:r>
              <a:rPr lang="en-US" sz="2000" u="sng" kern="100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的特色。颈联分别用“</a:t>
            </a:r>
            <a:r>
              <a:rPr lang="en-US" sz="2000" u="sng" kern="1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sz="2000" kern="1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sz="2000" u="sng" kern="1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”两字来显示雨后“新晴”</a:t>
            </a:r>
            <a:r>
              <a:rPr lang="zh-CN" sz="2000" kern="1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诗人极日“野望”所见之泉，最为精炼传神。</a:t>
            </a:r>
            <a:r>
              <a:rPr lang="en-US" sz="2000" kern="1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sz="2000" kern="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457200">
              <a:lnSpc>
                <a:spcPct val="150000"/>
              </a:lnSpc>
              <a:spcAft>
                <a:spcPct val="0"/>
              </a:spcAft>
              <a:tabLst>
                <a:tab pos="2250440" algn="l"/>
              </a:tabLst>
            </a:pPr>
            <a:r>
              <a:rPr lang="en-US" sz="2000" kern="1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000" kern="100">
                <a:latin typeface="宋体" panose="02010600030101010101" pitchFamily="2" charset="-122"/>
                <a:cs typeface="宋体" panose="02010600030101010101" pitchFamily="2" charset="-122"/>
              </a:rPr>
              <a:t>.尾联描写了一幅什么样的图景，这样写有什么好处?(4分)</a:t>
            </a:r>
          </a:p>
        </p:txBody>
      </p:sp>
      <p:sp>
        <p:nvSpPr>
          <p:cNvPr id="5" name="TextBox 5"/>
          <p:cNvSpPr/>
          <p:nvPr/>
        </p:nvSpPr>
        <p:spPr>
          <a:xfrm>
            <a:off x="251460" y="1917065"/>
            <a:ext cx="8708390" cy="2861310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五言律诗(律诗、近体诗)，山水田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平淡质朴:“明”."出" 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联写了农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忙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时节，农人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家在农田里忙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于耕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作的景象。作着这样写，再一次突出表现“新睛”这一诗题。因为“新睛 人们才能看到农人们“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倾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家事南亩”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景象，给前面所绘的</a:t>
            </a:r>
            <a:r>
              <a:rPr 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画面</a:t>
            </a:r>
            <a:r>
              <a:rPr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平添无限展生机，使整个画面活起来。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2425</Words>
  <Application>Microsoft Office PowerPoint</Application>
  <PresentationFormat>全屏显示(4:3)</PresentationFormat>
  <Paragraphs>162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2021-08-20T10:32:28Z</cp:lastPrinted>
  <dcterms:created xsi:type="dcterms:W3CDTF">2021-08-20T10:32:28Z</dcterms:created>
  <dcterms:modified xsi:type="dcterms:W3CDTF">2021-08-24T03:11:56Z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