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3"/>
    <p:sldId id="461" r:id="rId4"/>
    <p:sldId id="377" r:id="rId5"/>
    <p:sldId id="417" r:id="rId6"/>
    <p:sldId id="432" r:id="rId7"/>
    <p:sldId id="396" r:id="rId8"/>
    <p:sldId id="453" r:id="rId9"/>
    <p:sldId id="411" r:id="rId11"/>
    <p:sldId id="474" r:id="rId12"/>
    <p:sldId id="455" r:id="rId13"/>
    <p:sldId id="456" r:id="rId14"/>
    <p:sldId id="407" r:id="rId15"/>
    <p:sldId id="370" r:id="rId16"/>
    <p:sldId id="335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417CC"/>
    <a:srgbClr val="0066FF"/>
    <a:srgbClr val="1C34B0"/>
    <a:srgbClr val="0000CC"/>
    <a:srgbClr val="CC3300"/>
    <a:srgbClr val="F3CDC3"/>
    <a:srgbClr val="F9E7C3"/>
    <a:srgbClr val="F9E5DF"/>
    <a:srgbClr val="F5F2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56"/>
    <p:restoredTop sz="94691"/>
  </p:normalViewPr>
  <p:slideViewPr>
    <p:cSldViewPr showGuides="1">
      <p:cViewPr varScale="1">
        <p:scale>
          <a:sx n="66" d="100"/>
          <a:sy n="66" d="100"/>
        </p:scale>
        <p:origin x="-936" y="-102"/>
      </p:cViewPr>
      <p:guideLst>
        <p:guide orient="horz" pos="217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24985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49858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49860" name="日期占位符 24985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49861" name="页脚占位符 24986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249862" name="灯片编号占位符 24986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文本框 4098"/>
          <p:cNvSpPr txBox="1"/>
          <p:nvPr/>
        </p:nvSpPr>
        <p:spPr>
          <a:xfrm>
            <a:off x="3178175" y="2611438"/>
            <a:ext cx="278765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女娲造人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AutoShape 2"/>
          <p:cNvSpPr/>
          <p:nvPr/>
        </p:nvSpPr>
        <p:spPr>
          <a:xfrm>
            <a:off x="106998" y="404178"/>
            <a:ext cx="48323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dirty="0">
                <a:latin typeface="Calibri" panose="020F0502020204030204" pitchFamily="34" charset="0"/>
                <a:ea typeface="黑体" panose="02010609060101010101" pitchFamily="49" charset="-122"/>
              </a:rPr>
              <a:t>二、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发现主旨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44" name="内容占位符 8194"/>
          <p:cNvSpPr>
            <a:spLocks noGrp="1" noRot="1"/>
          </p:cNvSpPr>
          <p:nvPr/>
        </p:nvSpPr>
        <p:spPr>
          <a:xfrm>
            <a:off x="533400" y="1052195"/>
            <a:ext cx="8077200" cy="973455"/>
          </a:xfrm>
          <a:prstGeom prst="rect">
            <a:avLst/>
          </a:prstGeom>
          <a:noFill/>
          <a:ln w="12700" cap="flat" cmpd="sng">
            <a:solidFill>
              <a:srgbClr val="41719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 anchorCtr="0"/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阅读策略：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利用书中的特定细节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形成表达主旨的概括性说法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8630" name="TextBox 5"/>
          <p:cNvSpPr txBox="1"/>
          <p:nvPr/>
        </p:nvSpPr>
        <p:spPr>
          <a:xfrm>
            <a:off x="532765" y="2132330"/>
            <a:ext cx="83058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我们陈述主旨时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用的是类型化的称呼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比如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人类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母爱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sym typeface="+mn-ea"/>
              </a:rPr>
              <a:t>“</a:t>
            </a:r>
            <a:r>
              <a:rPr lang="zh-CN" altLang="en-US" sz="2800" b="1">
                <a:sym typeface="+mn-ea"/>
              </a:rPr>
              <a:t>统治者</a:t>
            </a:r>
            <a:r>
              <a:rPr lang="en-US" altLang="zh-CN" sz="2800" b="1">
                <a:sym typeface="+mn-ea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而不指出特定的某人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360" y="3141345"/>
            <a:ext cx="801814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例句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/>
              <a:t>有一天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大神女娲行走在这片莽莽榛榛的原野上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看看周围的景象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感到非常孤独。她觉得在这天地之间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应该添一点什么东西进去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让它生气蓬勃起来才好。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67360" y="4956175"/>
            <a:ext cx="80181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417CC"/>
                </a:solidFill>
              </a:rPr>
              <a:t>主旨</a:t>
            </a:r>
            <a:r>
              <a:rPr lang="zh-CN" altLang="en-US" sz="2800" b="1">
                <a:solidFill>
                  <a:srgbClr val="0417CC"/>
                </a:solidFill>
                <a:sym typeface="微软雅黑" panose="020B0503020204020204" pitchFamily="34" charset="-122"/>
              </a:rPr>
              <a:t>:</a:t>
            </a:r>
            <a:r>
              <a:rPr lang="en-US" altLang="zh-CN" sz="2800" b="1">
                <a:solidFill>
                  <a:srgbClr val="0417CC"/>
                </a:solidFill>
              </a:rPr>
              <a:t>“</a:t>
            </a:r>
            <a:r>
              <a:rPr lang="zh-CN" altLang="en-US" sz="2800" b="1">
                <a:solidFill>
                  <a:srgbClr val="0417CC"/>
                </a:solidFill>
              </a:rPr>
              <a:t>感到非常孤独</a:t>
            </a:r>
            <a:r>
              <a:rPr lang="en-US" altLang="zh-CN" sz="2800" b="1">
                <a:solidFill>
                  <a:srgbClr val="0417CC"/>
                </a:solidFill>
              </a:rPr>
              <a:t>”</a:t>
            </a:r>
            <a:r>
              <a:rPr lang="zh-CN" altLang="en-US" sz="2800" b="1">
                <a:solidFill>
                  <a:srgbClr val="0417CC"/>
                </a:solidFill>
              </a:rPr>
              <a:t>是女娲造人的原因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可见女娲虽为神女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却依然有人的情感特点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</a:rPr>
              <a:t>人类的孤独感看来是与生俱来的。</a:t>
            </a:r>
            <a:endParaRPr lang="zh-CN" altLang="en-US" sz="2800" b="1">
              <a:solidFill>
                <a:srgbClr val="0417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39750" y="548640"/>
            <a:ext cx="80181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句子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/>
              <a:t>女娲看着她亲手创造的这个聪明美丽的生物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又听见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</a:rPr>
              <a:t>“妈妈”</a:t>
            </a:r>
            <a:r>
              <a:rPr lang="zh-CN" altLang="en-US" sz="2800" b="1"/>
              <a:t>的喊声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不由得满心欢喜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眉开眼笑。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3204210" y="4436110"/>
            <a:ext cx="3983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有感情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有活力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有生命力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39750" y="3356610"/>
            <a:ext cx="48463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女娲有个认识自我的过程：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" y="4004945"/>
            <a:ext cx="80549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sz="2800" b="1">
                <a:latin typeface="宋体" panose="02010600030101010101" pitchFamily="2" charset="-122"/>
                <a:sym typeface="+mn-ea"/>
              </a:rPr>
              <a:t>连女娲这样的神都一时拿不定主意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思考再三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ea typeface="SimSun-ExtB" panose="02010609060101010101" charset="-122"/>
                <a:sym typeface="宋体" panose="02010600030101010101" pitchFamily="2" charset="-122"/>
              </a:rPr>
              <a:t>偶然发现自己的美好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 u="sng">
                <a:sym typeface="微软雅黑" panose="020B0503020204020204" pitchFamily="34" charset="-122"/>
              </a:rPr>
              <a:t> </a:t>
            </a:r>
            <a:r>
              <a:rPr lang="en-US" altLang="zh-CN" sz="2800" b="1" u="sng">
                <a:sym typeface="微软雅黑" panose="020B0503020204020204" pitchFamily="34" charset="-122"/>
              </a:rPr>
              <a:t>                                        </a:t>
            </a:r>
            <a:r>
              <a:rPr lang="zh-CN" altLang="en-US" sz="2800" b="1">
                <a:sym typeface="微软雅黑" panose="020B0503020204020204" pitchFamily="34" charset="-122"/>
              </a:rPr>
              <a:t>！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750" y="1700530"/>
            <a:ext cx="72383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417CC"/>
                </a:solidFill>
              </a:rPr>
              <a:t>主旨</a:t>
            </a:r>
            <a:r>
              <a:rPr lang="zh-CN" altLang="en-US" sz="2800" b="1">
                <a:solidFill>
                  <a:srgbClr val="0417CC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可见女性身上的母爱</a:t>
            </a:r>
            <a:r>
              <a:rPr lang="en-US" altLang="zh-CN" sz="2800" b="1">
                <a:solidFill>
                  <a:srgbClr val="0417CC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</a:rPr>
              <a:t>也是与生俱来的。</a:t>
            </a:r>
            <a:endParaRPr lang="zh-CN" altLang="en-US" sz="2800" b="1">
              <a:solidFill>
                <a:srgbClr val="0417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AutoShape 2"/>
          <p:cNvSpPr/>
          <p:nvPr/>
        </p:nvSpPr>
        <p:spPr>
          <a:xfrm>
            <a:off x="60325" y="123825"/>
            <a:ext cx="48323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dirty="0">
                <a:latin typeface="Calibri" panose="020F0502020204030204" pitchFamily="34" charset="0"/>
                <a:ea typeface="黑体" panose="02010609060101010101" pitchFamily="49" charset="-122"/>
              </a:rPr>
              <a:t>三、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探究写法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文本框 3"/>
          <p:cNvSpPr txBox="1"/>
          <p:nvPr/>
        </p:nvSpPr>
        <p:spPr>
          <a:xfrm>
            <a:off x="160655" y="692150"/>
            <a:ext cx="89134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《女娲造人》和《风俗通》比较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有哪些增删的内容？请同学们速读课文并再读上边引用的两则《风俗通》中的文字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对比阅读完成表格。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3588" name="表格 23587"/>
          <p:cNvGraphicFramePr/>
          <p:nvPr/>
        </p:nvGraphicFramePr>
        <p:xfrm>
          <a:off x="71438" y="2159000"/>
          <a:ext cx="9002713" cy="3897313"/>
        </p:xfrm>
        <a:graphic>
          <a:graphicData uri="http://schemas.openxmlformats.org/drawingml/2006/table">
            <a:tbl>
              <a:tblPr/>
              <a:tblGrid>
                <a:gridCol w="2379345"/>
                <a:gridCol w="6623050"/>
              </a:tblGrid>
              <a:tr h="3651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《</a:t>
                      </a: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女娲造人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》比较《</a:t>
                      </a:r>
                      <a:r>
                        <a:rPr lang="zh-CN" altLang="en-US" sz="26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风俗通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》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增添的内容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如何增添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删减的内容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70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为何删减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8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关于内容的增删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</a:rPr>
                        <a:t>你有何发现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4" name="文本框 2"/>
          <p:cNvSpPr txBox="1"/>
          <p:nvPr/>
        </p:nvSpPr>
        <p:spPr>
          <a:xfrm>
            <a:off x="2413000" y="2655888"/>
            <a:ext cx="67595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造人的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动机和具体过程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600" b="1">
                <a:solidFill>
                  <a:srgbClr val="0000CC"/>
                </a:solidFill>
                <a:sym typeface="+mn-ea"/>
              </a:rPr>
              <a:t>喜怒哀乐的</a:t>
            </a:r>
            <a:r>
              <a:rPr lang="zh-CN" altLang="en-US" sz="2600" b="1">
                <a:solidFill>
                  <a:srgbClr val="FF0000"/>
                </a:solidFill>
                <a:sym typeface="+mn-ea"/>
              </a:rPr>
              <a:t>情绪和心理活动</a:t>
            </a:r>
            <a:r>
              <a:rPr lang="zh-CN" altLang="en-US" sz="2600" b="1">
                <a:solidFill>
                  <a:srgbClr val="0000CC"/>
                </a:solidFill>
                <a:sym typeface="+mn-ea"/>
              </a:rPr>
              <a:t>;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人造出后的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欢欣喜悦场面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;作者的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评述</a:t>
            </a:r>
            <a:endParaRPr lang="zh-CN" altLang="en-US" sz="2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5" name="文本框 3"/>
          <p:cNvSpPr txBox="1"/>
          <p:nvPr/>
        </p:nvSpPr>
        <p:spPr>
          <a:xfrm>
            <a:off x="2482850" y="3679825"/>
            <a:ext cx="557847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</a:t>
            </a:r>
            <a:r>
              <a:rPr lang="zh-CN" altLang="en-US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语言、心理、环境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等描写方法</a:t>
            </a:r>
            <a:endParaRPr lang="zh-CN" altLang="en-US" sz="2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6" name="文本框 4"/>
          <p:cNvSpPr txBox="1"/>
          <p:nvPr/>
        </p:nvSpPr>
        <p:spPr>
          <a:xfrm>
            <a:off x="2413000" y="4662488"/>
            <a:ext cx="6496050" cy="508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打上了阶级烙印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不再是原先的原始神话</a:t>
            </a: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7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7" name="文本框 5"/>
          <p:cNvSpPr txBox="1"/>
          <p:nvPr/>
        </p:nvSpPr>
        <p:spPr>
          <a:xfrm>
            <a:off x="2627313" y="4171950"/>
            <a:ext cx="6545262" cy="492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故富贵者</a:t>
            </a:r>
            <a:r>
              <a:rPr lang="en-US" altLang="zh-CN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黄土人；贫贱凡庸者</a:t>
            </a:r>
            <a:r>
              <a:rPr lang="en-US" altLang="zh-CN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6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絙人也。</a:t>
            </a:r>
            <a:endParaRPr lang="zh-CN" altLang="en-US" sz="26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4"/>
          <p:cNvSpPr txBox="1"/>
          <p:nvPr/>
        </p:nvSpPr>
        <p:spPr>
          <a:xfrm>
            <a:off x="2413000" y="5170488"/>
            <a:ext cx="6496050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将女娲塑造成了一个</a:t>
            </a: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处处充满人性</a:t>
            </a: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的形象</a:t>
            </a:r>
            <a:r>
              <a:rPr lang="en-US" altLang="zh-CN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不再是一个与人充满距离感的神女。</a:t>
            </a:r>
            <a:endParaRPr lang="zh-CN" altLang="en-US" sz="27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1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1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1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465138" y="5211763"/>
            <a:ext cx="81692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女娲造出小人后欢欣喜悦的场面；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700" y="5657850"/>
            <a:ext cx="7075488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对女娲的人性化描写。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469900" y="4830763"/>
            <a:ext cx="7519988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.哪几处最具作者的想象力？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"/>
          <p:cNvSpPr txBox="1"/>
          <p:nvPr/>
        </p:nvSpPr>
        <p:spPr>
          <a:xfrm>
            <a:off x="219075" y="1376363"/>
            <a:ext cx="736600" cy="1927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女娲造人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2"/>
          <p:cNvSpPr txBox="1"/>
          <p:nvPr/>
        </p:nvSpPr>
        <p:spPr>
          <a:xfrm>
            <a:off x="1071563" y="525463"/>
            <a:ext cx="67595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造人原因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造人的过程和方法</a:t>
            </a:r>
            <a:r>
              <a:rPr lang="zh-CN" altLang="en-US" sz="2800" b="1">
                <a:solidFill>
                  <a:srgbClr val="0000CC"/>
                </a:solidFill>
                <a:sym typeface="+mn-ea"/>
              </a:rPr>
              <a:t>：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让人类繁衍生存的办法</a:t>
            </a:r>
            <a:r>
              <a:rPr lang="zh-CN" altLang="en-US" sz="2800" b="1">
                <a:solidFill>
                  <a:srgbClr val="0000CC"/>
                </a:solidFill>
                <a:sym typeface="+mn-ea"/>
              </a:rPr>
              <a:t>：</a:t>
            </a:r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评述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5263" y="525463"/>
            <a:ext cx="34321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荒凉</a:t>
            </a:r>
            <a:r>
              <a:rPr lang="zh-CN" altLang="en-US" sz="2700" b="1">
                <a:solidFill>
                  <a:srgbClr val="0000CC"/>
                </a:solidFill>
                <a:sym typeface="+mn-ea"/>
              </a:rPr>
              <a:t>寂寞</a:t>
            </a:r>
            <a:r>
              <a:rPr lang="en-US" altLang="zh-CN" sz="27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添点生气</a:t>
            </a:r>
            <a:endParaRPr lang="zh-CN" altLang="en-US" sz="27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946400" y="3617913"/>
            <a:ext cx="147638" cy="1039813"/>
          </a:xfrm>
          <a:prstGeom prst="leftBrace">
            <a:avLst>
              <a:gd name="adj1" fmla="val 31792"/>
              <a:gd name="adj2" fmla="val 51324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800" strike="noStrike" kern="0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32045" y="2708910"/>
            <a:ext cx="18415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男女配合</a:t>
            </a:r>
            <a:endParaRPr lang="zh-CN" altLang="en-US" sz="27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188" y="3617913"/>
            <a:ext cx="5284787" cy="1212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7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感到很满意</a:t>
            </a:r>
            <a:endParaRPr lang="zh-CN" altLang="zh-CN" sz="27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27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果然简单省事</a:t>
            </a:r>
            <a:endParaRPr lang="zh-CN" altLang="zh-CN" sz="27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27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工作没有终止</a:t>
            </a:r>
            <a:endParaRPr lang="zh-CN" altLang="zh-CN" sz="27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64330" y="1412240"/>
            <a:ext cx="4030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</a:rPr>
              <a:t>揉黄泥成团造人</a:t>
            </a:r>
            <a:r>
              <a:rPr lang="en-US" altLang="zh-CN" sz="2700" b="1">
                <a:solidFill>
                  <a:srgbClr val="0417CC"/>
                </a:solidFill>
                <a:sym typeface="宋体" panose="02010600030101010101" pitchFamily="2" charset="-122"/>
              </a:rPr>
              <a:t>,</a:t>
            </a:r>
            <a:endParaRPr lang="en-US" altLang="zh-CN" sz="2700" b="1">
              <a:solidFill>
                <a:srgbClr val="0417CC"/>
              </a:solidFill>
              <a:sym typeface="宋体" panose="02010600030101010101" pitchFamily="2" charset="-122"/>
            </a:endParaRPr>
          </a:p>
          <a:p>
            <a:r>
              <a:rPr lang="zh-CN" altLang="en-US" sz="27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挥藤洒泥造人。</a:t>
            </a:r>
            <a:endParaRPr lang="zh-CN" altLang="en-US" sz="27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/>
      <p:bldP spid="14" grpId="0"/>
      <p:bldP spid="1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360363" y="1897063"/>
            <a:ext cx="8424862" cy="650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今天学习这个神话故事有何意义？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TextBox 12"/>
          <p:cNvSpPr txBox="1"/>
          <p:nvPr/>
        </p:nvSpPr>
        <p:spPr>
          <a:xfrm>
            <a:off x="395288" y="2636838"/>
            <a:ext cx="8215312" cy="1814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女娲造人体现了人类可贵的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创造力与探索精神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也使感受到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生而为人的自豪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。今天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我们面对的广大世界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依然有许多未知领域等待我们去探求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去追索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创造成功的喜悦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/>
          </p:cNvSpPr>
          <p:nvPr>
            <p:ph type="title" idx="4294967295"/>
          </p:nvPr>
        </p:nvSpPr>
        <p:spPr>
          <a:xfrm>
            <a:off x="395605" y="908368"/>
            <a:ext cx="2251075" cy="777875"/>
          </a:xfrm>
        </p:spPr>
        <p:txBody>
          <a:bodyPr vert="horz" wrap="square" lIns="91440" tIns="45720" rIns="91440" bIns="45720" anchor="ctr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华文新魏" panose="02010800040101010101" charset="-122"/>
                <a:ea typeface="华文新魏" panose="02010800040101010101" charset="-122"/>
                <a:cs typeface="+mj-cs"/>
              </a:rPr>
              <a:t>导入：</a:t>
            </a:r>
            <a:endParaRPr kumimoji="0" lang="zh-CN" altLang="en-US" sz="4000" b="1" i="0" u="none" strike="noStrike" kern="1200" cap="none" spc="0" normalizeH="0" baseline="0" noProof="1" dirty="0">
              <a:solidFill>
                <a:schemeClr val="tx1"/>
              </a:solidFill>
              <a:uFillTx/>
              <a:latin typeface="华文新魏" panose="02010800040101010101" charset="-122"/>
              <a:ea typeface="华文新魏" panose="02010800040101010101" charset="-122"/>
              <a:cs typeface="+mj-cs"/>
            </a:endParaRPr>
          </a:p>
        </p:txBody>
      </p:sp>
      <p:sp>
        <p:nvSpPr>
          <p:cNvPr id="7170" name="内容占位符 2"/>
          <p:cNvSpPr>
            <a:spLocks noGrp="1"/>
          </p:cNvSpPr>
          <p:nvPr>
            <p:ph idx="4294967295"/>
          </p:nvPr>
        </p:nvSpPr>
        <p:spPr>
          <a:xfrm>
            <a:off x="422275" y="1649413"/>
            <a:ext cx="8488363" cy="3309938"/>
          </a:xfrm>
        </p:spPr>
        <p:txBody>
          <a:bodyPr vert="horz" wrap="square" lIns="91440" tIns="45720" rIns="91440" bIns="45720" anchor="t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在古代</a:t>
            </a:r>
            <a:r>
              <a:rPr kumimoji="0" lang="en-US" altLang="zh-CN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先民们对自然界及人类自身的许多现象缺乏科学的认识。人到底是从哪里来的？ 世界为什么会形成？对自然的无知以及对认识 世界的渴望</a:t>
            </a:r>
            <a:r>
              <a:rPr kumimoji="0" lang="en-US" altLang="zh-CN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让人们相信现实世界之外存在着超自然的神秘力量或实体</a:t>
            </a:r>
            <a:r>
              <a:rPr kumimoji="0" lang="en-US" altLang="zh-CN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于是便有了神话故事</a:t>
            </a:r>
            <a:r>
              <a:rPr kumimoji="0" lang="en-US" altLang="zh-CN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如《盘古开天辟地》《夸父逐日》《后羿射日》《嫦娥奔月》《精卫填海》《女娲补天》等。</a:t>
            </a:r>
            <a:endParaRPr kumimoji="0" lang="zh-CN" altLang="en-US" sz="31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charRg st="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/>
        </p:nvSpPr>
        <p:spPr>
          <a:xfrm>
            <a:off x="396875" y="72072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25755" y="1955800"/>
            <a:ext cx="8374380" cy="17576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3200" b="1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体会本文联想与想象手法的运用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altLang="en-US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了解神话的特点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体会神话的魅力。</a:t>
            </a:r>
            <a:endParaRPr lang="zh-CN" altLang="en-US" sz="3200" b="1" strike="noStrike" noProof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+mn-ea"/>
                <a:ea typeface="+mn-ea"/>
                <a:cs typeface="+mj-cs"/>
                <a:sym typeface="宋体" panose="02010600030101010101" pitchFamily="2" charset="-122"/>
              </a:rPr>
              <a:t>3.激发学生的想象力和探求未知领域的欲望。</a:t>
            </a:r>
            <a:endParaRPr lang="en-US" altLang="zh-CN" sz="3200" b="1" strike="noStrike" noProof="1">
              <a:uFillTx/>
              <a:latin typeface="+mn-ea"/>
              <a:ea typeface="+mn-ea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endParaRPr lang="zh-CN" altLang="en-US" sz="3200" b="1" strike="noStrike" noProof="1" dirty="0">
              <a:solidFill>
                <a:schemeClr val="tx1"/>
              </a:solidFill>
              <a:latin typeface="+mn-ea"/>
              <a:ea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3"/>
          <p:cNvSpPr txBox="1"/>
          <p:nvPr/>
        </p:nvSpPr>
        <p:spPr>
          <a:xfrm>
            <a:off x="3275330" y="98044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链接背景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179705" y="1700530"/>
            <a:ext cx="8547100" cy="949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本文选自《神话故事新编》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原题为《女娲创造人类》。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课文是根据《风俗通》中有关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女娲造人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的记载改编</a:t>
            </a:r>
            <a:r>
              <a:rPr 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而成的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一篇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神话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3200" b="1" strike="noStrike" noProof="1" dirty="0">
              <a:solidFill>
                <a:schemeClr val="tx1"/>
              </a:solidFill>
              <a:uFillTx/>
              <a:latin typeface="+mn-ea"/>
              <a:ea typeface="+mn-ea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467360" y="3140710"/>
            <a:ext cx="8091170" cy="14255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2800" b="1" strike="noStrike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《风俗通》也叫《风俗通义》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汉代汉族民俗著</a:t>
            </a:r>
            <a:endParaRPr lang="zh-CN" altLang="en-US" sz="28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</a:t>
            </a:r>
            <a:r>
              <a:rPr lang="en-US" altLang="zh-CN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书中记录了大量的神话异闻</a:t>
            </a:r>
            <a:r>
              <a:rPr lang="en-US" altLang="zh-CN" sz="28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</a:t>
            </a:r>
            <a:r>
              <a:rPr lang="zh-CN" altLang="en-US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研究古代汉民族</a:t>
            </a:r>
            <a:endParaRPr lang="zh-CN" altLang="en-US" sz="2800" b="1" strike="noStrike" noProof="1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28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风俗和鬼神崇拜</a:t>
            </a:r>
            <a:r>
              <a:rPr lang="zh-CN" altLang="en-US" sz="2800" b="1" strike="noStrike" noProof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的重要文献。</a:t>
            </a:r>
            <a:endParaRPr lang="zh-CN" altLang="en-US" sz="2800" b="1" strike="noStrike" noProof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1187450" y="839788"/>
            <a:ext cx="3146425" cy="481013"/>
          </a:xfrm>
        </p:spPr>
        <p:txBody>
          <a:bodyPr>
            <a:normAutofit fontScale="9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kern="1200" cap="none" spc="0" normalizeH="0" baseline="0" noProof="1" smtClean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你能读</a:t>
            </a:r>
            <a:r>
              <a:rPr kumimoji="0" lang="zh-CN" altLang="en-US" sz="4000" b="1" i="0" u="none" strike="noStrike" kern="1200" cap="none" spc="0" normalizeH="0" baseline="0" noProof="1" smtClean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得</a:t>
            </a:r>
            <a:r>
              <a:rPr kumimoji="0" lang="zh-CN" altLang="zh-CN" sz="4000" b="1" i="0" u="none" strike="noStrike" kern="1200" cap="none" spc="0" normalizeH="0" baseline="0" noProof="1" smtClean="0">
                <a:solidFill>
                  <a:schemeClr val="tx2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准吗？</a:t>
            </a:r>
            <a:endParaRPr kumimoji="0" lang="zh-CN" altLang="en-US" sz="4000" b="1" i="0" u="none" strike="noStrike" kern="1200" cap="none" spc="0" normalizeH="0" baseline="0" noProof="1" smtClean="0">
              <a:solidFill>
                <a:schemeClr val="tx2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25602" name="内容占位符 20481"/>
          <p:cNvSpPr>
            <a:spLocks noGrp="1"/>
          </p:cNvSpPr>
          <p:nvPr>
            <p:ph idx="1"/>
          </p:nvPr>
        </p:nvSpPr>
        <p:spPr>
          <a:xfrm>
            <a:off x="1188085" y="1687830"/>
            <a:ext cx="2002790" cy="2511425"/>
          </a:xfrm>
        </p:spPr>
        <p:txBody>
          <a:bodyPr anchor="t" anchorCtr="0"/>
          <a:lstStyle/>
          <a:p>
            <a:pPr>
              <a:spcBef>
                <a:spcPts val="100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</a:rPr>
              <a:t>女</a:t>
            </a:r>
            <a:r>
              <a:rPr lang="zh-CN" altLang="en-US" b="1" dirty="0">
                <a:solidFill>
                  <a:srgbClr val="FF0000"/>
                </a:solidFill>
              </a:rPr>
              <a:t>娲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莽莽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榛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榛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掺和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捏</a:t>
            </a:r>
            <a:r>
              <a:rPr lang="zh-CN" altLang="en-US" b="1" dirty="0">
                <a:latin typeface="宋体" panose="02010600030101010101" pitchFamily="2" charset="-122"/>
                <a:sym typeface="宋体" panose="02010600030101010101" pitchFamily="2" charset="-122"/>
              </a:rPr>
              <a:t>泥</a:t>
            </a:r>
            <a:endParaRPr lang="zh-CN" altLang="en-US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抟</a:t>
            </a:r>
            <a:endParaRPr lang="zh-CN" altLang="en-US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5603" name="矩形 12"/>
          <p:cNvSpPr>
            <a:spLocks noRot="1"/>
          </p:cNvSpPr>
          <p:nvPr/>
        </p:nvSpPr>
        <p:spPr>
          <a:xfrm>
            <a:off x="5364163" y="1555750"/>
            <a:ext cx="2419350" cy="3140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chénɡ  chè</a:t>
            </a:r>
            <a:endParaRPr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róu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团</a:t>
            </a:r>
            <a:endParaRPr lang="zh-CN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挖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jué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zōnɡ</a:t>
            </a:r>
            <a:r>
              <a:rPr 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迹</a:t>
            </a:r>
            <a:endParaRPr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绵</a:t>
            </a:r>
            <a:r>
              <a:rPr 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r>
              <a:rPr altLang="zh-CN" sz="3200" b="1" dirty="0">
                <a:latin typeface="宋体" panose="02010600030101010101" pitchFamily="2" charset="-122"/>
              </a:rPr>
              <a:t>á</a:t>
            </a:r>
            <a:r>
              <a:rPr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988310" y="1560195"/>
            <a:ext cx="1900555" cy="27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strike="noStrike" noProof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</a:t>
            </a:r>
            <a:r>
              <a:rPr lang="en-US" altLang="zh-CN" sz="3200" b="1" strike="noStrike" noProof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endParaRPr lang="en-US" altLang="zh-CN" sz="3200" strike="noStrike" noProof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strike="noStrike" noProof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zhēn</a:t>
            </a:r>
            <a:endParaRPr lang="en-US" altLang="zh-CN" sz="3200" strike="noStrike" noProof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sz="3200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ch</a:t>
            </a:r>
            <a:r>
              <a:rPr lang="en-US" sz="3200" b="1" strike="noStrike" noProof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200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 huo</a:t>
            </a:r>
            <a:r>
              <a:rPr lang="en-US" altLang="zh-CN" sz="3200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endParaRPr lang="en-US" altLang="zh-CN" sz="3200" strike="noStrike" noProof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niē</a:t>
            </a:r>
            <a:endParaRPr lang="en-US" altLang="zh-CN" sz="3200" strike="noStrike" noProof="1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 fontAlgn="base">
              <a:lnSpc>
                <a:spcPct val="130000"/>
              </a:lnSpc>
              <a:buClr>
                <a:schemeClr val="tx1"/>
              </a:buClr>
              <a:buSzPct val="75000"/>
            </a:pPr>
            <a:r>
              <a:rPr lang="en-US" altLang="zh-CN" sz="32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tu</a:t>
            </a:r>
            <a:r>
              <a:rPr lang="en-US" altLang="zh-CN" sz="3200" b="1" strike="noStrike" noProof="1" smtClean="0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strike="noStrike" noProof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3200" strike="noStrike" noProof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strike="noStrike" noProof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225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标题 8194"/>
          <p:cNvSpPr>
            <a:spLocks noGrp="1" noRot="1"/>
          </p:cNvSpPr>
          <p:nvPr/>
        </p:nvSpPr>
        <p:spPr>
          <a:xfrm>
            <a:off x="5295900" y="908050"/>
            <a:ext cx="2870200" cy="48260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ctr" anchorCtr="0"/>
          <a:lstStyle/>
          <a:p>
            <a:pPr>
              <a:lnSpc>
                <a:spcPct val="9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你能写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对吗？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Rot="1"/>
          </p:cNvSpPr>
          <p:nvPr/>
        </p:nvSpPr>
        <p:spPr>
          <a:xfrm>
            <a:off x="7524115" y="1687830"/>
            <a:ext cx="1066800" cy="2489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澄澈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揉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掘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踪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延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2"/>
          <p:cNvSpPr txBox="1"/>
          <p:nvPr/>
        </p:nvSpPr>
        <p:spPr>
          <a:xfrm>
            <a:off x="112713" y="1217613"/>
            <a:ext cx="891857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请阅读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古籍中有关女娲的记载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用简洁的语言介绍女娲。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AutoShape 2"/>
          <p:cNvSpPr/>
          <p:nvPr/>
        </p:nvSpPr>
        <p:spPr>
          <a:xfrm>
            <a:off x="112713" y="525463"/>
            <a:ext cx="4832350" cy="692150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dirty="0">
                <a:latin typeface="Calibri" panose="020F0502020204030204" pitchFamily="34" charset="0"/>
                <a:ea typeface="黑体" panose="02010609060101010101" pitchFamily="49" charset="-122"/>
              </a:rPr>
              <a:t>一、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形象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655" y="4869180"/>
            <a:ext cx="850900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女娲是一位神女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人面蛇身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会七十变；曾炼石补天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拯救苍生；抟土造人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建立婚姻制度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使人类得以延续。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2"/>
          <p:cNvSpPr txBox="1"/>
          <p:nvPr/>
        </p:nvSpPr>
        <p:spPr>
          <a:xfrm>
            <a:off x="395605" y="1728470"/>
            <a:ext cx="852805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俗话说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天地开辟时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还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没有人类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女娲揉团黄土造成人。这项工作太费力了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女娲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忙不过来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就拿一根绳子放到泥浆中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拉出来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溅出的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泥点子就成了人。所以富贵的人是女娲揉团黄土造成的；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贫贱的人就是女娲甩绳子溅落的泥点变成的。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女娲在神祠里祷告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祈求神任命她做女媒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于是女娲就安排男女婚配。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1775" y="1100138"/>
            <a:ext cx="8231188" cy="4587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2865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①与其说女娲是一个神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不如说女娲是一个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313" y="1503363"/>
            <a:ext cx="8967787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感到</a:t>
            </a:r>
            <a:r>
              <a:rPr lang="en-US" altLang="zh-CN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孤独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有些</a:t>
            </a:r>
            <a:r>
              <a:rPr lang="zh-CN" altLang="en-US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疲倦</a:t>
            </a:r>
            <a:r>
              <a:rPr lang="en-US" altLang="zh-CN" sz="2800" b="1">
                <a:solidFill>
                  <a:srgbClr val="0417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会笑</a:t>
            </a:r>
            <a:r>
              <a:rPr lang="en-US" altLang="zh-CN" sz="2800" b="1">
                <a:solidFill>
                  <a:srgbClr val="0417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会</a:t>
            </a:r>
            <a:r>
              <a:rPr lang="en-US" altLang="zh-CN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假装生气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en-US" altLang="zh-CN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满心欢喜</a:t>
            </a:r>
            <a:r>
              <a:rPr lang="en-US" altLang="zh-CN" sz="2800" b="1">
                <a:solidFill>
                  <a:srgbClr val="0417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眉开眼笑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等</a:t>
            </a:r>
            <a:r>
              <a:rPr lang="zh-CN" altLang="zh-CN" sz="2800" b="1">
                <a:solidFill>
                  <a:srgbClr val="0417CC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写了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女娲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</a:t>
            </a:r>
            <a:r>
              <a:rPr lang="en-US" altLang="zh-CN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人的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喜怒哀乐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情</a:t>
            </a:r>
            <a:r>
              <a:rPr lang="en-US" altLang="zh-CN" sz="2800" b="1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不是一个神。</a:t>
            </a:r>
            <a:endParaRPr lang="zh-CN" altLang="en-US" sz="2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98425" y="234950"/>
            <a:ext cx="889952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800" b="1"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与其说女娲是一个神,不如说女娲是一个</a:t>
            </a:r>
            <a:r>
              <a:rPr lang="zh-CN" altLang="zh-CN" sz="2800" b="1" u="sng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zh-CN" sz="2800" b="1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的格式,结合课文内容,分析女娲形象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5" name="文本框 1"/>
          <p:cNvSpPr txBox="1"/>
          <p:nvPr/>
        </p:nvSpPr>
        <p:spPr>
          <a:xfrm>
            <a:off x="98108" y="2492375"/>
            <a:ext cx="8007350" cy="458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2865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②与其说女娲是一个神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不如说女娲是一个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孩子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25" y="2951480"/>
            <a:ext cx="9074150" cy="1318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5000"/>
              </a:lnSpc>
            </a:pP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觉得应该添一点儿什么东西进去</a:t>
            </a:r>
            <a:r>
              <a:rPr lang="en-US" altLang="zh-CN" sz="2800" b="1">
                <a:solidFill>
                  <a:srgbClr val="0417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让它生气蓬勃起来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”“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为什么不创造一种像自己的生物来加入到世间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417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女娲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是一个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调皮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活泼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充满活力与创造力的孩子</a:t>
            </a:r>
            <a:r>
              <a: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89" name="文本框 3"/>
          <p:cNvSpPr txBox="1"/>
          <p:nvPr/>
        </p:nvSpPr>
        <p:spPr>
          <a:xfrm>
            <a:off x="135573" y="4292600"/>
            <a:ext cx="7959725" cy="433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2665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③与其说女娲是一个神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不如说女娲是一个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母亲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5539" name="文本框 1"/>
          <p:cNvSpPr txBox="1"/>
          <p:nvPr/>
        </p:nvSpPr>
        <p:spPr>
          <a:xfrm>
            <a:off x="136525" y="4748848"/>
            <a:ext cx="89185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掘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掺和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揉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表现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女娲造人时的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慎重、认真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枕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赶紧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继续</a:t>
            </a:r>
            <a:r>
              <a:rPr lang="en-US" altLang="zh-CN" sz="2800" b="1">
                <a:solidFill>
                  <a:srgbClr val="0000CC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000CC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</a:t>
            </a:r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女娲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就是一个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勤劳忙碌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的母亲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35890" y="5699125"/>
            <a:ext cx="9034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女娲</a:t>
            </a:r>
            <a:r>
              <a:rPr lang="zh-CN" altLang="en-US" sz="2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是一位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勤劳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忙碌、慈爱善良、充满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智慧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的母亲</a:t>
            </a:r>
            <a:r>
              <a:rPr lang="zh-CN" altLang="en-US" sz="2800" b="1">
                <a:solidFill>
                  <a:srgbClr val="0417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417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5365" grpId="0"/>
      <p:bldP spid="5" grpId="0"/>
      <p:bldP spid="16389" grpId="0"/>
      <p:bldP spid="65539" grpId="0" uiExpand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TextBox 5"/>
          <p:cNvSpPr txBox="1"/>
          <p:nvPr/>
        </p:nvSpPr>
        <p:spPr>
          <a:xfrm>
            <a:off x="269875" y="1555750"/>
            <a:ext cx="89296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作者为什么把女娲塑造得更像一个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“人”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875" y="2024063"/>
            <a:ext cx="8378825" cy="224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因为是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她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才像人一样感到寂寞孤独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才有了造人的动机和愿望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；因为是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才能感受到人与人之间的温暖和柔情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；因为是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人</a:t>
            </a:r>
            <a:r>
              <a:rPr lang="en-US" altLang="zh-CN" sz="2800" b="1">
                <a:solidFill>
                  <a:srgbClr val="0000CC"/>
                </a:solidFill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她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才感受到人间的天伦之乐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产生做母亲的自豪欣慰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才能那样的不顾疲劳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那样的勤劳忙碌和充满爱心</a:t>
            </a:r>
            <a:r>
              <a:rPr lang="zh-CN" altLang="en-US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825" y="4270375"/>
            <a:ext cx="8143875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这样可以看到神话的情节虽然是想象的</a:t>
            </a:r>
            <a:r>
              <a:rPr lang="en-US" altLang="zh-CN" sz="2800" b="1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但又是真实而合情合理的。</a:t>
            </a:r>
            <a:endParaRPr lang="zh-CN" altLang="en-US" sz="2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1754188" y="1681163"/>
            <a:ext cx="10890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神性：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3"/>
          <p:cNvSpPr txBox="1"/>
          <p:nvPr/>
        </p:nvSpPr>
        <p:spPr>
          <a:xfrm>
            <a:off x="1908175" y="1772285"/>
            <a:ext cx="3119755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非凡的能力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造人的手段和方法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287338" y="3160713"/>
            <a:ext cx="539750" cy="952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女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娲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27088" y="2060575"/>
            <a:ext cx="1008063" cy="12969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3750" y="3962400"/>
            <a:ext cx="998538" cy="6731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391" name="文本框 7"/>
          <p:cNvSpPr txBox="1"/>
          <p:nvPr/>
        </p:nvSpPr>
        <p:spPr>
          <a:xfrm>
            <a:off x="1752918" y="4346575"/>
            <a:ext cx="109061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人性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2555558" y="3644583"/>
            <a:ext cx="144463" cy="1965325"/>
          </a:xfrm>
          <a:prstGeom prst="leftBrace">
            <a:avLst>
              <a:gd name="adj1" fmla="val 31792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800" strike="noStrike" kern="0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文本框 10"/>
          <p:cNvSpPr txBox="1"/>
          <p:nvPr/>
        </p:nvSpPr>
        <p:spPr>
          <a:xfrm>
            <a:off x="2650173" y="3500438"/>
            <a:ext cx="39497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喜怒哀乐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6600190" y="3644900"/>
            <a:ext cx="103505" cy="2117725"/>
          </a:xfrm>
          <a:prstGeom prst="leftBrace">
            <a:avLst>
              <a:gd name="adj1" fmla="val 31792"/>
              <a:gd name="adj2" fmla="val 5272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800" strike="noStrike" kern="0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5" name="文本框 18"/>
          <p:cNvSpPr txBox="1"/>
          <p:nvPr/>
        </p:nvSpPr>
        <p:spPr>
          <a:xfrm>
            <a:off x="5507990" y="1681480"/>
            <a:ext cx="14605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想象大胆奇特</a:t>
            </a:r>
            <a:endParaRPr lang="zh-CN" altLang="en-US" sz="28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396" name="文本框 4"/>
          <p:cNvSpPr txBox="1"/>
          <p:nvPr/>
        </p:nvSpPr>
        <p:spPr>
          <a:xfrm>
            <a:off x="2597150" y="4150995"/>
            <a:ext cx="4114165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孩子</a:t>
            </a:r>
            <a:r>
              <a:rPr lang="zh-CN" altLang="en-US" sz="2800" b="1">
                <a:sym typeface="微软雅黑" panose="020B0503020204020204" pitchFamily="3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调皮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充满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活力和创造力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7" name="文本框 4"/>
          <p:cNvSpPr txBox="1"/>
          <p:nvPr/>
        </p:nvSpPr>
        <p:spPr>
          <a:xfrm>
            <a:off x="2597150" y="5193030"/>
            <a:ext cx="4192270" cy="829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母亲</a:t>
            </a:r>
            <a:r>
              <a:rPr lang="zh-CN" altLang="en-US" sz="3200" b="1">
                <a:solidFill>
                  <a:srgbClr val="000000"/>
                </a:solidFill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:</a:t>
            </a:r>
            <a:r>
              <a:rPr lang="en-US" altLang="zh-CN" sz="28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勤劳忙碌</a:t>
            </a:r>
            <a:r>
              <a:rPr lang="en-US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慈爱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善良</a:t>
            </a:r>
            <a:r>
              <a:rPr lang="en-US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充满智慧</a:t>
            </a:r>
            <a:endParaRPr lang="zh-CN" altLang="en-US" sz="2800" b="1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98" name="文本框 30"/>
          <p:cNvSpPr txBox="1"/>
          <p:nvPr/>
        </p:nvSpPr>
        <p:spPr>
          <a:xfrm>
            <a:off x="6703695" y="4364990"/>
            <a:ext cx="15614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想象真实合理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9" name="Rectangle 2"/>
          <p:cNvSpPr>
            <a:spLocks noGrp="1"/>
          </p:cNvSpPr>
          <p:nvPr/>
        </p:nvSpPr>
        <p:spPr>
          <a:xfrm>
            <a:off x="155575" y="439738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2115</Words>
  <Application>WPS 演示</Application>
  <PresentationFormat>在屏幕上显示</PresentationFormat>
  <Paragraphs>187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华文新魏</vt:lpstr>
      <vt:lpstr>SimSun-ExtB</vt:lpstr>
      <vt:lpstr>楷体</vt:lpstr>
      <vt:lpstr>黑体</vt:lpstr>
      <vt:lpstr>PMingLiU-ExtB</vt:lpstr>
      <vt:lpstr>微软雅黑</vt:lpstr>
      <vt:lpstr>方正姚体</vt:lpstr>
      <vt:lpstr>Arial Unicode MS</vt:lpstr>
      <vt:lpstr>默认设计模板</vt:lpstr>
      <vt:lpstr>PowerPoint 演示文稿</vt:lpstr>
      <vt:lpstr>导入：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dell</cp:lastModifiedBy>
  <cp:revision>115</cp:revision>
  <dcterms:created xsi:type="dcterms:W3CDTF">2003-12-22T12:56:00Z</dcterms:created>
  <dcterms:modified xsi:type="dcterms:W3CDTF">2021-12-17T01:40:08Z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A045CC1436AA4556BE0C28535595FE5B</vt:lpwstr>
  </property>
</Properties>
</file>