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676" r:id="rId5"/>
    <p:sldId id="331" r:id="rId6"/>
    <p:sldId id="336" r:id="rId7"/>
    <p:sldId id="378" r:id="rId8"/>
    <p:sldId id="675" r:id="rId9"/>
    <p:sldId id="654" r:id="rId10"/>
    <p:sldId id="655" r:id="rId11"/>
    <p:sldId id="402" r:id="rId12"/>
    <p:sldId id="403" r:id="rId13"/>
    <p:sldId id="405" r:id="rId14"/>
    <p:sldId id="455" r:id="rId15"/>
    <p:sldId id="592" r:id="rId16"/>
    <p:sldId id="745" r:id="rId17"/>
    <p:sldId id="722" r:id="rId18"/>
    <p:sldId id="602" r:id="rId19"/>
    <p:sldId id="748" r:id="rId20"/>
    <p:sldId id="746" r:id="rId21"/>
    <p:sldId id="742" r:id="rId22"/>
    <p:sldId id="750" r:id="rId23"/>
    <p:sldId id="743" r:id="rId24"/>
    <p:sldId id="744" r:id="rId25"/>
    <p:sldId id="646" r:id="rId26"/>
    <p:sldId id="363" r:id="rId27"/>
    <p:sldId id="752" r:id="rId28"/>
    <p:sldId id="754" r:id="rId29"/>
    <p:sldId id="755" r:id="rId30"/>
    <p:sldId id="756" r:id="rId31"/>
    <p:sldId id="757" r:id="rId32"/>
    <p:sldId id="762" r:id="rId33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370"/>
    <a:srgbClr val="FF330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327"/>
        <p:guide pos="380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9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1.png"/><Relationship Id="rId38" Type="http://schemas.openxmlformats.org/officeDocument/2006/relationships/tags" Target="../tags/tag3.xml"/><Relationship Id="rId37" Type="http://schemas.openxmlformats.org/officeDocument/2006/relationships/tags" Target="../tags/tag2.xml"/><Relationship Id="rId36" Type="http://schemas.openxmlformats.org/officeDocument/2006/relationships/tags" Target="../tags/tag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9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31033" y="2149076"/>
            <a:ext cx="4231486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11 </a:t>
            </a:r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老 王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028" name="Text Box 1027"/>
          <p:cNvSpPr txBox="1"/>
          <p:nvPr/>
        </p:nvSpPr>
        <p:spPr>
          <a:xfrm>
            <a:off x="6432868" y="3106420"/>
            <a:ext cx="2697163" cy="645160"/>
          </a:xfrm>
          <a:prstGeom prst="rect">
            <a:avLst/>
          </a:prstGeom>
          <a:solidFill>
            <a:schemeClr val="bg1">
              <a:alpha val="54117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6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杨绛</a:t>
            </a:r>
            <a:r>
              <a:rPr lang="en-US" altLang="zh-CN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nɡ</a:t>
            </a:r>
            <a:endParaRPr lang="en-US" altLang="zh-CN" sz="3600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2745" y="732790"/>
            <a:ext cx="111766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请你以老王的视角将场景中的空格补充完整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070" y="1377950"/>
            <a:ext cx="113823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场景一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与别人不同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杨绛先生常坐我的三轮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我蹬她坐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一路说着闲话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她总是很仔细地听我讲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她真是一个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场景二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知道我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她女儿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感受到了她和她家人的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场景三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我顺带给杨绛家里送冰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我想要减半收费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她却认为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“当然”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我想她不接受是因为觉得我本身困难而对我怀有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之心。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场景四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我去送香油和鸡蛋给她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我不是要钱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但她还是拿了一些钱给我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我觉得她对我送东西的本意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2230" y="1860550"/>
            <a:ext cx="3564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尊重别人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没架子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4205" y="2332355"/>
            <a:ext cx="1886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有夜盲症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4115" y="2332355"/>
            <a:ext cx="3132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送我大瓶鱼肝油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5760" y="2845435"/>
            <a:ext cx="2960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善良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关爱他人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47275" y="3797300"/>
            <a:ext cx="1139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同情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5760" y="4712970"/>
            <a:ext cx="1864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有所误会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290" y="1290955"/>
            <a:ext cx="1187958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下面是某同学在阅读课文时随手写下的批注。请你仿照示例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选择你最认同的两个词语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做详细的批注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思考探究一或导学一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【批注】①穷苦 ②命运 ③平等 ④尊重 ⑤同情 ⑥人道关怀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【示例】我选①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结合课文第4段内容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荒僻的小胡同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破破落落的大院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塌败的小屋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我感受到老王的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居住条件很不好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而且这么差的地方也不是他的家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体现出一种没有家的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穷苦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90" y="4829175"/>
            <a:ext cx="1174813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有个哥哥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死了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有两个侄儿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没出息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我感受到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命运对老王的不眷顾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,似乎所有的不幸都降临在他身上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感受到他</a:t>
            </a:r>
            <a:r>
              <a:rPr lang="zh-CN" altLang="en-US" sz="3200" b="1" u="sng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命运的不幸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3535" y="4768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思考探究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01015" y="691515"/>
            <a:ext cx="1150429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③④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常坐老王的三轮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车费减半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u="sng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当然不要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我感受到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老王渴望得到一种平等的尊重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而</a:t>
            </a:r>
            <a:r>
              <a:rPr lang="zh-CN" altLang="en-US" sz="3200" b="1" u="sng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作者确实要比别人尊重他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但是</a:t>
            </a:r>
            <a:r>
              <a:rPr lang="zh-CN" altLang="en-US" sz="3200" b="1" u="sng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</a:t>
            </a:r>
            <a:r>
              <a:rPr lang="zh-CN" altLang="en-US" sz="3200" b="1" u="sng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不完全平等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015" y="2593340"/>
            <a:ext cx="1150429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段内容和老王送香油鸡蛋的片段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我一定要给他钱而老王并</a:t>
            </a:r>
            <a:r>
              <a:rPr lang="zh-CN" altLang="en-US" sz="3200" b="1" u="sng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不是要钱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我感受到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作者对老王的同情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015" y="4070985"/>
            <a:ext cx="1150429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结合课文结尾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不幸者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u="sng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愧怍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”等词语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我感受到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作为知识分子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对自己内心的反省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充满人道关怀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4180" y="1016635"/>
            <a:ext cx="116560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对于本文的线索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有人认为是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老王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有人认为是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有人认为是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‘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我’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与老王之间的情感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。你认为呢？请谈谈理由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导学二⑴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内容占位符 3"/>
          <p:cNvSpPr txBox="1"/>
          <p:nvPr/>
        </p:nvSpPr>
        <p:spPr>
          <a:xfrm>
            <a:off x="344170" y="2190115"/>
            <a:ext cx="11503660" cy="12388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我认为线索是“老王”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文章以“老王”为题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根据时间顺序写了老王的生活经历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体现了老王的品质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内容占位符 3"/>
          <p:cNvSpPr txBox="1"/>
          <p:nvPr>
            <p:custDataLst>
              <p:tags r:id="rId1"/>
            </p:custDataLst>
          </p:nvPr>
        </p:nvSpPr>
        <p:spPr>
          <a:xfrm>
            <a:off x="344170" y="3284220"/>
            <a:ext cx="11503660" cy="12388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我认为线索是“我”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“我”是陈述者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课文从“我”的视角介绍了老王的基本情况、生活处境和精神品质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6" name="内容占位符 3"/>
          <p:cNvSpPr txBox="1"/>
          <p:nvPr>
            <p:custDataLst>
              <p:tags r:id="rId2"/>
            </p:custDataLst>
          </p:nvPr>
        </p:nvSpPr>
        <p:spPr>
          <a:xfrm>
            <a:off x="424180" y="4523105"/>
            <a:ext cx="11301095" cy="12388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我认为</a:t>
            </a:r>
            <a:r>
              <a:rPr lang="zh-CN" sz="3200" b="1" dirty="0">
                <a:latin typeface="Arial" panose="020B0604020202020204" pitchFamily="34" charset="0"/>
                <a:ea typeface="楷体_GB2312" pitchFamily="49" charset="-122"/>
              </a:rPr>
              <a:t>课文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“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‘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我’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与老王之间的情感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为线索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课文叙写的几件事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贯穿始终的是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老王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之间友好、平等的情感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43535" y="1029335"/>
            <a:ext cx="115042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文中多次提到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“我”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付钱给老王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试着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找出相关的语句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“我”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和老王的交往中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钱起到了什么作用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思考探究二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79" name="内容占位符 3"/>
          <p:cNvSpPr txBox="1"/>
          <p:nvPr/>
        </p:nvSpPr>
        <p:spPr>
          <a:xfrm>
            <a:off x="344170" y="2176780"/>
            <a:ext cx="11503660" cy="283146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作者虽然在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文革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中一度经济拮据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但整体收入远在老王之上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同情老王的不幸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敬重老王的人品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所以愿意尽力照顾老王的生意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不让老王吃亏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不要他减半收车费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不让他白送钱先生看病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不白拿老王的香油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鸡蛋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钱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在作者这一方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是尊重老王的诚实劳动、表达谢意的方式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也是对生活窘困的老王表示同情和关怀的物质手段。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17220" y="3323590"/>
            <a:ext cx="675005" cy="135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老 王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205231" y="1718946"/>
            <a:ext cx="266700" cy="442436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b="1" dirty="0"/>
          </a:p>
        </p:txBody>
      </p:sp>
      <p:sp>
        <p:nvSpPr>
          <p:cNvPr id="22" name="左大括号 21"/>
          <p:cNvSpPr/>
          <p:nvPr/>
        </p:nvSpPr>
        <p:spPr>
          <a:xfrm>
            <a:off x="2350770" y="4375150"/>
            <a:ext cx="247650" cy="186182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b="1" dirty="0"/>
          </a:p>
        </p:txBody>
      </p:sp>
      <p:sp>
        <p:nvSpPr>
          <p:cNvPr id="24" name="右大括号 23"/>
          <p:cNvSpPr/>
          <p:nvPr/>
        </p:nvSpPr>
        <p:spPr>
          <a:xfrm>
            <a:off x="9556750" y="1190625"/>
            <a:ext cx="426720" cy="483108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071100" y="2043430"/>
            <a:ext cx="1030605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关爱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同情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尊重愧怍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05151" y="5776596"/>
            <a:ext cx="63309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愧怍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charset="-122"/>
              </a:rPr>
              <a:t>关怀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不够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右大括号 26"/>
          <p:cNvSpPr/>
          <p:nvPr/>
        </p:nvSpPr>
        <p:spPr>
          <a:xfrm flipH="1">
            <a:off x="3042920" y="1448435"/>
            <a:ext cx="126365" cy="112395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/>
          </a:p>
        </p:txBody>
      </p:sp>
      <p:sp>
        <p:nvSpPr>
          <p:cNvPr id="28" name="右大括号 27"/>
          <p:cNvSpPr/>
          <p:nvPr/>
        </p:nvSpPr>
        <p:spPr>
          <a:xfrm flipH="1">
            <a:off x="3026410" y="4374515"/>
            <a:ext cx="144145" cy="134048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477136" y="1718754"/>
            <a:ext cx="8064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苦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477135" y="4750435"/>
            <a:ext cx="7600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善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363345" y="2407920"/>
            <a:ext cx="12661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老王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2345690" y="1532890"/>
            <a:ext cx="207645" cy="227139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b="1" dirty="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105150" y="1190625"/>
            <a:ext cx="211010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孤苦伶仃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卑微眼疾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家境贫困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28"/>
          <p:cNvSpPr txBox="1">
            <a:spLocks noChangeArrowheads="1"/>
          </p:cNvSpPr>
          <p:nvPr/>
        </p:nvSpPr>
        <p:spPr bwMode="auto">
          <a:xfrm>
            <a:off x="2477136" y="3096704"/>
            <a:ext cx="8064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善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右大括号 2"/>
          <p:cNvSpPr/>
          <p:nvPr/>
        </p:nvSpPr>
        <p:spPr>
          <a:xfrm flipH="1">
            <a:off x="2983230" y="2911475"/>
            <a:ext cx="186690" cy="112395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110230" y="2739390"/>
            <a:ext cx="64801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送冰块</a:t>
            </a:r>
            <a:r>
              <a:rPr lang="en-US" altLang="zh-CN" sz="3200" b="1"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车费减半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老实厚道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送默存上医院</a:t>
            </a:r>
            <a:r>
              <a:rPr lang="en-US" altLang="zh-CN" sz="3200" b="1"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不肯拿钱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善良淳朴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送香油鸡蛋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知恩图报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30"/>
          <p:cNvSpPr txBox="1">
            <a:spLocks noChangeArrowheads="1"/>
          </p:cNvSpPr>
          <p:nvPr/>
        </p:nvSpPr>
        <p:spPr bwMode="auto">
          <a:xfrm>
            <a:off x="1363345" y="5045075"/>
            <a:ext cx="11899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我们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3110230" y="4204970"/>
            <a:ext cx="670115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常坐老王的三轮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不嫌弃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送大瓶鱼肝油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关爱他人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sz="3200" b="1">
                <a:latin typeface="+mn-lt"/>
                <a:ea typeface="SimSun-ExtB" panose="02010609060101010101" charset="-122"/>
                <a:sym typeface="+mn-ea"/>
              </a:rPr>
              <a:t>老王送香油鸡蛋</a:t>
            </a:r>
            <a:r>
              <a:rPr lang="zh-CN" sz="3200" b="1">
                <a:latin typeface="+mn-lt"/>
                <a:ea typeface="SimSun-ExtB" panose="02010609060101010101" charset="-122"/>
                <a:sym typeface="+mn-ea"/>
              </a:rPr>
              <a:t>时</a:t>
            </a:r>
            <a:r>
              <a:rPr lang="en-US" altLang="zh-CN" sz="3200" b="1"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+mn-lt"/>
                <a:ea typeface="SimSun-ExtB" panose="02010609060101010101" charset="-122"/>
                <a:sym typeface="+mn-ea"/>
              </a:rPr>
              <a:t>给他钱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不亏欠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3535" y="4768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290" y="1290955"/>
            <a:ext cx="119621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细读文中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老王来送香油鸡蛋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的段落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探究下列问题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思考探究三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为什么要详写这部分内容？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在这部分中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又为什么要详写老王的肖像、神态以及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的心理活动？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3535" y="4768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细读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探究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9" name="文本占位符 1536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43535" y="2279650"/>
            <a:ext cx="11661140" cy="9385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indent="0" eaLnBrk="0" fontAlgn="base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因为它集中体现作者一家与老王珍贵友情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老王向作者一家表达谢意令作者既感动又愧怍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62560" y="4307205"/>
            <a:ext cx="118427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老王的肖像、神态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令人联想到“遗像”和“僵尸”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的心理活动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暗示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了老王的结局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为下文自责因受惊吓而忽略老王的心意做铺垫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4790" y="382905"/>
            <a:ext cx="119189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怎么理解作者所说的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“可是我害怕得糊涂了”</a:t>
            </a:r>
            <a:r>
              <a:rPr 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？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文中反复出现对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老王肖像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神态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的描写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内容近乎相同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,“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直僵僵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这些词语有什么表达效果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导学二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2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占位符 1536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24790" y="871855"/>
            <a:ext cx="11772900" cy="9385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indent="0" eaLnBrk="0" fontAlgn="base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本能地被老王骇人的病容吓到了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作者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在害怕的心理下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条件反射式地拿钱给老王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没有请他坐坐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喝口茶水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事后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看来确实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有失礼貌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显得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糊涂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20040" y="3303270"/>
            <a:ext cx="114973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en-US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第</a:t>
            </a:r>
            <a:r>
              <a:rPr lang="en-US" altLang="en-US" sz="32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8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段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中的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“直僵僵”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等词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是为了</a:t>
            </a:r>
            <a:r>
              <a:rPr lang="zh-CN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突出</a:t>
            </a: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老王病</a:t>
            </a:r>
            <a:r>
              <a:rPr lang="zh-CN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得</a:t>
            </a: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而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“我”面对这样的老王很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惊讶</a:t>
            </a:r>
            <a:r>
              <a:rPr lang="en-US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；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20040" y="4295775"/>
            <a:ext cx="113404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en-US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第</a:t>
            </a:r>
            <a:r>
              <a:rPr lang="en-US" altLang="en-US" sz="32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16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段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中的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“直僵僵”一词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是为了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突出老王内心的落寞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也</a:t>
            </a:r>
            <a:r>
              <a:rPr lang="en-US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写出了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en-US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当时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对老王的不理解和</a:t>
            </a: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内心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的害怕</a:t>
            </a:r>
            <a:r>
              <a:rPr lang="en-US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20040" y="5291455"/>
            <a:ext cx="114973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前后呼应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完整地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展现出老王重病时来送香油鸡蛋的真情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为下文写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“我”的愧怍做铺垫</a:t>
            </a:r>
            <a:r>
              <a:rPr lang="en-US" altLang="en-US" sz="3200" b="1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43535" y="1546860"/>
            <a:ext cx="11409045" cy="151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sz="3200" b="1"/>
              <a:t>杨绛的作品语言朴素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却灵气飞扬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别有韵味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请回答下面问题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l" eaLnBrk="1" hangingPunct="1">
              <a:lnSpc>
                <a:spcPct val="100000"/>
              </a:lnSpc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⑴</a:t>
            </a:r>
            <a:r>
              <a:rPr sz="3200" b="1">
                <a:sym typeface="+mn-ea"/>
              </a:rPr>
              <a:t>“</a:t>
            </a:r>
            <a:r>
              <a:rPr sz="3200" b="1">
                <a:sym typeface="+mn-ea"/>
              </a:rPr>
              <a:t>开门看见老王直僵僵地镶嵌在门框里”</a:t>
            </a:r>
            <a:r>
              <a:rPr sz="3200" b="1">
                <a:sym typeface="+mn-ea"/>
              </a:rPr>
              <a:t>一句中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ym typeface="+mn-ea"/>
              </a:rPr>
              <a:t>“镶嵌”一词能否换成“站立”？为什么？</a:t>
            </a:r>
            <a:endParaRPr sz="3200" b="1">
              <a:sym typeface="+mn-ea"/>
            </a:endParaRPr>
          </a:p>
          <a:p>
            <a:pPr algn="l" eaLnBrk="1" hangingPunct="1">
              <a:lnSpc>
                <a:spcPct val="100000"/>
              </a:lnSpc>
            </a:pP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</a:pP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</a:pP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18440" y="72961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揣摩语言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720" y="3165475"/>
            <a:ext cx="11231245" cy="298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不能换。“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镶嵌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”一词一般用于没有生命的东西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这是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拟物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夸张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的修辞手法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生动形象地写出了老王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身体僵直的病态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强调了老王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已经病入</a:t>
            </a:r>
            <a:r>
              <a:rPr lang="zh-CN" altLang="en-US" sz="6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膏肓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暗示了老王的结局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说明这是他生命的最后时光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这一刻的老王就像是一个活标本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就像是一幅遗像。而“站立”没有这种表达效果。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796925" y="1743075"/>
            <a:ext cx="10571480" cy="20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把握文章主要情节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理解老王的苦和善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2.品味文章平淡而富有表现力的语言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体会作者的情感。</a:t>
            </a:r>
            <a:endParaRPr lang="zh-CN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3.探究作者对老王心怀</a:t>
            </a:r>
            <a:r>
              <a:rPr lang="zh-CN" alt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“愧怍”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的深刻原因。</a:t>
            </a:r>
            <a:endParaRPr lang="zh-CN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91795" y="1442720"/>
            <a:ext cx="1140904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⑵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“说得可笑些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他简直像棺材里倒出来的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就像我想象里的僵尸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骷髅上绷着一层枯黄的干皮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打上一棍就会散成一堆白骨”一句中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“说得可笑些”能否换成“说得可怕些”？为什么？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535" y="3011170"/>
            <a:ext cx="115735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不能换。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可笑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表面是“笑”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实际上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体现了作者在看到老王之后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内心深深的悲哀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以笑写哀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更增其哀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“可怕”体现不出作者见到老王病入膏肓的样子后悲哀的心情。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297815" y="507365"/>
            <a:ext cx="11635740" cy="449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sz="3200" b="1"/>
              <a:t> 联系上下文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/>
              <a:t>揣摩</a:t>
            </a:r>
            <a:r>
              <a:rPr sz="3200" b="1"/>
              <a:t>句中加点词表情达意的效果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思考探究四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/>
              <a:t>。</a:t>
            </a:r>
            <a:endParaRPr sz="3200" b="1"/>
          </a:p>
          <a:p>
            <a:pPr eaLnBrk="1" hangingPunct="1">
              <a:lnSpc>
                <a:spcPct val="100000"/>
              </a:lnSpc>
            </a:pPr>
            <a:r>
              <a:rPr sz="3200" b="1"/>
              <a:t>①我们当然不要他减半收费。</a:t>
            </a:r>
            <a:endParaRPr sz="3200" b="1"/>
          </a:p>
          <a:p>
            <a:pPr eaLnBrk="1" hangingPunct="1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3200" b="1"/>
              <a:t>一般什么情况下说“当然”</a:t>
            </a:r>
            <a:r>
              <a:rPr lang="zh-CN" sz="3200" b="1"/>
              <a:t>？</a:t>
            </a:r>
            <a:r>
              <a:rPr sz="3200" b="1"/>
              <a:t>“当然”用在这里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流露了“我们”什么样的心理？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3200" b="1"/>
          </a:p>
          <a:p>
            <a:pPr eaLnBrk="1" hangingPunct="1">
              <a:lnSpc>
                <a:spcPts val="3800"/>
              </a:lnSpc>
            </a:pPr>
            <a:endParaRPr sz="3200" b="1"/>
          </a:p>
          <a:p>
            <a:pPr eaLnBrk="1" hangingPunct="1">
              <a:lnSpc>
                <a:spcPts val="3800"/>
              </a:lnSpc>
            </a:pPr>
            <a:endParaRPr sz="3200" b="1"/>
          </a:p>
          <a:p>
            <a:pPr eaLnBrk="1" hangingPunct="1">
              <a:lnSpc>
                <a:spcPts val="3800"/>
              </a:lnSpc>
            </a:pPr>
            <a:endParaRPr sz="3200" b="1"/>
          </a:p>
          <a:p>
            <a:pPr eaLnBrk="1" hangingPunct="1">
              <a:lnSpc>
                <a:spcPts val="3800"/>
              </a:lnSpc>
            </a:pPr>
            <a:r>
              <a:rPr sz="3200" b="1"/>
              <a:t>②他从没看透我们是好欺负的主顾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他大概压根儿没想到这点。</a:t>
            </a:r>
            <a:endParaRPr sz="3200" b="1"/>
          </a:p>
          <a:p>
            <a:pPr eaLnBrk="1" hangingPunct="1">
              <a:lnSpc>
                <a:spcPts val="38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3200" b="1"/>
              <a:t>“从”和“压根儿”强调的是什么？“大概”同“压根儿”是否矛盾？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3200" b="1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97815" y="2430145"/>
            <a:ext cx="11635105" cy="15684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顺理成章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的情况说</a:t>
            </a:r>
            <a:r>
              <a:rPr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“当然”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。表明</a:t>
            </a:r>
            <a:r>
              <a:rPr sz="3200" b="1">
                <a:sym typeface="+mn-ea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</a:t>
            </a:r>
            <a:r>
              <a:rPr sz="3200" b="1"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之前帮助老王是诚心诚意的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不要求老王回报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ym typeface="+mn-ea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</a:t>
            </a:r>
            <a:r>
              <a:rPr sz="3200" b="1"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也很同情老王的贫苦生活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从来没有占便宜的念头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77190" y="4811395"/>
            <a:ext cx="11555730" cy="16300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从</a:t>
            </a:r>
            <a:r>
              <a:rPr lang="en-US" altLang="zh-CN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强调以前从未发生过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“压根儿”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强调一点儿也没有过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“大概”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表明这是作者的推测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而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“压根儿”表明作者坚信老王的诚实和善良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他绝不会有欺负主顾的念头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193040" y="1908810"/>
            <a:ext cx="11906250" cy="106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sz="3200" b="1"/>
              <a:t>③我也赶忙解释</a:t>
            </a:r>
            <a:r>
              <a:rPr lang="zh-CN" sz="3200" b="1"/>
              <a:t>：</a:t>
            </a:r>
            <a:r>
              <a:rPr sz="3200" b="1"/>
              <a:t>“我知道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我知道</a:t>
            </a:r>
            <a:r>
              <a:rPr lang="en-US" sz="3200" b="1"/>
              <a:t>——</a:t>
            </a:r>
            <a:r>
              <a:rPr sz="3200" b="1"/>
              <a:t>不过你既然来了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就免得托人捎了。”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3200" b="1"/>
              <a:t>“我”为什么这么说？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192405" y="2974340"/>
            <a:ext cx="11612245" cy="16300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“我知道”重复两次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表示作者对老王的尊重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因为老王强调“我不是要钱”。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“不过</a:t>
            </a:r>
            <a:r>
              <a:rPr lang="en-US" altLang="zh-CN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既然</a:t>
            </a:r>
            <a:r>
              <a:rPr lang="en-US" altLang="zh-CN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就”的句式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强化了委婉的语气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表明作者怕老王不好意思收钱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让老王体面地收钱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429260" y="1743710"/>
            <a:ext cx="11332845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文章写于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1984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是一篇回忆性散文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记叙了自己从前同老王交往中的几个生活片段。当时正是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“文化大革命”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时期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杨绛夫妇在那个荒唐动乱的特殊年代里受了不少苦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被认为是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“反动学术权威”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失去了女婿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。但是任何歪风邪气对老王都没有丝毫影响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他照样尊重作者夫妇。由此与老王的交往深深地印刻在了作者的脑海之中。作者写这篇文章的时候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已经度过了动乱年代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她在追忆动乱年代遇到的这些善良的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人们时更容易忽略苦难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而是突出苦难年代里人性的光辉。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6735" y="6298407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endParaRPr lang="zh-CN" altLang="en-US" sz="3600" strike="noStrike" noProof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3535" y="6184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链接背景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9075" y="875030"/>
            <a:ext cx="117894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1.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小语反复研读课文结尾的语句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并将之与杨绛所写初稿的结尾进行对照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却产生了更大的困惑。现在邀请你一起来解惑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r>
              <a:rPr lang="zh-CN" altLang="zh-CN" sz="32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初稿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那是一个</a:t>
            </a:r>
            <a:r>
              <a:rPr lang="zh-CN" altLang="en-US" sz="3200" b="1" u="sng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多吃多占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的人对一个不幸者的愧怍。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课文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那是一个</a:t>
            </a:r>
            <a:r>
              <a:rPr lang="zh-CN" altLang="en-US" sz="3200" b="1" u="sng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幸运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的人对一个不幸者的愧怍。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1774" name="表格 31773"/>
          <p:cNvGraphicFramePr/>
          <p:nvPr>
            <p:custDataLst>
              <p:tags r:id="rId1"/>
            </p:custDataLst>
          </p:nvPr>
        </p:nvGraphicFramePr>
        <p:xfrm>
          <a:off x="0" y="2936240"/>
          <a:ext cx="12192635" cy="3788410"/>
        </p:xfrm>
        <a:graphic>
          <a:graphicData uri="http://schemas.openxmlformats.org/drawingml/2006/table">
            <a:tbl>
              <a:tblPr/>
              <a:tblGrid>
                <a:gridCol w="4547870"/>
                <a:gridCol w="7644765"/>
              </a:tblGrid>
              <a:tr h="9042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作者为什么把</a:t>
                      </a:r>
                      <a:r>
                        <a:rPr lang="en-US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多吃多占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改为</a:t>
                      </a:r>
                      <a:r>
                        <a:rPr lang="en-US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幸运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”？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多吃多占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指物质层面的占有</a:t>
                      </a:r>
                      <a:r>
                        <a:rPr lang="en-US" altLang="zh-CN" sz="30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含贬义；</a:t>
                      </a:r>
                      <a:r>
                        <a:rPr lang="en-US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幸运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则侧重于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47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老王是</a:t>
                      </a:r>
                      <a:r>
                        <a:rPr lang="en-US" altLang="zh-CN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不幸者</a:t>
                      </a:r>
                      <a:r>
                        <a:rPr lang="en-US" altLang="zh-CN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”</a:t>
                      </a:r>
                      <a:r>
                        <a:rPr lang="en-US" altLang="zh-CN" sz="30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但是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作者一家就真的是</a:t>
                      </a:r>
                      <a:r>
                        <a:rPr lang="en-US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幸运者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吗？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8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既然各人有各人的</a:t>
                      </a:r>
                      <a:r>
                        <a:rPr lang="en-US" altLang="zh-CN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不幸</a:t>
                      </a:r>
                      <a:r>
                        <a:rPr lang="en-US" altLang="zh-CN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”</a:t>
                      </a:r>
                      <a:r>
                        <a:rPr lang="en-US" altLang="zh-CN" sz="30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作者为什么</a:t>
                      </a:r>
                      <a:r>
                        <a:rPr lang="en-US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愧怍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+mn-ea"/>
                        </a:rPr>
                        <a:t>”？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</a:rPr>
                        <a:t>  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66" name="Rectangle 2"/>
          <p:cNvSpPr/>
          <p:nvPr/>
        </p:nvSpPr>
        <p:spPr>
          <a:xfrm>
            <a:off x="6811645" y="3368040"/>
            <a:ext cx="4092575" cy="553085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作者在精神层面的优势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31775" name="Rectangle 2"/>
          <p:cNvSpPr/>
          <p:nvPr/>
        </p:nvSpPr>
        <p:spPr>
          <a:xfrm>
            <a:off x="4528185" y="3982085"/>
            <a:ext cx="7663180" cy="1337945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0000"/>
              </a:lnSpc>
              <a:spcBef>
                <a:spcPct val="50000"/>
              </a:spcBef>
            </a:pP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从</a:t>
            </a:r>
            <a:r>
              <a:rPr lang="en-US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那时候</a:t>
            </a:r>
            <a:r>
              <a:rPr lang="zh-CN" altLang="en-US" sz="3000" b="1" dirty="0"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我们在干校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默存不知怎么的一条腿走不得路了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en-US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我自己不敢乘三轮</a:t>
            </a:r>
            <a:r>
              <a:rPr lang="zh-CN" altLang="en-US" sz="3000" b="1" strike="noStrike" noProof="1" dirty="0"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等可看出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作者一家此时的境况也不尽如人意</a:t>
            </a:r>
            <a:endParaRPr lang="zh-CN" altLang="en-US" sz="30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1776" name="Rectangle 2"/>
          <p:cNvSpPr/>
          <p:nvPr/>
        </p:nvSpPr>
        <p:spPr>
          <a:xfrm>
            <a:off x="4528185" y="5320030"/>
            <a:ext cx="7663180" cy="1476375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老王给了</a:t>
            </a:r>
            <a:r>
              <a:rPr lang="en-US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我们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真情和尊重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把</a:t>
            </a:r>
            <a:r>
              <a:rPr lang="en-US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我们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当亲人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。</a:t>
            </a:r>
            <a:r>
              <a:rPr lang="en-US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我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还之以善良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却不能同样关怀和平等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只</a:t>
            </a:r>
            <a:r>
              <a:rPr lang="zh-CN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是把老王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当朋友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关爱不够</a:t>
            </a:r>
            <a:endParaRPr lang="zh-CN" altLang="en-US" sz="3000" b="1" strike="noStrike" noProof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6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140970" y="1612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主题探究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6" grpId="0"/>
      <p:bldP spid="31775" grpId="0"/>
      <p:bldP spid="317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8905" y="1176655"/>
            <a:ext cx="11789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文中的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幸运者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有谁？请找出来分析他们该不该有愧怍？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485" y="1760220"/>
            <a:ext cx="105613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①有人说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这老光棍大约年轻时不老实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害了什么恶病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瞎掉了一只眼。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6255" y="3090545"/>
            <a:ext cx="105613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②他并没有力气运送什么货物。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幸亏有一位老先生愿把自己降格为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货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让老王运送。</a:t>
            </a: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43865" y="4506595"/>
            <a:ext cx="10561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老王同院的老李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3140710" y="2252980"/>
            <a:ext cx="64801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有些人：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幸灾乐祸、歧视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5438140" y="3583305"/>
            <a:ext cx="64801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老先生：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善良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、有同情心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4126230" y="4506595"/>
            <a:ext cx="64801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老李：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冷漠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、麻木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0" y="1122045"/>
          <a:ext cx="12117705" cy="5643880"/>
        </p:xfrm>
        <a:graphic>
          <a:graphicData uri="http://schemas.openxmlformats.org/drawingml/2006/table">
            <a:tbl>
              <a:tblPr/>
              <a:tblGrid>
                <a:gridCol w="3343910"/>
                <a:gridCol w="4708525"/>
                <a:gridCol w="406527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原文语句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写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老王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写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en-US" altLang="zh-CN" sz="32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360"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有一天</a:t>
                      </a:r>
                      <a:r>
                        <a:rPr lang="en-US" altLang="zh-CN" sz="30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我在家听到打门</a:t>
                      </a:r>
                      <a:r>
                        <a:rPr lang="en-US" altLang="zh-CN" sz="30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开门看见老王直僵僵地镶嵌在门框里。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30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镶嵌”一词写出了</a:t>
                      </a:r>
                      <a:r>
                        <a:rPr sz="3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老王</a:t>
                      </a:r>
                      <a:r>
                        <a:rPr lang="zh-CN" sz="3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怎样的状态？</a:t>
                      </a:r>
                      <a:endParaRPr lang="zh-CN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sz="3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en-US" altLang="zh-CN" sz="30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看见老王这种状态</a:t>
                      </a:r>
                      <a:r>
                        <a:rPr lang="en-US" altLang="zh-CN" sz="30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内心情感是怎样的？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7400"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他赶忙止住我说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en-US" altLang="zh-CN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我不是要钱。</a:t>
                      </a:r>
                      <a:r>
                        <a:rPr lang="en-US" altLang="zh-CN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我也赶忙解释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我知道</a:t>
                      </a:r>
                      <a:r>
                        <a:rPr lang="en-US" altLang="zh-CN" sz="30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我知道</a:t>
                      </a:r>
                      <a:r>
                        <a:rPr lang="en-US" altLang="zh-CN" sz="3000" b="0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——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不过你既然来了</a:t>
                      </a:r>
                      <a:r>
                        <a:rPr lang="en-US" altLang="zh-CN" sz="30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endParaRPr lang="en-US" altLang="zh-CN" sz="3000" b="1">
                        <a:solidFill>
                          <a:schemeClr val="tx1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就免得托人捎了。</a:t>
                      </a:r>
                      <a:r>
                        <a:rPr lang="en-US" altLang="zh-CN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endParaRPr lang="en-US" altLang="zh-CN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endParaRPr lang="en-US" altLang="zh-CN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楷体_GB2312" pitchFamily="49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请你以第一人称补白老王当时的心理。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请你以第一人称补白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sz="3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en-US" altLang="zh-CN" sz="30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当时的心理。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9540" y="144780"/>
            <a:ext cx="1200086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读写人的散文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不仅要读懂作者所写的人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更应通过这个人触摸到作者的心境。请细读课文节选内容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完成下面的表格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6930" y="2463165"/>
            <a:ext cx="467423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瘦弱无力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僵硬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毫无生气的病态。</a:t>
            </a:r>
            <a:endParaRPr lang="zh-CN" altLang="en-US" sz="3200" b="1">
              <a:solidFill>
                <a:srgbClr val="FF00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05800" y="2709545"/>
            <a:ext cx="2340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吃惊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376930" y="3767455"/>
            <a:ext cx="4674235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我不是要钱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平日里你们待我那么好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那么照顾我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我又没有什么亲人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我只是希望临死前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用香油、鸡蛋表达对你们的感激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希望你们能收下我的心意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FF00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051165" y="4310380"/>
            <a:ext cx="40792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我不能白收了你的香油、鸡蛋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你生活得也那么艰难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我不想让你吃亏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所以要给你钱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FF00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7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89865" y="1122045"/>
          <a:ext cx="11838940" cy="3169920"/>
        </p:xfrm>
        <a:graphic>
          <a:graphicData uri="http://schemas.openxmlformats.org/drawingml/2006/table">
            <a:tbl>
              <a:tblPr/>
              <a:tblGrid>
                <a:gridCol w="3022600"/>
                <a:gridCol w="1612265"/>
                <a:gridCol w="7204075"/>
              </a:tblGrid>
              <a:tr h="6400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原文语句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写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老王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写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en-US" altLang="zh-CN" sz="32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208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但不知为什么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每想起老王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总觉得心上不安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结合文章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说说为什么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en-US" altLang="zh-CN" sz="32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每想起老王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总觉得心上不安</a:t>
                      </a:r>
                      <a:r>
                        <a:rPr lang="en-US" altLang="zh-CN" sz="32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837430" y="2764155"/>
            <a:ext cx="71913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老王真心实意地对待我们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我们却没有领会他的心意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给予他相应的关爱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反而拿钱去伤害了他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深感自责；最后他病入膏肓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走向死亡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我们却未能给予他临终关怀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深感遗憾；对于老王的孤苦和不幸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我们却没有真正地体察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给予他慰藉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深感愧怍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3" name="文本框 2"/>
          <p:cNvSpPr txBox="1"/>
          <p:nvPr/>
        </p:nvSpPr>
        <p:spPr>
          <a:xfrm>
            <a:off x="5447030" y="1304925"/>
            <a:ext cx="1517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老王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4" name="文本框 27653"/>
          <p:cNvSpPr txBox="1"/>
          <p:nvPr/>
        </p:nvSpPr>
        <p:spPr>
          <a:xfrm>
            <a:off x="3543935" y="3928745"/>
            <a:ext cx="2313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老实厚道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善良淳朴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知恩图报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文本框 27654"/>
          <p:cNvSpPr txBox="1"/>
          <p:nvPr/>
        </p:nvSpPr>
        <p:spPr>
          <a:xfrm>
            <a:off x="2751138" y="4446588"/>
            <a:ext cx="5619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文本框 27655"/>
          <p:cNvSpPr txBox="1"/>
          <p:nvPr/>
        </p:nvSpPr>
        <p:spPr>
          <a:xfrm>
            <a:off x="3549015" y="2192655"/>
            <a:ext cx="2490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穷苦卑微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孤苦眼疾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文本框 27656"/>
          <p:cNvSpPr txBox="1"/>
          <p:nvPr/>
        </p:nvSpPr>
        <p:spPr>
          <a:xfrm>
            <a:off x="2751138" y="2425700"/>
            <a:ext cx="6302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390775" y="2584450"/>
            <a:ext cx="360363" cy="22844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9" name="文本框 7"/>
          <p:cNvSpPr txBox="1"/>
          <p:nvPr/>
        </p:nvSpPr>
        <p:spPr>
          <a:xfrm>
            <a:off x="6039485" y="2334895"/>
            <a:ext cx="1762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不幸者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381375" y="2305050"/>
            <a:ext cx="248920" cy="96583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381375" y="4133850"/>
            <a:ext cx="248285" cy="13430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62" name="文本框 3"/>
          <p:cNvSpPr txBox="1"/>
          <p:nvPr/>
        </p:nvSpPr>
        <p:spPr>
          <a:xfrm>
            <a:off x="6047740" y="5021580"/>
            <a:ext cx="16116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幸运者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63" name="文本框 4"/>
          <p:cNvSpPr txBox="1"/>
          <p:nvPr/>
        </p:nvSpPr>
        <p:spPr>
          <a:xfrm>
            <a:off x="6726555" y="3180715"/>
            <a:ext cx="13119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关心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同情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尊重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上下箭头 9"/>
          <p:cNvSpPr/>
          <p:nvPr/>
        </p:nvSpPr>
        <p:spPr>
          <a:xfrm>
            <a:off x="6650038" y="2979738"/>
            <a:ext cx="76200" cy="2016125"/>
          </a:xfrm>
          <a:prstGeom prst="up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3535" y="4768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3860" y="1498600"/>
            <a:ext cx="111486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有人评价杨绛与丈夫钱钟书还有女儿钱瑗所构成的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我们仨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“一个单纯温馨的学者家庭”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。请熟读课文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结合下列材料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分析人物的语言和行为细节等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一家人的性格共同点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写出两条探究结果。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085" y="3559810"/>
            <a:ext cx="6910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①杨绛一家人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相亲相爱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充满生活情趣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8085" y="4143375"/>
            <a:ext cx="23355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热爱祖国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3535" y="4768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拓展延伸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387" name="Rectangle 4"/>
          <p:cNvSpPr/>
          <p:nvPr/>
        </p:nvSpPr>
        <p:spPr>
          <a:xfrm>
            <a:off x="1524000" y="3178175"/>
            <a:ext cx="9144000" cy="3683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C0C0C0">
                <a:alpha val="79999"/>
              </a:srgbClr>
            </a:outerShdw>
          </a:effectLst>
        </p:spPr>
        <p:txBody>
          <a:bodyPr anchor="t" anchorCtr="0">
            <a:spAutoFit/>
          </a:bodyPr>
          <a:p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625" y="497205"/>
            <a:ext cx="106902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文中的老王和作者杨绛身上都闪现着人性的光辉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请你为他们各写一则颁奖词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表达对他们的敬意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35" y="1573530"/>
            <a:ext cx="10454005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给老王的颁奖词：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给杨绛的颁奖词：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9780" y="2139315"/>
            <a:ext cx="107073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你是一粒普通的微尘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甚至让人忽视你的存在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但你固守着人性的淳朴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知恩图报。你用一只生病的眼睛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苦寻着求生的道路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而你的善良早已为人们铺筑了一条阳光大道。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686435" y="4366260"/>
            <a:ext cx="10800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将生命的苦果咽下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而说自己幸运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你扛起照顾不幸者的责任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用善良回报善良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在人世间碰撞出最美的光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温暖人们的心房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23335" y="1823085"/>
            <a:ext cx="737616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杨绛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我国当代</a:t>
            </a:r>
            <a:r>
              <a:rPr lang="zh-CN" altLang="en-US" sz="3200" b="1" dirty="0">
                <a:latin typeface="宋体" panose="02010600030101010101" pitchFamily="2" charset="-122"/>
              </a:rPr>
              <a:t>作家、文学翻译家和外国文学研究家。她的丈夫是著名学者、作家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</a:rPr>
              <a:t>钱钟书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字</a:t>
            </a:r>
            <a:r>
              <a:rPr lang="zh-CN" altLang="en-US" sz="3200" b="1" u="sng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默存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杨绛通晓英语、法语、西班牙语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她翻译的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堂吉诃德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被公认为此书最优秀的汉语译本。</a:t>
            </a:r>
            <a:r>
              <a:rPr 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93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岁时出版的散文随笔</a:t>
            </a:r>
            <a:r>
              <a:rPr lang="en-US" altLang="zh-CN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我们仨</a:t>
            </a:r>
            <a:r>
              <a:rPr lang="en-US" altLang="zh-CN" sz="3200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ea"/>
              </a:rPr>
              <a:t>s</a:t>
            </a:r>
            <a:r>
              <a:rPr lang="en-US" altLang="zh-CN" sz="32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  <a:sym typeface="+mn-ea"/>
              </a:rPr>
              <a:t>ā</a:t>
            </a:r>
            <a:r>
              <a:rPr lang="en-US" altLang="zh-CN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讲述了一家三口相守相助、相聚相失的经历。</a:t>
            </a:r>
            <a:r>
              <a:rPr lang="en-US" sz="3200" b="1" dirty="0">
                <a:latin typeface="宋体" panose="02010600030101010101" pitchFamily="2" charset="-122"/>
                <a:sym typeface="+mn-ea"/>
              </a:rPr>
              <a:t>96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岁出版哲理散文集《走到人生边上》。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8196" name="Picture 2" descr="E:\孙巧灵\2016秋上\上课课件\制作\R八语上\人八语大课堂正文\HZH10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1" y="1823353"/>
            <a:ext cx="2756240" cy="342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作者简介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627380" y="1506855"/>
            <a:ext cx="11760200" cy="35763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预学三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蹬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绷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捎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肿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胀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伛偻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骷髅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佝偻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攥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endParaRPr lang="en-US" altLang="zh-CN" sz="36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阴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yì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xi</a:t>
            </a:r>
            <a:r>
              <a:rPr lang="en-US" altLang="zh-CN" sz="36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qi</a:t>
            </a:r>
            <a:r>
              <a:rPr lang="en-US" altLang="zh-CN" sz="36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hu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     </a:t>
            </a:r>
            <a:r>
              <a:rPr lang="en-US" altLang="zh-CN" sz="36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恐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40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t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   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败</a:t>
            </a: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endParaRPr lang="en-US" altLang="zh-CN" sz="36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荒</a:t>
            </a:r>
            <a:r>
              <a:rPr lang="en-US" altLang="zh-CN" sz="36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36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取</a:t>
            </a:r>
            <a:r>
              <a:rPr lang="en-US" altLang="zh-CN" sz="36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dì              zhì</a:t>
            </a:r>
            <a:r>
              <a:rPr lang="en-US" altLang="zh-CN" sz="3600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6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笨      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愧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zuò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endParaRPr lang="en-US" altLang="zh-CN" sz="3600" b="1" dirty="0" err="1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901912" y="2089362"/>
            <a:ext cx="1102783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dēng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bēng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sh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ā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o           </a:t>
            </a:r>
            <a:r>
              <a:rPr lang="en-US" altLang="zh-CN" sz="40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endParaRPr lang="en-US" altLang="zh-CN" sz="40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yǔ lǚ            kū lóu          gōu lóu        zu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Text Box 4"/>
          <p:cNvSpPr txBox="1"/>
          <p:nvPr>
            <p:custDataLst>
              <p:tags r:id="rId2"/>
            </p:custDataLst>
          </p:nvPr>
        </p:nvSpPr>
        <p:spPr>
          <a:xfrm>
            <a:off x="1461347" y="3596852"/>
            <a:ext cx="1102783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翳            </a:t>
            </a:r>
            <a:r>
              <a:rPr lang="zh-CN" altLang="en-US" sz="40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镶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嵌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惶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</a:t>
            </a:r>
            <a:r>
              <a:rPr lang="zh-CN" altLang="zh-CN" sz="4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塌</a:t>
            </a:r>
            <a:r>
              <a:rPr lang="en-US" altLang="zh-CN" sz="4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  </a:t>
            </a:r>
            <a:endParaRPr lang="en-US" altLang="zh-CN" sz="4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僻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滞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怍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653540" y="1660525"/>
          <a:ext cx="8632825" cy="4145280"/>
        </p:xfrm>
        <a:graphic>
          <a:graphicData uri="http://schemas.openxmlformats.org/drawingml/2006/table">
            <a:tbl>
              <a:tblPr/>
              <a:tblGrid>
                <a:gridCol w="1679575"/>
                <a:gridCol w="4389755"/>
                <a:gridCol w="2563495"/>
              </a:tblGrid>
              <a:tr h="6400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第一组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辨析字本义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组词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缔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结合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谛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细察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伛</a:t>
                      </a:r>
                      <a:r>
                        <a:rPr lang="en-US" altLang="zh-CN" sz="400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  <a:sym typeface="+mn-ea"/>
                        </a:rPr>
                        <a:t>yǔ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呕</a:t>
                      </a:r>
                      <a:r>
                        <a:rPr lang="en-US" altLang="zh-CN" sz="4000" b="0" dirty="0">
                          <a:solidFill>
                            <a:srgbClr val="FF0000"/>
                          </a:solidFill>
                          <a:latin typeface="+mj-lt"/>
                          <a:ea typeface="宋体" panose="02010600030101010101" pitchFamily="2" charset="-122"/>
                          <a:cs typeface="+mj-lt"/>
                          <a:sym typeface="+mn-ea"/>
                        </a:rPr>
                        <a:t>ǒu</a:t>
                      </a:r>
                      <a:endParaRPr lang="en-US" altLang="zh-CN" sz="4000" b="0" dirty="0">
                        <a:solidFill>
                          <a:srgbClr val="FF0000"/>
                        </a:solidFill>
                        <a:latin typeface="+mj-lt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latin typeface="+mj-lt"/>
                          <a:ea typeface="宋体" panose="02010600030101010101" pitchFamily="2" charset="-122"/>
                          <a:cs typeface="+mj-lt"/>
                          <a:sym typeface="+mn-ea"/>
                        </a:rPr>
                        <a:t>讴</a:t>
                      </a:r>
                      <a:r>
                        <a:rPr lang="en-US" altLang="zh-CN" sz="4000" dirty="0">
                          <a:solidFill>
                            <a:srgbClr val="FF0000"/>
                          </a:solidFill>
                          <a:latin typeface="+mj-lt"/>
                          <a:ea typeface="宋体" panose="02010600030101010101" pitchFamily="2" charset="-122"/>
                          <a:cs typeface="+mj-lt"/>
                          <a:sym typeface="+mn-ea"/>
                        </a:rPr>
                        <a:t>ō</a:t>
                      </a:r>
                      <a:r>
                        <a:rPr lang="en-US" altLang="zh-CN" sz="4000" dirty="0">
                          <a:solidFill>
                            <a:srgbClr val="FF0000"/>
                          </a:solidFill>
                          <a:latin typeface="+mj-lt"/>
                          <a:ea typeface="宋体" panose="02010600030101010101" pitchFamily="2" charset="-122"/>
                          <a:cs typeface="+mj-lt"/>
                          <a:sym typeface="+mn-ea"/>
                        </a:rPr>
                        <a:t>u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latin typeface="+mj-lt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331845" y="3738245"/>
            <a:ext cx="4399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弯</a:t>
            </a:r>
            <a:r>
              <a:rPr lang="en-US" altLang="zh-CN" sz="36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腰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曲</a:t>
            </a:r>
            <a:r>
              <a:rPr lang="en-US" altLang="zh-CN" sz="36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背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31125" y="3020695"/>
            <a:ext cx="2554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谛听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31760" y="2284095"/>
            <a:ext cx="2554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取缔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32395" y="3738245"/>
            <a:ext cx="25539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伛偻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331210" y="4403725"/>
            <a:ext cx="4399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呕吐</a:t>
            </a:r>
            <a:endParaRPr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731125" y="4465320"/>
            <a:ext cx="2555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呕心沥血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303655" y="96329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【易错字整理单】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3331210" y="5128895"/>
            <a:ext cx="4399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齐声歌唱</a:t>
            </a:r>
            <a:endParaRPr 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7732395" y="5110480"/>
            <a:ext cx="25539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讴歌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394970" y="1619250"/>
          <a:ext cx="11360150" cy="4283710"/>
        </p:xfrm>
        <a:graphic>
          <a:graphicData uri="http://schemas.openxmlformats.org/drawingml/2006/table">
            <a:tbl>
              <a:tblPr/>
              <a:tblGrid>
                <a:gridCol w="1336040"/>
                <a:gridCol w="3440430"/>
                <a:gridCol w="1981200"/>
                <a:gridCol w="4602480"/>
              </a:tblGrid>
              <a:tr h="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姓名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称呼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职业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外貌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360">
                <a:tc>
                  <a:txBody>
                    <a:bodyPr/>
                    <a:p>
                      <a:pPr lvl="0" indent="0" algn="ctr" fontAlgn="auto">
                        <a:buNone/>
                      </a:pP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住处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buNone/>
                      </a:pP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家庭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情况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6190">
                <a:tc gridSpan="4">
                  <a:txBody>
                    <a:bodyPr/>
                    <a:p>
                      <a:pPr lvl="0" indent="0" algn="l" fontAlgn="auto">
                        <a:buNone/>
                      </a:pPr>
                      <a:r>
                        <a:rPr lang="en-US" altLang="zh-CN" sz="36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“</a:t>
                      </a: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我</a:t>
                      </a:r>
                      <a:r>
                        <a:rPr lang="en-US" altLang="zh-CN" sz="36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”</a:t>
                      </a:r>
                      <a:r>
                        <a:rPr lang="zh-CN" altLang="en-US" sz="36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对老王的初印象</a:t>
                      </a:r>
                      <a:r>
                        <a:rPr lang="zh-CN" altLang="en-US" sz="36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endParaRPr lang="zh-CN" altLang="en-US" sz="36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710055" y="1622425"/>
            <a:ext cx="34124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不详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12000" y="1627505"/>
            <a:ext cx="46424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老王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710055" y="2216785"/>
            <a:ext cx="34124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三轮车夫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2645" y="2272665"/>
            <a:ext cx="4562475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一只眼是</a:t>
            </a:r>
            <a:r>
              <a:rPr lang="en-US" altLang="zh-CN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田螺眼</a:t>
            </a:r>
            <a:r>
              <a:rPr lang="en-US" altLang="zh-CN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瞎的</a:t>
            </a:r>
            <a:endParaRPr lang="zh-CN" altLang="en-US" sz="33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0055" y="2926715"/>
            <a:ext cx="3577590" cy="166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荒僻的小胡同中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一个破落大院的几间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塌败的小屋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192645" y="2926715"/>
            <a:ext cx="4562475" cy="1143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无亲无故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只有两个没出息的侄儿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66090" y="5226050"/>
            <a:ext cx="11185525" cy="617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生活贫困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身份卑微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孤苦伶仃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无依无靠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75005" y="780415"/>
            <a:ext cx="65176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初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识老王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完成下列表格填空。</a:t>
            </a:r>
            <a:endParaRPr lang="zh-CN" altLang="en-US" sz="3600" b="1" dirty="0"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323850" y="730250"/>
          <a:ext cx="11594465" cy="5927090"/>
        </p:xfrm>
        <a:graphic>
          <a:graphicData uri="http://schemas.openxmlformats.org/drawingml/2006/table">
            <a:tbl>
              <a:tblPr/>
              <a:tblGrid>
                <a:gridCol w="1543050"/>
                <a:gridCol w="5181600"/>
                <a:gridCol w="4869815"/>
              </a:tblGrid>
              <a:tr h="384302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交往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事件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&gt;</a:t>
                      </a:r>
                      <a:endParaRPr lang="en-US" altLang="zh-CN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老王为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我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做了什么？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③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我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MingLiU-ExtB" panose="02020500000000000000" charset="-120"/>
                          <a:cs typeface="MingLiU-ExtB" panose="02020500000000000000" charset="-12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MingLiU-ExtB" panose="02020500000000000000" charset="-120"/>
                          <a:ea typeface="宋体" panose="02010600030101010101" pitchFamily="2" charset="-122"/>
                          <a:cs typeface="MingLiU-ExtB" panose="02020500000000000000" charset="-120"/>
                          <a:sym typeface="+mn-ea"/>
                        </a:rPr>
                        <a:t>家</a:t>
                      </a: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为老王做了什么？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③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84070">
                <a:tc>
                  <a:txBody>
                    <a:bodyPr/>
                    <a:p>
                      <a:pPr lvl="0" indent="0" algn="l" fontAlgn="auto"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情感投入度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PK</a:t>
                      </a:r>
                      <a:endParaRPr lang="en-US" altLang="zh-CN" sz="3200" b="1" dirty="0">
                        <a:solidFill>
                          <a:srgbClr val="32323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indent="0" algn="l" fontAlgn="auto"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老王</a:t>
                      </a:r>
                      <a:r>
                        <a:rPr lang="en-US" altLang="zh-CN" sz="3200" b="1" u="sng" dirty="0">
                          <a:solidFill>
                            <a:srgbClr val="32323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我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A</a:t>
                      </a:r>
                      <a:r>
                        <a:rPr lang="zh-CN" sz="3200">
                          <a:sym typeface="+mn-ea"/>
                        </a:rPr>
                        <a:t>.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= B</a:t>
                      </a:r>
                      <a:r>
                        <a:rPr lang="zh-CN" sz="3200">
                          <a:sym typeface="+mn-ea"/>
                        </a:rPr>
                        <a:t>.</a:t>
                      </a:r>
                      <a:r>
                        <a:rPr lang="en-US" altLang="zh-CN" sz="3200" b="0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≈ 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C</a:t>
                      </a:r>
                      <a:r>
                        <a:rPr lang="zh-CN" sz="3200">
                          <a:sym typeface="+mn-ea"/>
                        </a:rPr>
                        <a:t>.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﹤ D</a:t>
                      </a:r>
                      <a:r>
                        <a:rPr lang="zh-CN" sz="3200">
                          <a:sym typeface="+mn-ea"/>
                        </a:rPr>
                        <a:t>.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﹥</a:t>
                      </a:r>
                      <a:r>
                        <a:rPr lang="zh-CN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  <a:p>
                      <a:pPr lvl="0" indent="0" algn="l" fontAlgn="auto">
                        <a:buNone/>
                      </a:pPr>
                      <a:r>
                        <a:rPr lang="zh-CN" altLang="en-US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选择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3200" b="1" dirty="0">
                          <a:solidFill>
                            <a:srgbClr val="32323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   </a:t>
                      </a:r>
                      <a:r>
                        <a:rPr lang="zh-CN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理由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endParaRPr lang="zh-CN" altLang="en-US" sz="3200" b="1" dirty="0">
                        <a:solidFill>
                          <a:srgbClr val="323232"/>
                        </a:solidFill>
                        <a:uFillTx/>
                        <a:latin typeface="SimSun-ExtB" panose="02010609060101010101" charset="-122"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871345" y="1320800"/>
            <a:ext cx="51727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给“我”家送冰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比前任的大一倍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冰价相等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车费减半。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1345" y="2397125"/>
            <a:ext cx="51727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送默存上医院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坚决不肯拿钱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2305" y="3429000"/>
            <a:ext cx="51727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sz="3200" b="1">
                <a:ea typeface="SimSun-ExtB" panose="02010609060101010101" charset="-122"/>
              </a:rPr>
              <a:t>去世前</a:t>
            </a:r>
            <a:r>
              <a:rPr lang="zh-CN" sz="3200" b="1">
                <a:ea typeface="SimSun-ExtB" panose="02010609060101010101" charset="-122"/>
              </a:rPr>
              <a:t>一天给我们</a:t>
            </a:r>
            <a:r>
              <a:rPr lang="zh-CN" sz="3200" b="1">
                <a:ea typeface="SimSun-ExtB" panose="02010609060101010101" charset="-122"/>
              </a:rPr>
              <a:t>送</a:t>
            </a:r>
            <a:r>
              <a:rPr sz="3200" b="1">
                <a:ea typeface="SimSun-ExtB" panose="02010609060101010101" charset="-122"/>
              </a:rPr>
              <a:t>香油鸡蛋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044055" y="1257300"/>
            <a:ext cx="48742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常坐老王的三轮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照顾他的生意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044055" y="3429000"/>
            <a:ext cx="51727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sz="3200" b="1">
                <a:ea typeface="SimSun-ExtB" panose="02010609060101010101" charset="-122"/>
              </a:rPr>
              <a:t>老王送香油鸡蛋</a:t>
            </a:r>
            <a:r>
              <a:rPr lang="zh-CN" sz="3200" b="1">
                <a:ea typeface="SimSun-ExtB" panose="02010609060101010101" charset="-122"/>
              </a:rPr>
              <a:t>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给他钱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7115810" y="2397125"/>
            <a:ext cx="4802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sz="3200" b="1">
                <a:ea typeface="SimSun-ExtB" panose="02010609060101010101" charset="-122"/>
              </a:rPr>
              <a:t>送他大瓶鱼肝油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3013075" y="5076825"/>
            <a:ext cx="4724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871345" y="5076825"/>
            <a:ext cx="10046335" cy="144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100" b="1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老王对“我”一家的帮助惦念感激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一直想</a:t>
            </a:r>
            <a:r>
              <a:rPr lang="zh-CN"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自己的方式回报“我”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而“我”却对病</a:t>
            </a:r>
            <a:r>
              <a:rPr lang="zh-CN"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容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可怖的</a:t>
            </a:r>
            <a:r>
              <a:rPr lang="zh-CN"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老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王心生惧意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还给他“钱”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误会了老王的本意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“我”对老王是愧怍</a:t>
            </a:r>
            <a:r>
              <a:rPr lang="zh-CN"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sz="31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53085" y="29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整体感知课文内容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24510" y="671830"/>
            <a:ext cx="11018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结合课文内容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试着用杨绛先生的口吻说说老王是个怎样的人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完成下面的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填空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510" y="1870710"/>
            <a:ext cx="110191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老王靠着活命的只是一辆破旧的三轮车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我觉得他真是一个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en-US" altLang="zh-CN" sz="32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同样带给我这样感觉的还因为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等处境；但是他又是那么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因为他愿意给我们家顺带送冰并车费减半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所以我写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压根儿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没想过我们好欺负。他还做过类似的事情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这种种事情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让我感谢他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同时又感到愧怍。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8175" y="2346960"/>
            <a:ext cx="2340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可怜而不幸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52560" y="2346960"/>
            <a:ext cx="1946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孤苦伶仃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175" y="2849245"/>
            <a:ext cx="1932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生活贫困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4365" y="2799715"/>
            <a:ext cx="2068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善良老实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345" y="4250690"/>
            <a:ext cx="442912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送默存上医院不肯拿钱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6750" y="4311650"/>
            <a:ext cx="55797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去世前一天给我送香油、鸡蛋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679*299"/>
  <p:tag name="TABLE_ENDDRAG_RECT" val="130*130*679*299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894*317"/>
  <p:tag name="TABLE_ENDDRAG_RECT" val="31*74*894*317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12*465"/>
  <p:tag name="TABLE_ENDDRAG_RECT" val="25*59*912*465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UNIT_TABLE_BEAUTIFY" val="smartTable{4224789a-37e8-4871-b62e-17a3a5e5e652}"/>
  <p:tag name="TABLE_ENDDRAG_ORIGIN_RECT" val="960*285"/>
  <p:tag name="TABLE_ENDDRAG_RECT" val="0*231*960*285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SPECIAL_SOURCE" val="bdnull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SPECIAL_SOURCE" val="bdnull"/>
</p:tagLst>
</file>

<file path=ppt/tags/tag77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54*435"/>
  <p:tag name="TABLE_ENDDRAG_RECT" val="0*88*954*436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32*249"/>
  <p:tag name="TABLE_ENDDRAG_RECT" val="14*88*932*249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SPECIAL_SOURCE" val="bdnull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SPECIAL_SOURCE" val="bdnull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SPECIAL_SOURCE" val="bdnull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SPECIAL_SOURCE" val="bdnull"/>
</p:tagLst>
</file>

<file path=ppt/tags/tag90.xml><?xml version="1.0" encoding="utf-8"?>
<p:tagLst xmlns:p="http://schemas.openxmlformats.org/presentationml/2006/main">
  <p:tag name="KSO_WM_SPECIAL_SOURCE" val="bdnull"/>
</p:tagLst>
</file>

<file path=ppt/tags/tag91.xml><?xml version="1.0" encoding="utf-8"?>
<p:tagLst xmlns:p="http://schemas.openxmlformats.org/presentationml/2006/main">
  <p:tag name="KSO_DOCER_TEMPLATE_OPEN_ONCE_MARK" val="1"/>
  <p:tag name="KSO_WPP_MARK_KEY" val="94cebafb-2898-4dbd-a4fe-c65de3deca6d"/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5863</Words>
  <Application>WPS 演示</Application>
  <PresentationFormat>自定义</PresentationFormat>
  <Paragraphs>435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思源黑体 CN Bold</vt:lpstr>
      <vt:lpstr>黑体</vt:lpstr>
      <vt:lpstr>新宋体</vt:lpstr>
      <vt:lpstr>SimSun-ExtB</vt:lpstr>
      <vt:lpstr>Calibri</vt:lpstr>
      <vt:lpstr>方正楷体_GBK</vt:lpstr>
      <vt:lpstr>微软雅黑</vt:lpstr>
      <vt:lpstr>MingLiU-ExtB</vt:lpstr>
      <vt:lpstr>等线</vt:lpstr>
      <vt:lpstr>Arial Unicode MS</vt:lpstr>
      <vt:lpstr>楷体_GB2312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老王</dc:title>
  <dc:creator>黄红政</dc:creator>
  <cp:lastModifiedBy>黄红政</cp:lastModifiedBy>
  <cp:revision>32</cp:revision>
  <dcterms:created xsi:type="dcterms:W3CDTF">2021-04-05T13:56:00Z</dcterms:created>
  <dcterms:modified xsi:type="dcterms:W3CDTF">2023-04-03T02:08:08Z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073BDA1D8A2445F2866668071D35868F</vt:lpwstr>
  </property>
</Properties>
</file>