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notesMasterIdLst>
    <p:notesMasterId r:id="rId34"/>
  </p:notesMasterIdLst>
  <p:sldIdLst>
    <p:sldId id="257" r:id="rId2"/>
    <p:sldId id="287" r:id="rId3"/>
    <p:sldId id="334" r:id="rId4"/>
    <p:sldId id="363" r:id="rId5"/>
    <p:sldId id="315" r:id="rId6"/>
    <p:sldId id="258" r:id="rId7"/>
    <p:sldId id="265" r:id="rId8"/>
    <p:sldId id="335" r:id="rId9"/>
    <p:sldId id="294" r:id="rId10"/>
    <p:sldId id="297" r:id="rId11"/>
    <p:sldId id="298" r:id="rId12"/>
    <p:sldId id="324" r:id="rId13"/>
    <p:sldId id="327" r:id="rId14"/>
    <p:sldId id="325" r:id="rId15"/>
    <p:sldId id="279" r:id="rId16"/>
    <p:sldId id="303" r:id="rId17"/>
    <p:sldId id="267" r:id="rId18"/>
    <p:sldId id="312" r:id="rId19"/>
    <p:sldId id="306" r:id="rId20"/>
    <p:sldId id="307" r:id="rId21"/>
    <p:sldId id="308" r:id="rId22"/>
    <p:sldId id="310" r:id="rId23"/>
    <p:sldId id="271" r:id="rId24"/>
    <p:sldId id="319" r:id="rId25"/>
    <p:sldId id="311" r:id="rId26"/>
    <p:sldId id="316" r:id="rId27"/>
    <p:sldId id="277" r:id="rId28"/>
    <p:sldId id="330" r:id="rId29"/>
    <p:sldId id="274" r:id="rId30"/>
    <p:sldId id="317" r:id="rId31"/>
    <p:sldId id="331" r:id="rId32"/>
    <p:sldId id="321" r:id="rId3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CC"/>
    <a:srgbClr val="066031"/>
    <a:srgbClr val="5D0939"/>
    <a:srgbClr val="00502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4" autoAdjust="0"/>
    <p:restoredTop sz="90183" autoAdjust="0"/>
  </p:normalViewPr>
  <p:slideViewPr>
    <p:cSldViewPr>
      <p:cViewPr>
        <p:scale>
          <a:sx n="75" d="100"/>
          <a:sy n="75" d="100"/>
        </p:scale>
        <p:origin x="-1134" y="-72"/>
      </p:cViewPr>
      <p:guideLst>
        <p:guide orient="horz" pos="2180"/>
        <p:guide pos="284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Rot="1" noChangeArrowheads="1" noTextEdit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buFontTx/>
              <a:buNone/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15B9D30-76A8-4325-9F23-EDEA9496056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ECF0F2E-1457-48BC-9080-949F1A3198D5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92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921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zh-CN" smtClean="0"/>
          </a:p>
        </p:txBody>
      </p:sp>
      <p:sp>
        <p:nvSpPr>
          <p:cNvPr id="922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85E77EC6-0B34-4A0A-8C6D-4BC1A3EB9BAF}" type="slidenum">
              <a:rPr lang="en-US" altLang="zh-CN" sz="1200" b="1"/>
              <a:pPr algn="r"/>
              <a:t>5</a:t>
            </a:fld>
            <a:endParaRPr lang="en-US" altLang="zh-CN" sz="1200" b="1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C488B7D-5742-4DF9-A921-D482F29A275B}" type="slidenum">
              <a:rPr lang="en-US" altLang="zh-CN"/>
              <a:pPr/>
              <a:t>20</a:t>
            </a:fld>
            <a:endParaRPr lang="en-US" altLang="zh-CN"/>
          </a:p>
        </p:txBody>
      </p:sp>
      <p:sp>
        <p:nvSpPr>
          <p:cNvPr id="2560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2560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zh-CN" smtClean="0"/>
          </a:p>
        </p:txBody>
      </p:sp>
      <p:sp>
        <p:nvSpPr>
          <p:cNvPr id="25604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95443DFA-D891-4A08-9AA2-43E35D93C630}" type="slidenum">
              <a:rPr lang="en-US" altLang="zh-CN" sz="1200" b="1"/>
              <a:pPr algn="r"/>
              <a:t>20</a:t>
            </a:fld>
            <a:endParaRPr lang="en-US" altLang="zh-CN" sz="1200" b="1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663EB0-955B-4368-8672-5FB926A1E050}" type="slidenum">
              <a:rPr lang="en-US" altLang="zh-CN"/>
              <a:pPr/>
              <a:t>21</a:t>
            </a:fld>
            <a:endParaRPr lang="en-US" altLang="zh-CN"/>
          </a:p>
        </p:txBody>
      </p:sp>
      <p:sp>
        <p:nvSpPr>
          <p:cNvPr id="2765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2765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zh-CN" smtClean="0"/>
          </a:p>
        </p:txBody>
      </p:sp>
      <p:sp>
        <p:nvSpPr>
          <p:cNvPr id="27652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763E4398-0BF1-4148-A8B9-CB031FF52EE3}" type="slidenum">
              <a:rPr lang="en-US" altLang="zh-CN" sz="1200" b="1"/>
              <a:pPr algn="r"/>
              <a:t>21</a:t>
            </a:fld>
            <a:endParaRPr lang="en-US" altLang="zh-CN" sz="1200" b="1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77B96C3-40C2-4451-ACC2-340F99844C92}" type="slidenum">
              <a:rPr lang="en-US" altLang="zh-CN"/>
              <a:pPr/>
              <a:t>23</a:t>
            </a:fld>
            <a:endParaRPr lang="en-US" altLang="zh-CN"/>
          </a:p>
        </p:txBody>
      </p:sp>
      <p:sp>
        <p:nvSpPr>
          <p:cNvPr id="3072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3072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zh-CN" smtClean="0"/>
          </a:p>
        </p:txBody>
      </p:sp>
      <p:sp>
        <p:nvSpPr>
          <p:cNvPr id="30724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C6D8ABF0-E3EB-4EE3-87BE-BD0A6C530E95}" type="slidenum">
              <a:rPr lang="en-US" altLang="zh-CN" sz="1200" b="1"/>
              <a:pPr algn="r"/>
              <a:t>23</a:t>
            </a:fld>
            <a:endParaRPr lang="en-US" altLang="zh-CN" sz="1200" b="1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C502642-0C7A-4828-ADB5-C9BA98B2975D}" type="slidenum">
              <a:rPr lang="en-US" altLang="zh-CN"/>
              <a:pPr/>
              <a:t>26</a:t>
            </a:fld>
            <a:endParaRPr lang="en-US" altLang="zh-CN"/>
          </a:p>
        </p:txBody>
      </p:sp>
      <p:sp>
        <p:nvSpPr>
          <p:cNvPr id="348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3481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zh-CN" smtClean="0"/>
          </a:p>
        </p:txBody>
      </p:sp>
      <p:sp>
        <p:nvSpPr>
          <p:cNvPr id="3482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C936DB7E-7C6F-4990-81B5-CA218566B343}" type="slidenum">
              <a:rPr lang="en-US" altLang="zh-CN" sz="1200" b="1"/>
              <a:pPr algn="r"/>
              <a:t>26</a:t>
            </a:fld>
            <a:endParaRPr lang="en-US" altLang="zh-CN" sz="1200" b="1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>
            <a:spLocks noChangeArrowheads="1"/>
          </p:cNvSpPr>
          <p:nvPr/>
        </p:nvSpPr>
        <p:spPr bwMode="auto">
          <a:xfrm>
            <a:off x="609600" y="1219200"/>
            <a:ext cx="79248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1981200" y="3962400"/>
            <a:ext cx="6511925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06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524000"/>
            <a:ext cx="7623175" cy="1752600"/>
          </a:xfrm>
        </p:spPr>
        <p:txBody>
          <a:bodyPr/>
          <a:lstStyle>
            <a:lvl1pPr>
              <a:defRPr sz="50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81200" y="3962400"/>
            <a:ext cx="6553200" cy="17526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fld id="{127E7C53-874B-415B-9066-A4AAE76838D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10E476B-85E1-4A75-92D4-17B3DCDC5E3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6752E29-49FC-4B41-9F5B-398107FB27E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AFD262A-6146-432C-838F-1752202B7AF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6098401-1A60-4F0D-B266-AB8BD7B14AE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959238D-AD70-46C3-9FD7-CAC2BD4338D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0E793B1-463E-49D6-8639-35FC1C58832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8D0C8D4-2114-4AC2-9AC6-D730793DB43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E94647-5DB0-4CD9-85C8-5B726A8BCEA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99455AF-2A9C-4554-BBA6-49EB84B1ACE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3C86DA6-2653-40EA-85EB-3F8F2A1FFB9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buFontTx/>
              <a:buNone/>
              <a:defRPr sz="1200" smtClean="0">
                <a:latin typeface="+mj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ctr">
              <a:buFontTx/>
              <a:buNone/>
              <a:defRPr sz="1200" smtClean="0">
                <a:latin typeface="+mj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963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Garamond" pitchFamily="18" charset="0"/>
              </a:defRPr>
            </a:lvl1pPr>
          </a:lstStyle>
          <a:p>
            <a:fld id="{BED996D8-27EF-4044-80DC-E744411A76F5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1031" name="Freeform 7"/>
          <p:cNvSpPr>
            <a:spLocks noChangeArrowheads="1"/>
          </p:cNvSpPr>
          <p:nvPr/>
        </p:nvSpPr>
        <p:spPr bwMode="auto">
          <a:xfrm>
            <a:off x="381000" y="228600"/>
            <a:ext cx="8229600" cy="6096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6" r:id="rId2"/>
    <p:sldLayoutId id="2147483695" r:id="rId3"/>
    <p:sldLayoutId id="2147483694" r:id="rId4"/>
    <p:sldLayoutId id="2147483693" r:id="rId5"/>
    <p:sldLayoutId id="2147483692" r:id="rId6"/>
    <p:sldLayoutId id="2147483691" r:id="rId7"/>
    <p:sldLayoutId id="2147483690" r:id="rId8"/>
    <p:sldLayoutId id="2147483689" r:id="rId9"/>
    <p:sldLayoutId id="2147483688" r:id="rId10"/>
    <p:sldLayoutId id="2147483687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fontAlgn="base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600">
          <a:solidFill>
            <a:schemeClr val="tx1"/>
          </a:solidFill>
          <a:latin typeface="+mn-lt"/>
          <a:ea typeface="+mn-ea"/>
        </a:defRPr>
      </a:lvl2pPr>
      <a:lvl3pPr marL="1022350" indent="-350838" algn="l" rtl="0" fontAlgn="base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200">
          <a:solidFill>
            <a:schemeClr val="tx1"/>
          </a:solidFill>
          <a:latin typeface="+mn-lt"/>
          <a:ea typeface="+mn-ea"/>
        </a:defRPr>
      </a:lvl3pPr>
      <a:lvl4pPr marL="1339850" indent="-31591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 sz="2000">
          <a:solidFill>
            <a:schemeClr val="tx1"/>
          </a:solidFill>
          <a:latin typeface="+mn-lt"/>
          <a:ea typeface="+mn-ea"/>
        </a:defRPr>
      </a:lvl4pPr>
      <a:lvl5pPr marL="16811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1386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5958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0530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5102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ll%20Users\Documents\My%20Music\&#31034;&#20363;&#38899;&#20048;\&#38083;%20&#19968;&#22825;&#21040;&#26202;&#28216;&#27891;&#30340;&#40060;.mp3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107950" y="1020763"/>
            <a:ext cx="4535488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indent="539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3500"/>
              </a:lnSpc>
              <a:spcBef>
                <a:spcPct val="50000"/>
              </a:spcBef>
              <a:buFontTx/>
              <a:buNone/>
              <a:defRPr/>
            </a:pPr>
            <a:r>
              <a:rPr lang="zh-CN" altLang="en-US" sz="66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专题复习</a:t>
            </a:r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468313" y="2054225"/>
            <a:ext cx="7920037" cy="159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indent="539750">
              <a:lnSpc>
                <a:spcPts val="3500"/>
              </a:lnSpc>
              <a:spcBef>
                <a:spcPct val="50000"/>
              </a:spcBef>
            </a:pPr>
            <a:endParaRPr lang="en-US" altLang="zh-CN" sz="8000" b="1" noProof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ea typeface="华文中宋" pitchFamily="2" charset="-122"/>
            </a:endParaRPr>
          </a:p>
          <a:p>
            <a:pPr indent="539750">
              <a:lnSpc>
                <a:spcPts val="3500"/>
              </a:lnSpc>
              <a:spcBef>
                <a:spcPct val="50000"/>
              </a:spcBef>
            </a:pPr>
            <a:r>
              <a:rPr lang="zh-CN" altLang="en-US" sz="8000" b="1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中宋" pitchFamily="2" charset="-122"/>
              </a:rPr>
              <a:t>   文言文阅读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34" name="Text Box 10"/>
          <p:cNvSpPr txBox="1">
            <a:spLocks noChangeArrowheads="1"/>
          </p:cNvSpPr>
          <p:nvPr/>
        </p:nvSpPr>
        <p:spPr bwMode="auto">
          <a:xfrm>
            <a:off x="-323850" y="139700"/>
            <a:ext cx="5903913" cy="651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622300"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三、一词多义</a:t>
            </a:r>
          </a:p>
          <a:p>
            <a:pPr indent="622300">
              <a:lnSpc>
                <a:spcPct val="120000"/>
              </a:lnSpc>
            </a:pPr>
            <a:r>
              <a:rPr lang="en-US" altLang="zh-CN" sz="2400" b="1"/>
              <a:t>1</a:t>
            </a:r>
            <a:r>
              <a:rPr lang="zh-CN" altLang="en-US" sz="2400" b="1"/>
              <a:t>、沿溯阻</a:t>
            </a:r>
            <a:r>
              <a:rPr lang="zh-CN" altLang="en-US" sz="2400" b="1">
                <a:solidFill>
                  <a:srgbClr val="FF0000"/>
                </a:solidFill>
              </a:rPr>
              <a:t>绝 </a:t>
            </a:r>
          </a:p>
          <a:p>
            <a:pPr indent="622300">
              <a:lnSpc>
                <a:spcPct val="120000"/>
              </a:lnSpc>
            </a:pPr>
            <a:r>
              <a:rPr lang="zh-CN" altLang="en-US" sz="2400" b="1">
                <a:solidFill>
                  <a:srgbClr val="0000CC"/>
                </a:solidFill>
              </a:rPr>
              <a:t>           断绝</a:t>
            </a:r>
          </a:p>
          <a:p>
            <a:pPr indent="622300"/>
            <a:r>
              <a:rPr lang="zh-CN" altLang="en-US" sz="2400" b="1">
                <a:solidFill>
                  <a:srgbClr val="0000CC"/>
                </a:solidFill>
              </a:rPr>
              <a:t>     </a:t>
            </a:r>
            <a:r>
              <a:rPr lang="zh-CN" altLang="en-US" sz="2400" b="1"/>
              <a:t>哀转久</a:t>
            </a:r>
            <a:r>
              <a:rPr lang="zh-CN" altLang="en-US" sz="2400" b="1">
                <a:solidFill>
                  <a:srgbClr val="FF0000"/>
                </a:solidFill>
              </a:rPr>
              <a:t>绝</a:t>
            </a:r>
          </a:p>
          <a:p>
            <a:pPr indent="622300"/>
            <a:r>
              <a:rPr lang="zh-CN" altLang="en-US" sz="2400" b="1">
                <a:solidFill>
                  <a:srgbClr val="FF0000"/>
                </a:solidFill>
              </a:rPr>
              <a:t>          </a:t>
            </a:r>
            <a:r>
              <a:rPr lang="zh-CN" altLang="en-US" sz="2400" b="1">
                <a:solidFill>
                  <a:srgbClr val="0000CC"/>
                </a:solidFill>
              </a:rPr>
              <a:t>停止消失</a:t>
            </a:r>
          </a:p>
          <a:p>
            <a:pPr indent="622300"/>
            <a:r>
              <a:rPr lang="en-US" altLang="zh-CN" sz="2400" b="1"/>
              <a:t>2</a:t>
            </a:r>
            <a:r>
              <a:rPr lang="zh-CN" altLang="en-US" sz="2400" b="1"/>
              <a:t>、舜</a:t>
            </a:r>
            <a:r>
              <a:rPr lang="zh-CN" altLang="en-US" sz="2400" b="1">
                <a:solidFill>
                  <a:srgbClr val="FF0000"/>
                </a:solidFill>
              </a:rPr>
              <a:t>发</a:t>
            </a:r>
            <a:r>
              <a:rPr lang="zh-CN" altLang="en-US" sz="2400" b="1"/>
              <a:t>于畎亩之中 </a:t>
            </a:r>
          </a:p>
          <a:p>
            <a:pPr indent="622300"/>
            <a:r>
              <a:rPr lang="zh-CN" altLang="en-US" sz="2400" b="1">
                <a:solidFill>
                  <a:srgbClr val="0000CC"/>
                </a:solidFill>
              </a:rPr>
              <a:t>         被起用</a:t>
            </a:r>
          </a:p>
          <a:p>
            <a:pPr indent="622300"/>
            <a:r>
              <a:rPr lang="zh-CN" altLang="en-US" sz="2400" b="1">
                <a:solidFill>
                  <a:srgbClr val="FF0000"/>
                </a:solidFill>
              </a:rPr>
              <a:t>     发</a:t>
            </a:r>
            <a:r>
              <a:rPr lang="zh-CN" altLang="en-US" sz="2400" b="1"/>
              <a:t>于声</a:t>
            </a:r>
            <a:endParaRPr lang="zh-CN" altLang="en-US" sz="2400" b="1">
              <a:solidFill>
                <a:srgbClr val="0000CC"/>
              </a:solidFill>
            </a:endParaRPr>
          </a:p>
          <a:p>
            <a:pPr indent="622300"/>
            <a:r>
              <a:rPr lang="zh-CN" altLang="en-US" sz="2400" b="1">
                <a:solidFill>
                  <a:srgbClr val="0000CC"/>
                </a:solidFill>
              </a:rPr>
              <a:t>         发出</a:t>
            </a:r>
          </a:p>
          <a:p>
            <a:pPr indent="622300"/>
            <a:r>
              <a:rPr lang="zh-CN" altLang="en-US" sz="2400" b="1"/>
              <a:t>     </a:t>
            </a:r>
            <a:r>
              <a:rPr lang="en-US" altLang="zh-CN" sz="2400" b="1"/>
              <a:t>3</a:t>
            </a:r>
            <a:r>
              <a:rPr lang="zh-CN" altLang="en-US" sz="2400" b="1"/>
              <a:t>、此先汉</a:t>
            </a:r>
            <a:r>
              <a:rPr lang="zh-CN" altLang="en-US" sz="2400" b="1">
                <a:solidFill>
                  <a:srgbClr val="FF0000"/>
                </a:solidFill>
              </a:rPr>
              <a:t>所以</a:t>
            </a:r>
            <a:r>
              <a:rPr lang="zh-CN" altLang="en-US" sz="2400" b="1"/>
              <a:t>兴隆也 </a:t>
            </a:r>
          </a:p>
          <a:p>
            <a:pPr indent="622300"/>
            <a:r>
              <a:rPr lang="zh-CN" altLang="en-US" sz="2400" b="1">
                <a:solidFill>
                  <a:srgbClr val="0000CC"/>
                </a:solidFill>
              </a:rPr>
              <a:t>            </a:t>
            </a:r>
            <a:r>
              <a:rPr lang="en-US" altLang="zh-CN" sz="2400" b="1">
                <a:solidFill>
                  <a:srgbClr val="0000CC"/>
                </a:solidFill>
              </a:rPr>
              <a:t>……</a:t>
            </a:r>
            <a:r>
              <a:rPr lang="zh-CN" altLang="en-US" sz="2400" b="1">
                <a:solidFill>
                  <a:srgbClr val="0000CC"/>
                </a:solidFill>
              </a:rPr>
              <a:t>的原因</a:t>
            </a:r>
          </a:p>
          <a:p>
            <a:pPr indent="622300"/>
            <a:r>
              <a:rPr lang="zh-CN" altLang="en-US" sz="2400" b="1"/>
              <a:t>        此臣</a:t>
            </a:r>
            <a:r>
              <a:rPr lang="zh-CN" altLang="en-US" sz="2400" b="1">
                <a:solidFill>
                  <a:srgbClr val="FF0000"/>
                </a:solidFill>
              </a:rPr>
              <a:t>所以</a:t>
            </a:r>
            <a:r>
              <a:rPr lang="zh-CN" altLang="en-US" sz="2400" b="1"/>
              <a:t>报先帝 </a:t>
            </a:r>
          </a:p>
          <a:p>
            <a:pPr indent="622300"/>
            <a:r>
              <a:rPr lang="zh-CN" altLang="en-US" sz="2400" b="1"/>
              <a:t>           </a:t>
            </a:r>
            <a:r>
              <a:rPr lang="zh-CN" altLang="en-US" sz="2400" b="1">
                <a:solidFill>
                  <a:srgbClr val="0000CC"/>
                </a:solidFill>
              </a:rPr>
              <a:t>用来</a:t>
            </a:r>
            <a:endParaRPr lang="zh-CN" altLang="en-US" sz="2400" b="1"/>
          </a:p>
          <a:p>
            <a:pPr indent="622300"/>
            <a:r>
              <a:rPr lang="zh-CN" altLang="en-US" sz="2400" b="1">
                <a:solidFill>
                  <a:srgbClr val="0000CC"/>
                </a:solidFill>
              </a:rPr>
              <a:t>     </a:t>
            </a:r>
            <a:r>
              <a:rPr lang="en-US" altLang="zh-CN" sz="2400" b="1"/>
              <a:t>4</a:t>
            </a:r>
            <a:r>
              <a:rPr lang="zh-CN" altLang="en-US" sz="2400" b="1"/>
              <a:t>、以光先帝</a:t>
            </a:r>
            <a:r>
              <a:rPr lang="zh-CN" altLang="en-US" sz="2400" b="1">
                <a:solidFill>
                  <a:srgbClr val="FF0000"/>
                </a:solidFill>
              </a:rPr>
              <a:t>遗</a:t>
            </a:r>
            <a:r>
              <a:rPr lang="zh-CN" altLang="en-US" sz="2400" b="1"/>
              <a:t>德</a:t>
            </a:r>
          </a:p>
          <a:p>
            <a:pPr indent="622300"/>
            <a:r>
              <a:rPr lang="zh-CN" altLang="en-US" sz="2400" b="1">
                <a:solidFill>
                  <a:srgbClr val="0000CC"/>
                </a:solidFill>
              </a:rPr>
              <a:t>          遗留</a:t>
            </a:r>
          </a:p>
          <a:p>
            <a:pPr indent="622300"/>
            <a:r>
              <a:rPr lang="zh-CN" altLang="en-US" sz="2400" b="1"/>
              <a:t> 是以先帝简拔以</a:t>
            </a:r>
            <a:r>
              <a:rPr lang="zh-CN" altLang="en-US" sz="2400" b="1">
                <a:solidFill>
                  <a:srgbClr val="FF0000"/>
                </a:solidFill>
              </a:rPr>
              <a:t>遗</a:t>
            </a:r>
            <a:r>
              <a:rPr lang="zh-CN" altLang="en-US" sz="2400" b="1"/>
              <a:t>陛下</a:t>
            </a:r>
          </a:p>
          <a:p>
            <a:pPr indent="622300"/>
            <a:r>
              <a:rPr lang="zh-CN" altLang="en-US" sz="2400" b="1"/>
              <a:t>          </a:t>
            </a:r>
            <a:r>
              <a:rPr lang="zh-CN" altLang="en-US" sz="2400" b="1">
                <a:solidFill>
                  <a:srgbClr val="0000CC"/>
                </a:solidFill>
              </a:rPr>
              <a:t>给予</a:t>
            </a:r>
          </a:p>
        </p:txBody>
      </p:sp>
      <p:sp>
        <p:nvSpPr>
          <p:cNvPr id="14338" name="Text Box 3"/>
          <p:cNvSpPr txBox="1">
            <a:spLocks noChangeArrowheads="1"/>
          </p:cNvSpPr>
          <p:nvPr/>
        </p:nvSpPr>
        <p:spPr bwMode="auto">
          <a:xfrm>
            <a:off x="3203575" y="5084763"/>
            <a:ext cx="12969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/>
              <a:t>.</a:t>
            </a:r>
          </a:p>
        </p:txBody>
      </p:sp>
      <p:sp>
        <p:nvSpPr>
          <p:cNvPr id="97284" name="Text Box 4"/>
          <p:cNvSpPr txBox="1">
            <a:spLocks noChangeArrowheads="1"/>
          </p:cNvSpPr>
          <p:nvPr/>
        </p:nvSpPr>
        <p:spPr bwMode="auto">
          <a:xfrm>
            <a:off x="5003800" y="908050"/>
            <a:ext cx="3436938" cy="521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/>
              <a:t>5</a:t>
            </a:r>
            <a:r>
              <a:rPr lang="zh-CN" altLang="en-US" sz="2800" b="1"/>
              <a:t>、行</a:t>
            </a:r>
            <a:r>
              <a:rPr lang="zh-CN" altLang="en-US" sz="2800" b="1">
                <a:solidFill>
                  <a:srgbClr val="FF0000"/>
                </a:solidFill>
              </a:rPr>
              <a:t>拂</a:t>
            </a:r>
            <a:r>
              <a:rPr lang="zh-CN" altLang="en-US" sz="2800" b="1"/>
              <a:t>乱其所为 </a:t>
            </a:r>
          </a:p>
          <a:p>
            <a:r>
              <a:rPr lang="zh-CN" altLang="en-US" sz="2800" b="1">
                <a:solidFill>
                  <a:srgbClr val="0000CC"/>
                </a:solidFill>
              </a:rPr>
              <a:t>        违背，不顺</a:t>
            </a:r>
          </a:p>
          <a:p>
            <a:r>
              <a:rPr lang="zh-CN" altLang="en-US" sz="2800" b="1"/>
              <a:t> 入则无法家</a:t>
            </a:r>
            <a:r>
              <a:rPr lang="zh-CN" altLang="en-US" sz="2800" b="1">
                <a:solidFill>
                  <a:srgbClr val="FF0000"/>
                </a:solidFill>
              </a:rPr>
              <a:t>拂</a:t>
            </a:r>
            <a:r>
              <a:rPr lang="zh-CN" altLang="en-US" sz="2800" b="1"/>
              <a:t>士</a:t>
            </a:r>
          </a:p>
          <a:p>
            <a:r>
              <a:rPr lang="zh-CN" altLang="en-US" sz="2800" b="1"/>
              <a:t>   “</a:t>
            </a:r>
            <a:r>
              <a:rPr lang="zh-CN" altLang="en-US" sz="2800" b="1">
                <a:solidFill>
                  <a:srgbClr val="0000CC"/>
                </a:solidFill>
              </a:rPr>
              <a:t>拂</a:t>
            </a:r>
            <a:r>
              <a:rPr lang="zh-CN" altLang="en-US" sz="2800" b="1"/>
              <a:t>”</a:t>
            </a:r>
            <a:r>
              <a:rPr lang="zh-CN" altLang="en-US" sz="2800" b="1">
                <a:solidFill>
                  <a:srgbClr val="0000CC"/>
                </a:solidFill>
              </a:rPr>
              <a:t> 通</a:t>
            </a:r>
            <a:r>
              <a:rPr lang="zh-CN" altLang="en-US" sz="2800" b="1"/>
              <a:t>“</a:t>
            </a:r>
            <a:r>
              <a:rPr lang="zh-CN" altLang="en-US" sz="2800" b="1">
                <a:solidFill>
                  <a:srgbClr val="0000CC"/>
                </a:solidFill>
              </a:rPr>
              <a:t>弼</a:t>
            </a:r>
            <a:r>
              <a:rPr lang="zh-CN" altLang="en-US" sz="2800" b="1"/>
              <a:t>”</a:t>
            </a:r>
            <a:r>
              <a:rPr lang="zh-CN" altLang="en-US" sz="2800" b="1">
                <a:solidFill>
                  <a:srgbClr val="0000CC"/>
                </a:solidFill>
              </a:rPr>
              <a:t>，辅佐</a:t>
            </a:r>
          </a:p>
          <a:p>
            <a:r>
              <a:rPr lang="en-US" altLang="zh-CN" sz="2800" b="1"/>
              <a:t>6</a:t>
            </a:r>
            <a:r>
              <a:rPr lang="en-US" altLang="zh-CN" sz="2800" b="1">
                <a:solidFill>
                  <a:srgbClr val="0000CC"/>
                </a:solidFill>
              </a:rPr>
              <a:t> </a:t>
            </a:r>
            <a:r>
              <a:rPr lang="zh-CN" altLang="en-US" sz="2800" b="1"/>
              <a:t>、弗敢</a:t>
            </a:r>
            <a:r>
              <a:rPr lang="zh-CN" altLang="en-US" sz="2800" b="1">
                <a:solidFill>
                  <a:srgbClr val="FF0000"/>
                </a:solidFill>
              </a:rPr>
              <a:t>加</a:t>
            </a:r>
            <a:r>
              <a:rPr lang="zh-CN" altLang="en-US" sz="2800" b="1"/>
              <a:t>也</a:t>
            </a:r>
          </a:p>
          <a:p>
            <a:r>
              <a:rPr lang="zh-CN" altLang="en-US" sz="2800" b="1"/>
              <a:t>          </a:t>
            </a:r>
            <a:r>
              <a:rPr lang="zh-CN" altLang="en-US" sz="2800" b="1">
                <a:solidFill>
                  <a:srgbClr val="0000CC"/>
                </a:solidFill>
              </a:rPr>
              <a:t>虚报</a:t>
            </a:r>
          </a:p>
          <a:p>
            <a:r>
              <a:rPr lang="zh-CN" altLang="en-US" sz="2800" b="1"/>
              <a:t>    万钟于我何</a:t>
            </a:r>
            <a:r>
              <a:rPr lang="zh-CN" altLang="en-US" sz="2800" b="1">
                <a:solidFill>
                  <a:srgbClr val="FF0000"/>
                </a:solidFill>
              </a:rPr>
              <a:t>加</a:t>
            </a:r>
            <a:r>
              <a:rPr lang="zh-CN" altLang="en-US" sz="2800" b="1"/>
              <a:t>焉 </a:t>
            </a:r>
          </a:p>
          <a:p>
            <a:r>
              <a:rPr lang="zh-CN" altLang="en-US" sz="2800" b="1"/>
              <a:t>          </a:t>
            </a:r>
            <a:r>
              <a:rPr lang="zh-CN" altLang="en-US" sz="2800" b="1">
                <a:solidFill>
                  <a:srgbClr val="0000CC"/>
                </a:solidFill>
              </a:rPr>
              <a:t>好处</a:t>
            </a:r>
          </a:p>
          <a:p>
            <a:r>
              <a:rPr lang="en-US" altLang="zh-CN" sz="2800" b="1"/>
              <a:t>7</a:t>
            </a:r>
            <a:r>
              <a:rPr lang="zh-CN" altLang="en-US" sz="2800" b="1"/>
              <a:t>、忠之属也 必以</a:t>
            </a:r>
            <a:r>
              <a:rPr lang="zh-CN" altLang="en-US" sz="2800" b="1">
                <a:solidFill>
                  <a:srgbClr val="FF0000"/>
                </a:solidFill>
              </a:rPr>
              <a:t>信</a:t>
            </a:r>
            <a:r>
              <a:rPr lang="zh-CN" altLang="en-US" sz="2800" b="1"/>
              <a:t> </a:t>
            </a:r>
          </a:p>
          <a:p>
            <a:r>
              <a:rPr lang="zh-CN" altLang="en-US" sz="2800" b="1">
                <a:solidFill>
                  <a:srgbClr val="0000CC"/>
                </a:solidFill>
              </a:rPr>
              <a:t>        实情</a:t>
            </a:r>
          </a:p>
          <a:p>
            <a:r>
              <a:rPr lang="zh-CN" altLang="en-US" sz="2800" b="1"/>
              <a:t>小</a:t>
            </a:r>
            <a:r>
              <a:rPr lang="zh-CN" altLang="en-US" sz="2800" b="1">
                <a:solidFill>
                  <a:srgbClr val="FF0000"/>
                </a:solidFill>
              </a:rPr>
              <a:t>信</a:t>
            </a:r>
            <a:r>
              <a:rPr lang="zh-CN" altLang="en-US" sz="2800" b="1"/>
              <a:t>未孚</a:t>
            </a:r>
          </a:p>
          <a:p>
            <a:r>
              <a:rPr lang="zh-CN" altLang="en-US" sz="2800" b="1">
                <a:solidFill>
                  <a:srgbClr val="0000CC"/>
                </a:solidFill>
              </a:rPr>
              <a:t>        信用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9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9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90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90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90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90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90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90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903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903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903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903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903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903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903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903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72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72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72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72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72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72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728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728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728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9728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9728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9728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7" name="Rectangle 3"/>
          <p:cNvSpPr>
            <a:spLocks noChangeArrowheads="1"/>
          </p:cNvSpPr>
          <p:nvPr/>
        </p:nvSpPr>
        <p:spPr bwMode="auto">
          <a:xfrm>
            <a:off x="0" y="0"/>
            <a:ext cx="5003800" cy="692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/>
              <a:t>四、词类活用</a:t>
            </a:r>
          </a:p>
          <a:p>
            <a:r>
              <a:rPr lang="en-US" altLang="zh-CN" sz="2800" b="1">
                <a:solidFill>
                  <a:srgbClr val="0000FF"/>
                </a:solidFill>
              </a:rPr>
              <a:t>1</a:t>
            </a:r>
            <a:r>
              <a:rPr lang="zh-CN" altLang="en-US" sz="2800" b="1">
                <a:solidFill>
                  <a:srgbClr val="0000FF"/>
                </a:solidFill>
              </a:rPr>
              <a:t>、温</a:t>
            </a:r>
            <a:r>
              <a:rPr lang="zh-CN" altLang="en-US" sz="2800" b="1">
                <a:solidFill>
                  <a:srgbClr val="FF0000"/>
                </a:solidFill>
              </a:rPr>
              <a:t>故</a:t>
            </a:r>
            <a:r>
              <a:rPr lang="zh-CN" altLang="en-US" sz="2800" b="1">
                <a:solidFill>
                  <a:srgbClr val="0000FF"/>
                </a:solidFill>
              </a:rPr>
              <a:t>而知</a:t>
            </a:r>
            <a:r>
              <a:rPr lang="zh-CN" altLang="en-US" sz="2800" b="1">
                <a:solidFill>
                  <a:srgbClr val="FF0000"/>
                </a:solidFill>
              </a:rPr>
              <a:t>新</a:t>
            </a:r>
            <a:r>
              <a:rPr lang="zh-CN" altLang="en-US" sz="2800" b="1">
                <a:solidFill>
                  <a:srgbClr val="0000FF"/>
                </a:solidFill>
              </a:rPr>
              <a:t> </a:t>
            </a:r>
          </a:p>
          <a:p>
            <a:r>
              <a:rPr lang="zh-CN" altLang="en-US" sz="2800" b="1"/>
              <a:t>      新知识   旧知识</a:t>
            </a:r>
          </a:p>
          <a:p>
            <a:r>
              <a:rPr lang="en-US" altLang="zh-CN" sz="2800" b="1">
                <a:solidFill>
                  <a:srgbClr val="0000FF"/>
                </a:solidFill>
              </a:rPr>
              <a:t>2</a:t>
            </a:r>
            <a:r>
              <a:rPr lang="zh-CN" altLang="en-US" sz="2800" b="1">
                <a:solidFill>
                  <a:srgbClr val="0000FF"/>
                </a:solidFill>
              </a:rPr>
              <a:t>、有仙则</a:t>
            </a:r>
            <a:r>
              <a:rPr lang="zh-CN" altLang="en-US" sz="2800" b="1">
                <a:solidFill>
                  <a:srgbClr val="FF0000"/>
                </a:solidFill>
              </a:rPr>
              <a:t>名</a:t>
            </a:r>
          </a:p>
          <a:p>
            <a:r>
              <a:rPr lang="zh-CN" altLang="en-US" sz="2800" b="1">
                <a:solidFill>
                  <a:srgbClr val="FF0000"/>
                </a:solidFill>
              </a:rPr>
              <a:t>     </a:t>
            </a:r>
            <a:r>
              <a:rPr lang="zh-CN" altLang="en-US" sz="2800" b="1"/>
              <a:t>出名</a:t>
            </a:r>
          </a:p>
          <a:p>
            <a:r>
              <a:rPr lang="en-US" altLang="zh-CN" sz="2800" b="1">
                <a:solidFill>
                  <a:srgbClr val="0000FF"/>
                </a:solidFill>
              </a:rPr>
              <a:t>3</a:t>
            </a:r>
            <a:r>
              <a:rPr lang="zh-CN" altLang="en-US" sz="2800" b="1">
                <a:solidFill>
                  <a:srgbClr val="0000FF"/>
                </a:solidFill>
              </a:rPr>
              <a:t>、不</a:t>
            </a:r>
            <a:r>
              <a:rPr lang="zh-CN" altLang="en-US" sz="2800" b="1">
                <a:solidFill>
                  <a:srgbClr val="FF0000"/>
                </a:solidFill>
              </a:rPr>
              <a:t>蔓</a:t>
            </a:r>
            <a:r>
              <a:rPr lang="zh-CN" altLang="en-US" sz="2800" b="1">
                <a:solidFill>
                  <a:srgbClr val="0000FF"/>
                </a:solidFill>
              </a:rPr>
              <a:t>不</a:t>
            </a:r>
            <a:r>
              <a:rPr lang="zh-CN" altLang="en-US" sz="2800" b="1">
                <a:solidFill>
                  <a:srgbClr val="FF0000"/>
                </a:solidFill>
              </a:rPr>
              <a:t>枝</a:t>
            </a:r>
          </a:p>
          <a:p>
            <a:r>
              <a:rPr lang="zh-CN" altLang="en-US" sz="2800" b="1"/>
              <a:t>     生枝蔓   长枝节</a:t>
            </a:r>
          </a:p>
          <a:p>
            <a:r>
              <a:rPr lang="en-US" altLang="zh-CN" sz="2800" b="1">
                <a:solidFill>
                  <a:srgbClr val="0000FF"/>
                </a:solidFill>
              </a:rPr>
              <a:t>4</a:t>
            </a:r>
            <a:r>
              <a:rPr lang="zh-CN" altLang="en-US" sz="2800" b="1">
                <a:solidFill>
                  <a:srgbClr val="0000FF"/>
                </a:solidFill>
              </a:rPr>
              <a:t>、乘</a:t>
            </a:r>
            <a:r>
              <a:rPr lang="zh-CN" altLang="en-US" sz="2800" b="1">
                <a:solidFill>
                  <a:srgbClr val="FF0000"/>
                </a:solidFill>
              </a:rPr>
              <a:t>奔</a:t>
            </a:r>
            <a:r>
              <a:rPr lang="zh-CN" altLang="en-US" sz="2800" b="1">
                <a:solidFill>
                  <a:srgbClr val="0000FF"/>
                </a:solidFill>
              </a:rPr>
              <a:t>御风 </a:t>
            </a:r>
          </a:p>
          <a:p>
            <a:r>
              <a:rPr lang="zh-CN" altLang="en-US" sz="2800" b="1"/>
              <a:t>     飞奔的马</a:t>
            </a:r>
          </a:p>
          <a:p>
            <a:r>
              <a:rPr lang="en-US" altLang="zh-CN" sz="2800" b="1">
                <a:solidFill>
                  <a:srgbClr val="0000FF"/>
                </a:solidFill>
              </a:rPr>
              <a:t>5</a:t>
            </a:r>
            <a:r>
              <a:rPr lang="zh-CN" altLang="en-US" sz="2800" b="1">
                <a:solidFill>
                  <a:srgbClr val="0000FF"/>
                </a:solidFill>
              </a:rPr>
              <a:t>、</a:t>
            </a:r>
            <a:r>
              <a:rPr lang="zh-CN" altLang="en-US" sz="2800" b="1">
                <a:solidFill>
                  <a:srgbClr val="FF0000"/>
                </a:solidFill>
              </a:rPr>
              <a:t>腰</a:t>
            </a:r>
            <a:r>
              <a:rPr lang="zh-CN" altLang="en-US" sz="2800" b="1">
                <a:solidFill>
                  <a:srgbClr val="0000FF"/>
                </a:solidFill>
              </a:rPr>
              <a:t>白玉之环</a:t>
            </a:r>
          </a:p>
          <a:p>
            <a:r>
              <a:rPr lang="zh-CN" altLang="en-US" sz="2800" b="1"/>
              <a:t>     腰挂</a:t>
            </a:r>
          </a:p>
          <a:p>
            <a:r>
              <a:rPr lang="en-US" altLang="zh-CN" sz="2800" b="1">
                <a:solidFill>
                  <a:srgbClr val="0000FF"/>
                </a:solidFill>
              </a:rPr>
              <a:t>6</a:t>
            </a:r>
            <a:r>
              <a:rPr lang="zh-CN" altLang="en-US" sz="2800" b="1">
                <a:solidFill>
                  <a:srgbClr val="0000FF"/>
                </a:solidFill>
              </a:rPr>
              <a:t>、人恒</a:t>
            </a:r>
            <a:r>
              <a:rPr lang="zh-CN" altLang="en-US" sz="2800" b="1">
                <a:solidFill>
                  <a:srgbClr val="FF0000"/>
                </a:solidFill>
              </a:rPr>
              <a:t>过</a:t>
            </a:r>
            <a:endParaRPr lang="zh-CN" altLang="en-US" sz="2800" b="1">
              <a:solidFill>
                <a:srgbClr val="0000FF"/>
              </a:solidFill>
            </a:endParaRPr>
          </a:p>
          <a:p>
            <a:r>
              <a:rPr lang="zh-CN" altLang="en-US" sz="2800" b="1"/>
              <a:t>     犯错误</a:t>
            </a:r>
          </a:p>
          <a:p>
            <a:r>
              <a:rPr lang="en-US" altLang="zh-CN" sz="2800" b="1">
                <a:solidFill>
                  <a:srgbClr val="0000CC"/>
                </a:solidFill>
              </a:rPr>
              <a:t>7 </a:t>
            </a:r>
            <a:r>
              <a:rPr lang="zh-CN" altLang="en-US" sz="2800" b="1">
                <a:solidFill>
                  <a:srgbClr val="0000FF"/>
                </a:solidFill>
              </a:rPr>
              <a:t>、</a:t>
            </a:r>
            <a:r>
              <a:rPr lang="zh-CN" altLang="en-US" sz="2800" b="1">
                <a:solidFill>
                  <a:srgbClr val="FF0000"/>
                </a:solidFill>
              </a:rPr>
              <a:t> </a:t>
            </a:r>
            <a:r>
              <a:rPr lang="zh-CN" altLang="en-US" sz="2800" b="1">
                <a:solidFill>
                  <a:srgbClr val="0000CC"/>
                </a:solidFill>
              </a:rPr>
              <a:t>香</a:t>
            </a:r>
            <a:r>
              <a:rPr lang="zh-CN" altLang="en-US" sz="2800" b="1">
                <a:solidFill>
                  <a:srgbClr val="FF0000"/>
                </a:solidFill>
              </a:rPr>
              <a:t>远</a:t>
            </a:r>
            <a:r>
              <a:rPr lang="zh-CN" altLang="en-US" sz="2800" b="1">
                <a:solidFill>
                  <a:srgbClr val="0000CC"/>
                </a:solidFill>
              </a:rPr>
              <a:t>益清</a:t>
            </a:r>
          </a:p>
          <a:p>
            <a:r>
              <a:rPr lang="zh-CN" altLang="en-US" sz="2800" b="1"/>
              <a:t>     远播</a:t>
            </a:r>
          </a:p>
          <a:p>
            <a:endParaRPr lang="en-US" altLang="zh-CN" sz="2800" b="1">
              <a:solidFill>
                <a:srgbClr val="0000FF"/>
              </a:solidFill>
            </a:endParaRPr>
          </a:p>
        </p:txBody>
      </p:sp>
      <p:sp>
        <p:nvSpPr>
          <p:cNvPr id="13315" name="Rectangle 4"/>
          <p:cNvSpPr>
            <a:spLocks noGrp="1" noChangeArrowheads="1"/>
          </p:cNvSpPr>
          <p:nvPr>
            <p:ph idx="1"/>
          </p:nvPr>
        </p:nvSpPr>
        <p:spPr>
          <a:xfrm>
            <a:off x="4356100" y="504825"/>
            <a:ext cx="8374063" cy="6524625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sz="2800" b="1" smtClean="0"/>
              <a:t>8</a:t>
            </a:r>
            <a:r>
              <a:rPr lang="zh-CN" altLang="en-US" sz="2800" b="1" smtClean="0"/>
              <a:t>、</a:t>
            </a:r>
            <a:r>
              <a:rPr lang="zh-CN" altLang="en-US" sz="2800" b="1" smtClean="0">
                <a:solidFill>
                  <a:srgbClr val="0000CC"/>
                </a:solidFill>
              </a:rPr>
              <a:t>欲</a:t>
            </a:r>
            <a:r>
              <a:rPr lang="zh-CN" altLang="en-US" sz="2800" b="1" smtClean="0">
                <a:solidFill>
                  <a:srgbClr val="FF0000"/>
                </a:solidFill>
              </a:rPr>
              <a:t>穷</a:t>
            </a:r>
            <a:r>
              <a:rPr lang="zh-CN" altLang="en-US" sz="2800" b="1" smtClean="0">
                <a:solidFill>
                  <a:srgbClr val="0000CC"/>
                </a:solidFill>
              </a:rPr>
              <a:t>其林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800" b="1" smtClean="0"/>
              <a:t>      走到头</a:t>
            </a:r>
            <a:endParaRPr lang="en-US" altLang="zh-CN" sz="2800" b="1" smtClean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sz="2800" b="1" smtClean="0"/>
              <a:t>9</a:t>
            </a:r>
            <a:r>
              <a:rPr lang="zh-CN" altLang="en-US" sz="2800" b="1" smtClean="0"/>
              <a:t>、</a:t>
            </a:r>
            <a:r>
              <a:rPr lang="zh-CN" altLang="en-US" sz="2800" b="1" smtClean="0">
                <a:solidFill>
                  <a:srgbClr val="FF0000"/>
                </a:solidFill>
              </a:rPr>
              <a:t>入</a:t>
            </a:r>
            <a:r>
              <a:rPr lang="zh-CN" altLang="en-US" sz="2800" b="1" smtClean="0">
                <a:solidFill>
                  <a:srgbClr val="0000FF"/>
                </a:solidFill>
              </a:rPr>
              <a:t>则无法家拂士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800" b="1" smtClean="0"/>
              <a:t>      在国内</a:t>
            </a:r>
          </a:p>
          <a:p>
            <a:pPr>
              <a:spcBef>
                <a:spcPct val="0"/>
              </a:spcBef>
              <a:buClrTx/>
              <a:buSzTx/>
              <a:buFont typeface="Wingdings" pitchFamily="2" charset="2"/>
              <a:buNone/>
            </a:pPr>
            <a:r>
              <a:rPr lang="en-US" altLang="zh-CN" sz="2800" b="1" smtClean="0"/>
              <a:t>10</a:t>
            </a:r>
            <a:r>
              <a:rPr lang="zh-CN" altLang="en-US" sz="2800" b="1" smtClean="0"/>
              <a:t>、</a:t>
            </a:r>
            <a:r>
              <a:rPr lang="zh-CN" altLang="en-US" sz="2800" b="1" smtClean="0">
                <a:solidFill>
                  <a:srgbClr val="0000FF"/>
                </a:solidFill>
              </a:rPr>
              <a:t>此皆</a:t>
            </a:r>
            <a:r>
              <a:rPr lang="zh-CN" altLang="en-US" sz="2800" b="1" smtClean="0">
                <a:solidFill>
                  <a:srgbClr val="FF0000"/>
                </a:solidFill>
              </a:rPr>
              <a:t>良实</a:t>
            </a:r>
            <a:r>
              <a:rPr lang="zh-CN" altLang="en-US" sz="2800" b="1" smtClean="0">
                <a:solidFill>
                  <a:srgbClr val="0000FF"/>
                </a:solidFill>
              </a:rPr>
              <a:t>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800" b="1" smtClean="0"/>
              <a:t>       善良诚实的人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sz="2800" b="1" smtClean="0"/>
              <a:t>11 </a:t>
            </a:r>
            <a:r>
              <a:rPr lang="zh-CN" altLang="en-US" sz="2800" b="1" smtClean="0"/>
              <a:t>、</a:t>
            </a:r>
            <a:r>
              <a:rPr lang="zh-CN" altLang="en-US" sz="2800" b="1" smtClean="0">
                <a:solidFill>
                  <a:srgbClr val="0000CC"/>
                </a:solidFill>
              </a:rPr>
              <a:t>渔人甚</a:t>
            </a:r>
            <a:r>
              <a:rPr lang="zh-CN" altLang="en-US" sz="2800" b="1" smtClean="0">
                <a:solidFill>
                  <a:srgbClr val="FF0000"/>
                </a:solidFill>
              </a:rPr>
              <a:t>异</a:t>
            </a:r>
            <a:r>
              <a:rPr lang="zh-CN" altLang="en-US" sz="2800" b="1" smtClean="0">
                <a:solidFill>
                  <a:srgbClr val="0000CC"/>
                </a:solidFill>
              </a:rPr>
              <a:t>之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800" b="1" smtClean="0">
                <a:solidFill>
                  <a:srgbClr val="0000CC"/>
                </a:solidFill>
              </a:rPr>
              <a:t>       </a:t>
            </a:r>
            <a:r>
              <a:rPr lang="zh-CN" altLang="en-US" sz="2800" b="1" smtClean="0"/>
              <a:t>对</a:t>
            </a:r>
            <a:r>
              <a:rPr lang="en-US" altLang="zh-CN" sz="2800" b="1" smtClean="0"/>
              <a:t>……</a:t>
            </a:r>
            <a:r>
              <a:rPr lang="zh-CN" altLang="en-US" sz="2800" b="1" smtClean="0"/>
              <a:t>感到诧异。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sz="2800" b="1" smtClean="0"/>
              <a:t>12 </a:t>
            </a:r>
            <a:r>
              <a:rPr lang="zh-CN" altLang="en-US" sz="2800" b="1" smtClean="0"/>
              <a:t>、</a:t>
            </a:r>
            <a:r>
              <a:rPr lang="zh-CN" altLang="en-US" sz="2800" b="1" smtClean="0">
                <a:solidFill>
                  <a:srgbClr val="0000CC"/>
                </a:solidFill>
              </a:rPr>
              <a:t>必先</a:t>
            </a:r>
            <a:r>
              <a:rPr lang="zh-CN" altLang="en-US" sz="2800" b="1" smtClean="0">
                <a:solidFill>
                  <a:srgbClr val="FF0000"/>
                </a:solidFill>
              </a:rPr>
              <a:t>苦</a:t>
            </a:r>
            <a:r>
              <a:rPr lang="zh-CN" altLang="en-US" sz="2800" b="1" smtClean="0">
                <a:solidFill>
                  <a:srgbClr val="0000CC"/>
                </a:solidFill>
              </a:rPr>
              <a:t>其心志</a:t>
            </a:r>
            <a:endParaRPr lang="zh-CN" altLang="en-US" sz="2800" b="1" smtClean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800" b="1" smtClean="0">
                <a:solidFill>
                  <a:srgbClr val="0000CC"/>
                </a:solidFill>
              </a:rPr>
              <a:t>      </a:t>
            </a:r>
            <a:r>
              <a:rPr lang="zh-CN" altLang="en-US" sz="2800" b="1" smtClean="0"/>
              <a:t>使</a:t>
            </a:r>
            <a:r>
              <a:rPr lang="en-US" altLang="zh-CN" sz="2800" b="1" smtClean="0"/>
              <a:t>……</a:t>
            </a:r>
            <a:r>
              <a:rPr lang="zh-CN" altLang="en-US" sz="2800" b="1" smtClean="0"/>
              <a:t>苦。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sz="2800" b="1" smtClean="0"/>
              <a:t>13 </a:t>
            </a:r>
            <a:r>
              <a:rPr lang="zh-CN" altLang="en-US" sz="2800" b="1" smtClean="0"/>
              <a:t>、</a:t>
            </a:r>
            <a:r>
              <a:rPr lang="zh-CN" altLang="en-US" sz="2800" b="1" smtClean="0">
                <a:solidFill>
                  <a:srgbClr val="0000CC"/>
                </a:solidFill>
              </a:rPr>
              <a:t>无案牍之</a:t>
            </a:r>
            <a:r>
              <a:rPr lang="zh-CN" altLang="en-US" sz="2800" b="1" smtClean="0">
                <a:solidFill>
                  <a:srgbClr val="FF0000"/>
                </a:solidFill>
              </a:rPr>
              <a:t>劳</a:t>
            </a:r>
            <a:r>
              <a:rPr lang="zh-CN" altLang="en-US" sz="2800" b="1" smtClean="0">
                <a:solidFill>
                  <a:srgbClr val="0000CC"/>
                </a:solidFill>
              </a:rPr>
              <a:t>形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800" b="1" smtClean="0">
                <a:solidFill>
                  <a:srgbClr val="0000CC"/>
                </a:solidFill>
              </a:rPr>
              <a:t>      </a:t>
            </a:r>
            <a:r>
              <a:rPr lang="zh-CN" altLang="en-US" sz="2800" b="1" smtClean="0"/>
              <a:t>使</a:t>
            </a:r>
            <a:r>
              <a:rPr lang="en-US" altLang="zh-CN" sz="2800" b="1" smtClean="0"/>
              <a:t>……</a:t>
            </a:r>
            <a:r>
              <a:rPr lang="zh-CN" altLang="en-US" sz="2800" b="1" smtClean="0"/>
              <a:t>劳累</a:t>
            </a:r>
            <a:endParaRPr lang="en-US" altLang="zh-CN" sz="36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8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8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83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3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83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83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983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830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830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830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830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830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830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33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3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33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3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3600" b="1" smtClean="0">
                <a:solidFill>
                  <a:srgbClr val="FF0000"/>
                </a:solidFill>
              </a:rPr>
              <a:t>（二）掌握常见虚词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600" b="1" smtClean="0">
                <a:solidFill>
                  <a:srgbClr val="0000CC"/>
                </a:solidFill>
                <a:latin typeface="宋体" pitchFamily="2" charset="-122"/>
              </a:rPr>
              <a:t>        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600" b="1" smtClean="0">
                <a:solidFill>
                  <a:srgbClr val="0000CC"/>
                </a:solidFill>
                <a:latin typeface="宋体" pitchFamily="2" charset="-122"/>
              </a:rPr>
              <a:t>           （</a:t>
            </a:r>
            <a:r>
              <a:rPr lang="zh-CN" altLang="en-US" sz="2600" b="1" smtClean="0">
                <a:solidFill>
                  <a:srgbClr val="0000CC"/>
                </a:solidFill>
              </a:rPr>
              <a:t>之以而其于者乃然乎焉则夫且为</a:t>
            </a:r>
            <a:r>
              <a:rPr lang="zh-CN" altLang="en-US" sz="2600" b="1" smtClean="0">
                <a:solidFill>
                  <a:srgbClr val="0000CC"/>
                </a:solidFill>
                <a:latin typeface="宋体" pitchFamily="2" charset="-122"/>
              </a:rPr>
              <a:t>）</a:t>
            </a:r>
            <a:endParaRPr lang="en-US" altLang="zh-CN" sz="2600" b="1" smtClean="0">
              <a:solidFill>
                <a:srgbClr val="0000CC"/>
              </a:solidFill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altLang="zh-CN" sz="2600" b="1" smtClean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600" b="1" smtClean="0">
                <a:solidFill>
                  <a:srgbClr val="FF0000"/>
                </a:solidFill>
              </a:rPr>
              <a:t> 之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600" b="1" smtClean="0"/>
              <a:t>（</a:t>
            </a:r>
            <a:r>
              <a:rPr lang="en-US" altLang="zh-CN" sz="2600" b="1" smtClean="0"/>
              <a:t>1</a:t>
            </a:r>
            <a:r>
              <a:rPr lang="zh-CN" altLang="en-US" sz="2600" b="1" smtClean="0"/>
              <a:t>）</a:t>
            </a:r>
            <a:r>
              <a:rPr lang="zh-CN" altLang="en-US" sz="2600" b="1" smtClean="0">
                <a:solidFill>
                  <a:srgbClr val="FF0000"/>
                </a:solidFill>
              </a:rPr>
              <a:t>代词</a:t>
            </a:r>
            <a:r>
              <a:rPr lang="zh-CN" altLang="en-US" sz="2600" b="1" smtClean="0"/>
              <a:t> 指代前面出现的人、事、物。如：</a:t>
            </a:r>
            <a:r>
              <a:rPr lang="zh-CN" altLang="en-US" sz="2600" b="1" smtClean="0">
                <a:solidFill>
                  <a:srgbClr val="0000CC"/>
                </a:solidFill>
              </a:rPr>
              <a:t>愿陛下亲之信之</a:t>
            </a:r>
            <a:r>
              <a:rPr lang="zh-CN" altLang="en-US" sz="2600" b="1" smtClean="0"/>
              <a:t> 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600" b="1" smtClean="0"/>
              <a:t>（</a:t>
            </a:r>
            <a:r>
              <a:rPr lang="en-US" altLang="zh-CN" sz="2600" b="1" smtClean="0"/>
              <a:t>2</a:t>
            </a:r>
            <a:r>
              <a:rPr lang="zh-CN" altLang="en-US" sz="2600" b="1" smtClean="0"/>
              <a:t>）</a:t>
            </a:r>
            <a:r>
              <a:rPr lang="zh-CN" altLang="en-US" sz="2600" b="1" smtClean="0">
                <a:solidFill>
                  <a:srgbClr val="FF0000"/>
                </a:solidFill>
              </a:rPr>
              <a:t>助词</a:t>
            </a:r>
            <a:r>
              <a:rPr lang="zh-CN" altLang="en-US" sz="2600" b="1" smtClean="0"/>
              <a:t>   </a:t>
            </a:r>
            <a:r>
              <a:rPr lang="en-US" altLang="zh-CN" sz="2600" b="1" smtClean="0"/>
              <a:t>a </a:t>
            </a:r>
            <a:r>
              <a:rPr lang="zh-CN" altLang="en-US" sz="2600" b="1" smtClean="0"/>
              <a:t>用在主谓之间取消句子的独立性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600" b="1" smtClean="0"/>
              <a:t>                               </a:t>
            </a:r>
            <a:r>
              <a:rPr lang="zh-CN" altLang="en-US" sz="2600" b="1" smtClean="0">
                <a:solidFill>
                  <a:srgbClr val="0000CC"/>
                </a:solidFill>
              </a:rPr>
              <a:t>两狼之并趋如故</a:t>
            </a:r>
            <a:r>
              <a:rPr lang="zh-CN" altLang="en-US" sz="2600" b="1" smtClean="0"/>
              <a:t>  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sz="2600" b="1" smtClean="0"/>
              <a:t>                    b </a:t>
            </a:r>
            <a:r>
              <a:rPr lang="zh-CN" altLang="en-US" sz="2600" b="1" smtClean="0"/>
              <a:t>结构助词“的”   </a:t>
            </a:r>
            <a:r>
              <a:rPr lang="zh-CN" altLang="en-US" sz="2600" b="1" smtClean="0">
                <a:solidFill>
                  <a:srgbClr val="0000CC"/>
                </a:solidFill>
              </a:rPr>
              <a:t>小大之狱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600" b="1" smtClean="0"/>
              <a:t>（</a:t>
            </a:r>
            <a:r>
              <a:rPr lang="en-US" altLang="zh-CN" sz="2600" b="1" smtClean="0"/>
              <a:t>3</a:t>
            </a:r>
            <a:r>
              <a:rPr lang="zh-CN" altLang="en-US" sz="2600" b="1" smtClean="0"/>
              <a:t>）</a:t>
            </a:r>
            <a:r>
              <a:rPr lang="zh-CN" altLang="en-US" sz="2600" b="1" smtClean="0">
                <a:solidFill>
                  <a:srgbClr val="FF0000"/>
                </a:solidFill>
              </a:rPr>
              <a:t>复指代词</a:t>
            </a:r>
            <a:r>
              <a:rPr lang="zh-CN" altLang="en-US" sz="2600" b="1" smtClean="0"/>
              <a:t>  译为“这样的，那样的”   </a:t>
            </a:r>
            <a:r>
              <a:rPr lang="zh-CN" altLang="en-US" sz="2600" b="1" smtClean="0">
                <a:solidFill>
                  <a:srgbClr val="0000CC"/>
                </a:solidFill>
              </a:rPr>
              <a:t>曾不能损魁父之丘</a:t>
            </a:r>
            <a:r>
              <a:rPr lang="zh-CN" altLang="en-US" sz="2600" b="1" smtClean="0"/>
              <a:t>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600" b="1" smtClean="0"/>
              <a:t>（</a:t>
            </a:r>
            <a:r>
              <a:rPr lang="en-US" altLang="zh-CN" sz="2600" b="1" smtClean="0"/>
              <a:t>4</a:t>
            </a:r>
            <a:r>
              <a:rPr lang="zh-CN" altLang="en-US" sz="2600" b="1" smtClean="0"/>
              <a:t>）</a:t>
            </a:r>
            <a:r>
              <a:rPr lang="zh-CN" altLang="en-US" sz="2600" b="1" smtClean="0">
                <a:solidFill>
                  <a:srgbClr val="FF0000"/>
                </a:solidFill>
              </a:rPr>
              <a:t>动词</a:t>
            </a:r>
            <a:r>
              <a:rPr lang="zh-CN" altLang="en-US" sz="2600" b="1" smtClean="0"/>
              <a:t>     译为 “到 ”    </a:t>
            </a:r>
            <a:r>
              <a:rPr lang="zh-CN" altLang="en-US" sz="2600" b="1" smtClean="0">
                <a:solidFill>
                  <a:srgbClr val="0000CC"/>
                </a:solidFill>
              </a:rPr>
              <a:t>寡助之至  多助之至</a:t>
            </a:r>
            <a:r>
              <a:rPr lang="zh-CN" altLang="en-US" sz="2600" b="1" smtClean="0"/>
              <a:t>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600" b="1" smtClean="0"/>
              <a:t>（</a:t>
            </a:r>
            <a:r>
              <a:rPr lang="en-US" altLang="zh-CN" sz="2600" b="1" smtClean="0"/>
              <a:t>5</a:t>
            </a:r>
            <a:r>
              <a:rPr lang="zh-CN" altLang="en-US" sz="2600" b="1" smtClean="0"/>
              <a:t>）</a:t>
            </a:r>
            <a:r>
              <a:rPr lang="zh-CN" altLang="en-US" sz="2600" b="1" smtClean="0">
                <a:solidFill>
                  <a:srgbClr val="FF0000"/>
                </a:solidFill>
              </a:rPr>
              <a:t>音节助词</a:t>
            </a:r>
            <a:r>
              <a:rPr lang="zh-CN" altLang="en-US" sz="2600" b="1" smtClean="0"/>
              <a:t>   无实际意义，可不译   </a:t>
            </a:r>
            <a:r>
              <a:rPr lang="zh-CN" altLang="en-US" sz="2600" b="1" smtClean="0">
                <a:solidFill>
                  <a:srgbClr val="0000CC"/>
                </a:solidFill>
              </a:rPr>
              <a:t>怅恨久之 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600" b="1" smtClean="0"/>
              <a:t>（</a:t>
            </a:r>
            <a:r>
              <a:rPr lang="en-US" altLang="zh-CN" sz="2600" b="1" smtClean="0"/>
              <a:t>6</a:t>
            </a:r>
            <a:r>
              <a:rPr lang="zh-CN" altLang="en-US" sz="2600" b="1" smtClean="0"/>
              <a:t>）</a:t>
            </a:r>
            <a:r>
              <a:rPr lang="zh-CN" altLang="en-US" sz="2600" b="1" smtClean="0">
                <a:solidFill>
                  <a:srgbClr val="FF0000"/>
                </a:solidFill>
              </a:rPr>
              <a:t>提前的标志</a:t>
            </a:r>
            <a:r>
              <a:rPr lang="zh-CN" altLang="en-US" sz="2600" b="1" smtClean="0"/>
              <a:t>  </a:t>
            </a:r>
            <a:r>
              <a:rPr lang="zh-CN" altLang="en-US" sz="2600" b="1" smtClean="0">
                <a:solidFill>
                  <a:srgbClr val="0000CC"/>
                </a:solidFill>
              </a:rPr>
              <a:t>孔子云： “何陋之有？”  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600" b="1" smtClean="0">
                <a:solidFill>
                  <a:srgbClr val="0000CC"/>
                </a:solidFill>
              </a:rPr>
              <a:t>                              莲之爱，同予者何人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3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3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33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33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33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33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33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33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33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33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41985"/>
          <p:cNvSpPr>
            <a:spLocks noChangeArrowheads="1"/>
          </p:cNvSpPr>
          <p:nvPr/>
        </p:nvSpPr>
        <p:spPr bwMode="auto">
          <a:xfrm>
            <a:off x="0" y="0"/>
            <a:ext cx="40322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/>
              <a:t>虚词用法归类</a:t>
            </a:r>
          </a:p>
        </p:txBody>
      </p:sp>
      <p:sp>
        <p:nvSpPr>
          <p:cNvPr id="17410" name="矩形 41986"/>
          <p:cNvSpPr>
            <a:spLocks noChangeArrowheads="1"/>
          </p:cNvSpPr>
          <p:nvPr/>
        </p:nvSpPr>
        <p:spPr bwMode="auto">
          <a:xfrm>
            <a:off x="179388" y="1844675"/>
            <a:ext cx="8270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之</a:t>
            </a:r>
          </a:p>
        </p:txBody>
      </p:sp>
      <p:sp>
        <p:nvSpPr>
          <p:cNvPr id="17411" name="矩形 41987"/>
          <p:cNvSpPr>
            <a:spLocks noChangeArrowheads="1"/>
          </p:cNvSpPr>
          <p:nvPr/>
        </p:nvSpPr>
        <p:spPr bwMode="auto">
          <a:xfrm>
            <a:off x="900113" y="1125538"/>
            <a:ext cx="2808287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000" b="1">
                <a:solidFill>
                  <a:srgbClr val="0000FF"/>
                </a:solidFill>
              </a:rPr>
              <a:t>代词 </a:t>
            </a:r>
            <a:br>
              <a:rPr lang="zh-CN" altLang="en-US" sz="2000" b="1">
                <a:solidFill>
                  <a:srgbClr val="0000FF"/>
                </a:solidFill>
              </a:rPr>
            </a:br>
            <a:r>
              <a:rPr lang="zh-CN" altLang="en-US" sz="2000" b="1">
                <a:solidFill>
                  <a:srgbClr val="0000FF"/>
                </a:solidFill>
              </a:rPr>
              <a:t>结构助词，“的”</a:t>
            </a:r>
          </a:p>
          <a:p>
            <a:r>
              <a:rPr lang="zh-CN" altLang="en-US" sz="2000" b="1">
                <a:solidFill>
                  <a:srgbClr val="0000FF"/>
                </a:solidFill>
              </a:rPr>
              <a:t>音节助词，不译 </a:t>
            </a:r>
          </a:p>
          <a:p>
            <a:r>
              <a:rPr lang="zh-CN" altLang="en-US" sz="2000" b="1">
                <a:solidFill>
                  <a:srgbClr val="0000FF"/>
                </a:solidFill>
              </a:rPr>
              <a:t>取消句子独立性 </a:t>
            </a:r>
            <a:br>
              <a:rPr lang="zh-CN" altLang="en-US" sz="2000" b="1">
                <a:solidFill>
                  <a:srgbClr val="0000FF"/>
                </a:solidFill>
              </a:rPr>
            </a:br>
            <a:r>
              <a:rPr lang="zh-CN" altLang="en-US" sz="2000" b="1">
                <a:solidFill>
                  <a:srgbClr val="0000FF"/>
                </a:solidFill>
              </a:rPr>
              <a:t>宾语前置的标志 </a:t>
            </a:r>
          </a:p>
          <a:p>
            <a:r>
              <a:rPr lang="zh-CN" altLang="en-US" sz="2000" b="1">
                <a:solidFill>
                  <a:srgbClr val="0000FF"/>
                </a:solidFill>
              </a:rPr>
              <a:t>定语后置的标志 </a:t>
            </a:r>
            <a:br>
              <a:rPr lang="zh-CN" altLang="en-US" sz="2000" b="1">
                <a:solidFill>
                  <a:srgbClr val="0000FF"/>
                </a:solidFill>
              </a:rPr>
            </a:br>
            <a:r>
              <a:rPr lang="zh-CN" altLang="en-US" sz="2000" b="1">
                <a:solidFill>
                  <a:srgbClr val="0000FF"/>
                </a:solidFill>
              </a:rPr>
              <a:t>动词，去，往，到</a:t>
            </a:r>
            <a:r>
              <a:rPr lang="zh-CN" altLang="en-US"/>
              <a:t> </a:t>
            </a:r>
          </a:p>
        </p:txBody>
      </p:sp>
      <p:sp>
        <p:nvSpPr>
          <p:cNvPr id="17412" name="矩形 41988"/>
          <p:cNvSpPr>
            <a:spLocks noChangeArrowheads="1"/>
          </p:cNvSpPr>
          <p:nvPr/>
        </p:nvSpPr>
        <p:spPr bwMode="auto">
          <a:xfrm>
            <a:off x="3276600" y="1177925"/>
            <a:ext cx="642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其</a:t>
            </a:r>
          </a:p>
        </p:txBody>
      </p:sp>
      <p:sp>
        <p:nvSpPr>
          <p:cNvPr id="17413" name="矩形 41989"/>
          <p:cNvSpPr>
            <a:spLocks noChangeArrowheads="1"/>
          </p:cNvSpPr>
          <p:nvPr/>
        </p:nvSpPr>
        <p:spPr bwMode="auto">
          <a:xfrm>
            <a:off x="4211638" y="404813"/>
            <a:ext cx="10810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</a:rPr>
              <a:t>代词</a:t>
            </a:r>
            <a:r>
              <a:rPr lang="zh-CN" altLang="en-US"/>
              <a:t> </a:t>
            </a:r>
          </a:p>
        </p:txBody>
      </p:sp>
      <p:sp>
        <p:nvSpPr>
          <p:cNvPr id="17414" name="矩形 41990"/>
          <p:cNvSpPr>
            <a:spLocks noChangeArrowheads="1"/>
          </p:cNvSpPr>
          <p:nvPr/>
        </p:nvSpPr>
        <p:spPr bwMode="auto">
          <a:xfrm>
            <a:off x="5219700" y="188913"/>
            <a:ext cx="19446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</a:rPr>
              <a:t>人称代词</a:t>
            </a:r>
            <a:r>
              <a:rPr lang="zh-CN" altLang="en-US"/>
              <a:t> </a:t>
            </a:r>
          </a:p>
        </p:txBody>
      </p:sp>
      <p:sp>
        <p:nvSpPr>
          <p:cNvPr id="17415" name="矩形 41991"/>
          <p:cNvSpPr>
            <a:spLocks noChangeArrowheads="1"/>
          </p:cNvSpPr>
          <p:nvPr/>
        </p:nvSpPr>
        <p:spPr bwMode="auto">
          <a:xfrm>
            <a:off x="5219700" y="620713"/>
            <a:ext cx="21605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</a:rPr>
              <a:t>指示代词</a:t>
            </a:r>
            <a:r>
              <a:rPr lang="zh-CN" altLang="en-US"/>
              <a:t> </a:t>
            </a:r>
          </a:p>
        </p:txBody>
      </p:sp>
      <p:sp>
        <p:nvSpPr>
          <p:cNvPr id="17416" name="矩形 41992"/>
          <p:cNvSpPr>
            <a:spLocks noChangeArrowheads="1"/>
          </p:cNvSpPr>
          <p:nvPr/>
        </p:nvSpPr>
        <p:spPr bwMode="auto">
          <a:xfrm>
            <a:off x="4211638" y="1268413"/>
            <a:ext cx="1152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</a:rPr>
              <a:t>副词</a:t>
            </a:r>
            <a:r>
              <a:rPr lang="zh-CN" altLang="en-US"/>
              <a:t> </a:t>
            </a:r>
          </a:p>
        </p:txBody>
      </p:sp>
      <p:sp>
        <p:nvSpPr>
          <p:cNvPr id="17417" name="矩形 41993"/>
          <p:cNvSpPr>
            <a:spLocks noChangeArrowheads="1"/>
          </p:cNvSpPr>
          <p:nvPr/>
        </p:nvSpPr>
        <p:spPr bwMode="auto">
          <a:xfrm>
            <a:off x="5219700" y="1125538"/>
            <a:ext cx="39243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</a:rPr>
              <a:t>表揣度，相当于“恐怕”“或许” </a:t>
            </a:r>
          </a:p>
        </p:txBody>
      </p:sp>
      <p:sp>
        <p:nvSpPr>
          <p:cNvPr id="17418" name="矩形 41994"/>
          <p:cNvSpPr>
            <a:spLocks noChangeArrowheads="1"/>
          </p:cNvSpPr>
          <p:nvPr/>
        </p:nvSpPr>
        <p:spPr bwMode="auto">
          <a:xfrm>
            <a:off x="5219700" y="1557338"/>
            <a:ext cx="39243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</a:rPr>
              <a:t>表反诘，相当于“难道”“怎么” </a:t>
            </a:r>
          </a:p>
        </p:txBody>
      </p:sp>
      <p:sp>
        <p:nvSpPr>
          <p:cNvPr id="17419" name="矩形 41995"/>
          <p:cNvSpPr>
            <a:spLocks noChangeArrowheads="1"/>
          </p:cNvSpPr>
          <p:nvPr/>
        </p:nvSpPr>
        <p:spPr bwMode="auto">
          <a:xfrm>
            <a:off x="4211638" y="2060575"/>
            <a:ext cx="2333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</a:rPr>
              <a:t>助词</a:t>
            </a:r>
            <a:r>
              <a:rPr lang="zh-CN" altLang="en-US"/>
              <a:t>       </a:t>
            </a:r>
            <a:r>
              <a:rPr lang="zh-CN" altLang="en-US" sz="2000" b="1">
                <a:solidFill>
                  <a:srgbClr val="FF0000"/>
                </a:solidFill>
              </a:rPr>
              <a:t>补充音节 </a:t>
            </a:r>
          </a:p>
        </p:txBody>
      </p:sp>
      <p:sp>
        <p:nvSpPr>
          <p:cNvPr id="17420" name="矩形 41996"/>
          <p:cNvSpPr>
            <a:spLocks noChangeArrowheads="1"/>
          </p:cNvSpPr>
          <p:nvPr/>
        </p:nvSpPr>
        <p:spPr bwMode="auto">
          <a:xfrm>
            <a:off x="0" y="4508500"/>
            <a:ext cx="8651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而</a:t>
            </a:r>
          </a:p>
        </p:txBody>
      </p:sp>
      <p:sp>
        <p:nvSpPr>
          <p:cNvPr id="17421" name="矩形 41997"/>
          <p:cNvSpPr>
            <a:spLocks noChangeArrowheads="1"/>
          </p:cNvSpPr>
          <p:nvPr/>
        </p:nvSpPr>
        <p:spPr bwMode="auto">
          <a:xfrm>
            <a:off x="611188" y="4652963"/>
            <a:ext cx="1079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</a:rPr>
              <a:t>连词</a:t>
            </a:r>
            <a:r>
              <a:rPr lang="zh-CN" altLang="en-US"/>
              <a:t> </a:t>
            </a:r>
          </a:p>
        </p:txBody>
      </p:sp>
      <p:sp>
        <p:nvSpPr>
          <p:cNvPr id="17422" name="矩形 41998"/>
          <p:cNvSpPr>
            <a:spLocks noChangeArrowheads="1"/>
          </p:cNvSpPr>
          <p:nvPr/>
        </p:nvSpPr>
        <p:spPr bwMode="auto">
          <a:xfrm>
            <a:off x="1403350" y="4005263"/>
            <a:ext cx="23050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</a:rPr>
              <a:t>表示并列关系 </a:t>
            </a:r>
          </a:p>
        </p:txBody>
      </p:sp>
      <p:sp>
        <p:nvSpPr>
          <p:cNvPr id="17423" name="矩形 41999"/>
          <p:cNvSpPr>
            <a:spLocks noChangeArrowheads="1"/>
          </p:cNvSpPr>
          <p:nvPr/>
        </p:nvSpPr>
        <p:spPr bwMode="auto">
          <a:xfrm>
            <a:off x="1403350" y="4508500"/>
            <a:ext cx="2520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</a:rPr>
              <a:t>表示承接关系 </a:t>
            </a:r>
          </a:p>
        </p:txBody>
      </p:sp>
      <p:sp>
        <p:nvSpPr>
          <p:cNvPr id="17424" name="矩形 42000"/>
          <p:cNvSpPr>
            <a:spLocks noChangeArrowheads="1"/>
          </p:cNvSpPr>
          <p:nvPr/>
        </p:nvSpPr>
        <p:spPr bwMode="auto">
          <a:xfrm>
            <a:off x="1403350" y="5013325"/>
            <a:ext cx="2089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</a:rPr>
              <a:t>表示转折关系 </a:t>
            </a:r>
          </a:p>
        </p:txBody>
      </p:sp>
      <p:sp>
        <p:nvSpPr>
          <p:cNvPr id="17425" name="矩形 42001"/>
          <p:cNvSpPr>
            <a:spLocks noChangeArrowheads="1"/>
          </p:cNvSpPr>
          <p:nvPr/>
        </p:nvSpPr>
        <p:spPr bwMode="auto">
          <a:xfrm>
            <a:off x="1403350" y="5445125"/>
            <a:ext cx="20161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</a:rPr>
              <a:t>表示修饰关系</a:t>
            </a:r>
            <a:r>
              <a:rPr lang="zh-CN" altLang="en-US"/>
              <a:t> </a:t>
            </a:r>
          </a:p>
        </p:txBody>
      </p:sp>
      <p:sp>
        <p:nvSpPr>
          <p:cNvPr id="17426" name="矩形 42002"/>
          <p:cNvSpPr>
            <a:spLocks noChangeArrowheads="1"/>
          </p:cNvSpPr>
          <p:nvPr/>
        </p:nvSpPr>
        <p:spPr bwMode="auto">
          <a:xfrm>
            <a:off x="3348038" y="4005263"/>
            <a:ext cx="863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以</a:t>
            </a:r>
          </a:p>
        </p:txBody>
      </p:sp>
      <p:sp>
        <p:nvSpPr>
          <p:cNvPr id="17427" name="矩形 42003"/>
          <p:cNvSpPr>
            <a:spLocks noChangeArrowheads="1"/>
          </p:cNvSpPr>
          <p:nvPr/>
        </p:nvSpPr>
        <p:spPr bwMode="auto">
          <a:xfrm>
            <a:off x="4140200" y="3357563"/>
            <a:ext cx="11509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</a:rPr>
              <a:t>介词</a:t>
            </a:r>
            <a:r>
              <a:rPr lang="zh-CN" altLang="en-US"/>
              <a:t> </a:t>
            </a:r>
          </a:p>
        </p:txBody>
      </p:sp>
      <p:sp>
        <p:nvSpPr>
          <p:cNvPr id="17428" name="矩形 42004"/>
          <p:cNvSpPr>
            <a:spLocks noChangeArrowheads="1"/>
          </p:cNvSpPr>
          <p:nvPr/>
        </p:nvSpPr>
        <p:spPr bwMode="auto">
          <a:xfrm>
            <a:off x="5219700" y="2708275"/>
            <a:ext cx="15843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</a:rPr>
              <a:t>把</a:t>
            </a:r>
            <a:r>
              <a:rPr lang="zh-CN" altLang="en-US"/>
              <a:t> </a:t>
            </a:r>
          </a:p>
        </p:txBody>
      </p:sp>
      <p:sp>
        <p:nvSpPr>
          <p:cNvPr id="17429" name="矩形 42005"/>
          <p:cNvSpPr>
            <a:spLocks noChangeArrowheads="1"/>
          </p:cNvSpPr>
          <p:nvPr/>
        </p:nvSpPr>
        <p:spPr bwMode="auto">
          <a:xfrm>
            <a:off x="5219700" y="3068638"/>
            <a:ext cx="15128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</a:rPr>
              <a:t>凭借</a:t>
            </a:r>
            <a:r>
              <a:rPr lang="zh-CN" altLang="en-US"/>
              <a:t> </a:t>
            </a:r>
          </a:p>
        </p:txBody>
      </p:sp>
      <p:sp>
        <p:nvSpPr>
          <p:cNvPr id="17430" name="矩形 42006"/>
          <p:cNvSpPr>
            <a:spLocks noChangeArrowheads="1"/>
          </p:cNvSpPr>
          <p:nvPr/>
        </p:nvSpPr>
        <p:spPr bwMode="auto">
          <a:xfrm>
            <a:off x="5148263" y="3429000"/>
            <a:ext cx="22320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/>
              <a:t>“</a:t>
            </a:r>
            <a:r>
              <a:rPr lang="zh-CN" altLang="en-US" sz="2000" b="1">
                <a:solidFill>
                  <a:srgbClr val="FF0000"/>
                </a:solidFill>
              </a:rPr>
              <a:t>在”“从</a:t>
            </a:r>
            <a:r>
              <a:rPr lang="zh-CN" altLang="en-US"/>
              <a:t>” </a:t>
            </a:r>
          </a:p>
        </p:txBody>
      </p:sp>
      <p:sp>
        <p:nvSpPr>
          <p:cNvPr id="17431" name="矩形 42007"/>
          <p:cNvSpPr>
            <a:spLocks noChangeArrowheads="1"/>
          </p:cNvSpPr>
          <p:nvPr/>
        </p:nvSpPr>
        <p:spPr bwMode="auto">
          <a:xfrm>
            <a:off x="5219700" y="3789363"/>
            <a:ext cx="24479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</a:rPr>
              <a:t>用”“拿</a:t>
            </a:r>
            <a:r>
              <a:rPr lang="zh-CN" altLang="en-US"/>
              <a:t> </a:t>
            </a:r>
          </a:p>
        </p:txBody>
      </p:sp>
      <p:sp>
        <p:nvSpPr>
          <p:cNvPr id="17432" name="矩形 42008"/>
          <p:cNvSpPr>
            <a:spLocks noChangeArrowheads="1"/>
          </p:cNvSpPr>
          <p:nvPr/>
        </p:nvSpPr>
        <p:spPr bwMode="auto">
          <a:xfrm>
            <a:off x="5219700" y="4149725"/>
            <a:ext cx="25923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</a:rPr>
              <a:t>因为”“由于”</a:t>
            </a:r>
            <a:r>
              <a:rPr lang="zh-CN" altLang="en-US"/>
              <a:t> </a:t>
            </a:r>
          </a:p>
        </p:txBody>
      </p:sp>
      <p:sp>
        <p:nvSpPr>
          <p:cNvPr id="17433" name="矩形 42009"/>
          <p:cNvSpPr>
            <a:spLocks noChangeArrowheads="1"/>
          </p:cNvSpPr>
          <p:nvPr/>
        </p:nvSpPr>
        <p:spPr bwMode="auto">
          <a:xfrm>
            <a:off x="4140200" y="4508500"/>
            <a:ext cx="4103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</a:rPr>
              <a:t>连词</a:t>
            </a:r>
            <a:r>
              <a:rPr lang="zh-CN" altLang="en-US"/>
              <a:t>        </a:t>
            </a:r>
            <a:r>
              <a:rPr lang="zh-CN" altLang="en-US" sz="2000" b="1">
                <a:solidFill>
                  <a:srgbClr val="FF0000"/>
                </a:solidFill>
              </a:rPr>
              <a:t>用法类似“而”，</a:t>
            </a:r>
            <a:r>
              <a:rPr lang="zh-CN" altLang="en-US"/>
              <a:t> </a:t>
            </a:r>
          </a:p>
        </p:txBody>
      </p:sp>
      <p:sp>
        <p:nvSpPr>
          <p:cNvPr id="17434" name="矩形 42010"/>
          <p:cNvSpPr>
            <a:spLocks noChangeArrowheads="1"/>
          </p:cNvSpPr>
          <p:nvPr/>
        </p:nvSpPr>
        <p:spPr bwMode="auto">
          <a:xfrm>
            <a:off x="4140200" y="4868863"/>
            <a:ext cx="46085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</a:rPr>
              <a:t>副词</a:t>
            </a:r>
            <a:r>
              <a:rPr lang="zh-CN" altLang="en-US"/>
              <a:t>        </a:t>
            </a:r>
            <a:r>
              <a:rPr lang="zh-CN" altLang="en-US" sz="2000" b="1">
                <a:solidFill>
                  <a:srgbClr val="FF0000"/>
                </a:solidFill>
              </a:rPr>
              <a:t>同“已”，相当于“已经”</a:t>
            </a:r>
            <a:r>
              <a:rPr lang="zh-CN" altLang="en-US"/>
              <a:t> </a:t>
            </a:r>
          </a:p>
        </p:txBody>
      </p:sp>
      <p:sp>
        <p:nvSpPr>
          <p:cNvPr id="17435" name="矩形 42011"/>
          <p:cNvSpPr>
            <a:spLocks noChangeArrowheads="1"/>
          </p:cNvSpPr>
          <p:nvPr/>
        </p:nvSpPr>
        <p:spPr bwMode="auto">
          <a:xfrm>
            <a:off x="4067175" y="5589588"/>
            <a:ext cx="1473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</a:rPr>
              <a:t>固定结构</a:t>
            </a:r>
            <a:r>
              <a:rPr lang="zh-CN" altLang="en-US"/>
              <a:t> </a:t>
            </a:r>
          </a:p>
        </p:txBody>
      </p:sp>
      <p:sp>
        <p:nvSpPr>
          <p:cNvPr id="17436" name="矩形 42012"/>
          <p:cNvSpPr>
            <a:spLocks noChangeArrowheads="1"/>
          </p:cNvSpPr>
          <p:nvPr/>
        </p:nvSpPr>
        <p:spPr bwMode="auto">
          <a:xfrm>
            <a:off x="5435600" y="5229225"/>
            <a:ext cx="38893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</a:rPr>
              <a:t>以是、是以、以故、以此 </a:t>
            </a:r>
          </a:p>
        </p:txBody>
      </p:sp>
      <p:sp>
        <p:nvSpPr>
          <p:cNvPr id="17437" name="矩形 42013"/>
          <p:cNvSpPr>
            <a:spLocks noChangeArrowheads="1"/>
          </p:cNvSpPr>
          <p:nvPr/>
        </p:nvSpPr>
        <p:spPr bwMode="auto">
          <a:xfrm>
            <a:off x="5435600" y="5589588"/>
            <a:ext cx="15843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</a:rPr>
              <a:t>所以 </a:t>
            </a:r>
          </a:p>
        </p:txBody>
      </p:sp>
      <p:sp>
        <p:nvSpPr>
          <p:cNvPr id="17438" name="矩形 42014"/>
          <p:cNvSpPr>
            <a:spLocks noChangeArrowheads="1"/>
          </p:cNvSpPr>
          <p:nvPr/>
        </p:nvSpPr>
        <p:spPr bwMode="auto">
          <a:xfrm>
            <a:off x="5435600" y="6021388"/>
            <a:ext cx="16557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</a:rPr>
              <a:t>以为 </a:t>
            </a:r>
          </a:p>
        </p:txBody>
      </p:sp>
      <p:sp>
        <p:nvSpPr>
          <p:cNvPr id="17439" name="左大括号 42015"/>
          <p:cNvSpPr>
            <a:spLocks/>
          </p:cNvSpPr>
          <p:nvPr/>
        </p:nvSpPr>
        <p:spPr bwMode="auto">
          <a:xfrm>
            <a:off x="755650" y="1341438"/>
            <a:ext cx="144463" cy="1800225"/>
          </a:xfrm>
          <a:prstGeom prst="leftBrace">
            <a:avLst>
              <a:gd name="adj1" fmla="val 103788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40" name="左大括号 42016"/>
          <p:cNvSpPr>
            <a:spLocks/>
          </p:cNvSpPr>
          <p:nvPr/>
        </p:nvSpPr>
        <p:spPr bwMode="auto">
          <a:xfrm>
            <a:off x="5364163" y="5373688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41" name="左大括号 42017"/>
          <p:cNvSpPr>
            <a:spLocks/>
          </p:cNvSpPr>
          <p:nvPr/>
        </p:nvSpPr>
        <p:spPr bwMode="auto">
          <a:xfrm>
            <a:off x="4932363" y="2997200"/>
            <a:ext cx="288925" cy="1368425"/>
          </a:xfrm>
          <a:prstGeom prst="leftBrace">
            <a:avLst>
              <a:gd name="adj1" fmla="val 3944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42" name="直接连接符 42018"/>
          <p:cNvSpPr>
            <a:spLocks noChangeShapeType="1"/>
          </p:cNvSpPr>
          <p:nvPr/>
        </p:nvSpPr>
        <p:spPr bwMode="auto">
          <a:xfrm>
            <a:off x="4932363" y="4797425"/>
            <a:ext cx="3603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43" name="直接连接符 42019"/>
          <p:cNvSpPr>
            <a:spLocks noChangeShapeType="1"/>
          </p:cNvSpPr>
          <p:nvPr/>
        </p:nvSpPr>
        <p:spPr bwMode="auto">
          <a:xfrm>
            <a:off x="4932363" y="5084763"/>
            <a:ext cx="3603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44" name="左大括号 42020"/>
          <p:cNvSpPr>
            <a:spLocks/>
          </p:cNvSpPr>
          <p:nvPr/>
        </p:nvSpPr>
        <p:spPr bwMode="auto">
          <a:xfrm>
            <a:off x="1331913" y="4221163"/>
            <a:ext cx="144462" cy="1368425"/>
          </a:xfrm>
          <a:prstGeom prst="leftBrace">
            <a:avLst>
              <a:gd name="adj1" fmla="val 78894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45" name="左大括号 42021"/>
          <p:cNvSpPr>
            <a:spLocks/>
          </p:cNvSpPr>
          <p:nvPr/>
        </p:nvSpPr>
        <p:spPr bwMode="auto">
          <a:xfrm>
            <a:off x="3995738" y="3573463"/>
            <a:ext cx="215900" cy="2303462"/>
          </a:xfrm>
          <a:prstGeom prst="leftBrace">
            <a:avLst>
              <a:gd name="adj1" fmla="val 8886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46" name="左大括号 42022"/>
          <p:cNvSpPr>
            <a:spLocks/>
          </p:cNvSpPr>
          <p:nvPr/>
        </p:nvSpPr>
        <p:spPr bwMode="auto">
          <a:xfrm>
            <a:off x="3995738" y="765175"/>
            <a:ext cx="215900" cy="1511300"/>
          </a:xfrm>
          <a:prstGeom prst="leftBrace">
            <a:avLst>
              <a:gd name="adj1" fmla="val 58301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47" name="左大括号 42023"/>
          <p:cNvSpPr>
            <a:spLocks/>
          </p:cNvSpPr>
          <p:nvPr/>
        </p:nvSpPr>
        <p:spPr bwMode="auto">
          <a:xfrm>
            <a:off x="5076825" y="404813"/>
            <a:ext cx="142875" cy="431800"/>
          </a:xfrm>
          <a:prstGeom prst="leftBrace">
            <a:avLst>
              <a:gd name="adj1" fmla="val 25171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48" name="左大括号 42024"/>
          <p:cNvSpPr>
            <a:spLocks/>
          </p:cNvSpPr>
          <p:nvPr/>
        </p:nvSpPr>
        <p:spPr bwMode="auto">
          <a:xfrm>
            <a:off x="5076825" y="1341438"/>
            <a:ext cx="142875" cy="431800"/>
          </a:xfrm>
          <a:prstGeom prst="leftBrace">
            <a:avLst>
              <a:gd name="adj1" fmla="val 25171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49" name="直接连接符 42025"/>
          <p:cNvSpPr>
            <a:spLocks noChangeShapeType="1"/>
          </p:cNvSpPr>
          <p:nvPr/>
        </p:nvSpPr>
        <p:spPr bwMode="auto">
          <a:xfrm>
            <a:off x="4932363" y="2276475"/>
            <a:ext cx="3603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1081088"/>
            <a:ext cx="7632700" cy="6092825"/>
          </a:xfrm>
        </p:spPr>
        <p:txBody>
          <a:bodyPr/>
          <a:lstStyle/>
          <a:p>
            <a:r>
              <a:rPr lang="zh-CN" altLang="en-US" sz="3600" b="1" smtClean="0">
                <a:solidFill>
                  <a:srgbClr val="0000CC"/>
                </a:solidFill>
                <a:ea typeface="楷体_GB2312" pitchFamily="49" charset="-122"/>
              </a:rPr>
              <a:t>古文断句莫畏难，</a:t>
            </a:r>
            <a:r>
              <a:rPr lang="zh-CN" altLang="en-US" sz="3600" b="1" smtClean="0">
                <a:solidFill>
                  <a:srgbClr val="FF0000"/>
                </a:solidFill>
                <a:ea typeface="楷体_GB2312" pitchFamily="49" charset="-122"/>
              </a:rPr>
              <a:t>熟读精思</a:t>
            </a:r>
            <a:r>
              <a:rPr lang="zh-CN" altLang="en-US" sz="3600" b="1" smtClean="0">
                <a:solidFill>
                  <a:srgbClr val="0000CC"/>
                </a:solidFill>
                <a:ea typeface="楷体_GB2312" pitchFamily="49" charset="-122"/>
              </a:rPr>
              <a:t>是关键。内容大意全理解，始可动手把句断。</a:t>
            </a:r>
            <a:r>
              <a:rPr lang="zh-CN" altLang="en-US" sz="3600" b="1" smtClean="0">
                <a:solidFill>
                  <a:srgbClr val="FF0000"/>
                </a:solidFill>
                <a:ea typeface="楷体_GB2312" pitchFamily="49" charset="-122"/>
              </a:rPr>
              <a:t>联系全文</a:t>
            </a:r>
            <a:r>
              <a:rPr lang="zh-CN" altLang="en-US" sz="3600" b="1" smtClean="0">
                <a:solidFill>
                  <a:srgbClr val="0000CC"/>
                </a:solidFill>
                <a:ea typeface="楷体_GB2312" pitchFamily="49" charset="-122"/>
              </a:rPr>
              <a:t>前后看，先易后难细分辨。</a:t>
            </a:r>
            <a:r>
              <a:rPr lang="zh-CN" altLang="en-US" sz="3600" b="1" smtClean="0">
                <a:solidFill>
                  <a:srgbClr val="FF0000"/>
                </a:solidFill>
                <a:ea typeface="楷体_GB2312" pitchFamily="49" charset="-122"/>
              </a:rPr>
              <a:t>紧紧抓住</a:t>
            </a:r>
            <a:r>
              <a:rPr lang="zh-CN" altLang="en-US" sz="3600" b="1" smtClean="0">
                <a:solidFill>
                  <a:srgbClr val="0000CC"/>
                </a:solidFill>
                <a:latin typeface="Arial" pitchFamily="34" charset="0"/>
                <a:ea typeface="楷体_GB2312" pitchFamily="49" charset="-122"/>
              </a:rPr>
              <a:t>“</a:t>
            </a:r>
            <a:r>
              <a:rPr lang="zh-CN" altLang="en-US" sz="3600" b="1" smtClean="0">
                <a:solidFill>
                  <a:srgbClr val="0000CC"/>
                </a:solidFill>
                <a:ea typeface="楷体_GB2312" pitchFamily="49" charset="-122"/>
              </a:rPr>
              <a:t>曰</a:t>
            </a:r>
            <a:r>
              <a:rPr lang="zh-CN" altLang="en-US" sz="3600" b="1" smtClean="0">
                <a:solidFill>
                  <a:srgbClr val="0000CC"/>
                </a:solidFill>
                <a:latin typeface="Arial" pitchFamily="34" charset="0"/>
                <a:ea typeface="楷体_GB2312" pitchFamily="49" charset="-122"/>
              </a:rPr>
              <a:t>”“</a:t>
            </a:r>
            <a:r>
              <a:rPr lang="zh-CN" altLang="en-US" sz="3600" b="1" smtClean="0">
                <a:solidFill>
                  <a:srgbClr val="0000CC"/>
                </a:solidFill>
                <a:ea typeface="楷体_GB2312" pitchFamily="49" charset="-122"/>
              </a:rPr>
              <a:t>云</a:t>
            </a:r>
            <a:r>
              <a:rPr lang="zh-CN" altLang="en-US" sz="3600" b="1" smtClean="0">
                <a:solidFill>
                  <a:srgbClr val="0000CC"/>
                </a:solidFill>
                <a:latin typeface="Arial" pitchFamily="34" charset="0"/>
                <a:ea typeface="楷体_GB2312" pitchFamily="49" charset="-122"/>
              </a:rPr>
              <a:t>”“</a:t>
            </a:r>
            <a:r>
              <a:rPr lang="zh-CN" altLang="en-US" sz="3600" b="1" smtClean="0">
                <a:solidFill>
                  <a:srgbClr val="0000CC"/>
                </a:solidFill>
                <a:ea typeface="楷体_GB2312" pitchFamily="49" charset="-122"/>
              </a:rPr>
              <a:t>言</a:t>
            </a:r>
            <a:r>
              <a:rPr lang="zh-CN" altLang="en-US" sz="3600" b="1" smtClean="0">
                <a:solidFill>
                  <a:srgbClr val="0000CC"/>
                </a:solidFill>
                <a:latin typeface="Arial" pitchFamily="34" charset="0"/>
                <a:ea typeface="楷体_GB2312" pitchFamily="49" charset="-122"/>
              </a:rPr>
              <a:t>”</a:t>
            </a:r>
            <a:r>
              <a:rPr lang="zh-CN" altLang="en-US" sz="3600" b="1" smtClean="0">
                <a:solidFill>
                  <a:srgbClr val="0000CC"/>
                </a:solidFill>
                <a:ea typeface="楷体_GB2312" pitchFamily="49" charset="-122"/>
              </a:rPr>
              <a:t>，对话最易被发现。</a:t>
            </a:r>
            <a:r>
              <a:rPr lang="zh-CN" altLang="en-US" sz="3600" b="1" smtClean="0">
                <a:solidFill>
                  <a:srgbClr val="FF0000"/>
                </a:solidFill>
                <a:ea typeface="楷体_GB2312" pitchFamily="49" charset="-122"/>
              </a:rPr>
              <a:t>常用虚词</a:t>
            </a:r>
            <a:r>
              <a:rPr lang="zh-CN" altLang="en-US" sz="3600" b="1" smtClean="0">
                <a:solidFill>
                  <a:srgbClr val="0000CC"/>
                </a:solidFill>
                <a:ea typeface="楷体_GB2312" pitchFamily="49" charset="-122"/>
              </a:rPr>
              <a:t>是标志，更有规律供参看。</a:t>
            </a:r>
            <a:r>
              <a:rPr lang="zh-CN" altLang="en-US" sz="3600" b="1" smtClean="0">
                <a:solidFill>
                  <a:srgbClr val="FF0000"/>
                </a:solidFill>
                <a:ea typeface="楷体_GB2312" pitchFamily="49" charset="-122"/>
              </a:rPr>
              <a:t>习惯句式</a:t>
            </a:r>
            <a:r>
              <a:rPr lang="zh-CN" altLang="en-US" sz="3600" b="1" smtClean="0">
                <a:solidFill>
                  <a:srgbClr val="0000CC"/>
                </a:solidFill>
                <a:ea typeface="楷体_GB2312" pitchFamily="49" charset="-122"/>
              </a:rPr>
              <a:t>掌握住，固定结构莫拆散。</a:t>
            </a:r>
            <a:r>
              <a:rPr lang="zh-CN" altLang="en-US" sz="3600" b="1" smtClean="0">
                <a:solidFill>
                  <a:srgbClr val="FF0000"/>
                </a:solidFill>
                <a:ea typeface="楷体_GB2312" pitchFamily="49" charset="-122"/>
              </a:rPr>
              <a:t>词性词义</a:t>
            </a:r>
            <a:r>
              <a:rPr lang="zh-CN" altLang="en-US" sz="3600" b="1" smtClean="0">
                <a:solidFill>
                  <a:srgbClr val="0000CC"/>
                </a:solidFill>
                <a:ea typeface="楷体_GB2312" pitchFamily="49" charset="-122"/>
              </a:rPr>
              <a:t>要精研，语法结构帮助判。题目做完回头看，根据要求细检验。</a:t>
            </a:r>
          </a:p>
        </p:txBody>
      </p:sp>
      <p:sp>
        <p:nvSpPr>
          <p:cNvPr id="18434" name="Rectangle 3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zh-CN" altLang="en-US" sz="4000" b="1" smtClean="0">
                <a:solidFill>
                  <a:srgbClr val="FF0000"/>
                </a:solidFill>
              </a:rPr>
              <a:t>（三）正确断句、停顿。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idx="1"/>
          </p:nvPr>
        </p:nvSpPr>
        <p:spPr>
          <a:xfrm>
            <a:off x="179388" y="374650"/>
            <a:ext cx="6851650" cy="1152525"/>
          </a:xfrm>
        </p:spPr>
        <p:txBody>
          <a:bodyPr/>
          <a:lstStyle/>
          <a:p>
            <a:pPr algn="ctr">
              <a:buFont typeface="Wingdings" pitchFamily="2" charset="2"/>
              <a:buNone/>
              <a:defRPr/>
            </a:pPr>
            <a:r>
              <a:rPr lang="zh-CN" altLang="en-US" sz="6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（四）翻译句子</a:t>
            </a:r>
          </a:p>
          <a:p>
            <a:pPr>
              <a:buFont typeface="Wingdings" pitchFamily="2" charset="2"/>
              <a:buNone/>
              <a:defRPr/>
            </a:pPr>
            <a:endParaRPr lang="en-US" altLang="zh-CN" sz="4000" b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4755" name="Text Box 3"/>
          <p:cNvSpPr txBox="1">
            <a:spLocks noChangeArrowheads="1"/>
          </p:cNvSpPr>
          <p:nvPr/>
        </p:nvSpPr>
        <p:spPr bwMode="auto">
          <a:xfrm>
            <a:off x="404813" y="1311275"/>
            <a:ext cx="8135937" cy="478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400" b="1" noProof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翻译方法</a:t>
            </a:r>
            <a:r>
              <a:rPr lang="zh-CN" altLang="en-US" sz="4400" b="1" noProof="1">
                <a:effectLst>
                  <a:outerShdw blurRad="38100" dist="38100" dir="2700000">
                    <a:srgbClr val="C0C0C0"/>
                  </a:outerShdw>
                </a:effectLst>
              </a:rPr>
              <a:t>        留  调  补  删</a:t>
            </a:r>
          </a:p>
          <a:p>
            <a:r>
              <a:rPr lang="zh-CN" altLang="en-US" sz="4400" b="1" noProof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应对策略</a:t>
            </a:r>
          </a:p>
          <a:p>
            <a:r>
              <a:rPr lang="zh-CN" altLang="en-US" sz="4400" b="1" noProof="1">
                <a:effectLst>
                  <a:outerShdw blurRad="38100" dist="38100" dir="2700000">
                    <a:srgbClr val="C0C0C0"/>
                  </a:outerShdw>
                </a:effectLst>
              </a:rPr>
              <a:t>１、以直译为主。</a:t>
            </a:r>
          </a:p>
          <a:p>
            <a:r>
              <a:rPr lang="zh-CN" altLang="en-US" sz="4400" b="1" noProof="1">
                <a:effectLst>
                  <a:outerShdw blurRad="38100" dist="38100" dir="2700000">
                    <a:srgbClr val="C0C0C0"/>
                  </a:outerShdw>
                </a:effectLst>
              </a:rPr>
              <a:t>２、要字字句句落实，注意文言文中的关键字词的意义。</a:t>
            </a:r>
          </a:p>
          <a:p>
            <a:r>
              <a:rPr lang="zh-CN" altLang="en-US" sz="4400" b="1" noProof="1">
                <a:effectLst>
                  <a:outerShdw blurRad="38100" dist="38100" dir="2700000">
                    <a:srgbClr val="C0C0C0"/>
                  </a:outerShdw>
                </a:effectLst>
              </a:rPr>
              <a:t>３、要译出文言句式的特点。</a:t>
            </a:r>
          </a:p>
          <a:p>
            <a:r>
              <a:rPr lang="zh-CN" altLang="en-US" sz="4400" b="1" noProof="1">
                <a:effectLst>
                  <a:outerShdw blurRad="38100" dist="38100" dir="2700000">
                    <a:srgbClr val="C0C0C0"/>
                  </a:outerShdw>
                </a:effectLst>
              </a:rPr>
              <a:t>４、还要补充省略成分。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4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4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4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4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8" name="Text Box 4"/>
          <p:cNvSpPr txBox="1">
            <a:spLocks noChangeArrowheads="1"/>
          </p:cNvSpPr>
          <p:nvPr/>
        </p:nvSpPr>
        <p:spPr bwMode="auto">
          <a:xfrm>
            <a:off x="250825" y="390525"/>
            <a:ext cx="8642350" cy="712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600" b="1"/>
              <a:t>1</a:t>
            </a:r>
            <a:r>
              <a:rPr lang="zh-CN" altLang="en-US" sz="3600" b="1"/>
              <a:t>、小大之狱，虽不能察，必以情。</a:t>
            </a:r>
          </a:p>
          <a:p>
            <a:pPr>
              <a:spcBef>
                <a:spcPct val="30000"/>
              </a:spcBef>
            </a:pPr>
            <a:r>
              <a:rPr lang="zh-CN" altLang="en-US" sz="3600" b="1">
                <a:solidFill>
                  <a:srgbClr val="0000CC"/>
                </a:solidFill>
              </a:rPr>
              <a:t>大大小小的案件，（我）即使不能一一明察弄清楚，也一定会根据实情来处理。</a:t>
            </a:r>
            <a:r>
              <a:rPr lang="zh-CN" altLang="en-US" sz="3600" b="1"/>
              <a:t> </a:t>
            </a:r>
          </a:p>
          <a:p>
            <a:pPr>
              <a:spcBef>
                <a:spcPct val="30000"/>
              </a:spcBef>
            </a:pPr>
            <a:r>
              <a:rPr lang="en-US" altLang="zh-CN" sz="3600" b="1"/>
              <a:t>2</a:t>
            </a:r>
            <a:r>
              <a:rPr lang="zh-CN" altLang="en-US" sz="3600" b="1"/>
              <a:t>、牺牲玉帛，弗敢加也，必以信。</a:t>
            </a:r>
          </a:p>
          <a:p>
            <a:pPr>
              <a:spcBef>
                <a:spcPct val="30000"/>
              </a:spcBef>
            </a:pPr>
            <a:r>
              <a:rPr lang="zh-CN" altLang="en-US" sz="3600" b="1">
                <a:solidFill>
                  <a:srgbClr val="0000CC"/>
                </a:solidFill>
              </a:rPr>
              <a:t>用来祭祀的牛、羊、猪、玉器和丝织品，（我）不敢虚报，一定根据实情相报。</a:t>
            </a:r>
          </a:p>
          <a:p>
            <a:pPr>
              <a:spcBef>
                <a:spcPct val="30000"/>
              </a:spcBef>
            </a:pPr>
            <a:r>
              <a:rPr lang="en-US" altLang="zh-CN" sz="3600" b="1"/>
              <a:t>3</a:t>
            </a:r>
            <a:r>
              <a:rPr lang="zh-CN" altLang="en-US" sz="3600" b="1"/>
              <a:t>、忠之属也，可以一战，战则请从。</a:t>
            </a:r>
          </a:p>
          <a:p>
            <a:pPr>
              <a:spcBef>
                <a:spcPct val="30000"/>
              </a:spcBef>
            </a:pPr>
            <a:r>
              <a:rPr lang="zh-CN" altLang="en-US" sz="3600" b="1">
                <a:solidFill>
                  <a:srgbClr val="0000CC"/>
                </a:solidFill>
              </a:rPr>
              <a:t>（这是）尽了本职的一类（事情），可凭借（这个条件）打一仗，（如果）作战，就请允许我跟着去。</a:t>
            </a:r>
          </a:p>
          <a:p>
            <a:pPr>
              <a:spcBef>
                <a:spcPct val="30000"/>
              </a:spcBef>
            </a:pPr>
            <a:endParaRPr lang="en-US" altLang="zh-CN" sz="3600" b="1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4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4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4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34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4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4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58738" y="404813"/>
            <a:ext cx="8569325" cy="2116137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r>
              <a:rPr lang="zh-CN" altLang="en-US" sz="5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（五）文本理解</a:t>
            </a:r>
          </a:p>
          <a:p>
            <a:pPr>
              <a:buFont typeface="Wingdings" pitchFamily="2" charset="2"/>
              <a:buNone/>
              <a:defRPr/>
            </a:pPr>
            <a:r>
              <a:rPr lang="zh-CN" altLang="en-US" sz="42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要在梳理文意的基础上，抓住关键词句，从中筛选出题干要找的信息。</a:t>
            </a:r>
          </a:p>
          <a:p>
            <a:pPr>
              <a:buFont typeface="Wingdings" pitchFamily="2" charset="2"/>
              <a:buNone/>
              <a:defRPr/>
            </a:pPr>
            <a:endParaRPr lang="en-US" altLang="zh-CN" sz="4200" b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203200" y="3646488"/>
            <a:ext cx="8545513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5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（六）比较探究</a:t>
            </a:r>
          </a:p>
          <a:p>
            <a:pPr>
              <a:buFontTx/>
              <a:buNone/>
              <a:defRPr/>
            </a:pPr>
            <a:r>
              <a:rPr lang="zh-CN" altLang="en-US" sz="4400"/>
              <a:t>      </a:t>
            </a:r>
            <a:r>
              <a:rPr lang="zh-CN" altLang="en-US" sz="4400" b="1">
                <a:effectLst>
                  <a:outerShdw blurRad="38100" dist="38100" dir="2700000" algn="tl">
                    <a:srgbClr val="C0C0C0"/>
                  </a:outerShdw>
                </a:effectLst>
              </a:rPr>
              <a:t>联系上下文段，解读句意，相互比对，找出对应点。</a:t>
            </a:r>
          </a:p>
          <a:p>
            <a:pPr>
              <a:spcBef>
                <a:spcPct val="50000"/>
              </a:spcBef>
              <a:buFontTx/>
              <a:buNone/>
              <a:defRPr/>
            </a:pPr>
            <a:endParaRPr lang="en-US" altLang="zh-CN" sz="2800"/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6" descr="20081124103131429_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Text Box 7"/>
          <p:cNvSpPr txBox="1">
            <a:spLocks noChangeArrowheads="1"/>
          </p:cNvSpPr>
          <p:nvPr/>
        </p:nvSpPr>
        <p:spPr bwMode="auto">
          <a:xfrm>
            <a:off x="1219200" y="1905000"/>
            <a:ext cx="6629400" cy="2295525"/>
          </a:xfrm>
          <a:prstGeom prst="rect">
            <a:avLst/>
          </a:prstGeom>
          <a:solidFill>
            <a:schemeClr val="bg1">
              <a:alpha val="47058"/>
            </a:schemeClr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7200" b="1">
                <a:solidFill>
                  <a:srgbClr val="0000CC"/>
                </a:solidFill>
                <a:ea typeface="楷体_GB2312" pitchFamily="49" charset="-122"/>
              </a:rPr>
              <a:t>常见题型及</a:t>
            </a:r>
          </a:p>
          <a:p>
            <a:pPr algn="ctr"/>
            <a:r>
              <a:rPr lang="zh-CN" altLang="en-US" sz="7200" b="1">
                <a:solidFill>
                  <a:srgbClr val="0000CC"/>
                </a:solidFill>
                <a:ea typeface="楷体_GB2312" pitchFamily="49" charset="-122"/>
              </a:rPr>
              <a:t>应对策略</a:t>
            </a:r>
          </a:p>
        </p:txBody>
      </p:sp>
      <p:sp>
        <p:nvSpPr>
          <p:cNvPr id="114692" name="Text Box 4"/>
          <p:cNvSpPr txBox="1">
            <a:spLocks noChangeArrowheads="1"/>
          </p:cNvSpPr>
          <p:nvPr/>
        </p:nvSpPr>
        <p:spPr bwMode="auto">
          <a:xfrm>
            <a:off x="323850" y="-111125"/>
            <a:ext cx="6670675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（六）</a:t>
            </a:r>
            <a:r>
              <a:rPr lang="zh-CN" altLang="en-US" sz="7200" b="1" dirty="0">
                <a:solidFill>
                  <a:srgbClr val="FF0000"/>
                </a:solidFill>
              </a:rPr>
              <a:t>比较探究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9324975" cy="5146675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zh-CN" altLang="en-US" b="1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例题展示</a:t>
            </a:r>
            <a:r>
              <a:rPr lang="en-US" altLang="zh-CN" b="1" smtClean="0">
                <a:latin typeface="宋体" panose="02010600030101010101" pitchFamily="2" charset="-122"/>
              </a:rPr>
              <a:t>19</a:t>
            </a:r>
            <a:r>
              <a:rPr lang="zh-CN" altLang="en-US" b="1" smtClean="0">
                <a:latin typeface="宋体" panose="02010600030101010101" pitchFamily="2" charset="-122"/>
              </a:rPr>
              <a:t>．王质说“范公天下贤者”，从文段</a:t>
            </a:r>
            <a:r>
              <a:rPr lang="en-US" altLang="zh-CN" b="1" smtClean="0">
                <a:latin typeface="宋体" panose="02010600030101010101" pitchFamily="2" charset="-122"/>
              </a:rPr>
              <a:t>(</a:t>
            </a:r>
            <a:r>
              <a:rPr lang="zh-CN" altLang="en-US" b="1" smtClean="0">
                <a:latin typeface="宋体" panose="02010600030101010101" pitchFamily="2" charset="-122"/>
              </a:rPr>
              <a:t>一</a:t>
            </a:r>
            <a:r>
              <a:rPr lang="en-US" altLang="zh-CN" b="1" smtClean="0">
                <a:latin typeface="宋体" panose="02010600030101010101" pitchFamily="2" charset="-122"/>
              </a:rPr>
              <a:t>)</a:t>
            </a:r>
            <a:r>
              <a:rPr lang="zh-CN" altLang="en-US" b="1" smtClean="0">
                <a:latin typeface="宋体" panose="02010600030101010101" pitchFamily="2" charset="-122"/>
              </a:rPr>
              <a:t>来看范公之“贤”</a:t>
            </a:r>
            <a:r>
              <a:rPr lang="zh-CN" altLang="en-US" b="1" smtClean="0">
                <a:solidFill>
                  <a:srgbClr val="FF0000"/>
                </a:solidFill>
                <a:latin typeface="宋体" panose="02010600030101010101" pitchFamily="2" charset="-122"/>
              </a:rPr>
              <a:t>表现在哪些方面</a:t>
            </a:r>
            <a:r>
              <a:rPr lang="en-US" altLang="zh-CN" b="1" smtClean="0">
                <a:latin typeface="宋体" panose="02010600030101010101" pitchFamily="2" charset="-122"/>
              </a:rPr>
              <a:t>?</a:t>
            </a:r>
            <a:r>
              <a:rPr lang="zh-CN" altLang="en-US" b="1" smtClean="0">
                <a:latin typeface="宋体" panose="02010600030101010101" pitchFamily="2" charset="-122"/>
              </a:rPr>
              <a:t>在文段 </a:t>
            </a:r>
            <a:r>
              <a:rPr lang="en-US" altLang="zh-CN" b="1" smtClean="0">
                <a:latin typeface="宋体" panose="02010600030101010101" pitchFamily="2" charset="-122"/>
              </a:rPr>
              <a:t>(</a:t>
            </a:r>
            <a:r>
              <a:rPr lang="zh-CN" altLang="en-US" b="1" smtClean="0">
                <a:latin typeface="宋体" panose="02010600030101010101" pitchFamily="2" charset="-122"/>
              </a:rPr>
              <a:t>二</a:t>
            </a:r>
            <a:r>
              <a:rPr lang="en-US" altLang="zh-CN" b="1" smtClean="0">
                <a:latin typeface="宋体" panose="02010600030101010101" pitchFamily="2" charset="-122"/>
              </a:rPr>
              <a:t>)</a:t>
            </a:r>
            <a:r>
              <a:rPr lang="zh-CN" altLang="en-US" b="1" smtClean="0">
                <a:latin typeface="宋体" panose="02010600030101010101" pitchFamily="2" charset="-122"/>
              </a:rPr>
              <a:t>中，范公之“贤”又是</a:t>
            </a:r>
            <a:r>
              <a:rPr lang="zh-CN" altLang="en-US" b="1" smtClean="0">
                <a:solidFill>
                  <a:srgbClr val="FF0000"/>
                </a:solidFill>
                <a:latin typeface="宋体" panose="02010600030101010101" pitchFamily="2" charset="-122"/>
              </a:rPr>
              <a:t>如何表现出来</a:t>
            </a:r>
            <a:r>
              <a:rPr lang="zh-CN" altLang="en-US" b="1" smtClean="0">
                <a:latin typeface="宋体" panose="02010600030101010101" pitchFamily="2" charset="-122"/>
              </a:rPr>
              <a:t>的</a:t>
            </a:r>
            <a:r>
              <a:rPr lang="en-US" altLang="zh-CN" b="1" smtClean="0">
                <a:latin typeface="宋体" panose="02010600030101010101" pitchFamily="2" charset="-122"/>
              </a:rPr>
              <a:t>?(3</a:t>
            </a:r>
            <a:r>
              <a:rPr lang="zh-CN" altLang="en-US" b="1" smtClean="0">
                <a:latin typeface="宋体" panose="02010600030101010101" pitchFamily="2" charset="-122"/>
              </a:rPr>
              <a:t>分</a:t>
            </a:r>
            <a:r>
              <a:rPr lang="en-US" altLang="zh-CN" b="1" smtClean="0">
                <a:latin typeface="宋体" panose="02010600030101010101" pitchFamily="2" charset="-122"/>
              </a:rPr>
              <a:t>)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b="1" smtClean="0">
                <a:solidFill>
                  <a:srgbClr val="0033CC"/>
                </a:solidFill>
                <a:latin typeface="宋体" panose="02010600030101010101" pitchFamily="2" charset="-122"/>
              </a:rPr>
              <a:t>①“</a:t>
            </a:r>
            <a:r>
              <a:rPr lang="zh-CN" altLang="en-US" b="1" smtClean="0">
                <a:solidFill>
                  <a:srgbClr val="0033CC"/>
                </a:solidFill>
                <a:latin typeface="宋体" panose="02010600030101010101" pitchFamily="2" charset="-122"/>
              </a:rPr>
              <a:t>居庙堂之高则忧其民；处江湖之远则忧其君”的忧国忧民之心，“先天下之忧而忧，后天下之乐而乐”的济世情怀。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zh-CN" altLang="en-US" b="1" smtClean="0">
                <a:solidFill>
                  <a:srgbClr val="0033CC"/>
                </a:solidFill>
                <a:latin typeface="宋体" panose="02010600030101010101" pitchFamily="2" charset="-122"/>
              </a:rPr>
              <a:t>②范公之贤是通过王质的行动和语言．从侧面表现出来的。</a:t>
            </a: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3573463"/>
            <a:ext cx="8569325" cy="536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en-US" altLang="zh-CN" sz="3000" b="1"/>
              <a:t>20.</a:t>
            </a:r>
            <a:r>
              <a:rPr lang="zh-CN" altLang="en-US" sz="3000" b="1"/>
              <a:t>两个语段分别是</a:t>
            </a:r>
            <a:r>
              <a:rPr lang="zh-CN" altLang="en-US" sz="3000" b="1">
                <a:solidFill>
                  <a:srgbClr val="FF0000"/>
                </a:solidFill>
              </a:rPr>
              <a:t>怎样突出水的特点</a:t>
            </a:r>
            <a:r>
              <a:rPr lang="zh-CN" altLang="en-US" sz="3000" b="1"/>
              <a:t>的</a:t>
            </a:r>
            <a:r>
              <a:rPr lang="en-US" altLang="zh-CN" sz="3000" b="1"/>
              <a:t>?</a:t>
            </a:r>
            <a:r>
              <a:rPr lang="zh-CN" altLang="en-US" sz="3000" b="1"/>
              <a:t>请结合具体内容分析。</a:t>
            </a:r>
            <a:r>
              <a:rPr lang="en-US" altLang="zh-CN" sz="3000" b="1"/>
              <a:t>(4</a:t>
            </a:r>
            <a:r>
              <a:rPr lang="zh-CN" altLang="en-US" sz="3000" b="1"/>
              <a:t>分</a:t>
            </a:r>
            <a:r>
              <a:rPr lang="en-US" altLang="zh-CN" sz="3000" b="1"/>
              <a:t>)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zh-CN" altLang="en-US" sz="3000" b="1"/>
              <a:t>　语段</a:t>
            </a:r>
            <a:r>
              <a:rPr lang="en-US" altLang="zh-CN" sz="3000" b="1"/>
              <a:t>(</a:t>
            </a:r>
            <a:r>
              <a:rPr lang="zh-CN" altLang="en-US" sz="3000" b="1"/>
              <a:t>一</a:t>
            </a:r>
            <a:r>
              <a:rPr lang="en-US" altLang="zh-CN" sz="3000" b="1"/>
              <a:t>)</a:t>
            </a:r>
            <a:r>
              <a:rPr lang="zh-CN" altLang="en-US" sz="3000" b="1"/>
              <a:t>：</a:t>
            </a:r>
            <a:r>
              <a:rPr lang="zh-CN" altLang="en-US" sz="3000" b="1">
                <a:solidFill>
                  <a:srgbClr val="0033CC"/>
                </a:solidFill>
              </a:rPr>
              <a:t>用潭中的石、鱼、日光、影等从侧面进行衬托。　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zh-CN" altLang="en-US" sz="3000" b="1"/>
              <a:t>   语段</a:t>
            </a:r>
            <a:r>
              <a:rPr lang="en-US" altLang="zh-CN" sz="3000" b="1"/>
              <a:t>(</a:t>
            </a:r>
            <a:r>
              <a:rPr lang="zh-CN" altLang="en-US" sz="3000" b="1"/>
              <a:t>二</a:t>
            </a:r>
            <a:r>
              <a:rPr lang="en-US" altLang="zh-CN" sz="3000" b="1"/>
              <a:t>)</a:t>
            </a:r>
            <a:r>
              <a:rPr lang="zh-CN" altLang="en-US" sz="3000" b="1"/>
              <a:t>：</a:t>
            </a:r>
            <a:r>
              <a:rPr lang="zh-CN" altLang="en-US" sz="3000" b="1">
                <a:solidFill>
                  <a:srgbClr val="0033CC"/>
                </a:solidFill>
              </a:rPr>
              <a:t>用</a:t>
            </a:r>
            <a:r>
              <a:rPr lang="en-US" altLang="zh-CN" sz="3000" b="1">
                <a:solidFill>
                  <a:srgbClr val="0033CC"/>
                </a:solidFill>
              </a:rPr>
              <a:t>"</a:t>
            </a:r>
            <a:r>
              <a:rPr lang="zh-CN" altLang="en-US" sz="3000" b="1">
                <a:solidFill>
                  <a:srgbClr val="0033CC"/>
                </a:solidFill>
              </a:rPr>
              <a:t>秋天</a:t>
            </a:r>
            <a:r>
              <a:rPr lang="en-US" altLang="zh-CN" sz="3000" b="1">
                <a:solidFill>
                  <a:srgbClr val="0033CC"/>
                </a:solidFill>
              </a:rPr>
              <a:t>""</a:t>
            </a:r>
            <a:r>
              <a:rPr lang="zh-CN" altLang="en-US" sz="3000" b="1">
                <a:solidFill>
                  <a:srgbClr val="0033CC"/>
                </a:solidFill>
              </a:rPr>
              <a:t>晚岚</a:t>
            </a:r>
            <a:r>
              <a:rPr lang="en-US" altLang="zh-CN" sz="3000" b="1">
                <a:solidFill>
                  <a:srgbClr val="0033CC"/>
                </a:solidFill>
              </a:rPr>
              <a:t>""</a:t>
            </a:r>
            <a:r>
              <a:rPr lang="zh-CN" altLang="en-US" sz="3000" b="1">
                <a:solidFill>
                  <a:srgbClr val="0033CC"/>
                </a:solidFill>
              </a:rPr>
              <a:t>含烟新柳</a:t>
            </a:r>
            <a:r>
              <a:rPr lang="en-US" altLang="zh-CN" sz="3000" b="1">
                <a:solidFill>
                  <a:srgbClr val="0033CC"/>
                </a:solidFill>
              </a:rPr>
              <a:t>""</a:t>
            </a:r>
            <a:r>
              <a:rPr lang="zh-CN" altLang="en-US" sz="3000" b="1">
                <a:solidFill>
                  <a:srgbClr val="0033CC"/>
                </a:solidFill>
              </a:rPr>
              <a:t>脱箨初篁</a:t>
            </a:r>
            <a:r>
              <a:rPr lang="en-US" altLang="zh-CN" sz="3000" b="1">
                <a:solidFill>
                  <a:srgbClr val="0033CC"/>
                </a:solidFill>
              </a:rPr>
              <a:t>"</a:t>
            </a:r>
            <a:r>
              <a:rPr lang="zh-CN" altLang="en-US" sz="3000" b="1">
                <a:solidFill>
                  <a:srgbClr val="0033CC"/>
                </a:solidFill>
              </a:rPr>
              <a:t>等比喻水色。</a:t>
            </a:r>
            <a:r>
              <a:rPr lang="en-US" altLang="zh-CN" sz="3000" b="1">
                <a:solidFill>
                  <a:srgbClr val="0033CC"/>
                </a:solidFill>
              </a:rPr>
              <a:t>(</a:t>
            </a:r>
            <a:r>
              <a:rPr lang="zh-CN" altLang="en-US" sz="3000" b="1">
                <a:solidFill>
                  <a:srgbClr val="0033CC"/>
                </a:solidFill>
              </a:rPr>
              <a:t>用</a:t>
            </a:r>
            <a:r>
              <a:rPr lang="en-US" altLang="zh-CN" sz="3000" b="1">
                <a:solidFill>
                  <a:srgbClr val="0033CC"/>
                </a:solidFill>
              </a:rPr>
              <a:t>"</a:t>
            </a:r>
            <a:r>
              <a:rPr lang="zh-CN" altLang="en-US" sz="3000" b="1">
                <a:solidFill>
                  <a:srgbClr val="0033CC"/>
                </a:solidFill>
              </a:rPr>
              <a:t>含烟新柳</a:t>
            </a:r>
            <a:r>
              <a:rPr lang="en-US" altLang="zh-CN" sz="3000" b="1">
                <a:solidFill>
                  <a:srgbClr val="0033CC"/>
                </a:solidFill>
              </a:rPr>
              <a:t>""</a:t>
            </a:r>
            <a:r>
              <a:rPr lang="zh-CN" altLang="en-US" sz="3000" b="1">
                <a:solidFill>
                  <a:srgbClr val="0033CC"/>
                </a:solidFill>
              </a:rPr>
              <a:t>脱箨初篁</a:t>
            </a:r>
            <a:r>
              <a:rPr lang="en-US" altLang="zh-CN" sz="3000" b="1">
                <a:solidFill>
                  <a:srgbClr val="0033CC"/>
                </a:solidFill>
              </a:rPr>
              <a:t>""</a:t>
            </a:r>
            <a:r>
              <a:rPr lang="zh-CN" altLang="en-US" sz="3000" b="1">
                <a:solidFill>
                  <a:srgbClr val="0033CC"/>
                </a:solidFill>
              </a:rPr>
              <a:t>玉</a:t>
            </a:r>
            <a:r>
              <a:rPr lang="en-US" altLang="zh-CN" sz="3000" b="1">
                <a:solidFill>
                  <a:srgbClr val="0033CC"/>
                </a:solidFill>
              </a:rPr>
              <a:t>""</a:t>
            </a:r>
            <a:r>
              <a:rPr lang="zh-CN" altLang="en-US" sz="3000" b="1">
                <a:solidFill>
                  <a:srgbClr val="0033CC"/>
                </a:solidFill>
              </a:rPr>
              <a:t>纨</a:t>
            </a:r>
            <a:r>
              <a:rPr lang="en-US" altLang="zh-CN" sz="3000" b="1">
                <a:solidFill>
                  <a:srgbClr val="0033CC"/>
                </a:solidFill>
              </a:rPr>
              <a:t>"</a:t>
            </a:r>
            <a:r>
              <a:rPr lang="zh-CN" altLang="en-US" sz="3000" b="1">
                <a:solidFill>
                  <a:srgbClr val="0033CC"/>
                </a:solidFill>
              </a:rPr>
              <a:t>和水进行比较</a:t>
            </a:r>
            <a:r>
              <a:rPr lang="en-US" altLang="zh-CN" sz="3000" b="1">
                <a:solidFill>
                  <a:srgbClr val="0033CC"/>
                </a:solidFill>
              </a:rPr>
              <a:t>)</a:t>
            </a:r>
            <a:r>
              <a:rPr lang="en-US" altLang="zh-CN" sz="3900" b="1">
                <a:solidFill>
                  <a:srgbClr val="0033CC"/>
                </a:solidFill>
              </a:rPr>
              <a:t>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549275"/>
            <a:ext cx="2963862" cy="1139825"/>
          </a:xfrm>
        </p:spPr>
        <p:txBody>
          <a:bodyPr/>
          <a:lstStyle/>
          <a:p>
            <a:r>
              <a:rPr lang="zh-CN" altLang="en-US" sz="54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调研回眸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idx="1"/>
          </p:nvPr>
        </p:nvSpPr>
        <p:spPr>
          <a:xfrm>
            <a:off x="827088" y="2420938"/>
            <a:ext cx="9180512" cy="3268662"/>
          </a:xfrm>
        </p:spPr>
        <p:txBody>
          <a:bodyPr/>
          <a:lstStyle/>
          <a:p>
            <a:pPr>
              <a:spcBef>
                <a:spcPct val="0"/>
              </a:spcBef>
              <a:buClr>
                <a:schemeClr val="bg1"/>
              </a:buClr>
              <a:buSzPct val="100000"/>
              <a:buFont typeface="Wingdings" pitchFamily="2" charset="2"/>
              <a:buNone/>
            </a:pPr>
            <a:r>
              <a:rPr lang="en-US" altLang="zh-CN" sz="4800" b="1" noProof="1">
                <a:solidFill>
                  <a:srgbClr val="0000CC"/>
                </a:solidFill>
              </a:rPr>
              <a:t>《</a:t>
            </a:r>
            <a:r>
              <a:rPr lang="zh-CN" altLang="en-US" sz="4800" b="1" noProof="1">
                <a:solidFill>
                  <a:srgbClr val="0000CC"/>
                </a:solidFill>
              </a:rPr>
              <a:t>调研</a:t>
            </a:r>
            <a:r>
              <a:rPr lang="zh-CN" altLang="en-US" sz="4800" b="1" noProof="1">
                <a:solidFill>
                  <a:srgbClr val="0000CC"/>
                </a:solidFill>
              </a:rPr>
              <a:t>试卷</a:t>
            </a:r>
            <a:r>
              <a:rPr lang="en-US" altLang="zh-CN" sz="4800" b="1" noProof="1">
                <a:solidFill>
                  <a:srgbClr val="0000CC"/>
                </a:solidFill>
              </a:rPr>
              <a:t>》</a:t>
            </a:r>
            <a:r>
              <a:rPr lang="zh-CN" altLang="en-US" sz="4800" b="1" noProof="1">
                <a:solidFill>
                  <a:srgbClr val="0000CC"/>
                </a:solidFill>
              </a:rPr>
              <a:t>浅层阅读(</a:t>
            </a:r>
            <a:r>
              <a:rPr lang="zh-CN" altLang="en-US" sz="4800" b="1" noProof="1">
                <a:solidFill>
                  <a:srgbClr val="0000CC"/>
                </a:solidFill>
                <a:sym typeface="+mn-ea"/>
              </a:rPr>
              <a:t>三</a:t>
            </a:r>
            <a:r>
              <a:rPr lang="zh-CN" altLang="en-US" sz="4800" b="1" noProof="1">
                <a:solidFill>
                  <a:srgbClr val="0000CC"/>
                </a:solidFill>
              </a:rPr>
              <a:t>)</a:t>
            </a:r>
            <a:endParaRPr lang="zh-CN" altLang="en-US" sz="4800" b="1" noProof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</a:endParaRPr>
          </a:p>
          <a:p>
            <a:pPr>
              <a:spcBef>
                <a:spcPct val="0"/>
              </a:spcBef>
              <a:buClr>
                <a:schemeClr val="bg1"/>
              </a:buClr>
              <a:buSzPct val="100000"/>
              <a:buFont typeface="Wingdings" pitchFamily="2" charset="2"/>
              <a:buNone/>
            </a:pPr>
            <a:endParaRPr lang="zh-CN" altLang="en-US" b="1" noProof="1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4"/>
          <p:cNvSpPr>
            <a:spLocks noChangeArrowheads="1"/>
          </p:cNvSpPr>
          <p:nvPr/>
        </p:nvSpPr>
        <p:spPr bwMode="auto">
          <a:xfrm>
            <a:off x="179388" y="801688"/>
            <a:ext cx="8424862" cy="369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zh-CN" sz="3200" b="1" noProof="1"/>
              <a:t>19</a:t>
            </a:r>
            <a:r>
              <a:rPr lang="zh-CN" altLang="en-US" sz="3200" b="1" noProof="1"/>
              <a:t>、王质说“范公天下贤者”，从文段</a:t>
            </a:r>
            <a:r>
              <a:rPr lang="en-US" altLang="zh-CN" sz="3200" b="1" noProof="1"/>
              <a:t>(</a:t>
            </a:r>
            <a:r>
              <a:rPr lang="zh-CN" altLang="en-US" sz="3200" b="1" noProof="1"/>
              <a:t>一</a:t>
            </a:r>
            <a:r>
              <a:rPr lang="en-US" altLang="zh-CN" sz="3200" b="1" noProof="1"/>
              <a:t>)</a:t>
            </a:r>
            <a:r>
              <a:rPr lang="zh-CN" altLang="en-US" sz="3200" b="1" noProof="1"/>
              <a:t>来看范公之“贤”表现在哪些方面</a:t>
            </a:r>
            <a:r>
              <a:rPr lang="en-US" altLang="zh-CN" sz="3200" b="1" noProof="1"/>
              <a:t>?</a:t>
            </a:r>
            <a:r>
              <a:rPr lang="zh-CN" altLang="en-US" sz="3200" b="1" noProof="1"/>
              <a:t>在文段 </a:t>
            </a:r>
            <a:r>
              <a:rPr lang="en-US" altLang="zh-CN" sz="3200" b="1" noProof="1"/>
              <a:t>(</a:t>
            </a:r>
            <a:r>
              <a:rPr lang="zh-CN" altLang="en-US" sz="3200" b="1" noProof="1"/>
              <a:t>二</a:t>
            </a:r>
            <a:r>
              <a:rPr lang="en-US" altLang="zh-CN" sz="3200" b="1" noProof="1"/>
              <a:t>)</a:t>
            </a:r>
            <a:r>
              <a:rPr lang="zh-CN" altLang="en-US" sz="3200" b="1" noProof="1"/>
              <a:t>中，范公之“贤”又是</a:t>
            </a:r>
            <a:r>
              <a:rPr lang="zh-CN" altLang="en-US" sz="3200" b="1" noProof="1">
                <a:solidFill>
                  <a:srgbClr val="FF0000"/>
                </a:solidFill>
              </a:rPr>
              <a:t>如何表现出来的</a:t>
            </a:r>
            <a:r>
              <a:rPr lang="en-US" altLang="zh-CN" sz="3200" b="1" noProof="1"/>
              <a:t>?</a:t>
            </a:r>
            <a:r>
              <a:rPr lang="zh-CN" altLang="en-US" sz="3200" b="1" noProof="1"/>
              <a:t>（</a:t>
            </a:r>
            <a:r>
              <a:rPr lang="en-US" altLang="zh-CN" sz="3200" b="1" noProof="1"/>
              <a:t>3</a:t>
            </a:r>
            <a:r>
              <a:rPr lang="zh-CN" altLang="en-US" sz="3200" b="1" noProof="1"/>
              <a:t>分）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</a:rPr>
              <a:t> </a:t>
            </a:r>
          </a:p>
          <a:p>
            <a: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</a:rPr>
              <a:t>20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</a:rPr>
              <a:t>、 两个语段分别是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怎样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</a:rPr>
              <a:t>突出水的特点的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</a:rPr>
              <a:t>?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</a:rPr>
              <a:t>请结合具体内容分析。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</a:rPr>
              <a:t>(4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</a:rPr>
              <a:t>分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</a:rPr>
              <a:t>)</a:t>
            </a:r>
            <a:endParaRPr lang="en-US" altLang="zh-CN" sz="3200" b="1" noProof="1">
              <a:solidFill>
                <a:srgbClr val="FF3300"/>
              </a:solidFill>
            </a:endParaRPr>
          </a:p>
          <a:p>
            <a:endParaRPr lang="zh-CN" altLang="en-US" sz="3200" b="1" noProof="1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endParaRPr lang="en-US" altLang="zh-CN" sz="3200" b="1" noProof="1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13412" name="Text Box 100"/>
          <p:cNvSpPr txBox="1">
            <a:spLocks noChangeArrowheads="1"/>
          </p:cNvSpPr>
          <p:nvPr/>
        </p:nvSpPr>
        <p:spPr bwMode="auto">
          <a:xfrm>
            <a:off x="250825" y="3573463"/>
            <a:ext cx="8497888" cy="771525"/>
          </a:xfrm>
          <a:prstGeom prst="rect">
            <a:avLst/>
          </a:prstGeom>
          <a:noFill/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3300"/>
                </a:solidFill>
              </a:rPr>
              <a:t>常见题型</a:t>
            </a:r>
            <a:r>
              <a:rPr lang="en-US" altLang="zh-CN" sz="4400" b="1">
                <a:solidFill>
                  <a:srgbClr val="FF3300"/>
                </a:solidFill>
              </a:rPr>
              <a:t>1——</a:t>
            </a:r>
            <a:r>
              <a:rPr lang="zh-CN" altLang="en-US" sz="4400" b="1">
                <a:solidFill>
                  <a:srgbClr val="FF3300"/>
                </a:solidFill>
              </a:rPr>
              <a:t>比较写作手法异同</a:t>
            </a:r>
          </a:p>
        </p:txBody>
      </p:sp>
      <p:sp>
        <p:nvSpPr>
          <p:cNvPr id="13415" name="Text Box 103"/>
          <p:cNvSpPr txBox="1">
            <a:spLocks noChangeArrowheads="1"/>
          </p:cNvSpPr>
          <p:nvPr/>
        </p:nvSpPr>
        <p:spPr bwMode="auto">
          <a:xfrm>
            <a:off x="381000" y="0"/>
            <a:ext cx="5343525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  <a:defRPr/>
            </a:pPr>
            <a:r>
              <a:rPr lang="zh-CN" altLang="en-US" sz="4000" b="1" u="sng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常见题型及应对策略</a:t>
            </a:r>
          </a:p>
        </p:txBody>
      </p:sp>
      <p:sp>
        <p:nvSpPr>
          <p:cNvPr id="107525" name="Text Box 5"/>
          <p:cNvSpPr txBox="1">
            <a:spLocks noChangeArrowheads="1"/>
          </p:cNvSpPr>
          <p:nvPr/>
        </p:nvSpPr>
        <p:spPr bwMode="auto">
          <a:xfrm>
            <a:off x="323850" y="4581525"/>
            <a:ext cx="8642350" cy="2103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lang="zh-CN" altLang="en-US" sz="36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常用写作手法有：</a:t>
            </a:r>
            <a:r>
              <a:rPr lang="zh-CN" altLang="en-US" sz="32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夸张，对比，比喻，拟人，点面结合、动静结合、衬托、托物言志、正侧面结合、烘托、渲染、铺垫、托物寓意等。</a:t>
            </a:r>
            <a:r>
              <a:rPr lang="zh-CN" altLang="en-US" b="1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sp>
        <p:nvSpPr>
          <p:cNvPr id="107526" name="Text Box 6"/>
          <p:cNvSpPr txBox="1">
            <a:spLocks noChangeArrowheads="1"/>
          </p:cNvSpPr>
          <p:nvPr/>
        </p:nvSpPr>
        <p:spPr bwMode="auto">
          <a:xfrm>
            <a:off x="5207000" y="115888"/>
            <a:ext cx="4694238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CC0000"/>
                </a:solidFill>
              </a:rPr>
              <a:t>常用写法记在心，</a:t>
            </a:r>
          </a:p>
          <a:p>
            <a:r>
              <a:rPr lang="zh-CN" altLang="en-US" sz="4000" b="1">
                <a:solidFill>
                  <a:srgbClr val="CC0000"/>
                </a:solidFill>
              </a:rPr>
              <a:t>细看文章精筛选。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2" grpId="0" animBg="1"/>
      <p:bldP spid="107525" grpId="0"/>
      <p:bldP spid="1075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Text Box 4"/>
          <p:cNvSpPr txBox="1">
            <a:spLocks noChangeArrowheads="1"/>
          </p:cNvSpPr>
          <p:nvPr/>
        </p:nvSpPr>
        <p:spPr bwMode="auto">
          <a:xfrm>
            <a:off x="152400" y="990600"/>
            <a:ext cx="8740775" cy="389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lang="zh-CN" altLang="en-US" sz="32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（一）</a:t>
            </a:r>
            <a:r>
              <a:rPr lang="en-US" altLang="zh-CN" sz="32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《</a:t>
            </a:r>
            <a:r>
              <a:rPr lang="zh-CN" altLang="en-US" sz="32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邹忌讽齐王纳谏</a:t>
            </a:r>
            <a:r>
              <a:rPr lang="en-US" altLang="zh-CN" sz="32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》</a:t>
            </a:r>
          </a:p>
          <a:p>
            <a: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lang="zh-CN" altLang="en-US" sz="32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（二）</a:t>
            </a:r>
            <a:r>
              <a:rPr lang="en-US" altLang="zh-CN" sz="32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《</a:t>
            </a:r>
            <a:r>
              <a:rPr lang="zh-CN" altLang="en-US" sz="32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资治通鉴</a:t>
            </a:r>
            <a:r>
              <a:rPr lang="en-US" altLang="zh-CN" sz="32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·</a:t>
            </a:r>
            <a:r>
              <a:rPr lang="zh-CN" altLang="en-US" sz="32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周纪一</a:t>
            </a:r>
            <a:r>
              <a:rPr lang="en-US" altLang="zh-CN" sz="32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》</a:t>
            </a:r>
            <a:br>
              <a:rPr lang="en-US" altLang="zh-CN" sz="32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altLang="zh-CN" sz="32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r>
              <a:rPr lang="zh-CN" altLang="en-US" sz="32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根据语段（一）（二）的内容，</a:t>
            </a:r>
            <a:r>
              <a:rPr lang="zh-CN" altLang="en-US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分条概括</a:t>
            </a:r>
            <a:r>
              <a:rPr lang="zh-CN" altLang="en-US" sz="32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齐国能够“战胜于朝廷”“强于天下”的原因。</a:t>
            </a:r>
          </a:p>
          <a:p>
            <a: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lang="zh-CN" altLang="en-US" sz="3600" b="1" smtClean="0">
                <a:solidFill>
                  <a:srgbClr val="0000FF"/>
                </a:solidFill>
              </a:rPr>
              <a:t>①有善于进谏的谋臣。②齐威王虚心纳谏。③齐威王不偏听，重实情。④齐威王对“饰诈”者惩治有力。</a:t>
            </a: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468313" y="4797425"/>
            <a:ext cx="7416800" cy="771525"/>
          </a:xfrm>
          <a:prstGeom prst="rect">
            <a:avLst/>
          </a:prstGeom>
          <a:noFill/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3300"/>
                </a:solidFill>
              </a:rPr>
              <a:t>常见题型</a:t>
            </a:r>
            <a:r>
              <a:rPr lang="en-US" altLang="zh-CN" sz="4400" b="1">
                <a:solidFill>
                  <a:srgbClr val="FF3300"/>
                </a:solidFill>
              </a:rPr>
              <a:t>2——</a:t>
            </a:r>
            <a:r>
              <a:rPr lang="zh-CN" altLang="en-US" sz="4400" b="1">
                <a:solidFill>
                  <a:srgbClr val="FF3300"/>
                </a:solidFill>
              </a:rPr>
              <a:t>比较内容异同</a:t>
            </a:r>
          </a:p>
        </p:txBody>
      </p:sp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381000" y="228600"/>
            <a:ext cx="5199063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  <a:defRPr/>
            </a:pPr>
            <a:r>
              <a:rPr lang="zh-CN" altLang="en-US" sz="4000" b="1" u="sng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常见题型及应对策略</a:t>
            </a:r>
          </a:p>
        </p:txBody>
      </p:sp>
      <p:sp>
        <p:nvSpPr>
          <p:cNvPr id="109573" name="Text Box 5"/>
          <p:cNvSpPr txBox="1">
            <a:spLocks noChangeArrowheads="1"/>
          </p:cNvSpPr>
          <p:nvPr/>
        </p:nvSpPr>
        <p:spPr bwMode="auto">
          <a:xfrm>
            <a:off x="395288" y="5876925"/>
            <a:ext cx="8280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40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策略：筛选关键词句，概括综合。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 animBg="1"/>
      <p:bldP spid="10957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ChangeArrowheads="1"/>
          </p:cNvSpPr>
          <p:nvPr>
            <p:ph type="title"/>
          </p:nvPr>
        </p:nvSpPr>
        <p:spPr>
          <a:xfrm>
            <a:off x="36513" y="57150"/>
            <a:ext cx="9144000" cy="1139825"/>
          </a:xfrm>
        </p:spPr>
        <p:txBody>
          <a:bodyPr/>
          <a:lstStyle/>
          <a:p>
            <a:r>
              <a:rPr lang="en-US" altLang="zh-CN" sz="3600" b="1" smtClean="0">
                <a:solidFill>
                  <a:srgbClr val="FF0000"/>
                </a:solidFill>
                <a:latin typeface="宋体" pitchFamily="2" charset="-122"/>
              </a:rPr>
              <a:t>【</a:t>
            </a:r>
            <a:r>
              <a:rPr lang="zh-CN" altLang="en-US" sz="3600" b="1" smtClean="0">
                <a:solidFill>
                  <a:srgbClr val="FF0000"/>
                </a:solidFill>
                <a:latin typeface="宋体" pitchFamily="2" charset="-122"/>
              </a:rPr>
              <a:t>甲</a:t>
            </a:r>
            <a:r>
              <a:rPr lang="en-US" altLang="zh-CN" sz="3600" b="1" smtClean="0">
                <a:solidFill>
                  <a:srgbClr val="FF0000"/>
                </a:solidFill>
                <a:latin typeface="宋体" pitchFamily="2" charset="-122"/>
              </a:rPr>
              <a:t>】</a:t>
            </a:r>
            <a:r>
              <a:rPr lang="en-US" altLang="zh-CN" sz="3600" b="1" smtClean="0">
                <a:solidFill>
                  <a:schemeClr val="tx1"/>
                </a:solidFill>
                <a:latin typeface="宋体" pitchFamily="2" charset="-122"/>
              </a:rPr>
              <a:t>《</a:t>
            </a:r>
            <a:r>
              <a:rPr lang="zh-CN" altLang="en-US" sz="3600" b="1" smtClean="0">
                <a:solidFill>
                  <a:schemeClr val="tx1"/>
                </a:solidFill>
                <a:latin typeface="宋体" pitchFamily="2" charset="-122"/>
              </a:rPr>
              <a:t>出师表</a:t>
            </a:r>
            <a:r>
              <a:rPr lang="en-US" altLang="zh-CN" sz="3600" b="1" smtClean="0">
                <a:solidFill>
                  <a:schemeClr val="tx1"/>
                </a:solidFill>
                <a:latin typeface="宋体" pitchFamily="2" charset="-122"/>
              </a:rPr>
              <a:t>》</a:t>
            </a:r>
            <a:br>
              <a:rPr lang="en-US" altLang="zh-CN" sz="3600" b="1" smtClean="0">
                <a:solidFill>
                  <a:schemeClr val="tx1"/>
                </a:solidFill>
                <a:latin typeface="宋体" pitchFamily="2" charset="-122"/>
              </a:rPr>
            </a:br>
            <a:r>
              <a:rPr lang="en-US" altLang="zh-CN" sz="3600" b="1" smtClean="0">
                <a:solidFill>
                  <a:srgbClr val="FF0000"/>
                </a:solidFill>
                <a:latin typeface="宋体" pitchFamily="2" charset="-122"/>
              </a:rPr>
              <a:t>【</a:t>
            </a:r>
            <a:r>
              <a:rPr lang="zh-CN" altLang="en-US" sz="3600" b="1" smtClean="0">
                <a:solidFill>
                  <a:srgbClr val="FF0000"/>
                </a:solidFill>
                <a:latin typeface="宋体" pitchFamily="2" charset="-122"/>
              </a:rPr>
              <a:t>乙</a:t>
            </a:r>
            <a:r>
              <a:rPr lang="en-US" altLang="zh-CN" sz="3600" b="1" smtClean="0">
                <a:solidFill>
                  <a:srgbClr val="FF0000"/>
                </a:solidFill>
                <a:latin typeface="宋体" pitchFamily="2" charset="-122"/>
              </a:rPr>
              <a:t>】</a:t>
            </a:r>
            <a:r>
              <a:rPr lang="zh-CN" altLang="en-US" sz="3600" b="1" smtClean="0">
                <a:solidFill>
                  <a:schemeClr val="tx1"/>
                </a:solidFill>
                <a:latin typeface="宋体" pitchFamily="2" charset="-122"/>
              </a:rPr>
              <a:t>齐桓公见小臣稷①，一日三至弗得见。从者曰：“万乘②之主，见布衣之士，一日三至而弗得见，亦可以止矣。”桓公曰：“不然，士骜</a:t>
            </a:r>
            <a:r>
              <a:rPr lang="en-US" altLang="zh-CN" sz="3600" b="1" smtClean="0">
                <a:latin typeface="Arial" pitchFamily="34" charset="0"/>
              </a:rPr>
              <a:t>à</a:t>
            </a:r>
            <a:r>
              <a:rPr lang="en-US" altLang="zh-CN" sz="3600" b="1" smtClean="0"/>
              <a:t>o(</a:t>
            </a:r>
            <a:r>
              <a:rPr lang="zh-CN" altLang="en-US" sz="3600" b="1" smtClean="0"/>
              <a:t>轻视</a:t>
            </a:r>
            <a:r>
              <a:rPr lang="en-US" altLang="zh-CN" sz="3600" b="1" smtClean="0"/>
              <a:t>)</a:t>
            </a:r>
            <a:r>
              <a:rPr lang="zh-CN" altLang="en-US" sz="3600" b="1" smtClean="0">
                <a:solidFill>
                  <a:schemeClr val="tx1"/>
                </a:solidFill>
                <a:latin typeface="宋体" pitchFamily="2" charset="-122"/>
              </a:rPr>
              <a:t>禄爵者③，固轻其主，其主骜霸王者（</a:t>
            </a:r>
            <a:r>
              <a:rPr lang="zh-CN" altLang="en-US" sz="3600" b="1" smtClean="0">
                <a:latin typeface="Arial" pitchFamily="34" charset="0"/>
              </a:rPr>
              <a:t> </a:t>
            </a:r>
            <a:r>
              <a:rPr lang="zh-CN" altLang="en-US" sz="3600" b="1" smtClean="0"/>
              <a:t>中原</a:t>
            </a:r>
            <a:r>
              <a:rPr lang="zh-CN" altLang="en-US" sz="3600" b="1" smtClean="0">
                <a:latin typeface="Arial" pitchFamily="34" charset="0"/>
              </a:rPr>
              <a:t> </a:t>
            </a:r>
            <a:r>
              <a:rPr lang="zh-CN" altLang="en-US" sz="3600" b="1" smtClean="0"/>
              <a:t>霸主的地位 </a:t>
            </a:r>
            <a:r>
              <a:rPr lang="zh-CN" altLang="en-US" sz="3600" b="1" smtClean="0">
                <a:solidFill>
                  <a:schemeClr val="tx1"/>
                </a:solidFill>
                <a:latin typeface="宋体" pitchFamily="2" charset="-122"/>
              </a:rPr>
              <a:t>），亦轻其士。纵夫子骜禄爵，吾庸④敢骜霸王乎？”遂见之，不可止。（</a:t>
            </a:r>
            <a:r>
              <a:rPr lang="en-US" altLang="zh-CN" sz="3600" b="1" smtClean="0">
                <a:solidFill>
                  <a:schemeClr val="tx1"/>
                </a:solidFill>
                <a:latin typeface="宋体" pitchFamily="2" charset="-122"/>
              </a:rPr>
              <a:t>《</a:t>
            </a:r>
            <a:r>
              <a:rPr lang="zh-CN" altLang="en-US" sz="3600" b="1" smtClean="0">
                <a:solidFill>
                  <a:schemeClr val="tx1"/>
                </a:solidFill>
                <a:latin typeface="宋体" pitchFamily="2" charset="-122"/>
              </a:rPr>
              <a:t>吕氏春秋</a:t>
            </a:r>
            <a:r>
              <a:rPr lang="en-US" altLang="zh-CN" sz="3600" b="1" smtClean="0">
                <a:solidFill>
                  <a:schemeClr val="tx1"/>
                </a:solidFill>
                <a:latin typeface="宋体" pitchFamily="2" charset="-122"/>
              </a:rPr>
              <a:t>•</a:t>
            </a:r>
            <a:r>
              <a:rPr lang="zh-CN" altLang="en-US" sz="3600" b="1" smtClean="0">
                <a:solidFill>
                  <a:schemeClr val="tx1"/>
                </a:solidFill>
                <a:latin typeface="宋体" pitchFamily="2" charset="-122"/>
              </a:rPr>
              <a:t>下贤</a:t>
            </a:r>
            <a:r>
              <a:rPr lang="en-US" altLang="zh-CN" sz="3600" b="1" smtClean="0">
                <a:solidFill>
                  <a:schemeClr val="tx1"/>
                </a:solidFill>
                <a:latin typeface="宋体" pitchFamily="2" charset="-122"/>
              </a:rPr>
              <a:t>》</a:t>
            </a:r>
            <a:r>
              <a:rPr lang="zh-CN" altLang="en-US" sz="3600" b="1" smtClean="0">
                <a:solidFill>
                  <a:schemeClr val="tx1"/>
                </a:solidFill>
                <a:latin typeface="宋体" pitchFamily="2" charset="-122"/>
              </a:rPr>
              <a:t>）</a:t>
            </a:r>
            <a:br>
              <a:rPr lang="zh-CN" altLang="en-US" sz="3600" b="1" smtClean="0">
                <a:solidFill>
                  <a:schemeClr val="tx1"/>
                </a:solidFill>
                <a:latin typeface="宋体" pitchFamily="2" charset="-122"/>
              </a:rPr>
            </a:br>
            <a:r>
              <a:rPr lang="zh-CN" altLang="en-US" sz="3600" b="1" smtClean="0">
                <a:solidFill>
                  <a:srgbClr val="FF0000"/>
                </a:solidFill>
                <a:latin typeface="宋体" pitchFamily="2" charset="-122"/>
              </a:rPr>
              <a:t>注释：</a:t>
            </a:r>
            <a:r>
              <a:rPr lang="zh-CN" altLang="en-US" sz="3600" b="1" smtClean="0">
                <a:solidFill>
                  <a:schemeClr val="tx1"/>
                </a:solidFill>
                <a:latin typeface="宋体" pitchFamily="2" charset="-122"/>
              </a:rPr>
              <a:t> ①稷（</a:t>
            </a:r>
            <a:r>
              <a:rPr lang="en-US" altLang="zh-CN" sz="3600" b="1" smtClean="0">
                <a:solidFill>
                  <a:schemeClr val="tx1"/>
                </a:solidFill>
                <a:latin typeface="宋体" pitchFamily="2" charset="-122"/>
              </a:rPr>
              <a:t>jì):</a:t>
            </a:r>
            <a:r>
              <a:rPr lang="zh-CN" altLang="en-US" sz="3600" b="1" smtClean="0">
                <a:solidFill>
                  <a:schemeClr val="tx1"/>
                </a:solidFill>
                <a:latin typeface="宋体" pitchFamily="2" charset="-122"/>
              </a:rPr>
              <a:t>人名。②乘（</a:t>
            </a:r>
            <a:r>
              <a:rPr lang="en-US" altLang="zh-CN" sz="3600" b="1" smtClean="0">
                <a:solidFill>
                  <a:schemeClr val="tx1"/>
                </a:solidFill>
                <a:latin typeface="宋体" pitchFamily="2" charset="-122"/>
              </a:rPr>
              <a:t>shènɡ):</a:t>
            </a:r>
            <a:r>
              <a:rPr lang="zh-CN" altLang="en-US" sz="3600" b="1" smtClean="0">
                <a:solidFill>
                  <a:schemeClr val="tx1"/>
                </a:solidFill>
                <a:latin typeface="宋体" pitchFamily="2" charset="-122"/>
              </a:rPr>
              <a:t>量词。古时一车四马叫“乘”。 ③骜禄爵者：指看轻功名利禄的人。  ④庸：怎么。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401638" y="4097338"/>
            <a:ext cx="8347075" cy="771525"/>
          </a:xfrm>
          <a:prstGeom prst="rect">
            <a:avLst/>
          </a:prstGeom>
          <a:noFill/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FF3300"/>
                </a:solidFill>
              </a:rPr>
              <a:t>常见题型</a:t>
            </a:r>
            <a:r>
              <a:rPr lang="en-US" altLang="zh-CN" sz="4400" b="1">
                <a:solidFill>
                  <a:srgbClr val="FF3300"/>
                </a:solidFill>
              </a:rPr>
              <a:t>3——</a:t>
            </a:r>
            <a:r>
              <a:rPr lang="zh-CN" altLang="en-US" sz="4400" b="1">
                <a:solidFill>
                  <a:srgbClr val="FF3300"/>
                </a:solidFill>
              </a:rPr>
              <a:t>比较人物形象异同</a:t>
            </a:r>
          </a:p>
        </p:txBody>
      </p:sp>
      <p:sp>
        <p:nvSpPr>
          <p:cNvPr id="29698" name="Text Box 10"/>
          <p:cNvSpPr txBox="1">
            <a:spLocks noChangeArrowheads="1"/>
          </p:cNvSpPr>
          <p:nvPr/>
        </p:nvSpPr>
        <p:spPr bwMode="auto">
          <a:xfrm>
            <a:off x="395288" y="260350"/>
            <a:ext cx="51847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 u="sng">
                <a:solidFill>
                  <a:srgbClr val="0000CC"/>
                </a:solidFill>
              </a:rPr>
              <a:t>常见题型及应对策略</a:t>
            </a:r>
          </a:p>
        </p:txBody>
      </p:sp>
      <p:sp>
        <p:nvSpPr>
          <p:cNvPr id="29699" name="Text Box 4"/>
          <p:cNvSpPr txBox="1">
            <a:spLocks noChangeArrowheads="1"/>
          </p:cNvSpPr>
          <p:nvPr/>
        </p:nvSpPr>
        <p:spPr bwMode="auto">
          <a:xfrm>
            <a:off x="971550" y="1412875"/>
            <a:ext cx="6985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endParaRPr lang="zh-CN" altLang="zh-CN" sz="3600" b="1"/>
          </a:p>
        </p:txBody>
      </p:sp>
      <p:sp>
        <p:nvSpPr>
          <p:cNvPr id="29700" name="Text Box 5"/>
          <p:cNvSpPr txBox="1">
            <a:spLocks noChangeArrowheads="1"/>
          </p:cNvSpPr>
          <p:nvPr/>
        </p:nvSpPr>
        <p:spPr bwMode="auto">
          <a:xfrm>
            <a:off x="0" y="981075"/>
            <a:ext cx="8820150" cy="311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zh-CN" altLang="en-US" sz="3600" b="1"/>
              <a:t>根据甲乙两文，说说甲文中的先帝和乙文中的桓公的</a:t>
            </a:r>
            <a:r>
              <a:rPr lang="zh-CN" altLang="en-US" sz="3600" b="1">
                <a:solidFill>
                  <a:srgbClr val="FF0000"/>
                </a:solidFill>
              </a:rPr>
              <a:t>相同之处</a:t>
            </a:r>
            <a:r>
              <a:rPr lang="zh-CN" altLang="en-US" sz="3600" b="1"/>
              <a:t>是什么？</a:t>
            </a:r>
          </a:p>
          <a:p>
            <a:pPr marL="342900" indent="-342900">
              <a:spcBef>
                <a:spcPct val="5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zh-CN" altLang="en-US" sz="3600" b="1"/>
              <a:t>（</a:t>
            </a:r>
            <a:r>
              <a:rPr lang="en-US" altLang="zh-CN" sz="3600" b="1"/>
              <a:t>1</a:t>
            </a:r>
            <a:r>
              <a:rPr lang="zh-CN" altLang="en-US" sz="3600" b="1"/>
              <a:t>）都是帝王（身居高位）；（</a:t>
            </a:r>
            <a:r>
              <a:rPr lang="en-US" altLang="zh-CN" sz="3600" b="1"/>
              <a:t>1</a:t>
            </a:r>
            <a:r>
              <a:rPr lang="zh-CN" altLang="en-US" sz="3600" b="1"/>
              <a:t>分）（</a:t>
            </a:r>
            <a:r>
              <a:rPr lang="en-US" altLang="zh-CN" sz="3600" b="1"/>
              <a:t>2</a:t>
            </a:r>
            <a:r>
              <a:rPr lang="zh-CN" altLang="en-US" sz="3600" b="1"/>
              <a:t>）都是求贤若渴；（</a:t>
            </a:r>
            <a:r>
              <a:rPr lang="en-US" altLang="zh-CN" sz="3600" b="1"/>
              <a:t>1</a:t>
            </a:r>
            <a:r>
              <a:rPr lang="zh-CN" altLang="en-US" sz="3600" b="1"/>
              <a:t>分）（</a:t>
            </a:r>
            <a:r>
              <a:rPr lang="en-US" altLang="zh-CN" sz="3600" b="1"/>
              <a:t>3</a:t>
            </a:r>
            <a:r>
              <a:rPr lang="zh-CN" altLang="en-US" sz="3600" b="1"/>
              <a:t>）都不惜降低身份，亲自去拜访。（</a:t>
            </a:r>
            <a:r>
              <a:rPr lang="en-US" altLang="zh-CN" sz="3600" b="1"/>
              <a:t>1</a:t>
            </a:r>
            <a:r>
              <a:rPr lang="zh-CN" altLang="en-US" sz="3600" b="1"/>
              <a:t>分）</a:t>
            </a:r>
            <a:r>
              <a:rPr lang="zh-CN" altLang="en-US" sz="3600"/>
              <a:t> </a:t>
            </a: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107950" y="5013325"/>
            <a:ext cx="8351838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0000CC"/>
                </a:solidFill>
              </a:rPr>
              <a:t>策略：      概括事件知个性；</a:t>
            </a:r>
          </a:p>
          <a:p>
            <a:r>
              <a:rPr lang="zh-CN" altLang="en-US" sz="4400" b="1">
                <a:solidFill>
                  <a:srgbClr val="0000CC"/>
                </a:solidFill>
              </a:rPr>
              <a:t>                 品味描写显性情。</a:t>
            </a:r>
            <a:r>
              <a:rPr lang="zh-CN" altLang="en-US" sz="2400" b="1">
                <a:solidFill>
                  <a:srgbClr val="0000CC"/>
                </a:solidFill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 animBg="1"/>
      <p:bldP spid="1946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201613"/>
            <a:ext cx="8686800" cy="1139825"/>
          </a:xfrm>
        </p:spPr>
        <p:txBody>
          <a:bodyPr/>
          <a:lstStyle/>
          <a:p>
            <a:r>
              <a:rPr lang="en-US" altLang="zh-CN" sz="3600" b="1" smtClean="0">
                <a:solidFill>
                  <a:srgbClr val="FF0000"/>
                </a:solidFill>
                <a:latin typeface="宋体" pitchFamily="2" charset="-122"/>
              </a:rPr>
              <a:t>【</a:t>
            </a:r>
            <a:r>
              <a:rPr lang="zh-CN" altLang="en-US" sz="3600" b="1" smtClean="0">
                <a:solidFill>
                  <a:srgbClr val="FF0000"/>
                </a:solidFill>
                <a:latin typeface="宋体" pitchFamily="2" charset="-122"/>
              </a:rPr>
              <a:t>甲</a:t>
            </a:r>
            <a:r>
              <a:rPr lang="en-US" altLang="zh-CN" sz="3600" b="1" smtClean="0">
                <a:solidFill>
                  <a:srgbClr val="FF0000"/>
                </a:solidFill>
                <a:latin typeface="宋体" pitchFamily="2" charset="-122"/>
              </a:rPr>
              <a:t>】</a:t>
            </a:r>
            <a:r>
              <a:rPr lang="zh-CN" altLang="en-US" sz="3600" b="1" smtClean="0">
                <a:solidFill>
                  <a:schemeClr val="tx1"/>
                </a:solidFill>
                <a:latin typeface="宋体" pitchFamily="2" charset="-122"/>
              </a:rPr>
              <a:t>东阳马生序“既加冠</a:t>
            </a:r>
            <a:r>
              <a:rPr lang="en-US" altLang="zh-CN" sz="3600" b="1" smtClean="0">
                <a:solidFill>
                  <a:schemeClr val="tx1"/>
                </a:solidFill>
                <a:latin typeface="宋体" pitchFamily="2" charset="-122"/>
              </a:rPr>
              <a:t>----</a:t>
            </a:r>
            <a:br>
              <a:rPr lang="en-US" altLang="zh-CN" sz="3600" b="1" smtClean="0">
                <a:solidFill>
                  <a:schemeClr val="tx1"/>
                </a:solidFill>
                <a:latin typeface="宋体" pitchFamily="2" charset="-122"/>
              </a:rPr>
            </a:br>
            <a:r>
              <a:rPr lang="en-US" altLang="zh-CN" sz="3600" b="1" smtClean="0">
                <a:solidFill>
                  <a:srgbClr val="FF0000"/>
                </a:solidFill>
                <a:latin typeface="宋体" pitchFamily="2" charset="-122"/>
              </a:rPr>
              <a:t>【</a:t>
            </a:r>
            <a:r>
              <a:rPr lang="zh-CN" altLang="en-US" sz="3600" b="1" smtClean="0">
                <a:solidFill>
                  <a:srgbClr val="FF0000"/>
                </a:solidFill>
                <a:latin typeface="宋体" pitchFamily="2" charset="-122"/>
              </a:rPr>
              <a:t>乙</a:t>
            </a:r>
            <a:r>
              <a:rPr lang="en-US" altLang="zh-CN" sz="3600" b="1" smtClean="0">
                <a:solidFill>
                  <a:srgbClr val="FF0000"/>
                </a:solidFill>
                <a:latin typeface="宋体" pitchFamily="2" charset="-122"/>
              </a:rPr>
              <a:t>】</a:t>
            </a:r>
            <a:r>
              <a:rPr lang="zh-CN" altLang="en-US" sz="3600" b="1" smtClean="0">
                <a:solidFill>
                  <a:schemeClr val="tx1"/>
                </a:solidFill>
                <a:latin typeface="宋体" pitchFamily="2" charset="-122"/>
              </a:rPr>
              <a:t>宋濂尝与客饮，帝①密使人侦视。翌日，问濂昨饮酒否？坐客为谁？馔（</a:t>
            </a:r>
            <a:r>
              <a:rPr lang="en-US" altLang="zh-CN" sz="3600" b="1" smtClean="0">
                <a:solidFill>
                  <a:schemeClr val="tx1"/>
                </a:solidFill>
                <a:latin typeface="宋体" pitchFamily="2" charset="-122"/>
              </a:rPr>
              <a:t>zhuàn</a:t>
            </a:r>
            <a:r>
              <a:rPr lang="zh-CN" altLang="en-US" sz="3600" b="1" smtClean="0">
                <a:solidFill>
                  <a:schemeClr val="tx1"/>
                </a:solidFill>
                <a:latin typeface="宋体" pitchFamily="2" charset="-122"/>
              </a:rPr>
              <a:t>）何物？濂具以实对。笑曰：“诚然，卿不朕②欺。”间问群臣臧否，濂惟举其善者，帝问其故，对曰：“善者与臣友，臣知之；其不善者，不能知也。”       （选自</a:t>
            </a:r>
            <a:r>
              <a:rPr lang="en-US" altLang="zh-CN" sz="3600" b="1" smtClean="0">
                <a:solidFill>
                  <a:schemeClr val="tx1"/>
                </a:solidFill>
                <a:latin typeface="宋体" pitchFamily="2" charset="-122"/>
              </a:rPr>
              <a:t>《</a:t>
            </a:r>
            <a:r>
              <a:rPr lang="zh-CN" altLang="en-US" sz="3600" b="1" smtClean="0">
                <a:solidFill>
                  <a:schemeClr val="tx1"/>
                </a:solidFill>
                <a:latin typeface="宋体" pitchFamily="2" charset="-122"/>
              </a:rPr>
              <a:t>明史</a:t>
            </a:r>
            <a:r>
              <a:rPr lang="en-US" altLang="zh-CN" sz="3600" b="1" smtClean="0">
                <a:solidFill>
                  <a:schemeClr val="tx1"/>
                </a:solidFill>
                <a:latin typeface="宋体" pitchFamily="2" charset="-122"/>
              </a:rPr>
              <a:t>·</a:t>
            </a:r>
            <a:r>
              <a:rPr lang="zh-CN" altLang="en-US" sz="3600" b="1" smtClean="0">
                <a:solidFill>
                  <a:schemeClr val="tx1"/>
                </a:solidFill>
                <a:latin typeface="宋体" pitchFamily="2" charset="-122"/>
              </a:rPr>
              <a:t>宋濂传</a:t>
            </a:r>
            <a:r>
              <a:rPr lang="en-US" altLang="zh-CN" sz="3600" b="1" smtClean="0">
                <a:solidFill>
                  <a:schemeClr val="tx1"/>
                </a:solidFill>
                <a:latin typeface="宋体" pitchFamily="2" charset="-122"/>
              </a:rPr>
              <a:t>》</a:t>
            </a:r>
            <a:r>
              <a:rPr lang="zh-CN" altLang="en-US" sz="3600" b="1" smtClean="0">
                <a:solidFill>
                  <a:schemeClr val="tx1"/>
                </a:solidFill>
                <a:latin typeface="宋体" pitchFamily="2" charset="-122"/>
              </a:rPr>
              <a:t>）</a:t>
            </a:r>
            <a:br>
              <a:rPr lang="zh-CN" altLang="en-US" sz="3600" b="1" smtClean="0">
                <a:solidFill>
                  <a:schemeClr val="tx1"/>
                </a:solidFill>
                <a:latin typeface="宋体" pitchFamily="2" charset="-122"/>
              </a:rPr>
            </a:br>
            <a:r>
              <a:rPr lang="en-US" altLang="zh-CN" sz="3600" b="1" smtClean="0">
                <a:solidFill>
                  <a:schemeClr val="tx1"/>
                </a:solidFill>
                <a:latin typeface="宋体" pitchFamily="2" charset="-122"/>
              </a:rPr>
              <a:t>[</a:t>
            </a:r>
            <a:r>
              <a:rPr lang="zh-CN" altLang="en-US" sz="3600" b="1" smtClean="0">
                <a:solidFill>
                  <a:schemeClr val="tx1"/>
                </a:solidFill>
                <a:latin typeface="宋体" pitchFamily="2" charset="-122"/>
              </a:rPr>
              <a:t>甲</a:t>
            </a:r>
            <a:r>
              <a:rPr lang="en-US" altLang="zh-CN" sz="3600" b="1" smtClean="0">
                <a:solidFill>
                  <a:schemeClr val="tx1"/>
                </a:solidFill>
                <a:latin typeface="宋体" pitchFamily="2" charset="-122"/>
              </a:rPr>
              <a:t>]</a:t>
            </a:r>
            <a:r>
              <a:rPr lang="zh-CN" altLang="en-US" sz="3600" b="1" smtClean="0">
                <a:solidFill>
                  <a:schemeClr val="tx1"/>
                </a:solidFill>
                <a:latin typeface="宋体" pitchFamily="2" charset="-122"/>
              </a:rPr>
              <a:t>文表现宋濂                 的品质</a:t>
            </a:r>
            <a:r>
              <a:rPr lang="en-US" altLang="zh-CN" sz="3600" b="1" smtClean="0">
                <a:solidFill>
                  <a:schemeClr val="tx1"/>
                </a:solidFill>
                <a:latin typeface="宋体" pitchFamily="2" charset="-122"/>
              </a:rPr>
              <a:t>;</a:t>
            </a:r>
            <a:br>
              <a:rPr lang="en-US" altLang="zh-CN" sz="3600" b="1" smtClean="0">
                <a:solidFill>
                  <a:schemeClr val="tx1"/>
                </a:solidFill>
                <a:latin typeface="宋体" pitchFamily="2" charset="-122"/>
              </a:rPr>
            </a:br>
            <a:r>
              <a:rPr lang="en-US" altLang="zh-CN" sz="3600" b="1" smtClean="0">
                <a:solidFill>
                  <a:schemeClr val="tx1"/>
                </a:solidFill>
                <a:latin typeface="宋体" pitchFamily="2" charset="-122"/>
              </a:rPr>
              <a:t>[</a:t>
            </a:r>
            <a:r>
              <a:rPr lang="zh-CN" altLang="en-US" sz="3600" b="1" smtClean="0">
                <a:solidFill>
                  <a:schemeClr val="tx1"/>
                </a:solidFill>
                <a:latin typeface="宋体" pitchFamily="2" charset="-122"/>
              </a:rPr>
              <a:t>乙</a:t>
            </a:r>
            <a:r>
              <a:rPr lang="en-US" altLang="zh-CN" sz="3600" b="1" smtClean="0">
                <a:solidFill>
                  <a:schemeClr val="tx1"/>
                </a:solidFill>
                <a:latin typeface="宋体" pitchFamily="2" charset="-122"/>
              </a:rPr>
              <a:t>]</a:t>
            </a:r>
            <a:r>
              <a:rPr lang="zh-CN" altLang="en-US" sz="3600" b="1" smtClean="0">
                <a:solidFill>
                  <a:schemeClr val="tx1"/>
                </a:solidFill>
                <a:latin typeface="宋体" pitchFamily="2" charset="-122"/>
              </a:rPr>
              <a:t>文表现宋濂                  的品质。 </a:t>
            </a:r>
          </a:p>
        </p:txBody>
      </p:sp>
      <p:sp>
        <p:nvSpPr>
          <p:cNvPr id="125955" name="Text Box 3"/>
          <p:cNvSpPr txBox="1">
            <a:spLocks noChangeArrowheads="1"/>
          </p:cNvSpPr>
          <p:nvPr/>
        </p:nvSpPr>
        <p:spPr bwMode="auto">
          <a:xfrm>
            <a:off x="3563938" y="4649788"/>
            <a:ext cx="41036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CC"/>
                </a:solidFill>
              </a:rPr>
              <a:t>勤奋好学</a:t>
            </a:r>
            <a:r>
              <a:rPr lang="en-US" altLang="zh-CN" sz="3600" b="1">
                <a:solidFill>
                  <a:srgbClr val="0000CC"/>
                </a:solidFill>
              </a:rPr>
              <a:t>,</a:t>
            </a:r>
            <a:r>
              <a:rPr lang="zh-CN" altLang="en-US" sz="3600" b="1">
                <a:solidFill>
                  <a:srgbClr val="0000CC"/>
                </a:solidFill>
              </a:rPr>
              <a:t>尊敬老师</a:t>
            </a:r>
          </a:p>
        </p:txBody>
      </p:sp>
      <p:sp>
        <p:nvSpPr>
          <p:cNvPr id="125956" name="Text Box 4"/>
          <p:cNvSpPr txBox="1">
            <a:spLocks noChangeArrowheads="1"/>
          </p:cNvSpPr>
          <p:nvPr/>
        </p:nvSpPr>
        <p:spPr bwMode="auto">
          <a:xfrm>
            <a:off x="3563938" y="5226050"/>
            <a:ext cx="43195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CC"/>
                </a:solidFill>
              </a:rPr>
              <a:t>实事求是，荐人唯贤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5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5" grpId="0"/>
      <p:bldP spid="12595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371600"/>
            <a:ext cx="7924800" cy="28194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zh-CN" altLang="en-US" sz="4300" b="1" smtClean="0">
                <a:solidFill>
                  <a:srgbClr val="FF3300"/>
                </a:solidFill>
              </a:rPr>
              <a:t>题型</a:t>
            </a:r>
            <a:r>
              <a:rPr lang="en-US" altLang="zh-CN" sz="4300" b="1" smtClean="0">
                <a:solidFill>
                  <a:srgbClr val="FF3300"/>
                </a:solidFill>
              </a:rPr>
              <a:t>1——</a:t>
            </a:r>
            <a:r>
              <a:rPr lang="zh-CN" altLang="en-US" sz="4300" b="1" smtClean="0"/>
              <a:t>比较写作手法异同</a:t>
            </a:r>
          </a:p>
          <a:p>
            <a:pPr>
              <a:buFont typeface="Wingdings" pitchFamily="2" charset="2"/>
              <a:buNone/>
            </a:pPr>
            <a:r>
              <a:rPr lang="zh-CN" altLang="en-US" sz="4300" b="1" smtClean="0">
                <a:solidFill>
                  <a:srgbClr val="FF3300"/>
                </a:solidFill>
              </a:rPr>
              <a:t>题型</a:t>
            </a:r>
            <a:r>
              <a:rPr lang="en-US" altLang="zh-CN" sz="4300" b="1" smtClean="0">
                <a:solidFill>
                  <a:srgbClr val="FF3300"/>
                </a:solidFill>
              </a:rPr>
              <a:t>2——</a:t>
            </a:r>
            <a:r>
              <a:rPr lang="zh-CN" altLang="en-US" sz="4300" b="1" smtClean="0"/>
              <a:t>比较文章内容异同</a:t>
            </a:r>
          </a:p>
          <a:p>
            <a:pPr>
              <a:buFont typeface="Wingdings" pitchFamily="2" charset="2"/>
              <a:buNone/>
            </a:pPr>
            <a:r>
              <a:rPr lang="zh-CN" altLang="en-US" sz="4300" b="1" smtClean="0">
                <a:solidFill>
                  <a:srgbClr val="FF3300"/>
                </a:solidFill>
              </a:rPr>
              <a:t>题型</a:t>
            </a:r>
            <a:r>
              <a:rPr lang="en-US" altLang="zh-CN" sz="4300" b="1" smtClean="0">
                <a:solidFill>
                  <a:srgbClr val="FF3300"/>
                </a:solidFill>
              </a:rPr>
              <a:t>3——</a:t>
            </a:r>
            <a:r>
              <a:rPr lang="zh-CN" altLang="en-US" sz="4300" b="1" smtClean="0"/>
              <a:t>比较人物形象异同</a:t>
            </a:r>
          </a:p>
        </p:txBody>
      </p:sp>
      <p:sp>
        <p:nvSpPr>
          <p:cNvPr id="113668" name="Text Box 4"/>
          <p:cNvSpPr txBox="1">
            <a:spLocks noChangeArrowheads="1"/>
          </p:cNvSpPr>
          <p:nvPr/>
        </p:nvSpPr>
        <p:spPr bwMode="auto">
          <a:xfrm>
            <a:off x="539750" y="161925"/>
            <a:ext cx="63373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60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anose="02010609030101010101" pitchFamily="49" charset="-122"/>
              </a:rPr>
              <a:t>常见题型小结：</a:t>
            </a:r>
          </a:p>
        </p:txBody>
      </p:sp>
      <p:sp>
        <p:nvSpPr>
          <p:cNvPr id="32771" name="Text Box 5"/>
          <p:cNvSpPr txBox="1">
            <a:spLocks noChangeArrowheads="1"/>
          </p:cNvSpPr>
          <p:nvPr/>
        </p:nvSpPr>
        <p:spPr bwMode="auto">
          <a:xfrm>
            <a:off x="0" y="3933825"/>
            <a:ext cx="8685213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400" b="1">
                <a:solidFill>
                  <a:srgbClr val="FF3300"/>
                </a:solidFill>
                <a:ea typeface="楷体_GB2312" pitchFamily="49" charset="-122"/>
              </a:rPr>
              <a:t>    </a:t>
            </a:r>
            <a:r>
              <a:rPr lang="zh-CN" altLang="en-US" sz="4400" b="1">
                <a:solidFill>
                  <a:srgbClr val="FF3300"/>
                </a:solidFill>
                <a:ea typeface="楷体_GB2312" pitchFamily="49" charset="-122"/>
              </a:rPr>
              <a:t>基本策略</a:t>
            </a:r>
            <a:r>
              <a:rPr lang="zh-CN" altLang="en-US" sz="4400" b="1">
                <a:solidFill>
                  <a:srgbClr val="FF0000"/>
                </a:solidFill>
              </a:rPr>
              <a:t>：</a:t>
            </a:r>
          </a:p>
          <a:p>
            <a:r>
              <a:rPr lang="zh-CN" altLang="en-US" sz="4400" b="1">
                <a:solidFill>
                  <a:srgbClr val="FF0000"/>
                </a:solidFill>
              </a:rPr>
              <a:t>    异中求同，同中求异，概括综合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 Box 3"/>
          <p:cNvSpPr txBox="1">
            <a:spLocks noChangeArrowheads="1"/>
          </p:cNvSpPr>
          <p:nvPr/>
        </p:nvSpPr>
        <p:spPr bwMode="auto">
          <a:xfrm>
            <a:off x="0" y="487363"/>
            <a:ext cx="9144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zh-CN" sz="3200"/>
          </a:p>
        </p:txBody>
      </p:sp>
      <p:sp>
        <p:nvSpPr>
          <p:cNvPr id="33794" name="Text Box 4"/>
          <p:cNvSpPr txBox="1">
            <a:spLocks noChangeArrowheads="1"/>
          </p:cNvSpPr>
          <p:nvPr/>
        </p:nvSpPr>
        <p:spPr bwMode="auto">
          <a:xfrm>
            <a:off x="1355725" y="59658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41990" name="Text Box 6"/>
          <p:cNvSpPr txBox="1">
            <a:spLocks noChangeArrowheads="1"/>
          </p:cNvSpPr>
          <p:nvPr/>
        </p:nvSpPr>
        <p:spPr bwMode="auto">
          <a:xfrm>
            <a:off x="2362200" y="1828800"/>
            <a:ext cx="4114800" cy="2295525"/>
          </a:xfrm>
          <a:prstGeom prst="rect">
            <a:avLst/>
          </a:prstGeom>
          <a:noFill/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7200" b="1">
                <a:solidFill>
                  <a:srgbClr val="FF0000"/>
                </a:solidFill>
                <a:ea typeface="华文彩云" pitchFamily="2" charset="-122"/>
              </a:rPr>
              <a:t>异中求同</a:t>
            </a:r>
          </a:p>
          <a:p>
            <a:r>
              <a:rPr lang="zh-CN" altLang="en-US" sz="7200" b="1">
                <a:solidFill>
                  <a:srgbClr val="FF0000"/>
                </a:solidFill>
                <a:ea typeface="华文彩云" pitchFamily="2" charset="-122"/>
              </a:rPr>
              <a:t>同中求异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8" name="Text Box 4"/>
          <p:cNvSpPr txBox="1">
            <a:spLocks noGrp="1" noChangeArrowheads="1"/>
          </p:cNvSpPr>
          <p:nvPr>
            <p:ph idx="1"/>
          </p:nvPr>
        </p:nvSpPr>
        <p:spPr>
          <a:xfrm>
            <a:off x="323850" y="0"/>
            <a:ext cx="8229600" cy="3565525"/>
          </a:xfrm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spcBef>
                <a:spcPct val="50000"/>
              </a:spcBef>
              <a:buFont typeface="Wingdings" pitchFamily="2" charset="2"/>
              <a:buNone/>
              <a:defRPr/>
            </a:pPr>
            <a:r>
              <a:rPr lang="zh-CN" altLang="en-US" sz="117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</a:rPr>
              <a:t>实战演练</a:t>
            </a:r>
          </a:p>
        </p:txBody>
      </p:sp>
      <p:sp>
        <p:nvSpPr>
          <p:cNvPr id="35842" name="文本框 26628"/>
          <p:cNvSpPr txBox="1">
            <a:spLocks noChangeArrowheads="1"/>
          </p:cNvSpPr>
          <p:nvPr/>
        </p:nvSpPr>
        <p:spPr bwMode="auto">
          <a:xfrm>
            <a:off x="1619250" y="3141663"/>
            <a:ext cx="65373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800" b="1">
                <a:solidFill>
                  <a:srgbClr val="0000CC"/>
                </a:solidFill>
              </a:rPr>
              <a:t>《</a:t>
            </a:r>
            <a:r>
              <a:rPr lang="zh-CN" altLang="en-US" sz="4800" b="1">
                <a:solidFill>
                  <a:srgbClr val="0000CC"/>
                </a:solidFill>
              </a:rPr>
              <a:t>中考精典</a:t>
            </a:r>
            <a:r>
              <a:rPr lang="en-US" altLang="zh-CN" sz="4800" b="1">
                <a:solidFill>
                  <a:srgbClr val="0000CC"/>
                </a:solidFill>
              </a:rPr>
              <a:t>》P</a:t>
            </a:r>
            <a:r>
              <a:rPr lang="en-US" altLang="zh-CN" sz="4800">
                <a:solidFill>
                  <a:srgbClr val="0000CC"/>
                </a:solidFill>
              </a:rPr>
              <a:t>93</a:t>
            </a:r>
            <a:r>
              <a:rPr lang="en-US" altLang="zh-CN" sz="4800" b="1">
                <a:solidFill>
                  <a:srgbClr val="0000CC"/>
                </a:solidFill>
              </a:rPr>
              <a:t>T</a:t>
            </a:r>
            <a:r>
              <a:rPr lang="zh-CN" altLang="en-US" sz="4800" b="1">
                <a:solidFill>
                  <a:srgbClr val="0000CC"/>
                </a:solidFill>
              </a:rPr>
              <a:t>十三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标题 4505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6866" name="文本占位符 45058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zh-CN" altLang="en-US" sz="4000" b="1" smtClean="0"/>
              <a:t>         魏郑公（魏征）进谏劝阻唐太宗前往泰山封禅，说：“如今有一个人，患病十年，经过治疗将要痊愈。此人瘦得皮包骨头，却想要让他背着一石米，一天走上一百里路，肯定做不到。隋朝末年社会动乱，不止是十年的时间，陛下作为天下良医，百姓的疾苦虽然已经解除，但还不很富裕。要祭祀天地（向它）报告大功完成，我心里还是有疑虑。”唐太宗无言反驳。</a:t>
            </a:r>
            <a:endParaRPr lang="zh-CN" altLang="en-US" sz="4000" smtClean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250825" y="1052513"/>
            <a:ext cx="8893175" cy="3109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lang="zh-CN" altLang="en-US" sz="6000" b="1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</a:rPr>
              <a:t>课堂盘点</a:t>
            </a:r>
          </a:p>
          <a:p>
            <a:pPr>
              <a:spcBef>
                <a:spcPct val="5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lang="zh-CN" altLang="en-US" sz="6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r>
              <a:rPr lang="zh-CN" altLang="en-US" sz="48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通过这一节的学习，你有什么收获？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5017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6146" name="文本占位符 50178"/>
          <p:cNvSpPr>
            <a:spLocks noGrp="1" noChangeArrowheads="1"/>
          </p:cNvSpPr>
          <p:nvPr>
            <p:ph type="body" idx="1"/>
          </p:nvPr>
        </p:nvSpPr>
        <p:spPr>
          <a:xfrm>
            <a:off x="0" y="260350"/>
            <a:ext cx="9144000" cy="68580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zh-CN" altLang="en-US" sz="3600" b="1" smtClean="0">
                <a:solidFill>
                  <a:srgbClr val="FF0000"/>
                </a:solidFill>
              </a:rPr>
              <a:t>译文：</a:t>
            </a:r>
            <a:r>
              <a:rPr lang="zh-CN" altLang="en-US" sz="3600" b="1" smtClean="0">
                <a:solidFill>
                  <a:srgbClr val="0000CC"/>
                </a:solidFill>
              </a:rPr>
              <a:t>包拯字希仁，是庐州合肥(今安徽合肥)人。最初考中进士，后转到端州当知府，升为殿中丞。端州出产砚台，此前的知府趁着进贡大都敛取是贡数几十倍的砚台，来赠送给当朝权贵。包拯命令制造的砚台仅仅满足贡数，当政满一年没拿一方砚台回家。(包拯被朝廷)召令暂时代理开封府尹，升为右司郎中。包拯在朝廷为人刚强坚毅，贵戚宦官因此而大为收敛，听说的人都很害怕他。人们把包拯笑比做黄河水清(一样极难发生的事情)。小孩和妇女，也知道他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88913"/>
            <a:ext cx="8208963" cy="648017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zh-CN" altLang="en-US" sz="3800" b="1" smtClean="0">
                <a:solidFill>
                  <a:srgbClr val="FF0000"/>
                </a:solidFill>
                <a:ea typeface="黑体" pitchFamily="49" charset="-122"/>
              </a:rPr>
              <a:t>解答古文比较阅读题的关键：</a:t>
            </a:r>
          </a:p>
          <a:p>
            <a:pPr>
              <a:lnSpc>
                <a:spcPct val="115000"/>
              </a:lnSpc>
              <a:buFont typeface="Wingdings" pitchFamily="2" charset="2"/>
              <a:buNone/>
            </a:pPr>
            <a:r>
              <a:rPr lang="zh-CN" altLang="en-US" sz="3800" b="1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800" b="1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800" b="1" smtClean="0">
                <a:latin typeface="黑体" pitchFamily="49" charset="-122"/>
                <a:ea typeface="黑体" pitchFamily="49" charset="-122"/>
              </a:rPr>
              <a:t>）要正确解读材料，尤其是课外文言选段一定要借助注释反复阅读，读懂材料；</a:t>
            </a:r>
          </a:p>
          <a:p>
            <a:pPr>
              <a:lnSpc>
                <a:spcPct val="115000"/>
              </a:lnSpc>
              <a:buFont typeface="Wingdings" pitchFamily="2" charset="2"/>
              <a:buNone/>
            </a:pPr>
            <a:r>
              <a:rPr lang="zh-CN" altLang="en-US" sz="3800" b="1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800" b="1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800" b="1" smtClean="0">
                <a:latin typeface="黑体" pitchFamily="49" charset="-122"/>
                <a:ea typeface="黑体" pitchFamily="49" charset="-122"/>
              </a:rPr>
              <a:t>）认真审题，按题干要求比较作答</a:t>
            </a:r>
          </a:p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3800" b="1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800" b="1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3800" b="1" smtClean="0">
                <a:latin typeface="黑体" pitchFamily="49" charset="-122"/>
                <a:ea typeface="黑体" pitchFamily="49" charset="-122"/>
              </a:rPr>
              <a:t>）解答中密切关注两文的内在联系，明确两文的异同点。</a:t>
            </a:r>
          </a:p>
          <a:p>
            <a:endParaRPr lang="zh-CN" altLang="en-US" sz="3800" b="1" smtClean="0"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标题 4608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9938" name="文本占位符 4608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  <a:buClrTx/>
              <a:buSzTx/>
              <a:buFont typeface="Wingdings" pitchFamily="2" charset="2"/>
              <a:buNone/>
            </a:pPr>
            <a:endParaRPr lang="zh-CN" altLang="en-US" sz="4000" b="1" smtClean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Tx/>
              <a:buSzTx/>
              <a:buFont typeface="Wingdings" pitchFamily="2" charset="2"/>
              <a:buNone/>
            </a:pPr>
            <a:endParaRPr lang="zh-CN" altLang="en-US" sz="4000" b="1" smtClean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Tx/>
              <a:buSzTx/>
              <a:buFont typeface="Wingdings" pitchFamily="2" charset="2"/>
              <a:buNone/>
            </a:pPr>
            <a:r>
              <a:rPr lang="zh-CN" altLang="en-US" sz="4000" b="1" smtClean="0">
                <a:solidFill>
                  <a:srgbClr val="FF0000"/>
                </a:solidFill>
              </a:rPr>
              <a:t>         </a:t>
            </a:r>
            <a:r>
              <a:rPr lang="zh-CN" altLang="en-US" sz="4800" b="1" smtClean="0">
                <a:solidFill>
                  <a:srgbClr val="FF0000"/>
                </a:solidFill>
              </a:rPr>
              <a:t>课后完成</a:t>
            </a:r>
            <a:r>
              <a:rPr lang="en-US" altLang="zh-CN" sz="4800" b="1" smtClean="0">
                <a:solidFill>
                  <a:srgbClr val="FF0000"/>
                </a:solidFill>
              </a:rPr>
              <a:t>《</a:t>
            </a:r>
            <a:r>
              <a:rPr lang="zh-CN" altLang="en-US" sz="4800" b="1" smtClean="0">
                <a:solidFill>
                  <a:srgbClr val="FF0000"/>
                </a:solidFill>
              </a:rPr>
              <a:t>中考精典</a:t>
            </a:r>
            <a:r>
              <a:rPr lang="en-US" altLang="zh-CN" sz="4800" b="1" smtClean="0">
                <a:solidFill>
                  <a:srgbClr val="FF0000"/>
                </a:solidFill>
              </a:rPr>
              <a:t>》</a:t>
            </a:r>
            <a:r>
              <a:rPr lang="en-US" altLang="zh-CN" sz="4800" b="1" smtClean="0">
                <a:solidFill>
                  <a:srgbClr val="0000FF"/>
                </a:solidFill>
              </a:rPr>
              <a:t>P96T20</a:t>
            </a:r>
          </a:p>
          <a:p>
            <a:pPr>
              <a:buFont typeface="Wingdings" pitchFamily="2" charset="2"/>
              <a:buNone/>
            </a:pPr>
            <a:endParaRPr lang="zh-CN" altLang="en-US" sz="4000" b="1" smtClean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ext Box 2"/>
          <p:cNvSpPr txBox="1">
            <a:spLocks noChangeArrowheads="1"/>
          </p:cNvSpPr>
          <p:nvPr/>
        </p:nvSpPr>
        <p:spPr bwMode="auto">
          <a:xfrm>
            <a:off x="1116013" y="692150"/>
            <a:ext cx="6911975" cy="535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54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祝同学们扬起自信的风帆，挂起理想的航灯，驶向胜利的彼岸！   </a:t>
            </a:r>
          </a:p>
        </p:txBody>
      </p:sp>
      <p:pic>
        <p:nvPicPr>
          <p:cNvPr id="128003" name="铃 一天到晚游泳的鱼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1000" y="5562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80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883" fill="hold"/>
                                        <p:tgtEl>
                                          <p:spTgt spid="12800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800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800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7170" name="内容占位符 2"/>
          <p:cNvSpPr>
            <a:spLocks noGrp="1" noChangeArrowheads="1"/>
          </p:cNvSpPr>
          <p:nvPr>
            <p:ph idx="1"/>
          </p:nvPr>
        </p:nvSpPr>
        <p:spPr>
          <a:xfrm>
            <a:off x="103188" y="38100"/>
            <a:ext cx="8824912" cy="60928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zh-CN" altLang="en-US" b="1" smtClean="0">
                <a:solidFill>
                  <a:srgbClr val="0000CC"/>
                </a:solidFill>
              </a:rPr>
              <a:t>的名声，叫他"包待制"。京城里的人因此说:"(暗中行贿)疏不通关系(的人)，有阎罗王和包老头。"按旧规矩，凡是诉讼都不能直接到官署(递交状子)。包拯打开官署正门，使告状的人能够到跟前陈述是非，办事小吏因此不敢欺瞒。包拯性情严峻刚正，憎恶办事小吏苟杂刻薄，务求忠诚厚道，虽然非常憎恨厌恶，但从来没有不施行忠恕之道的。(他)跟人交往不随意附和，不以巧言令色取悦人，平常没有私人信件，连朋友、亲戚都断绝来往。虽然地位高贵，但(穿的)衣服、(用的)器物、(吃的)饮食跟当百姓时一样。(他)曾经说:"后代子孙当官从政，假若贪赃枉法，不得放归老家，死了不得葬入家族墓地。假若不听从我的意志，就不是我的子孙。"</a:t>
            </a:r>
          </a:p>
          <a:p>
            <a:pPr>
              <a:buFont typeface="Wingdings" pitchFamily="2" charset="2"/>
              <a:buNone/>
            </a:pPr>
            <a:endParaRPr lang="zh-CN" altLang="en-US" b="1" smtClean="0">
              <a:solidFill>
                <a:srgbClr val="0000CC"/>
              </a:solidFill>
            </a:endParaRPr>
          </a:p>
          <a:p>
            <a:pPr>
              <a:buFont typeface="Wingdings" pitchFamily="2" charset="2"/>
              <a:buNone/>
            </a:pPr>
            <a:endParaRPr lang="zh-CN" altLang="en-US" b="1" smtClean="0"/>
          </a:p>
          <a:p>
            <a:pPr>
              <a:buFont typeface="Wingdings" pitchFamily="2" charset="2"/>
              <a:buNone/>
            </a:pPr>
            <a:r>
              <a:rPr lang="zh-CN" altLang="en-US" b="1" smtClean="0"/>
              <a:t> </a:t>
            </a:r>
          </a:p>
          <a:p>
            <a:endParaRPr lang="zh-CN" altLang="en-US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ext Box 3"/>
          <p:cNvSpPr txBox="1">
            <a:spLocks noChangeArrowheads="1"/>
          </p:cNvSpPr>
          <p:nvPr/>
        </p:nvSpPr>
        <p:spPr bwMode="auto">
          <a:xfrm>
            <a:off x="1816100" y="28590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8194" name="Text Box 6"/>
          <p:cNvSpPr txBox="1">
            <a:spLocks noChangeArrowheads="1"/>
          </p:cNvSpPr>
          <p:nvPr/>
        </p:nvSpPr>
        <p:spPr bwMode="auto">
          <a:xfrm>
            <a:off x="180975" y="685800"/>
            <a:ext cx="91440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ea typeface="华文新魏" pitchFamily="2" charset="-122"/>
              </a:rPr>
              <a:t>文言文阅读的考点有哪些？</a:t>
            </a:r>
          </a:p>
        </p:txBody>
      </p:sp>
      <p:sp>
        <p:nvSpPr>
          <p:cNvPr id="44039" name="Text Box 7"/>
          <p:cNvSpPr txBox="1">
            <a:spLocks noChangeArrowheads="1"/>
          </p:cNvSpPr>
          <p:nvPr/>
        </p:nvSpPr>
        <p:spPr bwMode="auto">
          <a:xfrm>
            <a:off x="177800" y="1773238"/>
            <a:ext cx="8858250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n-US" altLang="zh-CN" sz="3600" b="1"/>
              <a:t>1 </a:t>
            </a:r>
            <a:r>
              <a:rPr lang="zh-CN" altLang="en-US" b="1"/>
              <a:t>、</a:t>
            </a:r>
            <a:r>
              <a:rPr lang="en-US" altLang="zh-CN"/>
              <a:t> </a:t>
            </a:r>
            <a:r>
              <a:rPr lang="zh-CN" altLang="en-US" sz="3600" b="1"/>
              <a:t>重点文言实词在文中含义的理解。</a:t>
            </a:r>
          </a:p>
          <a:p>
            <a:pPr marL="342900" indent="-342900"/>
            <a:r>
              <a:rPr lang="en-US" altLang="zh-CN" sz="3600" b="1"/>
              <a:t>2 </a:t>
            </a:r>
            <a:r>
              <a:rPr lang="zh-CN" altLang="en-US" b="1"/>
              <a:t>、</a:t>
            </a:r>
            <a:r>
              <a:rPr lang="zh-CN" altLang="en-US" sz="3600" b="1"/>
              <a:t>常见文言虚词的内涵。</a:t>
            </a:r>
          </a:p>
          <a:p>
            <a:pPr marL="342900" indent="-342900"/>
            <a:r>
              <a:rPr lang="en-US" altLang="zh-CN" sz="3600" b="1"/>
              <a:t>3 </a:t>
            </a:r>
            <a:r>
              <a:rPr lang="zh-CN" altLang="en-US" b="1"/>
              <a:t>、</a:t>
            </a:r>
            <a:r>
              <a:rPr lang="zh-CN" altLang="en-US" sz="3600" b="1"/>
              <a:t>正确断句、停顿。</a:t>
            </a:r>
          </a:p>
          <a:p>
            <a:pPr marL="342900" indent="-342900"/>
            <a:r>
              <a:rPr lang="en-US" altLang="zh-CN" sz="3600" b="1"/>
              <a:t>4 </a:t>
            </a:r>
            <a:r>
              <a:rPr lang="zh-CN" altLang="en-US" b="1"/>
              <a:t>、</a:t>
            </a:r>
            <a:r>
              <a:rPr lang="zh-CN" altLang="en-US" sz="3600" b="1"/>
              <a:t>翻译文言语句。</a:t>
            </a:r>
            <a:endParaRPr lang="zh-CN" altLang="en-US" b="1"/>
          </a:p>
          <a:p>
            <a:pPr marL="342900" indent="-342900"/>
            <a:r>
              <a:rPr lang="en-US" altLang="zh-CN" sz="3600" b="1"/>
              <a:t>5</a:t>
            </a:r>
            <a:r>
              <a:rPr lang="en-US" altLang="zh-CN"/>
              <a:t> </a:t>
            </a:r>
            <a:r>
              <a:rPr lang="zh-CN" altLang="en-US" b="1"/>
              <a:t>、</a:t>
            </a:r>
            <a:r>
              <a:rPr lang="zh-CN" altLang="en-US" sz="3600" b="1"/>
              <a:t>文本理解</a:t>
            </a:r>
          </a:p>
          <a:p>
            <a:pPr marL="342900" indent="-342900"/>
            <a:r>
              <a:rPr lang="en-US" altLang="zh-CN" sz="3600" b="1"/>
              <a:t>6 </a:t>
            </a:r>
            <a:r>
              <a:rPr lang="zh-CN" altLang="en-US" b="1"/>
              <a:t>、</a:t>
            </a:r>
            <a:r>
              <a:rPr lang="zh-CN" altLang="en-US" sz="3600" b="1"/>
              <a:t>课内外比较阅读，异中求同，同中求异。</a:t>
            </a:r>
          </a:p>
          <a:p>
            <a:pPr marL="342900" indent="-342900"/>
            <a:endParaRPr lang="zh-CN" altLang="en-US" sz="36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368300"/>
            <a:ext cx="8291513" cy="579755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zh-CN" altLang="en-US" sz="4900" b="1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0030101010101" pitchFamily="2" charset="-122"/>
              </a:rPr>
              <a:t>复习目标：</a:t>
            </a:r>
          </a:p>
          <a:p>
            <a:endParaRPr lang="zh-CN" altLang="en-US" b="1" noProof="1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>
              <a:buFont typeface="Wingdings" pitchFamily="2" charset="2"/>
              <a:buNone/>
            </a:pPr>
            <a:r>
              <a:rPr lang="en-US" altLang="zh-CN" sz="4700" b="1" noProof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1</a:t>
            </a:r>
            <a:r>
              <a:rPr lang="zh-CN" altLang="en-US" sz="4700" b="1" noProof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、熟悉、掌握黄冈文言文阅读常见题型及考查点。</a:t>
            </a:r>
          </a:p>
          <a:p>
            <a:pPr>
              <a:buFont typeface="Wingdings" pitchFamily="2" charset="2"/>
              <a:buNone/>
            </a:pPr>
            <a:r>
              <a:rPr lang="en-US" altLang="zh-CN" sz="4700" b="1" noProof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2</a:t>
            </a:r>
            <a:r>
              <a:rPr lang="zh-CN" altLang="en-US" sz="4700" b="1" noProof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、掌握比较阅读的基本方法，并学会运用。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8913"/>
            <a:ext cx="8229600" cy="776287"/>
          </a:xfrm>
        </p:spPr>
        <p:txBody>
          <a:bodyPr/>
          <a:lstStyle/>
          <a:p>
            <a:r>
              <a:rPr lang="zh-CN" altLang="en-US" sz="6600" b="1" smtClean="0">
                <a:solidFill>
                  <a:srgbClr val="FF0000"/>
                </a:solidFill>
                <a:ea typeface="黑体" pitchFamily="49" charset="-122"/>
              </a:rPr>
              <a:t>考点梳理</a:t>
            </a:r>
          </a:p>
        </p:txBody>
      </p:sp>
      <p:sp>
        <p:nvSpPr>
          <p:cNvPr id="11266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1557338"/>
            <a:ext cx="8229600" cy="29083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zh-CN" altLang="en-US" sz="4000" b="1" smtClean="0">
                <a:solidFill>
                  <a:schemeClr val="tx2"/>
                </a:solidFill>
              </a:rPr>
              <a:t>（一）解释字词（重点实词）</a:t>
            </a:r>
          </a:p>
          <a:p>
            <a:pPr>
              <a:buFont typeface="Wingdings" pitchFamily="2" charset="2"/>
              <a:buNone/>
            </a:pPr>
            <a:r>
              <a:rPr lang="en-US" altLang="zh-CN" sz="4600" b="1" smtClean="0"/>
              <a:t>1</a:t>
            </a:r>
            <a:r>
              <a:rPr lang="zh-CN" altLang="en-US" sz="4600" b="1" smtClean="0"/>
              <a:t>、通假字</a:t>
            </a:r>
          </a:p>
          <a:p>
            <a:pPr>
              <a:buFont typeface="Wingdings" pitchFamily="2" charset="2"/>
              <a:buNone/>
            </a:pPr>
            <a:r>
              <a:rPr lang="en-US" altLang="zh-CN" sz="4600" b="1" smtClean="0">
                <a:solidFill>
                  <a:srgbClr val="0000CC"/>
                </a:solidFill>
              </a:rPr>
              <a:t>2</a:t>
            </a:r>
            <a:r>
              <a:rPr lang="zh-CN" altLang="en-US" sz="4600" b="1" smtClean="0">
                <a:solidFill>
                  <a:srgbClr val="0000CC"/>
                </a:solidFill>
              </a:rPr>
              <a:t>、古今异义词</a:t>
            </a:r>
          </a:p>
          <a:p>
            <a:pPr>
              <a:buFont typeface="Wingdings" pitchFamily="2" charset="2"/>
              <a:buNone/>
            </a:pPr>
            <a:r>
              <a:rPr lang="en-US" altLang="zh-CN" sz="4600" b="1" smtClean="0"/>
              <a:t>3</a:t>
            </a:r>
            <a:r>
              <a:rPr lang="zh-CN" altLang="en-US" sz="4600" b="1" smtClean="0"/>
              <a:t>、一词多义</a:t>
            </a:r>
          </a:p>
          <a:p>
            <a:pPr>
              <a:buFont typeface="Wingdings" pitchFamily="2" charset="2"/>
              <a:buNone/>
            </a:pPr>
            <a:r>
              <a:rPr lang="en-US" altLang="zh-CN" sz="4600" b="1" smtClean="0">
                <a:solidFill>
                  <a:srgbClr val="0000CC"/>
                </a:solidFill>
              </a:rPr>
              <a:t>4</a:t>
            </a:r>
            <a:r>
              <a:rPr lang="zh-CN" altLang="en-US" sz="4600" b="1" smtClean="0">
                <a:solidFill>
                  <a:srgbClr val="0000CC"/>
                </a:solidFill>
              </a:rPr>
              <a:t>、词类活用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89" name="组合 105"/>
          <p:cNvGrpSpPr>
            <a:grpSpLocks/>
          </p:cNvGrpSpPr>
          <p:nvPr/>
        </p:nvGrpSpPr>
        <p:grpSpPr bwMode="auto">
          <a:xfrm>
            <a:off x="304800" y="-26988"/>
            <a:ext cx="2409825" cy="823913"/>
            <a:chOff x="590550" y="1079484"/>
            <a:chExt cx="2409814" cy="822883"/>
          </a:xfrm>
        </p:grpSpPr>
        <p:grpSp>
          <p:nvGrpSpPr>
            <p:cNvPr id="12290" name="Group 3"/>
            <p:cNvGrpSpPr>
              <a:grpSpLocks/>
            </p:cNvGrpSpPr>
            <p:nvPr/>
          </p:nvGrpSpPr>
          <p:grpSpPr bwMode="auto">
            <a:xfrm>
              <a:off x="590550" y="1143000"/>
              <a:ext cx="2409814" cy="423863"/>
              <a:chOff x="0" y="0"/>
              <a:chExt cx="2406471" cy="423788"/>
            </a:xfrm>
          </p:grpSpPr>
          <p:sp>
            <p:nvSpPr>
              <p:cNvPr id="12291" name="TextBox 6"/>
              <p:cNvSpPr txBox="1">
                <a:spLocks noChangeArrowheads="1"/>
              </p:cNvSpPr>
              <p:nvPr/>
            </p:nvSpPr>
            <p:spPr bwMode="auto">
              <a:xfrm>
                <a:off x="115731" y="0"/>
                <a:ext cx="1633536" cy="423788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54000" tIns="180000" rIns="54000" bIns="180000"/>
              <a:lstStyle/>
              <a:p>
                <a:pPr algn="ctr">
                  <a:lnSpc>
                    <a:spcPts val="1600"/>
                  </a:lnSpc>
                  <a:spcBef>
                    <a:spcPts val="400"/>
                  </a:spcBef>
                </a:pPr>
                <a:endParaRPr lang="zh-CN" altLang="zh-CN" sz="2800">
                  <a:solidFill>
                    <a:srgbClr val="CC0099"/>
                  </a:solidFill>
                  <a:latin typeface="Calibri" pitchFamily="34" charset="0"/>
                </a:endParaRPr>
              </a:p>
            </p:txBody>
          </p:sp>
          <p:cxnSp>
            <p:nvCxnSpPr>
              <p:cNvPr id="12292" name="直接连接符 10"/>
              <p:cNvCxnSpPr>
                <a:cxnSpLocks noChangeShapeType="1"/>
              </p:cNvCxnSpPr>
              <p:nvPr/>
            </p:nvCxnSpPr>
            <p:spPr bwMode="auto">
              <a:xfrm rot="5400000">
                <a:off x="-177801" y="213455"/>
                <a:ext cx="357190" cy="1588"/>
              </a:xfrm>
              <a:prstGeom prst="line">
                <a:avLst/>
              </a:prstGeom>
              <a:noFill/>
              <a:ln w="22225">
                <a:solidFill>
                  <a:srgbClr val="CC0099"/>
                </a:solidFill>
                <a:round/>
                <a:headEnd/>
                <a:tailEnd/>
              </a:ln>
            </p:spPr>
          </p:cxnSp>
          <p:cxnSp>
            <p:nvCxnSpPr>
              <p:cNvPr id="12293" name="直接连接符 11"/>
              <p:cNvCxnSpPr>
                <a:cxnSpLocks noChangeShapeType="1"/>
              </p:cNvCxnSpPr>
              <p:nvPr/>
            </p:nvCxnSpPr>
            <p:spPr bwMode="auto">
              <a:xfrm rot="5400000">
                <a:off x="2227082" y="213466"/>
                <a:ext cx="357190" cy="1588"/>
              </a:xfrm>
              <a:prstGeom prst="line">
                <a:avLst/>
              </a:prstGeom>
              <a:noFill/>
              <a:ln w="22225">
                <a:solidFill>
                  <a:srgbClr val="CC0099"/>
                </a:solidFill>
                <a:round/>
                <a:headEnd/>
                <a:tailEnd/>
              </a:ln>
            </p:spPr>
          </p:cxnSp>
        </p:grpSp>
        <p:sp>
          <p:nvSpPr>
            <p:cNvPr id="12294" name="Text Box 7"/>
            <p:cNvSpPr txBox="1">
              <a:spLocks noChangeArrowheads="1"/>
            </p:cNvSpPr>
            <p:nvPr/>
          </p:nvSpPr>
          <p:spPr bwMode="auto">
            <a:xfrm>
              <a:off x="776287" y="1079484"/>
              <a:ext cx="2022465" cy="8228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800" b="1">
                  <a:solidFill>
                    <a:srgbClr val="D60093"/>
                  </a:solidFill>
                  <a:ea typeface="黑体" pitchFamily="49" charset="-122"/>
                </a:rPr>
                <a:t>小检测</a:t>
              </a:r>
            </a:p>
          </p:txBody>
        </p:sp>
      </p:grpSp>
      <p:sp>
        <p:nvSpPr>
          <p:cNvPr id="92169" name="Text Box 9"/>
          <p:cNvSpPr txBox="1">
            <a:spLocks noChangeArrowheads="1"/>
          </p:cNvSpPr>
          <p:nvPr/>
        </p:nvSpPr>
        <p:spPr bwMode="auto">
          <a:xfrm>
            <a:off x="323850" y="765175"/>
            <a:ext cx="3775075" cy="503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/>
              <a:t>一、通假字</a:t>
            </a:r>
          </a:p>
          <a:p>
            <a:r>
              <a:rPr lang="en-US" altLang="zh-CN" sz="3600" b="1"/>
              <a:t>1</a:t>
            </a:r>
            <a:r>
              <a:rPr lang="zh-CN" altLang="en-US" sz="3600" b="1"/>
              <a:t>、小惠未</a:t>
            </a:r>
            <a:r>
              <a:rPr lang="zh-CN" altLang="en-US" sz="3600" b="1">
                <a:solidFill>
                  <a:srgbClr val="FF0000"/>
                </a:solidFill>
              </a:rPr>
              <a:t>徧</a:t>
            </a:r>
          </a:p>
          <a:p>
            <a:r>
              <a:rPr lang="zh-CN" altLang="en-US" sz="3600" b="1">
                <a:solidFill>
                  <a:srgbClr val="0000CC"/>
                </a:solidFill>
              </a:rPr>
              <a:t> 通</a:t>
            </a:r>
            <a:r>
              <a:rPr lang="zh-CN" altLang="zh-CN" sz="3600" b="1"/>
              <a:t>“</a:t>
            </a:r>
            <a:r>
              <a:rPr lang="zh-CN" altLang="en-US" sz="3600" b="1">
                <a:solidFill>
                  <a:srgbClr val="0000CC"/>
                </a:solidFill>
              </a:rPr>
              <a:t>遍</a:t>
            </a:r>
            <a:r>
              <a:rPr lang="zh-CN" altLang="zh-CN" sz="3600" b="1"/>
              <a:t>”</a:t>
            </a:r>
            <a:r>
              <a:rPr lang="en-US" altLang="zh-CN" sz="3600" b="1">
                <a:solidFill>
                  <a:srgbClr val="0000CC"/>
                </a:solidFill>
              </a:rPr>
              <a:t>,</a:t>
            </a:r>
            <a:r>
              <a:rPr lang="zh-CN" altLang="en-US" sz="3600" b="1">
                <a:solidFill>
                  <a:srgbClr val="0000CC"/>
                </a:solidFill>
              </a:rPr>
              <a:t>遍及</a:t>
            </a:r>
            <a:r>
              <a:rPr lang="en-US" altLang="zh-CN" sz="3600" b="1">
                <a:solidFill>
                  <a:srgbClr val="0000CC"/>
                </a:solidFill>
              </a:rPr>
              <a:t>,</a:t>
            </a:r>
            <a:r>
              <a:rPr lang="zh-CN" altLang="en-US" sz="3600" b="1">
                <a:solidFill>
                  <a:srgbClr val="0000CC"/>
                </a:solidFill>
              </a:rPr>
              <a:t>普遍</a:t>
            </a:r>
            <a:endParaRPr lang="en-US" altLang="zh-CN" sz="3600" b="1">
              <a:solidFill>
                <a:srgbClr val="0000CC"/>
              </a:solidFill>
            </a:endParaRPr>
          </a:p>
          <a:p>
            <a:r>
              <a:rPr lang="en-US" altLang="zh-CN" sz="3600" b="1"/>
              <a:t>2</a:t>
            </a:r>
            <a:r>
              <a:rPr lang="zh-CN" altLang="en-US" sz="3600" b="1"/>
              <a:t>、便</a:t>
            </a:r>
            <a:r>
              <a:rPr lang="zh-CN" altLang="en-US" sz="3600" b="1">
                <a:solidFill>
                  <a:srgbClr val="FF0000"/>
                </a:solidFill>
              </a:rPr>
              <a:t>要</a:t>
            </a:r>
            <a:r>
              <a:rPr lang="zh-CN" altLang="en-US" sz="3600" b="1"/>
              <a:t>还家</a:t>
            </a:r>
          </a:p>
          <a:p>
            <a:r>
              <a:rPr lang="zh-CN" altLang="en-US" sz="3600" b="1">
                <a:solidFill>
                  <a:srgbClr val="0000CC"/>
                </a:solidFill>
              </a:rPr>
              <a:t>  通</a:t>
            </a:r>
            <a:r>
              <a:rPr lang="zh-CN" altLang="en-US" sz="3600" b="1"/>
              <a:t>“</a:t>
            </a:r>
            <a:r>
              <a:rPr lang="zh-CN" altLang="en-US" sz="3600" b="1">
                <a:solidFill>
                  <a:srgbClr val="0000CC"/>
                </a:solidFill>
              </a:rPr>
              <a:t>邀</a:t>
            </a:r>
            <a:r>
              <a:rPr lang="zh-CN" altLang="en-US" sz="3600" b="1"/>
              <a:t>”</a:t>
            </a:r>
            <a:r>
              <a:rPr lang="zh-CN" altLang="en-US" sz="3600" b="1">
                <a:solidFill>
                  <a:srgbClr val="0000CC"/>
                </a:solidFill>
              </a:rPr>
              <a:t>，邀请</a:t>
            </a:r>
          </a:p>
          <a:p>
            <a:r>
              <a:rPr lang="en-US" altLang="zh-CN" sz="3600" b="1"/>
              <a:t>3</a:t>
            </a:r>
            <a:r>
              <a:rPr lang="zh-CN" altLang="en-US" sz="3600" b="1"/>
              <a:t>、皆</a:t>
            </a:r>
            <a:r>
              <a:rPr lang="zh-CN" altLang="en-US" sz="3600" b="1">
                <a:solidFill>
                  <a:srgbClr val="FF0000"/>
                </a:solidFill>
              </a:rPr>
              <a:t>被</a:t>
            </a:r>
            <a:r>
              <a:rPr lang="zh-CN" altLang="en-US" sz="3600" b="1"/>
              <a:t>绮秀</a:t>
            </a:r>
          </a:p>
          <a:p>
            <a:r>
              <a:rPr lang="zh-CN" altLang="en-US" sz="3600" b="1">
                <a:solidFill>
                  <a:srgbClr val="0000CC"/>
                </a:solidFill>
              </a:rPr>
              <a:t>  通</a:t>
            </a:r>
            <a:r>
              <a:rPr lang="zh-CN" altLang="en-US" sz="3600" b="1"/>
              <a:t>“</a:t>
            </a:r>
            <a:r>
              <a:rPr lang="zh-CN" altLang="en-US" sz="3600" b="1">
                <a:solidFill>
                  <a:srgbClr val="0000CC"/>
                </a:solidFill>
              </a:rPr>
              <a:t>披</a:t>
            </a:r>
            <a:r>
              <a:rPr lang="zh-CN" altLang="en-US" sz="3600" b="1"/>
              <a:t>”</a:t>
            </a:r>
            <a:r>
              <a:rPr lang="zh-CN" altLang="en-US" sz="3600" b="1">
                <a:solidFill>
                  <a:srgbClr val="0000CC"/>
                </a:solidFill>
              </a:rPr>
              <a:t>，穿</a:t>
            </a:r>
          </a:p>
          <a:p>
            <a:r>
              <a:rPr lang="en-US" altLang="zh-CN" sz="3600" b="1"/>
              <a:t>4</a:t>
            </a:r>
            <a:r>
              <a:rPr lang="zh-CN" altLang="en-US" sz="3600" b="1"/>
              <a:t>、四</a:t>
            </a:r>
            <a:r>
              <a:rPr lang="zh-CN" altLang="en-US" sz="3600" b="1">
                <a:solidFill>
                  <a:srgbClr val="FF0000"/>
                </a:solidFill>
              </a:rPr>
              <a:t>支</a:t>
            </a:r>
            <a:r>
              <a:rPr lang="zh-CN" altLang="en-US" sz="3600" b="1"/>
              <a:t>僵硬</a:t>
            </a:r>
          </a:p>
          <a:p>
            <a:r>
              <a:rPr lang="zh-CN" altLang="en-US" sz="3600" b="1">
                <a:solidFill>
                  <a:srgbClr val="0000CC"/>
                </a:solidFill>
              </a:rPr>
              <a:t>  通</a:t>
            </a:r>
            <a:r>
              <a:rPr lang="zh-CN" altLang="en-US" sz="3600" b="1"/>
              <a:t>“</a:t>
            </a:r>
            <a:r>
              <a:rPr lang="zh-CN" altLang="en-US" sz="3600" b="1">
                <a:solidFill>
                  <a:srgbClr val="0000CC"/>
                </a:solidFill>
              </a:rPr>
              <a:t>肢</a:t>
            </a:r>
            <a:r>
              <a:rPr lang="zh-CN" altLang="en-US" sz="3600" b="1"/>
              <a:t>”</a:t>
            </a:r>
            <a:r>
              <a:rPr lang="zh-CN" altLang="en-US"/>
              <a:t> </a:t>
            </a:r>
            <a:r>
              <a:rPr lang="zh-CN" altLang="en-US" sz="3600" b="1">
                <a:solidFill>
                  <a:srgbClr val="0000CC"/>
                </a:solidFill>
              </a:rPr>
              <a:t>，肢体</a:t>
            </a:r>
          </a:p>
        </p:txBody>
      </p:sp>
      <p:sp>
        <p:nvSpPr>
          <p:cNvPr id="92170" name="Text Box 10"/>
          <p:cNvSpPr txBox="1">
            <a:spLocks noChangeArrowheads="1"/>
          </p:cNvSpPr>
          <p:nvPr/>
        </p:nvSpPr>
        <p:spPr bwMode="auto">
          <a:xfrm>
            <a:off x="4117975" y="1052513"/>
            <a:ext cx="5026025" cy="723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/>
              <a:t>5</a:t>
            </a:r>
            <a:r>
              <a:rPr lang="zh-CN" altLang="en-US" sz="3600" b="1"/>
              <a:t>、不亦</a:t>
            </a:r>
            <a:r>
              <a:rPr lang="zh-CN" altLang="en-US" sz="3600" b="1">
                <a:solidFill>
                  <a:srgbClr val="FF0000"/>
                </a:solidFill>
              </a:rPr>
              <a:t>说</a:t>
            </a:r>
            <a:r>
              <a:rPr lang="zh-CN" altLang="en-US" sz="3600" b="1"/>
              <a:t>乎</a:t>
            </a:r>
          </a:p>
          <a:p>
            <a:r>
              <a:rPr lang="zh-CN" altLang="en-US" sz="3600" b="1"/>
              <a:t>    </a:t>
            </a:r>
            <a:r>
              <a:rPr lang="zh-CN" altLang="en-US" sz="3600" b="1">
                <a:solidFill>
                  <a:srgbClr val="0000CC"/>
                </a:solidFill>
              </a:rPr>
              <a:t>通</a:t>
            </a:r>
            <a:r>
              <a:rPr lang="zh-CN" altLang="en-US" sz="3600" b="1"/>
              <a:t>“</a:t>
            </a:r>
            <a:r>
              <a:rPr lang="zh-CN" altLang="en-US" sz="3600" b="1">
                <a:solidFill>
                  <a:srgbClr val="0000CC"/>
                </a:solidFill>
              </a:rPr>
              <a:t>悦</a:t>
            </a:r>
            <a:r>
              <a:rPr lang="zh-CN" altLang="en-US" sz="3600" b="1"/>
              <a:t>”</a:t>
            </a:r>
            <a:r>
              <a:rPr lang="zh-CN" altLang="en-US" sz="3600" b="1">
                <a:solidFill>
                  <a:srgbClr val="0000CC"/>
                </a:solidFill>
              </a:rPr>
              <a:t> </a:t>
            </a:r>
            <a:r>
              <a:rPr lang="en-US" altLang="zh-CN" sz="3600" b="1">
                <a:solidFill>
                  <a:srgbClr val="0000CC"/>
                </a:solidFill>
              </a:rPr>
              <a:t>,</a:t>
            </a:r>
            <a:r>
              <a:rPr lang="zh-CN" altLang="en-US" sz="3600" b="1">
                <a:solidFill>
                  <a:srgbClr val="0000CC"/>
                </a:solidFill>
              </a:rPr>
              <a:t>愉快</a:t>
            </a:r>
          </a:p>
          <a:p>
            <a:r>
              <a:rPr lang="en-US" altLang="zh-CN" sz="3600" b="1"/>
              <a:t>6</a:t>
            </a:r>
            <a:r>
              <a:rPr lang="zh-CN" altLang="en-US" sz="3600" b="1"/>
              <a:t>、汝之不</a:t>
            </a:r>
            <a:r>
              <a:rPr lang="zh-CN" altLang="en-US" sz="3600" b="1">
                <a:solidFill>
                  <a:srgbClr val="FF0000"/>
                </a:solidFill>
              </a:rPr>
              <a:t>惠</a:t>
            </a:r>
          </a:p>
          <a:p>
            <a:r>
              <a:rPr lang="zh-CN" altLang="en-US" sz="3600" b="1">
                <a:solidFill>
                  <a:srgbClr val="0000CC"/>
                </a:solidFill>
              </a:rPr>
              <a:t>    通“慧”</a:t>
            </a:r>
            <a:r>
              <a:rPr lang="en-US" altLang="zh-CN" sz="3600" b="1">
                <a:solidFill>
                  <a:srgbClr val="0000CC"/>
                </a:solidFill>
              </a:rPr>
              <a:t>, </a:t>
            </a:r>
            <a:r>
              <a:rPr lang="zh-CN" altLang="en-US" sz="3600" b="1">
                <a:solidFill>
                  <a:srgbClr val="0000CC"/>
                </a:solidFill>
              </a:rPr>
              <a:t>聪明</a:t>
            </a:r>
          </a:p>
          <a:p>
            <a:r>
              <a:rPr lang="en-US" altLang="zh-CN" sz="3600" b="1"/>
              <a:t>7</a:t>
            </a:r>
            <a:r>
              <a:rPr lang="zh-CN" altLang="en-US" sz="3600" b="1"/>
              <a:t>、所识穷乏者</a:t>
            </a:r>
            <a:r>
              <a:rPr lang="zh-CN" altLang="en-US" sz="3600" b="1">
                <a:solidFill>
                  <a:srgbClr val="FF0000"/>
                </a:solidFill>
              </a:rPr>
              <a:t>得</a:t>
            </a:r>
            <a:r>
              <a:rPr lang="zh-CN" altLang="en-US" sz="3600" b="1"/>
              <a:t>我</a:t>
            </a:r>
            <a:r>
              <a:rPr lang="zh-CN" altLang="en-US" sz="3600" b="1">
                <a:solidFill>
                  <a:srgbClr val="FF0000"/>
                </a:solidFill>
              </a:rPr>
              <a:t>与</a:t>
            </a:r>
            <a:r>
              <a:rPr lang="zh-CN" altLang="en-US" sz="3600" b="1"/>
              <a:t>？</a:t>
            </a:r>
          </a:p>
          <a:p>
            <a:r>
              <a:rPr lang="zh-CN" altLang="en-US" sz="3600" b="1">
                <a:solidFill>
                  <a:srgbClr val="0000CC"/>
                </a:solidFill>
              </a:rPr>
              <a:t>    通</a:t>
            </a:r>
            <a:r>
              <a:rPr lang="zh-CN" altLang="en-US" sz="3600" b="1"/>
              <a:t>“</a:t>
            </a:r>
            <a:r>
              <a:rPr lang="zh-CN" altLang="en-US" sz="3600" b="1">
                <a:solidFill>
                  <a:srgbClr val="0000CC"/>
                </a:solidFill>
              </a:rPr>
              <a:t>德</a:t>
            </a:r>
            <a:r>
              <a:rPr lang="zh-CN" altLang="en-US" sz="3600" b="1"/>
              <a:t>”</a:t>
            </a:r>
            <a:r>
              <a:rPr lang="zh-CN" altLang="en-US" sz="3600" b="1">
                <a:solidFill>
                  <a:srgbClr val="0000CC"/>
                </a:solidFill>
              </a:rPr>
              <a:t>，感激</a:t>
            </a:r>
            <a:r>
              <a:rPr lang="zh-CN" altLang="en-US" sz="3600" b="1"/>
              <a:t> </a:t>
            </a:r>
          </a:p>
          <a:p>
            <a:r>
              <a:rPr lang="zh-CN" altLang="en-US" sz="3600" b="1">
                <a:solidFill>
                  <a:srgbClr val="0000CC"/>
                </a:solidFill>
              </a:rPr>
              <a:t>    通</a:t>
            </a:r>
            <a:r>
              <a:rPr lang="zh-CN" altLang="en-US" sz="3600" b="1"/>
              <a:t>“</a:t>
            </a:r>
            <a:r>
              <a:rPr lang="zh-CN" altLang="en-US" sz="3600" b="1">
                <a:solidFill>
                  <a:srgbClr val="0000CC"/>
                </a:solidFill>
              </a:rPr>
              <a:t>欤</a:t>
            </a:r>
            <a:r>
              <a:rPr lang="zh-CN" altLang="en-US" sz="3600" b="1"/>
              <a:t>”</a:t>
            </a:r>
            <a:r>
              <a:rPr lang="zh-CN" altLang="en-US" sz="3600" b="1">
                <a:solidFill>
                  <a:srgbClr val="0000CC"/>
                </a:solidFill>
              </a:rPr>
              <a:t>，语气助词</a:t>
            </a:r>
          </a:p>
          <a:p>
            <a:r>
              <a:rPr lang="en-US" altLang="zh-CN" sz="3600" b="1"/>
              <a:t>8</a:t>
            </a:r>
            <a:r>
              <a:rPr lang="zh-CN" altLang="en-US" sz="3600" b="1"/>
              <a:t>、</a:t>
            </a:r>
            <a:r>
              <a:rPr lang="zh-CN" altLang="en-US" sz="3600" b="1">
                <a:solidFill>
                  <a:srgbClr val="FF0000"/>
                </a:solidFill>
              </a:rPr>
              <a:t>曾</a:t>
            </a:r>
            <a:r>
              <a:rPr lang="zh-CN" altLang="en-US" sz="3600" b="1"/>
              <a:t>益其所不能 </a:t>
            </a:r>
          </a:p>
          <a:p>
            <a:r>
              <a:rPr lang="zh-CN" altLang="en-US" sz="3600" b="1">
                <a:solidFill>
                  <a:srgbClr val="0000CC"/>
                </a:solidFill>
              </a:rPr>
              <a:t>    通</a:t>
            </a:r>
            <a:r>
              <a:rPr lang="zh-CN" altLang="en-US" sz="3600" b="1"/>
              <a:t>“</a:t>
            </a:r>
            <a:r>
              <a:rPr lang="zh-CN" altLang="en-US" sz="3600" b="1">
                <a:solidFill>
                  <a:srgbClr val="0000CC"/>
                </a:solidFill>
              </a:rPr>
              <a:t>增</a:t>
            </a:r>
            <a:r>
              <a:rPr lang="zh-CN" altLang="en-US" sz="3600" b="1"/>
              <a:t>”</a:t>
            </a:r>
            <a:r>
              <a:rPr lang="zh-CN" altLang="en-US" sz="3600" b="1">
                <a:solidFill>
                  <a:srgbClr val="0000CC"/>
                </a:solidFill>
              </a:rPr>
              <a:t>，增加</a:t>
            </a:r>
          </a:p>
          <a:p>
            <a:endParaRPr lang="zh-CN" altLang="en-US" sz="3600" b="1"/>
          </a:p>
          <a:p>
            <a:endParaRPr lang="zh-CN" altLang="en-US" sz="3600" b="1"/>
          </a:p>
          <a:p>
            <a:endParaRPr lang="zh-CN" altLang="en-US" sz="3600" b="1"/>
          </a:p>
          <a:p>
            <a:endParaRPr lang="en-US" altLang="zh-CN" sz="36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1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1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1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1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2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2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2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2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21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21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21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21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Box 10"/>
          <p:cNvSpPr txBox="1">
            <a:spLocks noChangeArrowheads="1"/>
          </p:cNvSpPr>
          <p:nvPr/>
        </p:nvSpPr>
        <p:spPr bwMode="auto">
          <a:xfrm>
            <a:off x="-396875" y="173038"/>
            <a:ext cx="8497888" cy="102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622300">
              <a:lnSpc>
                <a:spcPts val="3500"/>
              </a:lnSpc>
            </a:pPr>
            <a:r>
              <a:rPr lang="zh-CN" altLang="en-US" sz="4000" b="1">
                <a:solidFill>
                  <a:srgbClr val="FF0000"/>
                </a:solidFill>
              </a:rPr>
              <a:t>二、古今异义</a:t>
            </a:r>
          </a:p>
          <a:p>
            <a:pPr indent="622300"/>
            <a:endParaRPr lang="en-US" altLang="zh-CN" sz="3200" b="1">
              <a:solidFill>
                <a:srgbClr val="FF0000"/>
              </a:solidFill>
            </a:endParaRPr>
          </a:p>
        </p:txBody>
      </p:sp>
      <p:sp>
        <p:nvSpPr>
          <p:cNvPr id="94211" name="Text Box 3"/>
          <p:cNvSpPr txBox="1">
            <a:spLocks noChangeArrowheads="1"/>
          </p:cNvSpPr>
          <p:nvPr/>
        </p:nvSpPr>
        <p:spPr bwMode="auto">
          <a:xfrm>
            <a:off x="179388" y="981075"/>
            <a:ext cx="3444875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/>
              <a:t>1</a:t>
            </a:r>
            <a:r>
              <a:rPr lang="zh-CN" altLang="en-US" sz="3600" b="1"/>
              <a:t>、</a:t>
            </a:r>
            <a:r>
              <a:rPr lang="zh-CN" altLang="en-US" sz="3600" b="1">
                <a:solidFill>
                  <a:srgbClr val="FF0000"/>
                </a:solidFill>
              </a:rPr>
              <a:t>可以</a:t>
            </a:r>
            <a:r>
              <a:rPr lang="zh-CN" altLang="en-US" sz="3600" b="1"/>
              <a:t>为师矣  </a:t>
            </a:r>
          </a:p>
          <a:p>
            <a:r>
              <a:rPr lang="zh-CN" altLang="en-US" sz="3600" b="1">
                <a:solidFill>
                  <a:srgbClr val="0000CC"/>
                </a:solidFill>
              </a:rPr>
              <a:t>可以凭借</a:t>
            </a:r>
          </a:p>
          <a:p>
            <a:r>
              <a:rPr lang="en-US" altLang="zh-CN" sz="3600" b="1"/>
              <a:t>2</a:t>
            </a:r>
            <a:r>
              <a:rPr lang="zh-CN" altLang="en-US" sz="3600" b="1"/>
              <a:t>、</a:t>
            </a:r>
            <a:r>
              <a:rPr lang="zh-CN" altLang="en-US" sz="3600" b="1">
                <a:solidFill>
                  <a:srgbClr val="FF0000"/>
                </a:solidFill>
              </a:rPr>
              <a:t>然后</a:t>
            </a:r>
            <a:r>
              <a:rPr lang="zh-CN" altLang="en-US" sz="3600" b="1"/>
              <a:t>知松柏 </a:t>
            </a:r>
          </a:p>
          <a:p>
            <a:r>
              <a:rPr lang="zh-CN" altLang="en-US" sz="3600" b="1"/>
              <a:t> </a:t>
            </a:r>
            <a:r>
              <a:rPr lang="zh-CN" altLang="en-US" sz="3600" b="1">
                <a:solidFill>
                  <a:srgbClr val="0000CC"/>
                </a:solidFill>
              </a:rPr>
              <a:t>这样以后</a:t>
            </a:r>
          </a:p>
          <a:p>
            <a:r>
              <a:rPr lang="en-US" altLang="zh-CN" sz="3600" b="1"/>
              <a:t>3</a:t>
            </a:r>
            <a:r>
              <a:rPr lang="zh-CN" altLang="en-US" sz="3600" b="1"/>
              <a:t>、芳草</a:t>
            </a:r>
            <a:r>
              <a:rPr lang="zh-CN" altLang="en-US" sz="3600" b="1">
                <a:solidFill>
                  <a:srgbClr val="FF0000"/>
                </a:solidFill>
              </a:rPr>
              <a:t>鲜美</a:t>
            </a:r>
            <a:r>
              <a:rPr lang="zh-CN" altLang="en-US" sz="3600" b="1"/>
              <a:t> </a:t>
            </a:r>
          </a:p>
          <a:p>
            <a:r>
              <a:rPr lang="zh-CN" altLang="en-US" sz="3600" b="1">
                <a:solidFill>
                  <a:srgbClr val="0000CC"/>
                </a:solidFill>
              </a:rPr>
              <a:t>鲜艳美丽</a:t>
            </a:r>
          </a:p>
          <a:p>
            <a:r>
              <a:rPr lang="en-US" altLang="zh-CN" sz="3600" b="1"/>
              <a:t>4</a:t>
            </a:r>
            <a:r>
              <a:rPr lang="zh-CN" altLang="en-US" sz="3600" b="1"/>
              <a:t>、阡陌</a:t>
            </a:r>
            <a:r>
              <a:rPr lang="zh-CN" altLang="en-US" sz="3600" b="1">
                <a:solidFill>
                  <a:srgbClr val="FF0000"/>
                </a:solidFill>
              </a:rPr>
              <a:t>交通</a:t>
            </a:r>
            <a:r>
              <a:rPr lang="zh-CN" altLang="en-US" sz="3600" b="1"/>
              <a:t> </a:t>
            </a:r>
          </a:p>
          <a:p>
            <a:r>
              <a:rPr lang="zh-CN" altLang="en-US" sz="3600" b="1">
                <a:solidFill>
                  <a:srgbClr val="0000CC"/>
                </a:solidFill>
              </a:rPr>
              <a:t>交错相通</a:t>
            </a:r>
          </a:p>
          <a:p>
            <a:r>
              <a:rPr lang="en-US" altLang="zh-CN" sz="3600" b="1"/>
              <a:t>5</a:t>
            </a:r>
            <a:r>
              <a:rPr lang="zh-CN" altLang="en-US" sz="3600" b="1"/>
              <a:t>、率</a:t>
            </a:r>
            <a:r>
              <a:rPr lang="zh-CN" altLang="en-US" sz="3600" b="1">
                <a:solidFill>
                  <a:srgbClr val="FF0000"/>
                </a:solidFill>
              </a:rPr>
              <a:t>妻子</a:t>
            </a:r>
            <a:r>
              <a:rPr lang="zh-CN" altLang="en-US" sz="3600" b="1"/>
              <a:t>邑人 </a:t>
            </a:r>
          </a:p>
          <a:p>
            <a:r>
              <a:rPr lang="zh-CN" altLang="en-US" sz="3600" b="1">
                <a:solidFill>
                  <a:srgbClr val="0000CC"/>
                </a:solidFill>
              </a:rPr>
              <a:t>妻子儿女</a:t>
            </a:r>
          </a:p>
          <a:p>
            <a:endParaRPr lang="en-US" altLang="zh-CN" sz="3600" b="1"/>
          </a:p>
        </p:txBody>
      </p:sp>
      <p:sp>
        <p:nvSpPr>
          <p:cNvPr id="94212" name="Text Box 4"/>
          <p:cNvSpPr txBox="1">
            <a:spLocks noChangeArrowheads="1"/>
          </p:cNvSpPr>
          <p:nvPr/>
        </p:nvSpPr>
        <p:spPr bwMode="auto">
          <a:xfrm>
            <a:off x="3454400" y="908050"/>
            <a:ext cx="5689600" cy="558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/>
              <a:t>6</a:t>
            </a:r>
            <a:r>
              <a:rPr lang="zh-CN" altLang="en-US" sz="3600" b="1"/>
              <a:t>、</a:t>
            </a:r>
            <a:r>
              <a:rPr lang="zh-CN" altLang="en-US" sz="3600" b="1">
                <a:solidFill>
                  <a:srgbClr val="FF0000"/>
                </a:solidFill>
              </a:rPr>
              <a:t>无论</a:t>
            </a:r>
            <a:r>
              <a:rPr lang="zh-CN" altLang="en-US" sz="3600" b="1"/>
              <a:t>魏晋</a:t>
            </a:r>
          </a:p>
          <a:p>
            <a:r>
              <a:rPr lang="zh-CN" altLang="en-US" sz="3600" b="1">
                <a:solidFill>
                  <a:srgbClr val="0000CC"/>
                </a:solidFill>
              </a:rPr>
              <a:t>  不用说，更不必说</a:t>
            </a:r>
          </a:p>
          <a:p>
            <a:r>
              <a:rPr lang="en-US" altLang="zh-CN" sz="3600" b="1"/>
              <a:t>7</a:t>
            </a:r>
            <a:r>
              <a:rPr lang="zh-CN" altLang="en-US" sz="3600" b="1"/>
              <a:t>、</a:t>
            </a:r>
            <a:r>
              <a:rPr lang="zh-CN" altLang="en-US" sz="3600" b="1">
                <a:solidFill>
                  <a:srgbClr val="FF0000"/>
                </a:solidFill>
              </a:rPr>
              <a:t>不足</a:t>
            </a:r>
            <a:r>
              <a:rPr lang="zh-CN" altLang="en-US" sz="3600" b="1"/>
              <a:t>为外人道</a:t>
            </a:r>
          </a:p>
          <a:p>
            <a:r>
              <a:rPr lang="zh-CN" altLang="en-US" sz="3600" b="1">
                <a:solidFill>
                  <a:srgbClr val="0000CC"/>
                </a:solidFill>
              </a:rPr>
              <a:t>  不值得</a:t>
            </a:r>
          </a:p>
          <a:p>
            <a:r>
              <a:rPr lang="en-US" altLang="zh-CN" sz="3600" b="1"/>
              <a:t>8</a:t>
            </a:r>
            <a:r>
              <a:rPr lang="zh-CN" altLang="en-US" sz="3600" b="1"/>
              <a:t>、</a:t>
            </a:r>
            <a:r>
              <a:rPr lang="zh-CN" altLang="en-US" sz="3600" b="1">
                <a:solidFill>
                  <a:srgbClr val="FF0000"/>
                </a:solidFill>
              </a:rPr>
              <a:t>牺牲</a:t>
            </a:r>
            <a:r>
              <a:rPr lang="zh-CN" altLang="en-US" sz="3600" b="1"/>
              <a:t>玉帛</a:t>
            </a:r>
          </a:p>
          <a:p>
            <a:r>
              <a:rPr lang="zh-CN" altLang="en-US" sz="3600" b="1">
                <a:solidFill>
                  <a:srgbClr val="0000CC"/>
                </a:solidFill>
              </a:rPr>
              <a:t>古代祭祀用的猪、牛等祭品</a:t>
            </a:r>
          </a:p>
          <a:p>
            <a:r>
              <a:rPr lang="en-US" altLang="zh-CN" sz="3600" b="1"/>
              <a:t>9</a:t>
            </a:r>
            <a:r>
              <a:rPr lang="zh-CN" altLang="en-US" sz="3600" b="1"/>
              <a:t>、先帝不以臣卑鄙 </a:t>
            </a:r>
          </a:p>
          <a:p>
            <a:r>
              <a:rPr lang="zh-CN" altLang="en-US" sz="3600" b="1">
                <a:solidFill>
                  <a:srgbClr val="0000CC"/>
                </a:solidFill>
              </a:rPr>
              <a:t>    身份低微，见识短浅</a:t>
            </a:r>
          </a:p>
          <a:p>
            <a:r>
              <a:rPr lang="en-US" altLang="zh-CN" sz="3600" b="1"/>
              <a:t>10</a:t>
            </a:r>
            <a:r>
              <a:rPr lang="zh-CN" altLang="en-US" sz="3600" b="1"/>
              <a:t>、</a:t>
            </a:r>
            <a:r>
              <a:rPr lang="zh-CN" altLang="en-US" sz="3600" b="1">
                <a:solidFill>
                  <a:srgbClr val="FF0000"/>
                </a:solidFill>
              </a:rPr>
              <a:t>开张</a:t>
            </a:r>
            <a:r>
              <a:rPr lang="zh-CN" altLang="en-US" sz="3600" b="1"/>
              <a:t>圣听 </a:t>
            </a:r>
          </a:p>
          <a:p>
            <a:r>
              <a:rPr lang="zh-CN" altLang="en-US" sz="3600" b="1">
                <a:solidFill>
                  <a:srgbClr val="0000CC"/>
                </a:solidFill>
              </a:rPr>
              <a:t>     扩大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42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42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42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42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42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42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942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42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42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42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42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42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42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42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42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Edge</Template>
  <TotalTime>0</TotalTime>
  <Words>3086</Words>
  <Application>Microsoft Office PowerPoint</Application>
  <PresentationFormat>全屏显示(4:3)</PresentationFormat>
  <Paragraphs>255</Paragraphs>
  <Slides>32</Slides>
  <Notes>5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9" baseType="lpstr">
      <vt:lpstr>Arial</vt:lpstr>
      <vt:lpstr>宋体</vt:lpstr>
      <vt:lpstr>Wingdings</vt:lpstr>
      <vt:lpstr>Garamond</vt:lpstr>
      <vt:lpstr>华文中宋</vt:lpstr>
      <vt:lpstr>Times New Roman</vt:lpstr>
      <vt:lpstr>华文新魏</vt:lpstr>
      <vt:lpstr>黑体</vt:lpstr>
      <vt:lpstr>Calibri</vt:lpstr>
      <vt:lpstr>楷体_GB2312</vt:lpstr>
      <vt:lpstr>华文彩云</vt:lpstr>
      <vt:lpstr>华文行楷</vt:lpstr>
      <vt:lpstr>微软雅黑</vt:lpstr>
      <vt:lpstr>Arial Unicode MS</vt:lpstr>
      <vt:lpstr>Courier New</vt:lpstr>
      <vt:lpstr>Lucida Sans Unicode</vt:lpstr>
      <vt:lpstr>Edge</vt:lpstr>
      <vt:lpstr>幻灯片 1</vt:lpstr>
      <vt:lpstr>调研回眸</vt:lpstr>
      <vt:lpstr>幻灯片 3</vt:lpstr>
      <vt:lpstr>幻灯片 4</vt:lpstr>
      <vt:lpstr>幻灯片 5</vt:lpstr>
      <vt:lpstr>幻灯片 6</vt:lpstr>
      <vt:lpstr>考点梳理</vt:lpstr>
      <vt:lpstr>幻灯片 8</vt:lpstr>
      <vt:lpstr>幻灯片 9</vt:lpstr>
      <vt:lpstr>幻灯片 10</vt:lpstr>
      <vt:lpstr>幻灯片 11</vt:lpstr>
      <vt:lpstr>幻灯片 12</vt:lpstr>
      <vt:lpstr>幻灯片 13</vt:lpstr>
      <vt:lpstr>古文断句莫畏难，熟读精思是关键。内容大意全理解，始可动手把句断。联系全文前后看，先易后难细分辨。紧紧抓住“曰”“云”“言”，对话最易被发现。常用虚词是标志，更有规律供参看。习惯句式掌握住，固定结构莫拆散。词性词义要精研，语法结构帮助判。题目做完回头看，根据要求细检验。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【甲】《出师表》 【乙】齐桓公见小臣稷①，一日三至弗得见。从者曰：“万乘②之主，见布衣之士，一日三至而弗得见，亦可以止矣。”桓公曰：“不然，士骜ào(轻视)禄爵者③，固轻其主，其主骜霸王者（ 中原 霸主的地位 ），亦轻其士。纵夫子骜禄爵，吾庸④敢骜霸王乎？”遂见之，不可止。（《吕氏春秋•下贤》） 注释： ①稷（jì):人名。②乘（shènɡ):量词。古时一车四马叫“乘”。 ③骜禄爵者：指看轻功名利禄的人。  ④庸：怎么。</vt:lpstr>
      <vt:lpstr>幻灯片 23</vt:lpstr>
      <vt:lpstr>【甲】东阳马生序“既加冠---- 【乙】宋濂尝与客饮，帝①密使人侦视。翌日，问濂昨饮酒否？坐客为谁？馔（zhuàn）何物？濂具以实对。笑曰：“诚然，卿不朕②欺。”间问群臣臧否，濂惟举其善者，帝问其故，对曰：“善者与臣友，臣知之；其不善者，不能知也。”       （选自《明史·宋濂传》） [甲]文表现宋濂                 的品质; [乙]文表现宋濂                  的品质。 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王林晓</dc:creator>
  <cp:lastModifiedBy>Administrator</cp:lastModifiedBy>
  <cp:revision>122</cp:revision>
  <dcterms:created xsi:type="dcterms:W3CDTF">2013-03-12T11:26:00Z</dcterms:created>
  <dcterms:modified xsi:type="dcterms:W3CDTF">2019-04-30T12:34:00Z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2052-10.1.0.7223</vt:lpwstr>
  </property>
</Properties>
</file>