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3" r:id="rId4"/>
  </p:sldMasterIdLst>
  <p:notesMasterIdLst>
    <p:notesMasterId r:id="rId11"/>
  </p:notesMasterIdLst>
  <p:handoutMasterIdLst>
    <p:handoutMasterId r:id="rId27"/>
  </p:handoutMasterIdLst>
  <p:sldIdLst>
    <p:sldId id="389" r:id="rId5"/>
    <p:sldId id="413" r:id="rId6"/>
    <p:sldId id="390" r:id="rId7"/>
    <p:sldId id="391" r:id="rId8"/>
    <p:sldId id="392" r:id="rId9"/>
    <p:sldId id="280" r:id="rId10"/>
    <p:sldId id="394" r:id="rId12"/>
    <p:sldId id="396" r:id="rId13"/>
    <p:sldId id="397" r:id="rId14"/>
    <p:sldId id="398" r:id="rId15"/>
    <p:sldId id="399" r:id="rId16"/>
    <p:sldId id="400" r:id="rId17"/>
    <p:sldId id="401" r:id="rId18"/>
    <p:sldId id="402" r:id="rId19"/>
    <p:sldId id="404" r:id="rId20"/>
    <p:sldId id="407" r:id="rId21"/>
    <p:sldId id="408" r:id="rId22"/>
    <p:sldId id="409" r:id="rId23"/>
    <p:sldId id="410" r:id="rId24"/>
    <p:sldId id="411" r:id="rId25"/>
    <p:sldId id="412" r:id="rId26"/>
  </p:sldIdLst>
  <p:sldSz cx="12192000" cy="68580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  <a:srgbClr val="EEB500"/>
    <a:srgbClr val="0000CC"/>
    <a:srgbClr val="0033CC"/>
    <a:srgbClr val="E6FBFE"/>
    <a:srgbClr val="B2F3FC"/>
    <a:srgbClr val="660066"/>
    <a:srgbClr val="57D2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 showGuides="1">
      <p:cViewPr varScale="1">
        <p:scale>
          <a:sx n="84" d="100"/>
          <a:sy n="84" d="100"/>
        </p:scale>
        <p:origin x="-744" y="-90"/>
      </p:cViewPr>
      <p:guideLst>
        <p:guide orient="horz" pos="2160"/>
        <p:guide pos="38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27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>
            <a:spLocks noChangeArrowheads="1"/>
          </p:cNvSpPr>
          <p:nvPr/>
        </p:nvSpPr>
        <p:spPr bwMode="auto">
          <a:xfrm rot="10800000">
            <a:off x="-1" y="869694"/>
            <a:ext cx="8144452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099" name="图片 28"/>
          <p:cNvPicPr>
            <a:picLocks noChangeAspect="1"/>
          </p:cNvPicPr>
          <p:nvPr userDrawn="1"/>
        </p:nvPicPr>
        <p:blipFill>
          <a:blip r:embed="rId2"/>
          <a:srcRect l="368" t="9363" r="29749" b="-82"/>
          <a:stretch>
            <a:fillRect/>
          </a:stretch>
        </p:blipFill>
        <p:spPr>
          <a:xfrm>
            <a:off x="-12700" y="895350"/>
            <a:ext cx="8140700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矩形 14"/>
          <p:cNvSpPr>
            <a:spLocks noChangeArrowheads="1"/>
          </p:cNvSpPr>
          <p:nvPr/>
        </p:nvSpPr>
        <p:spPr bwMode="auto">
          <a:xfrm>
            <a:off x="0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02" name="组合 19"/>
          <p:cNvGrpSpPr/>
          <p:nvPr userDrawn="1"/>
        </p:nvGrpSpPr>
        <p:grpSpPr>
          <a:xfrm>
            <a:off x="319088" y="215900"/>
            <a:ext cx="1595437" cy="434975"/>
            <a:chOff x="319833" y="6005359"/>
            <a:chExt cx="1770997" cy="433425"/>
          </a:xfrm>
        </p:grpSpPr>
        <p:pic>
          <p:nvPicPr>
            <p:cNvPr id="4107" name="Picture 18" descr="D:\Documents\Pictures\畅言logo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9833" y="6005359"/>
              <a:ext cx="567581" cy="4334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" name="TextBox 21"/>
            <p:cNvSpPr txBox="1">
              <a:spLocks noChangeArrowheads="1"/>
            </p:cNvSpPr>
            <p:nvPr/>
          </p:nvSpPr>
          <p:spPr bwMode="auto">
            <a:xfrm>
              <a:off x="864348" y="6068633"/>
              <a:ext cx="1226482" cy="36857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畅言教育</a:t>
              </a:r>
              <a:endPara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4103" name="图片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矩形 8"/>
          <p:cNvSpPr>
            <a:spLocks noChangeArrowheads="1"/>
          </p:cNvSpPr>
          <p:nvPr/>
        </p:nvSpPr>
        <p:spPr bwMode="auto">
          <a:xfrm>
            <a:off x="7862888" y="269875"/>
            <a:ext cx="3233738" cy="3381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北京师范大学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八年级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574675" y="6103938"/>
            <a:ext cx="6840538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本课时编写：甘肃省金塔第四中学  栗金花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4106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49000" y="6375400"/>
            <a:ext cx="889000" cy="292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0" y="171611"/>
            <a:ext cx="12192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2"/>
          <a:srcRect t="11633" r="14514" b="75572"/>
          <a:stretch>
            <a:fillRect/>
          </a:stretch>
        </p:blipFill>
        <p:spPr>
          <a:xfrm>
            <a:off x="2233613" y="190500"/>
            <a:ext cx="9958387" cy="5207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24" name="组合 5"/>
          <p:cNvGrpSpPr/>
          <p:nvPr userDrawn="1"/>
        </p:nvGrpSpPr>
        <p:grpSpPr>
          <a:xfrm>
            <a:off x="319088" y="215900"/>
            <a:ext cx="1595437" cy="434975"/>
            <a:chOff x="319833" y="6005359"/>
            <a:chExt cx="1770997" cy="433425"/>
          </a:xfrm>
        </p:grpSpPr>
        <p:pic>
          <p:nvPicPr>
            <p:cNvPr id="5131" name="Picture 18" descr="D:\Documents\Pictures\畅言logo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19833" y="6005359"/>
              <a:ext cx="567581" cy="4334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" name="TextBox 7"/>
            <p:cNvSpPr txBox="1">
              <a:spLocks noChangeArrowheads="1"/>
            </p:cNvSpPr>
            <p:nvPr/>
          </p:nvSpPr>
          <p:spPr bwMode="auto">
            <a:xfrm>
              <a:off x="864348" y="6068633"/>
              <a:ext cx="1226482" cy="36857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畅言教育</a:t>
              </a:r>
              <a:endPara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5125" name="图片 2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/>
        </p:nvSpPr>
        <p:spPr bwMode="auto">
          <a:xfrm>
            <a:off x="7862888" y="269875"/>
            <a:ext cx="3233738" cy="3381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北京师范大学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八年级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7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49000" y="6375400"/>
            <a:ext cx="889000" cy="292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image" Target="../media/image4.png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4.png"/><Relationship Id="rId5" Type="http://schemas.openxmlformats.org/officeDocument/2006/relationships/image" Target="../media/image6.jpeg"/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矩形 14"/>
          <p:cNvSpPr>
            <a:spLocks noChangeArrowheads="1"/>
          </p:cNvSpPr>
          <p:nvPr/>
        </p:nvSpPr>
        <p:spPr bwMode="auto">
          <a:xfrm rot="10800000">
            <a:off x="-1" y="869694"/>
            <a:ext cx="8144452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30" name="图片 28"/>
          <p:cNvPicPr>
            <a:picLocks noChangeAspect="1"/>
          </p:cNvPicPr>
          <p:nvPr userDrawn="1"/>
        </p:nvPicPr>
        <p:blipFill>
          <a:blip r:embed="rId3"/>
          <a:srcRect l="368" t="9363" r="29749" b="-82"/>
          <a:stretch>
            <a:fillRect/>
          </a:stretch>
        </p:blipFill>
        <p:spPr>
          <a:xfrm>
            <a:off x="-12700" y="895350"/>
            <a:ext cx="8140700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/>
        </p:nvSpPr>
        <p:spPr bwMode="auto">
          <a:xfrm>
            <a:off x="0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33" name="组合 5"/>
          <p:cNvGrpSpPr/>
          <p:nvPr userDrawn="1"/>
        </p:nvGrpSpPr>
        <p:grpSpPr>
          <a:xfrm>
            <a:off x="319088" y="215900"/>
            <a:ext cx="1595437" cy="434975"/>
            <a:chOff x="319833" y="6005359"/>
            <a:chExt cx="1770997" cy="433425"/>
          </a:xfrm>
        </p:grpSpPr>
        <p:pic>
          <p:nvPicPr>
            <p:cNvPr id="1037" name="Picture 18" descr="D:\Documents\Pictures\畅言logo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9833" y="6005359"/>
              <a:ext cx="567581" cy="4334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" name="TextBox 7"/>
            <p:cNvSpPr txBox="1">
              <a:spLocks noChangeArrowheads="1"/>
            </p:cNvSpPr>
            <p:nvPr/>
          </p:nvSpPr>
          <p:spPr bwMode="auto">
            <a:xfrm>
              <a:off x="864348" y="6068633"/>
              <a:ext cx="1226482" cy="36857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畅言教育</a:t>
              </a:r>
              <a:endPara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1034" name="图片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/>
        </p:nvSpPr>
        <p:spPr bwMode="auto">
          <a:xfrm>
            <a:off x="7862888" y="269875"/>
            <a:ext cx="3233738" cy="3381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北京师范大学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八年级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036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49000" y="6375400"/>
            <a:ext cx="889000" cy="2921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slow">
    <p:blinds dir="vert"/>
  </p:transition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0" y="171611"/>
            <a:ext cx="12192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51" name="图片 21"/>
          <p:cNvPicPr>
            <a:picLocks noChangeAspect="1"/>
          </p:cNvPicPr>
          <p:nvPr userDrawn="1"/>
        </p:nvPicPr>
        <p:blipFill>
          <a:blip r:embed="rId4"/>
          <a:srcRect t="11633" r="14514" b="75572"/>
          <a:stretch>
            <a:fillRect/>
          </a:stretch>
        </p:blipFill>
        <p:spPr>
          <a:xfrm>
            <a:off x="2233613" y="190500"/>
            <a:ext cx="9958387" cy="5207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2" name="组合 5"/>
          <p:cNvGrpSpPr/>
          <p:nvPr userDrawn="1"/>
        </p:nvGrpSpPr>
        <p:grpSpPr>
          <a:xfrm>
            <a:off x="319088" y="215900"/>
            <a:ext cx="1595437" cy="434975"/>
            <a:chOff x="319833" y="6005359"/>
            <a:chExt cx="1770997" cy="433425"/>
          </a:xfrm>
        </p:grpSpPr>
        <p:pic>
          <p:nvPicPr>
            <p:cNvPr id="2056" name="Picture 18" descr="D:\Documents\Pictures\畅言logo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19833" y="6005359"/>
              <a:ext cx="567581" cy="4334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31" name="TextBox 7"/>
            <p:cNvSpPr txBox="1">
              <a:spLocks noChangeArrowheads="1"/>
            </p:cNvSpPr>
            <p:nvPr/>
          </p:nvSpPr>
          <p:spPr bwMode="auto">
            <a:xfrm>
              <a:off x="864348" y="6068633"/>
              <a:ext cx="1226482" cy="36857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畅言教育</a:t>
              </a:r>
              <a:endPara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2053" name="图片 28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7862888" y="269875"/>
            <a:ext cx="3233738" cy="33813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北京师范大学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出版社 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八年级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055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49000" y="6375400"/>
            <a:ext cx="889000" cy="2921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</p:sldLayoutIdLst>
  <p:transition spd="slow">
    <p:blinds dir="vert"/>
  </p:transition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146" name="矩形 14"/>
          <p:cNvSpPr>
            <a:spLocks noChangeArrowheads="1"/>
          </p:cNvSpPr>
          <p:nvPr/>
        </p:nvSpPr>
        <p:spPr bwMode="auto">
          <a:xfrm>
            <a:off x="0" y="840303"/>
            <a:ext cx="12192000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76" name="图片 28"/>
          <p:cNvPicPr>
            <a:picLocks noChangeAspect="1"/>
          </p:cNvPicPr>
          <p:nvPr userDrawn="1"/>
        </p:nvPicPr>
        <p:blipFill>
          <a:blip r:embed="rId3"/>
          <a:srcRect t="9363" b="14136"/>
          <a:stretch>
            <a:fillRect/>
          </a:stretch>
        </p:blipFill>
        <p:spPr>
          <a:xfrm>
            <a:off x="271463" y="839788"/>
            <a:ext cx="11649075" cy="312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/>
        </p:nvSpPr>
        <p:spPr bwMode="auto">
          <a:xfrm>
            <a:off x="0" y="2214575"/>
            <a:ext cx="12192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/>
        </p:nvSpPr>
        <p:spPr bwMode="auto">
          <a:xfrm>
            <a:off x="2646363" y="2373313"/>
            <a:ext cx="7770813" cy="9223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矩形 8"/>
          <p:cNvSpPr>
            <a:spLocks noChangeArrowheads="1"/>
          </p:cNvSpPr>
          <p:nvPr/>
        </p:nvSpPr>
        <p:spPr bwMode="auto">
          <a:xfrm>
            <a:off x="5334000" y="5645150"/>
            <a:ext cx="1651000" cy="5762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76717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畅言教育二维码</a:t>
            </a:r>
            <a:endParaRPr kumimoji="0" lang="en-US" altLang="zh-CN" sz="1050" b="0" i="0" u="none" strike="noStrike" kern="1200" cap="none" spc="0" normalizeH="0" baseline="0" noProof="0" dirty="0" smtClean="0">
              <a:ln>
                <a:noFill/>
              </a:ln>
              <a:solidFill>
                <a:srgbClr val="76717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76717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扫一扫，提出你的建议！</a:t>
            </a:r>
            <a:endParaRPr kumimoji="0" lang="zh-CN" altLang="en-US" sz="1050" b="0" i="0" u="none" strike="noStrike" kern="1200" cap="none" spc="0" normalizeH="0" baseline="0" noProof="0" dirty="0" smtClean="0">
              <a:ln>
                <a:noFill/>
              </a:ln>
              <a:solidFill>
                <a:srgbClr val="76717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080" name="组合 5"/>
          <p:cNvGrpSpPr/>
          <p:nvPr userDrawn="1"/>
        </p:nvGrpSpPr>
        <p:grpSpPr>
          <a:xfrm>
            <a:off x="4973638" y="1322388"/>
            <a:ext cx="2373312" cy="647700"/>
            <a:chOff x="319833" y="6005359"/>
            <a:chExt cx="1770997" cy="433425"/>
          </a:xfrm>
        </p:grpSpPr>
        <p:pic>
          <p:nvPicPr>
            <p:cNvPr id="3083" name="Picture 18" descr="D:\Documents\Pictures\畅言logo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9833" y="6005359"/>
              <a:ext cx="567581" cy="43342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" name="TextBox 7"/>
            <p:cNvSpPr txBox="1">
              <a:spLocks noChangeArrowheads="1"/>
            </p:cNvSpPr>
            <p:nvPr/>
          </p:nvSpPr>
          <p:spPr bwMode="auto">
            <a:xfrm>
              <a:off x="864755" y="6104154"/>
              <a:ext cx="1226075" cy="309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畅言教育</a:t>
              </a:r>
              <a:endPara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3081" name="图片 1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426075" y="4156075"/>
            <a:ext cx="1466850" cy="1466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2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49000" y="6375400"/>
            <a:ext cx="889000" cy="2921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ransition spd="slow">
    <p:blinds dir="vert"/>
  </p:transition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024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705" y="1182370"/>
            <a:ext cx="3326130" cy="26327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 bwMode="auto">
          <a:xfrm>
            <a:off x="260350" y="386715"/>
            <a:ext cx="1546225" cy="4254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导入新课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246" name="文本框 5"/>
          <p:cNvSpPr txBox="1">
            <a:spLocks noChangeArrowheads="1"/>
          </p:cNvSpPr>
          <p:nvPr/>
        </p:nvSpPr>
        <p:spPr bwMode="auto">
          <a:xfrm>
            <a:off x="260033" y="1792288"/>
            <a:ext cx="554038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东岳泰山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4190" y="1992630"/>
            <a:ext cx="3557270" cy="36779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3550" y="1182370"/>
            <a:ext cx="3265170" cy="26327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070" y="4057015"/>
            <a:ext cx="3326130" cy="26187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47355" y="4056380"/>
            <a:ext cx="3364865" cy="261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5"/>
          <p:cNvSpPr txBox="1"/>
          <p:nvPr/>
        </p:nvSpPr>
        <p:spPr>
          <a:xfrm>
            <a:off x="11412220" y="1929765"/>
            <a:ext cx="554038" cy="150653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南岳衡山</a:t>
            </a:r>
            <a:endParaRPr lang="zh-CN" altLang="en-US" sz="2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5"/>
          <p:cNvSpPr txBox="1"/>
          <p:nvPr/>
        </p:nvSpPr>
        <p:spPr>
          <a:xfrm>
            <a:off x="260033" y="4652963"/>
            <a:ext cx="552450" cy="134778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西岳华山</a:t>
            </a:r>
            <a:endParaRPr lang="zh-CN" altLang="en-US" sz="2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5"/>
          <p:cNvSpPr txBox="1"/>
          <p:nvPr/>
        </p:nvSpPr>
        <p:spPr>
          <a:xfrm>
            <a:off x="11485245" y="4668838"/>
            <a:ext cx="554038" cy="139541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北岳恒山</a:t>
            </a:r>
            <a:endParaRPr lang="zh-CN" altLang="en-US" sz="2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5"/>
          <p:cNvSpPr txBox="1"/>
          <p:nvPr/>
        </p:nvSpPr>
        <p:spPr>
          <a:xfrm>
            <a:off x="5462588" y="5788025"/>
            <a:ext cx="14986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中岳嵩山</a:t>
            </a:r>
            <a:endParaRPr lang="zh-CN" altLang="en-US" sz="24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  <p:bldP spid="12" grpId="0"/>
      <p:bldP spid="13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0" name="Text Box 3"/>
          <p:cNvSpPr txBox="1"/>
          <p:nvPr/>
        </p:nvSpPr>
        <p:spPr>
          <a:xfrm>
            <a:off x="6364288" y="1843088"/>
            <a:ext cx="4884737" cy="4246562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望岳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——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杜甫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岱宗夫如何？齐鲁青未了。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造化钟神秀，阴阳割昏晓。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荡胸生曾云，决眦入归鸟。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会当凌绝顶，一览众山小。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325120" y="618490"/>
            <a:ext cx="1327150" cy="4254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感情朗读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741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4100" y="1843088"/>
            <a:ext cx="4614863" cy="4246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blinds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Grp="1"/>
          </p:cNvSpPr>
          <p:nvPr>
            <p:ph type="title"/>
          </p:nvPr>
        </p:nvSpPr>
        <p:spPr>
          <a:xfrm>
            <a:off x="2755900" y="1371600"/>
            <a:ext cx="5868988" cy="603250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r>
              <a:rPr lang="zh-CN" altLang="en-US" sz="3600" b="1" u="sng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岱宗</a:t>
            </a: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夫如何，</a:t>
            </a:r>
            <a:r>
              <a:rPr lang="zh-CN" altLang="en-US" sz="3600" b="1" u="sng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齐鲁</a:t>
            </a: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</a:t>
            </a:r>
            <a:r>
              <a:rPr lang="zh-CN" altLang="en-US" sz="3600" b="1" u="sng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未了</a:t>
            </a: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x-none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6" name="椭圆 2"/>
          <p:cNvSpPr/>
          <p:nvPr/>
        </p:nvSpPr>
        <p:spPr>
          <a:xfrm>
            <a:off x="1488758" y="3763645"/>
            <a:ext cx="1584325" cy="750888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r>
              <a:rPr lang="zh-CN" altLang="en-US" sz="28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泰山</a:t>
            </a:r>
            <a:endParaRPr lang="zh-CN" altLang="en-US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7" name="椭圆 6"/>
          <p:cNvSpPr/>
          <p:nvPr/>
        </p:nvSpPr>
        <p:spPr>
          <a:xfrm>
            <a:off x="3617913" y="3130550"/>
            <a:ext cx="2736850" cy="790575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r>
              <a:rPr lang="zh-CN" altLang="en-US" sz="28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发语词</a:t>
            </a:r>
            <a:endParaRPr lang="zh-CN" altLang="en-US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437" name="直接箭头连接符 10"/>
          <p:cNvCxnSpPr/>
          <p:nvPr/>
        </p:nvCxnSpPr>
        <p:spPr>
          <a:xfrm>
            <a:off x="4157980" y="1974850"/>
            <a:ext cx="398780" cy="1049020"/>
          </a:xfrm>
          <a:prstGeom prst="straightConnector1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arrow" w="med" len="med"/>
          </a:ln>
          <a:effectLst>
            <a:outerShdw dist="23000" dir="5400000" algn="ctr" rotWithShape="0">
              <a:srgbClr val="000000">
                <a:alpha val="34000"/>
              </a:srgbClr>
            </a:outerShdw>
          </a:effectLst>
        </p:spPr>
      </p:cxnSp>
      <p:sp>
        <p:nvSpPr>
          <p:cNvPr id="13319" name="椭圆 12"/>
          <p:cNvSpPr/>
          <p:nvPr/>
        </p:nvSpPr>
        <p:spPr>
          <a:xfrm>
            <a:off x="3732530" y="3990340"/>
            <a:ext cx="8498840" cy="128016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r>
              <a:rPr lang="zh-CN" altLang="en-US" sz="28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齐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：指泰山以北地区，春秋时属齐；</a:t>
            </a:r>
            <a:r>
              <a:rPr lang="zh-CN" altLang="en-US" sz="28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鲁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：指泰山以南地区，春秋时属鲁；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439" name="直接箭头连接符 14"/>
          <p:cNvCxnSpPr/>
          <p:nvPr/>
        </p:nvCxnSpPr>
        <p:spPr>
          <a:xfrm>
            <a:off x="7435850" y="1974850"/>
            <a:ext cx="1489710" cy="534670"/>
          </a:xfrm>
          <a:prstGeom prst="straightConnector1">
            <a:avLst/>
          </a:prstGeom>
          <a:ln w="38100" cap="flat" cmpd="sng">
            <a:solidFill>
              <a:srgbClr val="000000"/>
            </a:solidFill>
            <a:prstDash val="solid"/>
            <a:headEnd type="none" w="med" len="med"/>
            <a:tailEnd type="arrow" w="med" len="med"/>
          </a:ln>
          <a:effectLst>
            <a:outerShdw dist="23000" dir="5400000" algn="ctr" rotWithShape="0">
              <a:srgbClr val="000000">
                <a:alpha val="34000"/>
              </a:srgbClr>
            </a:outerShdw>
          </a:effectLst>
        </p:spPr>
      </p:cxnSp>
      <p:sp>
        <p:nvSpPr>
          <p:cNvPr id="13321" name="云形标注 1"/>
          <p:cNvSpPr/>
          <p:nvPr/>
        </p:nvSpPr>
        <p:spPr>
          <a:xfrm>
            <a:off x="8239760" y="2509520"/>
            <a:ext cx="3194050" cy="1152525"/>
          </a:xfrm>
          <a:prstGeom prst="cloudCallout">
            <a:avLst>
              <a:gd name="adj1" fmla="val -20833"/>
              <a:gd name="adj2" fmla="val 6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r>
              <a:rPr lang="zh-CN" altLang="en-US" sz="28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未完，未尽</a:t>
            </a:r>
            <a:endParaRPr lang="zh-CN" altLang="en-US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2" name="TextBox 2"/>
          <p:cNvSpPr txBox="1"/>
          <p:nvPr/>
        </p:nvSpPr>
        <p:spPr>
          <a:xfrm>
            <a:off x="556895" y="5270500"/>
            <a:ext cx="114839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巍峨的泰山，到底如何雄伟？在齐鲁大地上，那青翠的山峦绵延不绝，望不到尽头。</a:t>
            </a:r>
            <a:endParaRPr lang="zh-CN" altLang="en-US" sz="28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442" name="直接箭头连接符 10"/>
          <p:cNvCxnSpPr/>
          <p:nvPr/>
        </p:nvCxnSpPr>
        <p:spPr>
          <a:xfrm flipH="1">
            <a:off x="2781935" y="2178050"/>
            <a:ext cx="688340" cy="1444625"/>
          </a:xfrm>
          <a:prstGeom prst="straightConnector1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arrow" w="med" len="med"/>
          </a:ln>
          <a:effectLst>
            <a:outerShdw dist="23000" dir="5400000" algn="ctr" rotWithShape="0">
              <a:srgbClr val="000000">
                <a:alpha val="34000"/>
              </a:srgbClr>
            </a:outerShdw>
          </a:effectLst>
        </p:spPr>
      </p:cxnSp>
      <p:cxnSp>
        <p:nvCxnSpPr>
          <p:cNvPr id="18443" name="直接箭头连接符 10"/>
          <p:cNvCxnSpPr/>
          <p:nvPr/>
        </p:nvCxnSpPr>
        <p:spPr>
          <a:xfrm>
            <a:off x="6191250" y="2179955"/>
            <a:ext cx="1054100" cy="1810385"/>
          </a:xfrm>
          <a:prstGeom prst="straightConnector1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arrow" w="med" len="med"/>
          </a:ln>
          <a:effectLst>
            <a:outerShdw dist="23000" dir="5400000" algn="ctr" rotWithShape="0">
              <a:srgbClr val="000000">
                <a:alpha val="34000"/>
              </a:srgbClr>
            </a:outerShdw>
          </a:effectLst>
        </p:spPr>
      </p:cxnSp>
      <p:sp>
        <p:nvSpPr>
          <p:cNvPr id="12" name="矩形 11"/>
          <p:cNvSpPr/>
          <p:nvPr/>
        </p:nvSpPr>
        <p:spPr bwMode="auto">
          <a:xfrm>
            <a:off x="115570" y="278130"/>
            <a:ext cx="3354070" cy="4254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化诗为文，整体感知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2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32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nimBg="1"/>
      <p:bldP spid="13317" grpId="0" bldLvl="0" animBg="1"/>
      <p:bldP spid="13319" grpId="0" bldLvl="0" animBg="1"/>
      <p:bldP spid="133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3057208" y="925513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r>
              <a:rPr lang="zh-CN" altLang="en-US" sz="4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造化</a:t>
            </a:r>
            <a:r>
              <a:rPr lang="zh-CN" altLang="en-US" sz="4000" b="1" u="sng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钟</a:t>
            </a:r>
            <a:r>
              <a:rPr lang="zh-CN" altLang="en-US" sz="4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神秀</a:t>
            </a:r>
            <a:r>
              <a:rPr lang="en-US" altLang="zh-CN" sz="4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阴阳</a:t>
            </a:r>
            <a:r>
              <a:rPr lang="zh-CN" altLang="en-US" sz="4000" b="1" u="sng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割</a:t>
            </a:r>
            <a:r>
              <a:rPr lang="zh-CN" altLang="en-US" sz="4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昏晓。</a:t>
            </a:r>
            <a:endParaRPr lang="en-US" altLang="x-none" sz="4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0" name="AutoShape 5"/>
          <p:cNvSpPr/>
          <p:nvPr/>
        </p:nvSpPr>
        <p:spPr>
          <a:xfrm>
            <a:off x="3526155" y="2600325"/>
            <a:ext cx="1731645" cy="1079500"/>
          </a:xfrm>
          <a:prstGeom prst="cloudCallout">
            <a:avLst>
              <a:gd name="adj1" fmla="val 32426"/>
              <a:gd name="adj2" fmla="val -8025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集中</a:t>
            </a:r>
            <a:r>
              <a:rPr lang="en-US" altLang="zh-CN" sz="24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聚集</a:t>
            </a:r>
            <a:r>
              <a:rPr lang="zh-CN" altLang="en-US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</a:t>
            </a:r>
            <a:endParaRPr lang="zh-CN" altLang="en-US" dirty="0">
              <a:solidFill>
                <a:srgbClr val="FF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1" name="AutoShape 6"/>
          <p:cNvSpPr/>
          <p:nvPr/>
        </p:nvSpPr>
        <p:spPr>
          <a:xfrm>
            <a:off x="8371840" y="2215515"/>
            <a:ext cx="2771140" cy="648970"/>
          </a:xfrm>
          <a:prstGeom prst="cloudCallout">
            <a:avLst>
              <a:gd name="adj1" fmla="val -1069"/>
              <a:gd name="adj2" fmla="val -11299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4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划分</a:t>
            </a:r>
            <a:r>
              <a:rPr lang="en-US" altLang="zh-CN" sz="24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461" name="直接箭头连接符 2"/>
          <p:cNvCxnSpPr/>
          <p:nvPr/>
        </p:nvCxnSpPr>
        <p:spPr>
          <a:xfrm flipH="1">
            <a:off x="4441190" y="1592580"/>
            <a:ext cx="21590" cy="969645"/>
          </a:xfrm>
          <a:prstGeom prst="straightConnector1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arrow" w="med" len="med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</p:cxnSp>
      <p:sp>
        <p:nvSpPr>
          <p:cNvPr id="14343" name="椭圆 3"/>
          <p:cNvSpPr/>
          <p:nvPr/>
        </p:nvSpPr>
        <p:spPr>
          <a:xfrm>
            <a:off x="1537018" y="2446338"/>
            <a:ext cx="1800225" cy="720725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r>
              <a:rPr lang="zh-CN" altLang="en-US" sz="24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大自然</a:t>
            </a: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4" name="云形 5"/>
          <p:cNvSpPr/>
          <p:nvPr/>
        </p:nvSpPr>
        <p:spPr>
          <a:xfrm>
            <a:off x="5262245" y="3094355"/>
            <a:ext cx="3820160" cy="1056640"/>
          </a:xfrm>
          <a:custGeom>
            <a:avLst/>
            <a:gdLst>
              <a:gd name="txL" fmla="*/ 0 w 43200"/>
              <a:gd name="txT" fmla="*/ 0 h 43200"/>
              <a:gd name="txR" fmla="*/ 43200 w 43200"/>
              <a:gd name="txB" fmla="*/ 43200 h 4320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3200" h="43200">
                <a:moveTo>
                  <a:pt x="3900" y="14370"/>
                </a:moveTo>
                <a:cubicBezTo>
                  <a:pt x="3629" y="11657"/>
                  <a:pt x="4261" y="8921"/>
                  <a:pt x="5623" y="6907"/>
                </a:cubicBezTo>
                <a:cubicBezTo>
                  <a:pt x="7775" y="3726"/>
                  <a:pt x="11264" y="3017"/>
                  <a:pt x="14005" y="5202"/>
                </a:cubicBezTo>
                <a:cubicBezTo>
                  <a:pt x="15678" y="909"/>
                  <a:pt x="19914" y="22"/>
                  <a:pt x="22456" y="3432"/>
                </a:cubicBezTo>
                <a:cubicBezTo>
                  <a:pt x="23097" y="1683"/>
                  <a:pt x="24328" y="474"/>
                  <a:pt x="25749" y="200"/>
                </a:cubicBezTo>
                <a:cubicBezTo>
                  <a:pt x="27313" y="-102"/>
                  <a:pt x="28875" y="770"/>
                  <a:pt x="29833" y="2481"/>
                </a:cubicBezTo>
                <a:cubicBezTo>
                  <a:pt x="31215" y="267"/>
                  <a:pt x="33501" y="-460"/>
                  <a:pt x="35463" y="690"/>
                </a:cubicBezTo>
                <a:cubicBezTo>
                  <a:pt x="36958" y="1566"/>
                  <a:pt x="38030" y="3400"/>
                  <a:pt x="38318" y="5576"/>
                </a:cubicBezTo>
                <a:cubicBezTo>
                  <a:pt x="40046" y="6218"/>
                  <a:pt x="41422" y="7998"/>
                  <a:pt x="41982" y="10318"/>
                </a:cubicBezTo>
                <a:cubicBezTo>
                  <a:pt x="42389" y="12002"/>
                  <a:pt x="42331" y="13831"/>
                  <a:pt x="41818" y="15460"/>
                </a:cubicBezTo>
                <a:cubicBezTo>
                  <a:pt x="43079" y="17694"/>
                  <a:pt x="43520" y="20590"/>
                  <a:pt x="43016" y="23322"/>
                </a:cubicBezTo>
                <a:cubicBezTo>
                  <a:pt x="42346" y="26954"/>
                  <a:pt x="40128" y="29674"/>
                  <a:pt x="37404" y="30204"/>
                </a:cubicBezTo>
                <a:cubicBezTo>
                  <a:pt x="37391" y="32471"/>
                  <a:pt x="36658" y="34621"/>
                  <a:pt x="35395" y="36101"/>
                </a:cubicBezTo>
                <a:cubicBezTo>
                  <a:pt x="33476" y="38350"/>
                  <a:pt x="30704" y="38639"/>
                  <a:pt x="28555" y="36815"/>
                </a:cubicBezTo>
                <a:cubicBezTo>
                  <a:pt x="27860" y="39948"/>
                  <a:pt x="25999" y="42343"/>
                  <a:pt x="23667" y="43106"/>
                </a:cubicBezTo>
                <a:cubicBezTo>
                  <a:pt x="20919" y="44005"/>
                  <a:pt x="18051" y="42473"/>
                  <a:pt x="16480" y="39266"/>
                </a:cubicBezTo>
                <a:cubicBezTo>
                  <a:pt x="12772" y="42310"/>
                  <a:pt x="7956" y="40599"/>
                  <a:pt x="5804" y="35472"/>
                </a:cubicBezTo>
                <a:cubicBezTo>
                  <a:pt x="3690" y="35809"/>
                  <a:pt x="1705" y="34024"/>
                  <a:pt x="1110" y="31250"/>
                </a:cubicBezTo>
                <a:cubicBezTo>
                  <a:pt x="679" y="29243"/>
                  <a:pt x="1060" y="27077"/>
                  <a:pt x="2113" y="25551"/>
                </a:cubicBezTo>
                <a:cubicBezTo>
                  <a:pt x="619" y="24354"/>
                  <a:pt x="-213" y="22057"/>
                  <a:pt x="-5" y="19704"/>
                </a:cubicBezTo>
                <a:cubicBezTo>
                  <a:pt x="239" y="16949"/>
                  <a:pt x="1845" y="14791"/>
                  <a:pt x="3863" y="14507"/>
                </a:cubicBezTo>
                <a:cubicBezTo>
                  <a:pt x="3875" y="14461"/>
                  <a:pt x="3888" y="14416"/>
                  <a:pt x="3900" y="14370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3809" y="26271"/>
                  <a:pt x="2925" y="25993"/>
                  <a:pt x="2160" y="25380"/>
                </a:cubicBezTo>
                <a:moveTo>
                  <a:pt x="6928" y="34899"/>
                </a:moveTo>
                <a:cubicBezTo>
                  <a:pt x="6573" y="35092"/>
                  <a:pt x="6200" y="35220"/>
                  <a:pt x="5820" y="35280"/>
                </a:cubicBezTo>
                <a:moveTo>
                  <a:pt x="16478" y="39090"/>
                </a:moveTo>
                <a:cubicBezTo>
                  <a:pt x="16211" y="38544"/>
                  <a:pt x="15987" y="37961"/>
                  <a:pt x="15810" y="37350"/>
                </a:cubicBezTo>
                <a:moveTo>
                  <a:pt x="28827" y="34751"/>
                </a:moveTo>
                <a:cubicBezTo>
                  <a:pt x="28788" y="35398"/>
                  <a:pt x="28698" y="36038"/>
                  <a:pt x="28560" y="36660"/>
                </a:cubicBezTo>
                <a:moveTo>
                  <a:pt x="34129" y="22954"/>
                </a:moveTo>
                <a:cubicBezTo>
                  <a:pt x="36133" y="24282"/>
                  <a:pt x="37398" y="27058"/>
                  <a:pt x="37380" y="30090"/>
                </a:cubicBezTo>
                <a:moveTo>
                  <a:pt x="41798" y="15354"/>
                </a:move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cubicBezTo>
                  <a:pt x="38379" y="5843"/>
                  <a:pt x="38405" y="6266"/>
                  <a:pt x="38400" y="6690"/>
                </a:cubicBezTo>
                <a:moveTo>
                  <a:pt x="29078" y="3952"/>
                </a:moveTo>
                <a:cubicBezTo>
                  <a:pt x="29267" y="3369"/>
                  <a:pt x="29516" y="2826"/>
                  <a:pt x="29820" y="2340"/>
                </a:cubicBezTo>
                <a:moveTo>
                  <a:pt x="22141" y="4720"/>
                </a:moveTo>
                <a:cubicBezTo>
                  <a:pt x="22218" y="4238"/>
                  <a:pt x="22339" y="3771"/>
                  <a:pt x="22500" y="3330"/>
                </a:cubicBezTo>
                <a:moveTo>
                  <a:pt x="14000" y="5192"/>
                </a:moveTo>
                <a:cubicBezTo>
                  <a:pt x="14472" y="5568"/>
                  <a:pt x="14908" y="6021"/>
                  <a:pt x="15300" y="6540"/>
                </a:cubicBezTo>
                <a:moveTo>
                  <a:pt x="4127" y="15789"/>
                </a:moveTo>
                <a:cubicBezTo>
                  <a:pt x="4024" y="15325"/>
                  <a:pt x="3948" y="14851"/>
                  <a:pt x="3900" y="14370"/>
                </a:cubicBezTo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4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阴：山的北面；</a:t>
            </a: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阳：山的南面。</a:t>
            </a:r>
            <a:endParaRPr lang="zh-CN" altLang="en-US" sz="24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464" name="直接箭头连接符 7"/>
          <p:cNvCxnSpPr/>
          <p:nvPr/>
        </p:nvCxnSpPr>
        <p:spPr>
          <a:xfrm>
            <a:off x="6327140" y="1497330"/>
            <a:ext cx="256540" cy="1442720"/>
          </a:xfrm>
          <a:prstGeom prst="straightConnector1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arrow" w="med" len="med"/>
          </a:ln>
          <a:effectLst>
            <a:outerShdw dist="23000" dir="5400000" algn="ctr" rotWithShape="0">
              <a:srgbClr val="000000">
                <a:alpha val="34000"/>
              </a:srgbClr>
            </a:outerShdw>
          </a:effectLst>
        </p:spPr>
      </p:cxnSp>
      <p:sp>
        <p:nvSpPr>
          <p:cNvPr id="14346" name="TextBox 1"/>
          <p:cNvSpPr txBox="1"/>
          <p:nvPr/>
        </p:nvSpPr>
        <p:spPr>
          <a:xfrm>
            <a:off x="1668145" y="4469130"/>
            <a:ext cx="9053830" cy="138366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大自然将神奇和秀丽的景色集中在泰山上，使得山的南北两面，一面明亮一面昏暗，截然不同。</a:t>
            </a:r>
            <a:endParaRPr lang="zh-CN" altLang="en-US" sz="28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466" name="直接箭头连接符 2"/>
          <p:cNvCxnSpPr/>
          <p:nvPr/>
        </p:nvCxnSpPr>
        <p:spPr>
          <a:xfrm flipH="1">
            <a:off x="2992120" y="1592580"/>
            <a:ext cx="670560" cy="766445"/>
          </a:xfrm>
          <a:prstGeom prst="straightConnector1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arrow" w="med" len="med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</p:cxnSp>
      <p:cxnSp>
        <p:nvCxnSpPr>
          <p:cNvPr id="19467" name="直接箭头连接符 7"/>
          <p:cNvCxnSpPr/>
          <p:nvPr/>
        </p:nvCxnSpPr>
        <p:spPr>
          <a:xfrm>
            <a:off x="7303135" y="1614170"/>
            <a:ext cx="1696085" cy="601345"/>
          </a:xfrm>
          <a:prstGeom prst="straightConnector1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arrow" w="med" len="med"/>
          </a:ln>
          <a:effectLst>
            <a:outerShdw dist="23000" dir="5400000" algn="ctr" rotWithShape="0">
              <a:srgbClr val="000000">
                <a:alpha val="34000"/>
              </a:srgbClr>
            </a:outerShdw>
          </a:effectLst>
        </p:spPr>
      </p:cxnSp>
      <p:sp>
        <p:nvSpPr>
          <p:cNvPr id="13" name="矩形 12"/>
          <p:cNvSpPr/>
          <p:nvPr/>
        </p:nvSpPr>
        <p:spPr bwMode="auto">
          <a:xfrm>
            <a:off x="73025" y="236220"/>
            <a:ext cx="3390265" cy="4254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化诗为文，整体感知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ldLvl="0" animBg="1"/>
      <p:bldP spid="14341" grpId="0" bldLvl="0" animBg="1"/>
      <p:bldP spid="14343" grpId="0" bldLvl="0" animBg="1"/>
      <p:bldP spid="14344" grpId="0" bldLvl="0" animBg="1"/>
      <p:bldP spid="1434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3222625" y="1113155"/>
            <a:ext cx="5746750" cy="601663"/>
          </a:xfrm>
          <a:prstGeom prst="rect">
            <a:avLst/>
          </a:prstGeom>
          <a:noFill/>
          <a:ln w="9525" cap="flat" cmpd="sng">
            <a:solidFill>
              <a:srgbClr val="00206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荡胸生层云，</a:t>
            </a:r>
            <a:r>
              <a:rPr lang="zh-CN" altLang="en-US" sz="3600" b="1" u="sng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决眦</a:t>
            </a: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入归鸟。</a:t>
            </a:r>
            <a:endParaRPr lang="en-US" altLang="x-none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4" name="AutoShape 5"/>
          <p:cNvSpPr/>
          <p:nvPr/>
        </p:nvSpPr>
        <p:spPr>
          <a:xfrm rot="-153165">
            <a:off x="7334885" y="2388870"/>
            <a:ext cx="4254500" cy="1164590"/>
          </a:xfrm>
          <a:prstGeom prst="wedgeEllipseCallout">
            <a:avLst>
              <a:gd name="adj1" fmla="val -66527"/>
              <a:gd name="adj2" fmla="val -118848"/>
            </a:avLst>
          </a:prstGeom>
          <a:blipFill rotWithShape="1">
            <a:blip r:embed="rId1"/>
          </a:blip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睁大眼睛，极力注视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5" name="云形 2"/>
          <p:cNvSpPr/>
          <p:nvPr/>
        </p:nvSpPr>
        <p:spPr>
          <a:xfrm>
            <a:off x="1170940" y="2614930"/>
            <a:ext cx="2258695" cy="730250"/>
          </a:xfrm>
          <a:custGeom>
            <a:avLst/>
            <a:gdLst>
              <a:gd name="txL" fmla="*/ 0 w 43200"/>
              <a:gd name="txT" fmla="*/ 0 h 43200"/>
              <a:gd name="txR" fmla="*/ 43200 w 43200"/>
              <a:gd name="txB" fmla="*/ 43200 h 43200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43200" h="43200">
                <a:moveTo>
                  <a:pt x="3900" y="14370"/>
                </a:moveTo>
                <a:cubicBezTo>
                  <a:pt x="3629" y="11657"/>
                  <a:pt x="4261" y="8921"/>
                  <a:pt x="5623" y="6907"/>
                </a:cubicBezTo>
                <a:cubicBezTo>
                  <a:pt x="7775" y="3726"/>
                  <a:pt x="11264" y="3017"/>
                  <a:pt x="14005" y="5202"/>
                </a:cubicBezTo>
                <a:cubicBezTo>
                  <a:pt x="15678" y="909"/>
                  <a:pt x="19914" y="22"/>
                  <a:pt x="22456" y="3432"/>
                </a:cubicBezTo>
                <a:cubicBezTo>
                  <a:pt x="23097" y="1683"/>
                  <a:pt x="24328" y="474"/>
                  <a:pt x="25749" y="200"/>
                </a:cubicBezTo>
                <a:cubicBezTo>
                  <a:pt x="27313" y="-102"/>
                  <a:pt x="28875" y="770"/>
                  <a:pt x="29833" y="2481"/>
                </a:cubicBezTo>
                <a:cubicBezTo>
                  <a:pt x="31215" y="267"/>
                  <a:pt x="33501" y="-460"/>
                  <a:pt x="35463" y="690"/>
                </a:cubicBezTo>
                <a:cubicBezTo>
                  <a:pt x="36958" y="1566"/>
                  <a:pt x="38030" y="3400"/>
                  <a:pt x="38318" y="5576"/>
                </a:cubicBezTo>
                <a:cubicBezTo>
                  <a:pt x="40046" y="6218"/>
                  <a:pt x="41422" y="7998"/>
                  <a:pt x="41982" y="10318"/>
                </a:cubicBezTo>
                <a:cubicBezTo>
                  <a:pt x="42389" y="12002"/>
                  <a:pt x="42331" y="13831"/>
                  <a:pt x="41818" y="15460"/>
                </a:cubicBezTo>
                <a:cubicBezTo>
                  <a:pt x="43079" y="17694"/>
                  <a:pt x="43520" y="20590"/>
                  <a:pt x="43016" y="23322"/>
                </a:cubicBezTo>
                <a:cubicBezTo>
                  <a:pt x="42346" y="26954"/>
                  <a:pt x="40128" y="29674"/>
                  <a:pt x="37404" y="30204"/>
                </a:cubicBezTo>
                <a:cubicBezTo>
                  <a:pt x="37391" y="32471"/>
                  <a:pt x="36658" y="34621"/>
                  <a:pt x="35395" y="36101"/>
                </a:cubicBezTo>
                <a:cubicBezTo>
                  <a:pt x="33476" y="38350"/>
                  <a:pt x="30704" y="38639"/>
                  <a:pt x="28555" y="36815"/>
                </a:cubicBezTo>
                <a:cubicBezTo>
                  <a:pt x="27860" y="39948"/>
                  <a:pt x="25999" y="42343"/>
                  <a:pt x="23667" y="43106"/>
                </a:cubicBezTo>
                <a:cubicBezTo>
                  <a:pt x="20919" y="44005"/>
                  <a:pt x="18051" y="42473"/>
                  <a:pt x="16480" y="39266"/>
                </a:cubicBezTo>
                <a:cubicBezTo>
                  <a:pt x="12772" y="42310"/>
                  <a:pt x="7956" y="40599"/>
                  <a:pt x="5804" y="35472"/>
                </a:cubicBezTo>
                <a:cubicBezTo>
                  <a:pt x="3690" y="35809"/>
                  <a:pt x="1705" y="34024"/>
                  <a:pt x="1110" y="31250"/>
                </a:cubicBezTo>
                <a:cubicBezTo>
                  <a:pt x="679" y="29243"/>
                  <a:pt x="1060" y="27077"/>
                  <a:pt x="2113" y="25551"/>
                </a:cubicBezTo>
                <a:cubicBezTo>
                  <a:pt x="619" y="24354"/>
                  <a:pt x="-213" y="22057"/>
                  <a:pt x="-5" y="19704"/>
                </a:cubicBezTo>
                <a:cubicBezTo>
                  <a:pt x="239" y="16949"/>
                  <a:pt x="1845" y="14791"/>
                  <a:pt x="3863" y="14507"/>
                </a:cubicBezTo>
                <a:cubicBezTo>
                  <a:pt x="3875" y="14461"/>
                  <a:pt x="3888" y="14416"/>
                  <a:pt x="3900" y="14370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3809" y="26271"/>
                  <a:pt x="2925" y="25993"/>
                  <a:pt x="2160" y="25380"/>
                </a:cubicBezTo>
                <a:moveTo>
                  <a:pt x="6928" y="34899"/>
                </a:moveTo>
                <a:cubicBezTo>
                  <a:pt x="6573" y="35092"/>
                  <a:pt x="6200" y="35220"/>
                  <a:pt x="5820" y="35280"/>
                </a:cubicBezTo>
                <a:moveTo>
                  <a:pt x="16478" y="39090"/>
                </a:moveTo>
                <a:cubicBezTo>
                  <a:pt x="16211" y="38544"/>
                  <a:pt x="15987" y="37961"/>
                  <a:pt x="15810" y="37350"/>
                </a:cubicBezTo>
                <a:moveTo>
                  <a:pt x="28827" y="34751"/>
                </a:moveTo>
                <a:cubicBezTo>
                  <a:pt x="28788" y="35398"/>
                  <a:pt x="28698" y="36038"/>
                  <a:pt x="28560" y="36660"/>
                </a:cubicBezTo>
                <a:moveTo>
                  <a:pt x="34129" y="22954"/>
                </a:moveTo>
                <a:cubicBezTo>
                  <a:pt x="36133" y="24282"/>
                  <a:pt x="37398" y="27058"/>
                  <a:pt x="37380" y="30090"/>
                </a:cubicBezTo>
                <a:moveTo>
                  <a:pt x="41798" y="15354"/>
                </a:move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cubicBezTo>
                  <a:pt x="38379" y="5843"/>
                  <a:pt x="38405" y="6266"/>
                  <a:pt x="38400" y="6690"/>
                </a:cubicBezTo>
                <a:moveTo>
                  <a:pt x="29078" y="3952"/>
                </a:moveTo>
                <a:cubicBezTo>
                  <a:pt x="29267" y="3369"/>
                  <a:pt x="29516" y="2826"/>
                  <a:pt x="29820" y="2340"/>
                </a:cubicBezTo>
                <a:moveTo>
                  <a:pt x="22141" y="4720"/>
                </a:moveTo>
                <a:cubicBezTo>
                  <a:pt x="22218" y="4238"/>
                  <a:pt x="22339" y="3771"/>
                  <a:pt x="22500" y="3330"/>
                </a:cubicBezTo>
                <a:moveTo>
                  <a:pt x="14000" y="5192"/>
                </a:moveTo>
                <a:cubicBezTo>
                  <a:pt x="14472" y="5568"/>
                  <a:pt x="14908" y="6021"/>
                  <a:pt x="15300" y="6540"/>
                </a:cubicBezTo>
                <a:moveTo>
                  <a:pt x="4127" y="15789"/>
                </a:moveTo>
                <a:cubicBezTo>
                  <a:pt x="4024" y="15325"/>
                  <a:pt x="3948" y="14851"/>
                  <a:pt x="3900" y="14370"/>
                </a:cubicBezTo>
              </a:path>
            </a:pathLst>
          </a:custGeom>
          <a:blipFill rotWithShape="1">
            <a:blip r:embed="rId1"/>
          </a:blip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心胸摇荡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485" name="直接箭头连接符 6"/>
          <p:cNvCxnSpPr/>
          <p:nvPr/>
        </p:nvCxnSpPr>
        <p:spPr>
          <a:xfrm flipH="1">
            <a:off x="4871720" y="1715135"/>
            <a:ext cx="24130" cy="878205"/>
          </a:xfrm>
          <a:prstGeom prst="straightConnector1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arrow" w="med" len="med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</p:cxnSp>
      <p:sp>
        <p:nvSpPr>
          <p:cNvPr id="15367" name="横卷形 12"/>
          <p:cNvSpPr/>
          <p:nvPr/>
        </p:nvSpPr>
        <p:spPr>
          <a:xfrm>
            <a:off x="4101465" y="2614613"/>
            <a:ext cx="1728788" cy="1008062"/>
          </a:xfrm>
          <a:prstGeom prst="horizontalScroll">
            <a:avLst>
              <a:gd name="adj" fmla="val 12500"/>
            </a:avLst>
          </a:prstGeom>
          <a:blipFill rotWithShape="1">
            <a:blip r:embed="rId2"/>
          </a:blip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同“曾”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8" name="TextBox 1"/>
          <p:cNvSpPr txBox="1"/>
          <p:nvPr/>
        </p:nvSpPr>
        <p:spPr>
          <a:xfrm>
            <a:off x="1170940" y="4017010"/>
            <a:ext cx="9277350" cy="156845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山中升起层层云气</a:t>
            </a:r>
            <a:r>
              <a:rPr lang="en-US" altLang="zh-CN" sz="3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看后使人心胸开阔激荡</a:t>
            </a:r>
            <a:r>
              <a:rPr lang="en-US" altLang="zh-CN" sz="3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睁大眼睛远望</a:t>
            </a:r>
            <a:r>
              <a:rPr lang="en-US" altLang="zh-CN" sz="3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归巢的飞鸟都尽收眼底。</a:t>
            </a:r>
            <a:endParaRPr lang="zh-CN" altLang="en-US" sz="32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488" name="直接箭头连接符 6"/>
          <p:cNvCxnSpPr/>
          <p:nvPr/>
        </p:nvCxnSpPr>
        <p:spPr>
          <a:xfrm flipH="1">
            <a:off x="2719070" y="1715135"/>
            <a:ext cx="1002030" cy="899160"/>
          </a:xfrm>
          <a:prstGeom prst="straightConnector1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arrow" w="med" len="med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</p:cxnSp>
      <p:sp>
        <p:nvSpPr>
          <p:cNvPr id="12" name="矩形 11"/>
          <p:cNvSpPr/>
          <p:nvPr/>
        </p:nvSpPr>
        <p:spPr bwMode="auto">
          <a:xfrm>
            <a:off x="85090" y="246380"/>
            <a:ext cx="3499485" cy="4254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化诗为文，整体感知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charRg st="0" end="4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bldLvl="0" animBg="1"/>
      <p:bldP spid="1536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6" name="Rectangle 2"/>
          <p:cNvSpPr>
            <a:spLocks noGrp="1"/>
          </p:cNvSpPr>
          <p:nvPr>
            <p:ph type="title"/>
          </p:nvPr>
        </p:nvSpPr>
        <p:spPr>
          <a:xfrm>
            <a:off x="3184208" y="1004570"/>
            <a:ext cx="5570537" cy="820738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r>
              <a:rPr lang="zh-CN" altLang="en-US" sz="3600" b="1" u="sng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会当</a:t>
            </a: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凌绝顶</a:t>
            </a:r>
            <a:r>
              <a:rPr lang="en-US" altLang="zh-CN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600" b="1" u="sng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一览</a:t>
            </a: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众山小</a:t>
            </a:r>
            <a:r>
              <a:rPr lang="zh-CN" altLang="en-US" b="1" dirty="0">
                <a:solidFill>
                  <a:srgbClr val="C00000"/>
                </a:solidFill>
              </a:rPr>
              <a:t>。</a:t>
            </a:r>
            <a:br>
              <a:rPr lang="en-US" altLang="x-none" b="1" dirty="0">
                <a:solidFill>
                  <a:srgbClr val="FF0000"/>
                </a:solidFill>
              </a:rPr>
            </a:br>
            <a:endParaRPr lang="en-US" altLang="x-none" b="1" dirty="0">
              <a:solidFill>
                <a:srgbClr val="FF0000"/>
              </a:solidFill>
            </a:endParaRPr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430020" y="3878263"/>
            <a:ext cx="8867775" cy="1511300"/>
          </a:xfrm>
          <a:prstGeom prst="rect">
            <a:avLst/>
          </a:prstGeom>
          <a:ln w="9525" cap="flat" cmpd="sng" algn="ctr">
            <a:solidFill>
              <a:srgbClr val="000000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-228600" algn="l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Calibri" panose="020F0502020204030204" pitchFamily="34" charset="0"/>
              </a:rPr>
              <a:t>         </a:t>
            </a: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一定要登上泰山的顶峰</a:t>
            </a:r>
            <a:r>
              <a:rPr kumimoji="0" lang="en-US" altLang="zh-CN" sz="32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,</a:t>
            </a: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看众多的山</a:t>
            </a:r>
            <a:r>
              <a:rPr kumimoji="0" lang="en-US" altLang="zh-CN" sz="32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,</a:t>
            </a: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到那时，全部的山都显得低矮渺小。</a:t>
            </a:r>
            <a:endParaRPr kumimoji="0" lang="en-US" sz="32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16390" name="AutoShape 6"/>
          <p:cNvSpPr/>
          <p:nvPr/>
        </p:nvSpPr>
        <p:spPr>
          <a:xfrm>
            <a:off x="985520" y="2519680"/>
            <a:ext cx="2708910" cy="864870"/>
          </a:xfrm>
          <a:prstGeom prst="cloudCallout">
            <a:avLst>
              <a:gd name="adj1" fmla="val 15319"/>
              <a:gd name="adj2" fmla="val -7880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4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终当，终要</a:t>
            </a:r>
            <a:endParaRPr lang="zh-CN" altLang="en-US" sz="24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91" name="AutoShape 8"/>
          <p:cNvSpPr/>
          <p:nvPr/>
        </p:nvSpPr>
        <p:spPr>
          <a:xfrm>
            <a:off x="8132445" y="2225675"/>
            <a:ext cx="3119755" cy="1159510"/>
          </a:xfrm>
          <a:prstGeom prst="cloudCallout">
            <a:avLst>
              <a:gd name="adj1" fmla="val -11806"/>
              <a:gd name="adj2" fmla="val -8537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8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一下子全部看到</a:t>
            </a:r>
            <a:endParaRPr lang="zh-CN" altLang="en-US" sz="28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9" name="横卷形 1"/>
          <p:cNvSpPr/>
          <p:nvPr/>
        </p:nvSpPr>
        <p:spPr>
          <a:xfrm>
            <a:off x="4355148" y="2268220"/>
            <a:ext cx="2368550" cy="863600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r>
              <a:rPr lang="zh-CN" altLang="en-US" sz="28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登凌，登上</a:t>
            </a:r>
            <a:endParaRPr lang="zh-CN" altLang="en-US" sz="28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1511" name="直接箭头连接符 3"/>
          <p:cNvCxnSpPr/>
          <p:nvPr/>
        </p:nvCxnSpPr>
        <p:spPr>
          <a:xfrm flipH="1">
            <a:off x="2929255" y="1719580"/>
            <a:ext cx="765175" cy="727075"/>
          </a:xfrm>
          <a:prstGeom prst="straightConnector1">
            <a:avLst/>
          </a:prstGeom>
          <a:ln w="38100" cap="flat" cmpd="sng">
            <a:solidFill>
              <a:schemeClr val="accent1"/>
            </a:solidFill>
            <a:prstDash val="solid"/>
            <a:headEnd type="none" w="med" len="med"/>
            <a:tailEnd type="arrow" w="med" len="med"/>
          </a:ln>
          <a:effectLst>
            <a:outerShdw dist="23000" dir="5400000" algn="ctr" rotWithShape="0">
              <a:srgbClr val="000000">
                <a:alpha val="34000"/>
              </a:srgbClr>
            </a:outerShdw>
          </a:effectLst>
        </p:spPr>
      </p:cxnSp>
      <p:cxnSp>
        <p:nvCxnSpPr>
          <p:cNvPr id="21512" name="直接箭头连接符 3"/>
          <p:cNvCxnSpPr/>
          <p:nvPr/>
        </p:nvCxnSpPr>
        <p:spPr>
          <a:xfrm>
            <a:off x="4464685" y="1553845"/>
            <a:ext cx="386080" cy="714375"/>
          </a:xfrm>
          <a:prstGeom prst="straightConnector1">
            <a:avLst/>
          </a:prstGeom>
          <a:ln w="38100" cap="flat" cmpd="sng">
            <a:solidFill>
              <a:schemeClr val="accent1"/>
            </a:solidFill>
            <a:prstDash val="solid"/>
            <a:headEnd type="none" w="med" len="med"/>
            <a:tailEnd type="arrow" w="med" len="med"/>
          </a:ln>
          <a:effectLst>
            <a:outerShdw dist="23000" dir="5400000" algn="ctr" rotWithShape="0">
              <a:srgbClr val="000000">
                <a:alpha val="34000"/>
              </a:srgbClr>
            </a:outerShdw>
          </a:effectLst>
        </p:spPr>
      </p:cxnSp>
      <p:cxnSp>
        <p:nvCxnSpPr>
          <p:cNvPr id="21513" name="直接箭头连接符 3"/>
          <p:cNvCxnSpPr/>
          <p:nvPr/>
        </p:nvCxnSpPr>
        <p:spPr>
          <a:xfrm>
            <a:off x="6426200" y="1700530"/>
            <a:ext cx="1827530" cy="598805"/>
          </a:xfrm>
          <a:prstGeom prst="straightConnector1">
            <a:avLst/>
          </a:prstGeom>
          <a:ln w="38100" cap="flat" cmpd="sng">
            <a:solidFill>
              <a:schemeClr val="accent1"/>
            </a:solidFill>
            <a:prstDash val="solid"/>
            <a:headEnd type="none" w="med" len="med"/>
            <a:tailEnd type="arrow" w="med" len="med"/>
          </a:ln>
          <a:effectLst>
            <a:outerShdw dist="23000" dir="5400000" algn="ctr" rotWithShape="0">
              <a:srgbClr val="000000">
                <a:alpha val="34000"/>
              </a:srgbClr>
            </a:outerShdw>
          </a:effectLst>
        </p:spPr>
      </p:cxnSp>
      <p:sp>
        <p:nvSpPr>
          <p:cNvPr id="12" name="矩形 11"/>
          <p:cNvSpPr/>
          <p:nvPr/>
        </p:nvSpPr>
        <p:spPr bwMode="auto">
          <a:xfrm>
            <a:off x="104775" y="162560"/>
            <a:ext cx="3456305" cy="4254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化诗为文，整体感知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nimBg="1" build="p"/>
      <p:bldP spid="16390" grpId="0" bldLvl="0" animBg="1"/>
      <p:bldP spid="16391" grpId="0" bldLvl="0" animBg="1"/>
      <p:bldP spid="2355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5792788" y="1927543"/>
            <a:ext cx="4905375" cy="341503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思考：</a:t>
            </a:r>
            <a:endParaRPr kumimoji="0" lang="en-US" altLang="zh-CN" sz="2400" b="1" i="0" u="none" strike="noStrike" kern="1200" cap="none" spc="0" normalizeH="0" baseline="0" noProof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本诗每句都体现了“望”字，只是望的角度不同，具体体现在哪里？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2.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本诗运用了哪些写作手法？表达了诗人怎样的情感？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253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4908" y="1624648"/>
            <a:ext cx="3919537" cy="4303712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4" name="矩形 3"/>
          <p:cNvSpPr/>
          <p:nvPr/>
        </p:nvSpPr>
        <p:spPr bwMode="auto">
          <a:xfrm>
            <a:off x="199390" y="250190"/>
            <a:ext cx="3270885" cy="4254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品读诗歌，体会诗意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8674" name="TextBox 6"/>
          <p:cNvSpPr txBox="1">
            <a:spLocks noChangeArrowheads="1"/>
          </p:cNvSpPr>
          <p:nvPr/>
        </p:nvSpPr>
        <p:spPr bwMode="auto">
          <a:xfrm>
            <a:off x="318135" y="1080135"/>
            <a:ext cx="5743575" cy="175323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indent="-5715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首联</a:t>
            </a: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“岱宗夫如何？齐鲁青未了</a:t>
            </a: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”望</a:t>
            </a:r>
            <a:r>
              <a:rPr kumimoji="0" lang="en-US" altLang="zh-CN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“</a:t>
            </a: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的角度是什么？</a:t>
            </a: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是怎样描写泰山的高大形象的？</a:t>
            </a:r>
            <a:endParaRPr kumimoji="0" lang="zh-CN" altLang="en-US" sz="240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508" name="TextBox 7"/>
          <p:cNvSpPr txBox="1"/>
          <p:nvPr/>
        </p:nvSpPr>
        <p:spPr>
          <a:xfrm>
            <a:off x="464820" y="3156585"/>
            <a:ext cx="5485130" cy="230695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诗人在这一句中自问自答，写远望所见景象。借助齐鲁两地来侧面烘托泰山拔地而起、参天耸立的硕大形象。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604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0" y="1557020"/>
            <a:ext cx="4562475" cy="41452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 bwMode="auto">
          <a:xfrm>
            <a:off x="198755" y="132080"/>
            <a:ext cx="3324225" cy="62484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品读诗歌，体会诗意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81200" y="3322955"/>
            <a:ext cx="15417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侧面烘托 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10920" y="3322955"/>
            <a:ext cx="10807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远望</a:t>
            </a:r>
            <a:endParaRPr lang="zh-CN" altLang="en-US" sz="24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ldLvl="0" animBg="1"/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9698" name="矩形 2"/>
          <p:cNvSpPr>
            <a:spLocks noChangeArrowheads="1"/>
          </p:cNvSpPr>
          <p:nvPr/>
        </p:nvSpPr>
        <p:spPr bwMode="auto">
          <a:xfrm>
            <a:off x="600075" y="984885"/>
            <a:ext cx="5705475" cy="119888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颔联里“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钟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”和“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割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”二字用得好在哪里？</a:t>
            </a:r>
            <a:r>
              <a:rPr lang="zh-CN" altLang="en-US" sz="240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”望</a:t>
            </a:r>
            <a:r>
              <a:rPr lang="en-US" altLang="zh-CN" sz="240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的角度是什么？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532" name="TextBox 3"/>
          <p:cNvSpPr txBox="1"/>
          <p:nvPr/>
        </p:nvSpPr>
        <p:spPr>
          <a:xfrm>
            <a:off x="441325" y="2606040"/>
            <a:ext cx="6304915" cy="341503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这二字都用了拟人的修辞手法。</a:t>
            </a:r>
            <a:r>
              <a:rPr lang="zh-CN" altLang="en-US" sz="24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钟</a:t>
            </a:r>
            <a:r>
              <a:rPr lang="zh-CN" altLang="en-US" sz="24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字写出了大自然的多情，将它的神奇秀丽景色全分给了泰山。</a:t>
            </a:r>
            <a:r>
              <a:rPr lang="zh-CN" altLang="en-US" sz="24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割</a:t>
            </a:r>
            <a:r>
              <a:rPr lang="zh-CN" altLang="en-US" sz="24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字写出了泰山“无情”地切断了山的阳光，使山的南北两面阴阳截然不同，也凸显了泰山遮天蔽日的硕大形象。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628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1988" y="1609408"/>
            <a:ext cx="4560887" cy="4411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 bwMode="auto">
          <a:xfrm>
            <a:off x="342900" y="267970"/>
            <a:ext cx="3449955" cy="4254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品读诗歌，体会诗意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22070" y="2691765"/>
            <a:ext cx="9302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近望</a:t>
            </a:r>
            <a:endParaRPr lang="zh-CN" altLang="en-US" sz="28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 animBg="1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22" name="矩形 2"/>
          <p:cNvSpPr>
            <a:spLocks noChangeArrowheads="1"/>
          </p:cNvSpPr>
          <p:nvPr/>
        </p:nvSpPr>
        <p:spPr bwMode="auto">
          <a:xfrm>
            <a:off x="276860" y="1102995"/>
            <a:ext cx="5721350" cy="119888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如何理解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“荡胸生曾云，决眦入归鸟”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这句话？</a:t>
            </a:r>
            <a:r>
              <a:rPr lang="zh-CN" altLang="en-US" sz="240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”望</a:t>
            </a:r>
            <a:r>
              <a:rPr lang="en-US" altLang="zh-CN" sz="240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的角度是什么？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556" name="TextBox 3"/>
          <p:cNvSpPr txBox="1"/>
          <p:nvPr/>
        </p:nvSpPr>
        <p:spPr>
          <a:xfrm>
            <a:off x="276860" y="2898775"/>
            <a:ext cx="6195695" cy="230695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泰山上叠起的层云使自己心胸摇荡，睁大眼睛看着归鸟入林，这句诗不仅写出了诗人当时专注的神情，也体现了他对祖国大好河山的无限热爱之情。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652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4810" y="1856105"/>
            <a:ext cx="4560888" cy="3919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 bwMode="auto">
          <a:xfrm>
            <a:off x="168275" y="398145"/>
            <a:ext cx="3619500" cy="4254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品读诗歌，体会诗意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80440" y="3021330"/>
            <a:ext cx="22383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凝</a:t>
            </a:r>
            <a:r>
              <a:rPr lang="zh-CN" altLang="en-US" sz="28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（细）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望</a:t>
            </a:r>
            <a:endParaRPr lang="zh-CN" altLang="en-US" sz="28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ldLvl="0" animBg="1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1746" name="矩形 2"/>
          <p:cNvSpPr>
            <a:spLocks noChangeArrowheads="1"/>
          </p:cNvSpPr>
          <p:nvPr/>
        </p:nvSpPr>
        <p:spPr bwMode="auto">
          <a:xfrm>
            <a:off x="49530" y="958850"/>
            <a:ext cx="6792595" cy="175323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“会当凌绝顶，一览众山小”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用了什么表现手法？这句诗传达了怎样的人生哲理？</a:t>
            </a:r>
            <a:r>
              <a:rPr lang="zh-CN" altLang="en-US" sz="240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”望</a:t>
            </a:r>
            <a:r>
              <a:rPr lang="en-US" altLang="zh-CN" sz="240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的角度是什么？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580" name="TextBox 3"/>
          <p:cNvSpPr txBox="1"/>
          <p:nvPr/>
        </p:nvSpPr>
        <p:spPr>
          <a:xfrm>
            <a:off x="354965" y="2860675"/>
            <a:ext cx="5985510" cy="286131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这句诗字面意思是说诗人要登凌绝顶，俯视众山，实则传达了“一个人要有不怕困难、勇于吃苦的精神，要有攀登人生顶峰的雄心壮志，要有藐视一切的英雄气概”的人生哲理。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676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35483" y="1803718"/>
            <a:ext cx="4562475" cy="4048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 bwMode="auto">
          <a:xfrm>
            <a:off x="229235" y="266065"/>
            <a:ext cx="3355975" cy="4254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品读诗歌，体会诗意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42185" y="2980055"/>
            <a:ext cx="1701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托物言志       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040130" y="2980055"/>
            <a:ext cx="9677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愿望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ldLvl="0" animBg="1"/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8" name="标题 1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7772400" cy="14700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/>
            </a:lvl1pPr>
          </a:lstStyle>
          <a:p>
            <a:pPr marL="0" lvl="0" indent="0"/>
            <a:endParaRPr lang="zh-CN" altLang="en-US" dirty="0"/>
          </a:p>
        </p:txBody>
      </p:sp>
      <p:sp>
        <p:nvSpPr>
          <p:cNvPr id="9219" name="副标题 2"/>
          <p:cNvSpPr>
            <a:spLocks noGrp="1"/>
          </p:cNvSpPr>
          <p:nvPr>
            <p:ph type="subTitle"/>
          </p:nvPr>
        </p:nvSpPr>
        <p:spPr>
          <a:xfrm>
            <a:off x="2895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endParaRPr lang="zh-CN" altLang="en-US" dirty="0"/>
          </a:p>
        </p:txBody>
      </p:sp>
      <p:pic>
        <p:nvPicPr>
          <p:cNvPr id="9220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TextBox 1"/>
          <p:cNvSpPr txBox="1"/>
          <p:nvPr/>
        </p:nvSpPr>
        <p:spPr>
          <a:xfrm>
            <a:off x="10775950" y="28575"/>
            <a:ext cx="1416050" cy="831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FFC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泰山</a:t>
            </a:r>
            <a:endParaRPr lang="zh-CN" altLang="en-US" sz="4800" b="1" dirty="0">
              <a:solidFill>
                <a:srgbClr val="FFC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 spd="slow">
    <p:blinds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5604" name="TextBox 3"/>
          <p:cNvSpPr txBox="1"/>
          <p:nvPr/>
        </p:nvSpPr>
        <p:spPr>
          <a:xfrm>
            <a:off x="379730" y="2759075"/>
            <a:ext cx="5760720" cy="332295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全诗围绕</a:t>
            </a:r>
            <a:r>
              <a:rPr lang="zh-CN" altLang="en-US" sz="28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“望”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由远而近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由大到小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由望岳到想像勇攀顶峰的情景。体现了诗人不怕困难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敢于攀登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俯视一切的雄心和气概，以及蓬勃向上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积极进取的精神。</a:t>
            </a:r>
            <a:endParaRPr lang="en-US" altLang="x-none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1" name="TextBox 3"/>
          <p:cNvSpPr txBox="1">
            <a:spLocks noChangeArrowheads="1"/>
          </p:cNvSpPr>
          <p:nvPr/>
        </p:nvSpPr>
        <p:spPr bwMode="auto">
          <a:xfrm>
            <a:off x="847725" y="1468120"/>
            <a:ext cx="5170805" cy="119888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这首诗表达了怎样的主题思想？谈谈你的理解。</a:t>
            </a:r>
            <a:endParaRPr kumimoji="0" lang="zh-CN" altLang="en-US" sz="240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9700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34138" y="1990725"/>
            <a:ext cx="4579937" cy="4090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 bwMode="auto">
          <a:xfrm>
            <a:off x="588010" y="561975"/>
            <a:ext cx="3131185" cy="4254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悟读诗歌，体会主旨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3794" name="矩形 1"/>
          <p:cNvSpPr>
            <a:spLocks noChangeArrowheads="1"/>
          </p:cNvSpPr>
          <p:nvPr/>
        </p:nvSpPr>
        <p:spPr bwMode="auto">
          <a:xfrm>
            <a:off x="367030" y="1163320"/>
            <a:ext cx="6384925" cy="119888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思考：是什么使得全诗显示出一种激越、高昂的格调？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628" name="TextBox 2"/>
          <p:cNvSpPr txBox="1"/>
          <p:nvPr/>
        </p:nvSpPr>
        <p:spPr>
          <a:xfrm>
            <a:off x="434340" y="2519680"/>
            <a:ext cx="6250305" cy="396938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①当时处于盛唐时期，天下太平，黎民安康；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②当时诗人正处壮年，具有远大的抱负和广阔的胸襟；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③泰山的昂扬挺拔给了诗人无限奋发向上的力量。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2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28815" y="1460500"/>
            <a:ext cx="4582160" cy="4867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 bwMode="auto">
          <a:xfrm>
            <a:off x="434340" y="357505"/>
            <a:ext cx="3068955" cy="4254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悟读诗歌，体会主旨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0242" name="内容占位符 3"/>
          <p:cNvPicPr>
            <a:picLocks noGrp="1" noChangeAspect="1"/>
          </p:cNvPicPr>
          <p:nvPr>
            <p:ph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Box 5"/>
          <p:cNvSpPr txBox="1"/>
          <p:nvPr/>
        </p:nvSpPr>
        <p:spPr>
          <a:xfrm>
            <a:off x="0" y="28575"/>
            <a:ext cx="1416050" cy="831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FFC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泰山</a:t>
            </a:r>
            <a:endParaRPr lang="zh-CN" altLang="en-US" sz="4800" b="1" dirty="0">
              <a:solidFill>
                <a:srgbClr val="FFC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 spd="slow">
    <p:blinds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1266" name="内容占位符 3"/>
          <p:cNvPicPr>
            <a:picLocks noGrp="1" noChangeAspect="1"/>
          </p:cNvPicPr>
          <p:nvPr>
            <p:ph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Box 5"/>
          <p:cNvSpPr txBox="1"/>
          <p:nvPr/>
        </p:nvSpPr>
        <p:spPr>
          <a:xfrm>
            <a:off x="10775950" y="28575"/>
            <a:ext cx="1416050" cy="8318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FFC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泰山</a:t>
            </a:r>
            <a:endParaRPr lang="zh-CN" altLang="en-US" sz="4800" b="1" dirty="0">
              <a:solidFill>
                <a:srgbClr val="FFC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 spd="slow">
    <p:blinds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2290" name="内容占位符 3"/>
          <p:cNvPicPr>
            <a:picLocks noGrp="1" noChangeAspect="1"/>
          </p:cNvPicPr>
          <p:nvPr>
            <p:ph/>
          </p:nvPr>
        </p:nvPicPr>
        <p:blipFill>
          <a:blip r:embed="rId1"/>
          <a:stretch>
            <a:fillRect/>
          </a:stretch>
        </p:blipFill>
        <p:spPr>
          <a:xfrm>
            <a:off x="105410" y="136525"/>
            <a:ext cx="11939905" cy="6616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TextBox 5"/>
          <p:cNvSpPr txBox="1"/>
          <p:nvPr/>
        </p:nvSpPr>
        <p:spPr>
          <a:xfrm>
            <a:off x="5384800" y="0"/>
            <a:ext cx="1416050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FFC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泰山</a:t>
            </a:r>
            <a:endParaRPr lang="zh-CN" altLang="en-US" sz="4800" b="1" dirty="0">
              <a:solidFill>
                <a:srgbClr val="FFC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 spd="slow">
    <p:blinds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1" name="组合 8"/>
          <p:cNvGrpSpPr/>
          <p:nvPr/>
        </p:nvGrpSpPr>
        <p:grpSpPr>
          <a:xfrm>
            <a:off x="1193166" y="1283970"/>
            <a:ext cx="7540625" cy="1916430"/>
            <a:chOff x="1736826" y="1401170"/>
            <a:chExt cx="3548062" cy="1918958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2192919" y="1401170"/>
              <a:ext cx="2497836" cy="55476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第四单元 </a:t>
              </a: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· </a:t>
              </a: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比较探究</a:t>
              </a: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2</a:t>
              </a:r>
              <a:endPara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736826" y="2488771"/>
              <a:ext cx="3548062" cy="83135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望 岳</a:t>
              </a:r>
              <a:endParaRPr kumimoji="0" lang="zh-CN" altLang="en-US" sz="4800" b="1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blinds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3314" name="Picture 2" descr="杜甫水墨画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1110" y="1503045"/>
            <a:ext cx="3689985" cy="424624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5601335" y="1503045"/>
            <a:ext cx="5473065" cy="452310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杜甫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（公元７１２－７７０），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字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子美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，诗人自称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少陵野老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，后人称他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杜少陵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他是唐代伟大的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现实主义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诗人，他的诗篇似一面镜子，广泛而深刻地反映了“安史之乱”前后唐代由盛而衰的真实历史面貌， 因此，他的诗歌被公认为“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诗史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”。他本人也被看做一代宗师，被尊为“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诗圣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”。</a:t>
            </a: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252095" y="436245"/>
            <a:ext cx="1327150" cy="4254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走近作者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10" name="TextBox 2"/>
          <p:cNvSpPr txBox="1"/>
          <p:nvPr/>
        </p:nvSpPr>
        <p:spPr>
          <a:xfrm>
            <a:off x="5135245" y="1955165"/>
            <a:ext cx="6925310" cy="304609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lnSpc>
                <a:spcPct val="20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“三吏”：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新安吏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潼关吏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石壕吏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x-none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“三别”：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新婚别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无家别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垂老别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望岳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丽人行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兵车行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春望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茅屋为秋风所破歌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登高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等。</a:t>
            </a:r>
            <a:endParaRPr lang="zh-CN" altLang="en-US" sz="2400" b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pic>
        <p:nvPicPr>
          <p:cNvPr id="1536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1380" y="1786890"/>
            <a:ext cx="4036695" cy="39954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 bwMode="auto">
          <a:xfrm>
            <a:off x="356870" y="551180"/>
            <a:ext cx="1327150" cy="4254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走近作者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38215" y="976630"/>
            <a:ext cx="2646363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杜甫的代表作品：</a:t>
            </a:r>
            <a:endParaRPr kumimoji="0" lang="zh-CN" altLang="en-US" sz="2400" b="1" kern="1200" cap="none" spc="0" normalizeH="0" baseline="0" noProof="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6386" name="Picture 2" descr="＜望岳＞帖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66840" y="2030730"/>
            <a:ext cx="4885690" cy="3970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矩形 1"/>
          <p:cNvSpPr/>
          <p:nvPr/>
        </p:nvSpPr>
        <p:spPr>
          <a:xfrm>
            <a:off x="925195" y="2030730"/>
            <a:ext cx="5330190" cy="3969385"/>
          </a:xfrm>
          <a:prstGeom prst="rect">
            <a:avLst/>
          </a:prstGeom>
          <a:noFill/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这首诗是杜甫早期的作品。当时年轻的诗人离开了长安，到兖州去省亲——其父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杜闲</a:t>
            </a:r>
            <a:r>
              <a:rPr lang="zh-CN" altLang="en-US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当时任兖(y</a:t>
            </a:r>
            <a:r>
              <a:rPr lang="en-US" altLang="zh-CN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ǎ</a:t>
            </a:r>
            <a:r>
              <a:rPr lang="zh-CN" altLang="en-US" sz="2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n)州司马。此后大约三四年内，他一直在山东、河北一带漫游，结交了不少朋友，这首诗就是这期间写的。</a:t>
            </a:r>
            <a:endParaRPr lang="en-US" altLang="zh-CN" sz="2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367665" y="648335"/>
            <a:ext cx="1327150" cy="4254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写作背景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1923</Words>
  <Application>WPS 演示</Application>
  <PresentationFormat>自定义</PresentationFormat>
  <Paragraphs>160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21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Calibri Light</vt:lpstr>
      <vt:lpstr>黑体</vt:lpstr>
      <vt:lpstr>Calibri</vt:lpstr>
      <vt:lpstr>华文行楷</vt:lpstr>
      <vt:lpstr>Arial Unicode MS</vt:lpstr>
      <vt:lpstr>书体坊王学勤钢笔行书</vt:lpstr>
      <vt:lpstr>华文仿宋</vt:lpstr>
      <vt:lpstr>隶书</vt:lpstr>
      <vt:lpstr>自定义设计方案</vt:lpstr>
      <vt:lpstr>Office 主题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岱宗夫如何，齐鲁青未了。</vt:lpstr>
      <vt:lpstr>造化钟神秀,阴阳割昏晓。</vt:lpstr>
      <vt:lpstr>荡胸生层云，决眦入归鸟。</vt:lpstr>
      <vt:lpstr>会当凌绝顶,一览众山小。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栗老师</dc:creator>
  <cp:lastModifiedBy>4444</cp:lastModifiedBy>
  <cp:revision>63</cp:revision>
  <dcterms:created xsi:type="dcterms:W3CDTF">2013-07-01T03:05:00Z</dcterms:created>
  <dcterms:modified xsi:type="dcterms:W3CDTF">2018-03-19T08:49:31Z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