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9"/>
  </p:handoutMasterIdLst>
  <p:sldIdLst>
    <p:sldId id="256" r:id="rId3"/>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81" r:id="rId18"/>
    <p:sldId id="270" r:id="rId19"/>
    <p:sldId id="271" r:id="rId20"/>
    <p:sldId id="272" r:id="rId21"/>
    <p:sldId id="273" r:id="rId22"/>
    <p:sldId id="274" r:id="rId23"/>
    <p:sldId id="275" r:id="rId24"/>
    <p:sldId id="276" r:id="rId25"/>
    <p:sldId id="277" r:id="rId26"/>
    <p:sldId id="278" r:id="rId27"/>
    <p:sldId id="279" r:id="rId28"/>
    <p:sldId id="280" r:id="rId29"/>
    <p:sldId id="282" r:id="rId30"/>
    <p:sldId id="283" r:id="rId31"/>
    <p:sldId id="284" r:id="rId32"/>
    <p:sldId id="285" r:id="rId33"/>
    <p:sldId id="286" r:id="rId34"/>
    <p:sldId id="287" r:id="rId35"/>
    <p:sldId id="288" r:id="rId36"/>
    <p:sldId id="289" r:id="rId37"/>
    <p:sldId id="301"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2DA8"/>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notesMaster" Target="notesMasters/notesMaster1.xml"/><Relationship Id="rId39" Type="http://schemas.openxmlformats.org/officeDocument/2006/relationships/handoutMaster" Target="handoutMasters/handoutMaster1.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5.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6.xml"/><Relationship Id="rId1" Type="http://schemas.openxmlformats.org/officeDocument/2006/relationships/image" Target="../media/image7.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7.xml"/><Relationship Id="rId1" Type="http://schemas.openxmlformats.org/officeDocument/2006/relationships/image" Target="../media/image7.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8.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9.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0.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3.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4.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tags" Target="../tags/tag66.xml"/><Relationship Id="rId2" Type="http://schemas.openxmlformats.org/officeDocument/2006/relationships/image" Target="../media/image1.jpeg"/><Relationship Id="rId1" Type="http://schemas.openxmlformats.org/officeDocument/2006/relationships/tags" Target="../tags/tag65.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5.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6.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7.xml"/><Relationship Id="rId1" Type="http://schemas.openxmlformats.org/officeDocument/2006/relationships/image" Target="../media/image8.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8.xml"/><Relationship Id="rId1" Type="http://schemas.openxmlformats.org/officeDocument/2006/relationships/image" Target="../media/image9.jpe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9.xml"/><Relationship Id="rId2" Type="http://schemas.openxmlformats.org/officeDocument/2006/relationships/image" Target="../media/image9.jpeg"/><Relationship Id="rId1" Type="http://schemas.openxmlformats.org/officeDocument/2006/relationships/image" Target="../media/image8.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0.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1.xml"/><Relationship Id="rId1" Type="http://schemas.openxmlformats.org/officeDocument/2006/relationships/image" Target="../media/image10.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3.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4.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8.xml"/><Relationship Id="rId2" Type="http://schemas.openxmlformats.org/officeDocument/2006/relationships/image" Target="../media/image2.jpeg"/><Relationship Id="rId1" Type="http://schemas.openxmlformats.org/officeDocument/2006/relationships/tags" Target="../tags/tag67.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5.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6.xml"/><Relationship Id="rId1" Type="http://schemas.openxmlformats.org/officeDocument/2006/relationships/image" Target="../media/image11.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7.xml"/><Relationship Id="rId1" Type="http://schemas.openxmlformats.org/officeDocument/2006/relationships/image" Target="../media/image12.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8.xml"/><Relationship Id="rId1" Type="http://schemas.openxmlformats.org/officeDocument/2006/relationships/image" Target="../media/image13.jpeg"/></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9.xml"/><Relationship Id="rId2" Type="http://schemas.openxmlformats.org/officeDocument/2006/relationships/image" Target="../media/image15.jpeg"/><Relationship Id="rId1" Type="http://schemas.openxmlformats.org/officeDocument/2006/relationships/image" Target="../media/image14.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0.xml"/><Relationship Id="rId1" Type="http://schemas.openxmlformats.org/officeDocument/2006/relationships/image" Target="../media/image16.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9.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0.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1.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3.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4.xml"/><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669882" y="923311"/>
            <a:ext cx="10852237" cy="899167"/>
          </a:xfrm>
        </p:spPr>
        <p:txBody>
          <a:bodyPr/>
          <a:lstStyle/>
          <a:p>
            <a:r>
              <a:rPr lang="zh-CN" altLang="en-US" b="1">
                <a:solidFill>
                  <a:srgbClr val="1F2DA8"/>
                </a:solidFill>
              </a:rPr>
              <a:t>记叙文写作之描写(一)</a:t>
            </a:r>
            <a:br>
              <a:rPr lang="zh-CN" altLang="en-US" b="1">
                <a:solidFill>
                  <a:srgbClr val="1F2DA8"/>
                </a:solidFill>
              </a:rPr>
            </a:br>
            <a:endParaRPr lang="zh-CN" altLang="en-US" b="1">
              <a:solidFill>
                <a:srgbClr val="1F2DA8"/>
              </a:solidFill>
            </a:endParaRPr>
          </a:p>
        </p:txBody>
      </p:sp>
      <p:sp>
        <p:nvSpPr>
          <p:cNvPr id="3" name="副标题 2"/>
          <p:cNvSpPr>
            <a:spLocks noGrp="1"/>
          </p:cNvSpPr>
          <p:nvPr>
            <p:ph type="subTitle" idx="1"/>
            <p:custDataLst>
              <p:tags r:id="rId2"/>
            </p:custDataLst>
          </p:nvPr>
        </p:nvSpPr>
        <p:spPr>
          <a:xfrm>
            <a:off x="585427" y="2606675"/>
            <a:ext cx="10852237" cy="950984"/>
          </a:xfrm>
        </p:spPr>
        <p:txBody>
          <a:bodyPr/>
          <a:lstStyle/>
          <a:p>
            <a:r>
              <a:rPr lang="zh-CN" altLang="en-US" sz="4800" b="1">
                <a:solidFill>
                  <a:srgbClr val="FF0000"/>
                </a:solidFill>
                <a:sym typeface="+mn-ea"/>
              </a:rPr>
              <a:t>外貌(肖像)描写</a:t>
            </a:r>
            <a:endParaRPr lang="zh-CN" altLang="en-US" sz="4800" b="1">
              <a:solidFill>
                <a:srgbClr val="FF0000"/>
              </a:solidFill>
              <a:sym typeface="+mn-ea"/>
            </a:endParaRPr>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0" y="0"/>
            <a:ext cx="7517765" cy="5041265"/>
          </a:xfrm>
        </p:spPr>
        <p:txBody>
          <a:bodyPr/>
          <a:p>
            <a:r>
              <a:rPr lang="zh-CN" altLang="en-US" sz="2400">
                <a:solidFill>
                  <a:srgbClr val="FF0000"/>
                </a:solidFill>
              </a:rPr>
              <a:t>例5:</a:t>
            </a:r>
            <a:endParaRPr lang="zh-CN" altLang="en-US" sz="2400">
              <a:solidFill>
                <a:srgbClr val="FF0000"/>
              </a:solidFill>
            </a:endParaRPr>
          </a:p>
          <a:p>
            <a:r>
              <a:rPr lang="zh-CN" altLang="en-US" sz="2400">
                <a:solidFill>
                  <a:schemeClr val="tx1"/>
                </a:solidFill>
              </a:rPr>
              <a:t>黑瘦，八字须，戴眼镜，穿衣模糊，有时忘记带领结，冬天穿旧外套，寒颤颤的。</a:t>
            </a:r>
            <a:r>
              <a:rPr lang="zh-CN" altLang="en-US" sz="2400">
                <a:solidFill>
                  <a:srgbClr val="1F2DA8"/>
                </a:solidFill>
              </a:rPr>
              <a:t>（鲁迅《藤野先生》）</a:t>
            </a:r>
            <a:endParaRPr lang="zh-CN" altLang="en-US" sz="2400">
              <a:solidFill>
                <a:srgbClr val="1F2DA8"/>
              </a:solidFill>
            </a:endParaRPr>
          </a:p>
          <a:p>
            <a:r>
              <a:rPr lang="zh-CN" altLang="en-US" sz="2400">
                <a:solidFill>
                  <a:srgbClr val="FF0000"/>
                </a:solidFill>
              </a:rPr>
              <a:t>分析</a:t>
            </a:r>
            <a:r>
              <a:rPr lang="zh-CN" altLang="en-US" sz="2400">
                <a:solidFill>
                  <a:schemeClr val="tx1"/>
                </a:solidFill>
              </a:rPr>
              <a:t>：</a:t>
            </a:r>
            <a:endParaRPr lang="zh-CN" altLang="en-US" sz="2400">
              <a:solidFill>
                <a:schemeClr val="tx1"/>
              </a:solidFill>
            </a:endParaRPr>
          </a:p>
          <a:p>
            <a:r>
              <a:rPr lang="zh-CN" altLang="en-US" sz="2400">
                <a:solidFill>
                  <a:srgbClr val="C00000"/>
                </a:solidFill>
              </a:rPr>
              <a:t>寥寥几笔，迅速抓住了藤野先生的特征。当时典型的严谨治学、生活简朴的知识分子的形象跃然纸上。</a:t>
            </a:r>
            <a:endParaRPr lang="zh-CN" altLang="en-US" sz="2400">
              <a:solidFill>
                <a:srgbClr val="C00000"/>
              </a:solidFill>
            </a:endParaRPr>
          </a:p>
        </p:txBody>
      </p:sp>
      <p:pic>
        <p:nvPicPr>
          <p:cNvPr id="4" name="图片 3"/>
          <p:cNvPicPr>
            <a:picLocks noChangeAspect="1"/>
          </p:cNvPicPr>
          <p:nvPr/>
        </p:nvPicPr>
        <p:blipFill>
          <a:blip r:embed="rId1"/>
          <a:stretch>
            <a:fillRect/>
          </a:stretch>
        </p:blipFill>
        <p:spPr>
          <a:xfrm>
            <a:off x="7384415" y="291465"/>
            <a:ext cx="4465955" cy="4749800"/>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0" y="0"/>
            <a:ext cx="12192000" cy="2581910"/>
          </a:xfrm>
        </p:spPr>
        <p:txBody>
          <a:bodyPr/>
          <a:p>
            <a:r>
              <a:rPr lang="zh-CN" altLang="en-US" sz="2400" b="1">
                <a:solidFill>
                  <a:srgbClr val="FF0000"/>
                </a:solidFill>
              </a:rPr>
              <a:t>例6:</a:t>
            </a:r>
            <a:r>
              <a:rPr sz="2400">
                <a:solidFill>
                  <a:srgbClr val="C00000"/>
                </a:solidFill>
                <a:sym typeface="+mn-ea"/>
              </a:rPr>
              <a:t>找找看，写的是图中的哪个女孩?</a:t>
            </a:r>
            <a:endParaRPr lang="zh-CN" altLang="en-US" sz="2400" b="1">
              <a:solidFill>
                <a:srgbClr val="C00000"/>
              </a:solidFill>
            </a:endParaRPr>
          </a:p>
          <a:p>
            <a:r>
              <a:rPr lang="zh-CN" altLang="en-US" sz="2400">
                <a:solidFill>
                  <a:schemeClr val="tx1"/>
                </a:solidFill>
              </a:rPr>
              <a:t>那小女孩可漂亮啦。头发柔顺，有光泽，绸缎一样。红扑扑的小脸蛋上，一双水灵灵的大眼睛，乌黑乌黑的，葡萄一般。鼻子小巧，挺挺的，加上那总是嘟起来的樱桃小嘴，可爱极了。</a:t>
            </a:r>
            <a:endParaRPr lang="zh-CN" altLang="en-US" sz="2400">
              <a:solidFill>
                <a:schemeClr val="tx1"/>
              </a:solidFill>
            </a:endParaRPr>
          </a:p>
        </p:txBody>
      </p:sp>
      <p:pic>
        <p:nvPicPr>
          <p:cNvPr id="4" name="图片 1" descr="948e2912bc8445cb8160b1683900914a"/>
          <p:cNvPicPr>
            <a:picLocks noChangeAspect="1"/>
          </p:cNvPicPr>
          <p:nvPr/>
        </p:nvPicPr>
        <p:blipFill>
          <a:blip r:embed="rId1"/>
          <a:stretch>
            <a:fillRect/>
          </a:stretch>
        </p:blipFill>
        <p:spPr>
          <a:xfrm>
            <a:off x="2657475" y="2411730"/>
            <a:ext cx="6361430" cy="3619500"/>
          </a:xfrm>
          <a:prstGeom prst="rect">
            <a:avLst/>
          </a:prstGeom>
        </p:spPr>
      </p:pic>
    </p:spTree>
    <p:custDataLst>
      <p:tags r:id="rId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0" y="0"/>
            <a:ext cx="12191365" cy="2839085"/>
          </a:xfrm>
        </p:spPr>
        <p:txBody>
          <a:bodyPr/>
          <a:p>
            <a:r>
              <a:rPr lang="zh-CN" altLang="en-US" sz="2400">
                <a:solidFill>
                  <a:schemeClr val="tx1"/>
                </a:solidFill>
              </a:rPr>
              <a:t>那小女孩可漂亮啦。头发柔顺，有光泽，绸缎一样。红扑扑的小脸蛋上，一双水灵灵的大眼睛，乌黑乌黑的，葡萄一般。鼻子小巧，挺挺的，加上那总是嘟起来的樱桃小嘴，可爱极了。</a:t>
            </a:r>
            <a:r>
              <a:rPr lang="zh-CN" altLang="en-US" sz="2400">
                <a:solidFill>
                  <a:srgbClr val="1F2DA8"/>
                </a:solidFill>
              </a:rPr>
              <a:t>最有特点的还是她的眼镜，大得出奇，几乎遮住了她一半的脸，镜框是圆的，让人感觉她戴的不是眼镜，而是两个放大镜。</a:t>
            </a:r>
            <a:endParaRPr lang="zh-CN" altLang="en-US" sz="2400">
              <a:solidFill>
                <a:schemeClr val="tx1"/>
              </a:solidFill>
            </a:endParaRPr>
          </a:p>
          <a:p>
            <a:r>
              <a:rPr sz="2400">
                <a:solidFill>
                  <a:srgbClr val="C00000"/>
                </a:solidFill>
                <a:sym typeface="+mn-ea"/>
              </a:rPr>
              <a:t>找找看，写的是图中的哪个女孩?</a:t>
            </a:r>
            <a:endParaRPr sz="2400">
              <a:solidFill>
                <a:srgbClr val="C00000"/>
              </a:solidFill>
              <a:sym typeface="+mn-ea"/>
            </a:endParaRPr>
          </a:p>
          <a:p>
            <a:r>
              <a:rPr lang="zh-CN" altLang="en-US" sz="2400">
                <a:solidFill>
                  <a:schemeClr val="tx1"/>
                </a:solidFill>
              </a:rPr>
              <a:t>分析：</a:t>
            </a:r>
            <a:r>
              <a:rPr lang="zh-CN" altLang="en-US" sz="2400">
                <a:solidFill>
                  <a:srgbClr val="C00000"/>
                </a:solidFill>
              </a:rPr>
              <a:t>第四个。因为最后几句写出了这个小女孩的主要特征。</a:t>
            </a:r>
            <a:endParaRPr lang="zh-CN" altLang="en-US" sz="2400">
              <a:solidFill>
                <a:srgbClr val="C00000"/>
              </a:solidFill>
            </a:endParaRPr>
          </a:p>
        </p:txBody>
      </p:sp>
      <p:pic>
        <p:nvPicPr>
          <p:cNvPr id="4" name="图片 1" descr="948e2912bc8445cb8160b1683900914a"/>
          <p:cNvPicPr>
            <a:picLocks noChangeAspect="1"/>
          </p:cNvPicPr>
          <p:nvPr/>
        </p:nvPicPr>
        <p:blipFill>
          <a:blip r:embed="rId1"/>
          <a:stretch>
            <a:fillRect/>
          </a:stretch>
        </p:blipFill>
        <p:spPr>
          <a:xfrm>
            <a:off x="2915285" y="3121025"/>
            <a:ext cx="6361430" cy="3619500"/>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strips(downLeft)">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0" y="0"/>
            <a:ext cx="12192000" cy="5041265"/>
          </a:xfrm>
        </p:spPr>
        <p:txBody>
          <a:bodyPr/>
          <a:p>
            <a:r>
              <a:rPr lang="zh-CN" altLang="en-US" sz="2800" b="1">
                <a:solidFill>
                  <a:srgbClr val="1F2DA8"/>
                </a:solidFill>
              </a:rPr>
              <a:t>明确：</a:t>
            </a:r>
            <a:endParaRPr lang="zh-CN" altLang="en-US" sz="2800" b="1">
              <a:solidFill>
                <a:srgbClr val="1F2DA8"/>
              </a:solidFill>
            </a:endParaRPr>
          </a:p>
          <a:p>
            <a:r>
              <a:rPr lang="zh-CN" altLang="en-US" sz="2800" b="1">
                <a:solidFill>
                  <a:srgbClr val="C00000"/>
                </a:solidFill>
              </a:rPr>
              <a:t>      人物的外貌描写要注意描写对象的年龄，职业，经济地位，心情等，因为人物外貌的描写往往反映出的是人物的心内世界，体现出人物的特征。</a:t>
            </a:r>
            <a:endParaRPr lang="zh-CN" altLang="en-US" sz="2800" b="1">
              <a:solidFill>
                <a:srgbClr val="C00000"/>
              </a:solidFill>
            </a:endParaRP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3" y="200"/>
            <a:ext cx="10852237" cy="648000"/>
          </a:xfrm>
        </p:spPr>
        <p:txBody>
          <a:bodyPr/>
          <a:p>
            <a:r>
              <a:rPr>
                <a:sym typeface="+mn-ea"/>
              </a:rPr>
              <a:t>2、有顺序。（一般从整体到局部，局部描写时从上到下）</a:t>
            </a:r>
            <a:endParaRPr lang="zh-CN" altLang="en-US"/>
          </a:p>
        </p:txBody>
      </p:sp>
      <p:sp>
        <p:nvSpPr>
          <p:cNvPr id="3" name="内容占位符 2"/>
          <p:cNvSpPr>
            <a:spLocks noGrp="1"/>
          </p:cNvSpPr>
          <p:nvPr>
            <p:ph idx="1"/>
          </p:nvPr>
        </p:nvSpPr>
        <p:spPr>
          <a:xfrm>
            <a:off x="0" y="758190"/>
            <a:ext cx="12039600" cy="5041265"/>
          </a:xfrm>
        </p:spPr>
        <p:txBody>
          <a:bodyPr/>
          <a:p>
            <a:r>
              <a:rPr lang="zh-CN" altLang="en-US" sz="2000">
                <a:solidFill>
                  <a:schemeClr val="tx1"/>
                </a:solidFill>
              </a:rPr>
              <a:t>描写人物外貌时应该按照一定的描写顺序。</a:t>
            </a:r>
            <a:endParaRPr lang="zh-CN" altLang="en-US" sz="2000">
              <a:solidFill>
                <a:schemeClr val="tx1"/>
              </a:solidFill>
            </a:endParaRPr>
          </a:p>
          <a:p>
            <a:r>
              <a:rPr lang="zh-CN" altLang="en-US" sz="2000" b="1">
                <a:solidFill>
                  <a:srgbClr val="FF0000"/>
                </a:solidFill>
              </a:rPr>
              <a:t>例1：</a:t>
            </a:r>
            <a:endParaRPr lang="zh-CN" altLang="en-US" sz="2000">
              <a:solidFill>
                <a:schemeClr val="tx1"/>
              </a:solidFill>
            </a:endParaRPr>
          </a:p>
          <a:p>
            <a:r>
              <a:rPr lang="zh-CN" altLang="en-US" sz="2000">
                <a:solidFill>
                  <a:schemeClr val="tx1"/>
                </a:solidFill>
              </a:rPr>
              <a:t>撑船的是一个将近六十岁的老头子，船是一只尖尖的小船。老头子只穿一条蓝色的破旧短裤，站在船尾巴上，手里拿着一根竹篙。 老头子浑身没有多少肉，干瘦得像老了的鱼鹰。可是那晒得干黑的脸，短短的花白胡子却特别精神，那一对深陷的眼睛却特别明亮。很少见到这样尖利明亮的眼睛，除非是在白洋淀上。</a:t>
            </a:r>
            <a:r>
              <a:rPr lang="zh-CN" altLang="en-US" sz="2000" b="1">
                <a:solidFill>
                  <a:srgbClr val="1F2DA8"/>
                </a:solidFill>
              </a:rPr>
              <a:t>(《芦花荡》)</a:t>
            </a:r>
            <a:endParaRPr lang="zh-CN" altLang="en-US" sz="2000" b="1">
              <a:solidFill>
                <a:srgbClr val="1F2DA8"/>
              </a:solidFill>
            </a:endParaRPr>
          </a:p>
          <a:p>
            <a:r>
              <a:rPr lang="zh-CN" altLang="en-US" sz="2000" b="1">
                <a:solidFill>
                  <a:srgbClr val="C00000"/>
                </a:solidFill>
              </a:rPr>
              <a:t>作者是按怎样的顺序描写一个撑船老头子的形象？</a:t>
            </a:r>
            <a:endParaRPr lang="zh-CN" altLang="en-US" sz="2000" b="1">
              <a:solidFill>
                <a:srgbClr val="C00000"/>
              </a:solidFill>
            </a:endParaRPr>
          </a:p>
          <a:p>
            <a:r>
              <a:rPr lang="zh-CN" altLang="en-US" sz="2000">
                <a:solidFill>
                  <a:srgbClr val="C00000"/>
                </a:solidFill>
              </a:rPr>
              <a:t>首先映入我们脑海的是他的整体形象——一个穿着蓝色破旧短裤、干瘦的、站着的老头。然后由远及近，我们看到了他干黑的脸，花白的胡子，深陷却很尖利明亮的眼睛。从这双锐利的双眼中，我们感受到了一个精明干练、精神矍铄的老革命者。</a:t>
            </a:r>
            <a:endParaRPr lang="zh-CN" altLang="en-US" sz="2000">
              <a:solidFill>
                <a:srgbClr val="C00000"/>
              </a:solidFill>
            </a:endParaRPr>
          </a:p>
          <a:p>
            <a:r>
              <a:rPr lang="zh-CN" altLang="en-US" sz="2000">
                <a:solidFill>
                  <a:srgbClr val="1F2DA8"/>
                </a:solidFill>
              </a:rPr>
              <a:t>从整体到局部。局部描写从胡子到眼睛——从下到上。</a:t>
            </a:r>
            <a:endParaRPr lang="zh-CN" altLang="en-US" sz="2000">
              <a:solidFill>
                <a:srgbClr val="1F2DA8"/>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checkerboard(across)">
                                      <p:cBhvr>
                                        <p:cTn id="7" dur="500"/>
                                        <p:tgtEl>
                                          <p:spTgt spid="3">
                                            <p:txEl>
                                              <p:pRg st="4" end="4"/>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checkerboard(across)">
                                      <p:cBhvr>
                                        <p:cTn id="10"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0" y="0"/>
            <a:ext cx="12191365" cy="6735445"/>
          </a:xfrm>
        </p:spPr>
        <p:txBody>
          <a:bodyPr/>
          <a:p>
            <a:r>
              <a:rPr lang="zh-CN" altLang="en-US" sz="2400">
                <a:solidFill>
                  <a:srgbClr val="FF0000"/>
                </a:solidFill>
              </a:rPr>
              <a:t>例2：</a:t>
            </a:r>
            <a:endParaRPr lang="zh-CN" altLang="en-US" sz="2400">
              <a:solidFill>
                <a:schemeClr val="tx1"/>
              </a:solidFill>
            </a:endParaRPr>
          </a:p>
          <a:p>
            <a:r>
              <a:rPr lang="zh-CN" altLang="en-US" sz="2400">
                <a:solidFill>
                  <a:schemeClr val="tx1"/>
                </a:solidFill>
              </a:rPr>
              <a:t>这个人打扮与众姑娘不同，彩绣辉煌，恍若神妃仙子：头上带着金丝八宝攒珠髻，绾着朝阳五凤挂珠钗；项上带着赤金盘螭璎珞圈；裙边系着豆绿官绦，双衡比目玫瑰佩；身上穿着缕金百蝶穿花大红洋缎窄褃袄，外罩五彩刻丝石青银鼠褂；下着翡翠撒花洋绉裙。一双丹凤三角眼，两弯柳叶吊梢眉。身量苗条，体格风骚，粉面含春威不露，丹唇未启笑先闻。</a:t>
            </a:r>
            <a:r>
              <a:rPr lang="zh-CN" altLang="en-US" sz="2400">
                <a:solidFill>
                  <a:srgbClr val="1F2DA8"/>
                </a:solidFill>
              </a:rPr>
              <a:t>(曹雪芹《红楼梦》) </a:t>
            </a:r>
            <a:endParaRPr lang="zh-CN" altLang="en-US" sz="2400">
              <a:solidFill>
                <a:schemeClr val="tx1"/>
              </a:solidFill>
            </a:endParaRPr>
          </a:p>
          <a:p>
            <a:r>
              <a:rPr lang="zh-CN" altLang="en-US" sz="2400">
                <a:solidFill>
                  <a:srgbClr val="C00000"/>
                </a:solidFill>
              </a:rPr>
              <a:t>前一长句作者用重笔浓彩，从上到下依次描绘了凤姐的服饰</a:t>
            </a:r>
            <a:r>
              <a:rPr lang="en-US" altLang="zh-CN" sz="2400">
                <a:solidFill>
                  <a:srgbClr val="1F2DA8"/>
                </a:solidFill>
              </a:rPr>
              <a:t>(</a:t>
            </a:r>
            <a:r>
              <a:rPr sz="2400">
                <a:solidFill>
                  <a:srgbClr val="1F2DA8"/>
                </a:solidFill>
                <a:sym typeface="+mn-ea"/>
              </a:rPr>
              <a:t>头上</a:t>
            </a:r>
            <a:r>
              <a:rPr lang="en-US" altLang="zh-CN" sz="2400">
                <a:solidFill>
                  <a:srgbClr val="1F2DA8"/>
                </a:solidFill>
                <a:sym typeface="+mn-ea"/>
              </a:rPr>
              <a:t>-</a:t>
            </a:r>
            <a:r>
              <a:rPr sz="2400">
                <a:solidFill>
                  <a:srgbClr val="1F2DA8"/>
                </a:solidFill>
                <a:sym typeface="+mn-ea"/>
              </a:rPr>
              <a:t>项上</a:t>
            </a:r>
            <a:r>
              <a:rPr lang="en-US" altLang="zh-CN" sz="2400">
                <a:solidFill>
                  <a:srgbClr val="1F2DA8"/>
                </a:solidFill>
                <a:sym typeface="+mn-ea"/>
              </a:rPr>
              <a:t>-</a:t>
            </a:r>
            <a:r>
              <a:rPr sz="2400">
                <a:solidFill>
                  <a:srgbClr val="1F2DA8"/>
                </a:solidFill>
                <a:sym typeface="+mn-ea"/>
              </a:rPr>
              <a:t>裙边</a:t>
            </a:r>
            <a:r>
              <a:rPr lang="en-US" altLang="zh-CN" sz="2400">
                <a:solidFill>
                  <a:srgbClr val="1F2DA8"/>
                </a:solidFill>
                <a:sym typeface="+mn-ea"/>
              </a:rPr>
              <a:t>-</a:t>
            </a:r>
            <a:r>
              <a:rPr sz="2400">
                <a:solidFill>
                  <a:srgbClr val="1F2DA8"/>
                </a:solidFill>
                <a:sym typeface="+mn-ea"/>
              </a:rPr>
              <a:t>身上</a:t>
            </a:r>
            <a:r>
              <a:rPr lang="en-US" altLang="zh-CN" sz="2400">
                <a:solidFill>
                  <a:srgbClr val="1F2DA8"/>
                </a:solidFill>
                <a:sym typeface="+mn-ea"/>
              </a:rPr>
              <a:t>-</a:t>
            </a:r>
            <a:r>
              <a:rPr sz="2400">
                <a:solidFill>
                  <a:srgbClr val="1F2DA8"/>
                </a:solidFill>
                <a:sym typeface="+mn-ea"/>
              </a:rPr>
              <a:t>下着</a:t>
            </a:r>
            <a:r>
              <a:rPr lang="en-US" altLang="zh-CN" sz="2400">
                <a:solidFill>
                  <a:srgbClr val="1F2DA8"/>
                </a:solidFill>
              </a:rPr>
              <a:t>)</a:t>
            </a:r>
            <a:r>
              <a:rPr sz="2400">
                <a:solidFill>
                  <a:srgbClr val="1F2DA8"/>
                </a:solidFill>
              </a:rPr>
              <a:t>；</a:t>
            </a:r>
            <a:endParaRPr lang="zh-CN" altLang="en-US" sz="2400">
              <a:solidFill>
                <a:srgbClr val="1F2DA8"/>
              </a:solidFill>
            </a:endParaRPr>
          </a:p>
          <a:p>
            <a:r>
              <a:rPr lang="zh-CN" altLang="en-US" sz="2400">
                <a:solidFill>
                  <a:srgbClr val="C00000"/>
                </a:solidFill>
              </a:rPr>
              <a:t>后两句作者简笔勾勒了她的外貌特征(</a:t>
            </a:r>
            <a:r>
              <a:rPr lang="zh-CN" altLang="en-US" sz="2400">
                <a:solidFill>
                  <a:srgbClr val="1F2DA8"/>
                </a:solidFill>
              </a:rPr>
              <a:t>眼睛-眉毛-身材-气质</a:t>
            </a:r>
            <a:r>
              <a:rPr lang="zh-CN" altLang="en-US" sz="2400">
                <a:solidFill>
                  <a:srgbClr val="C00000"/>
                </a:solidFill>
              </a:rPr>
              <a:t>)：</a:t>
            </a:r>
            <a:endParaRPr lang="zh-CN" altLang="en-US" sz="2400">
              <a:solidFill>
                <a:srgbClr val="C00000"/>
              </a:solidFill>
            </a:endParaRPr>
          </a:p>
          <a:p>
            <a:r>
              <a:rPr lang="zh-CN" altLang="en-US" sz="2400">
                <a:solidFill>
                  <a:srgbClr val="C00000"/>
                </a:solidFill>
              </a:rPr>
              <a:t>一个穿着华丽，年轻漂亮，充满活力，地位尊贵但又庸俗内心狠毒的贵族少妇形象合眼如见。</a:t>
            </a:r>
            <a:endParaRPr lang="zh-CN" altLang="en-US" sz="2400">
              <a:solidFill>
                <a:srgbClr val="C00000"/>
              </a:solidFill>
            </a:endParaRPr>
          </a:p>
          <a:p>
            <a:r>
              <a:rPr lang="zh-CN" altLang="en-US" sz="2400">
                <a:solidFill>
                  <a:srgbClr val="C00000"/>
                </a:solidFill>
              </a:rPr>
              <a:t>局部服饰</a:t>
            </a:r>
            <a:r>
              <a:rPr lang="en-US" altLang="zh-CN" sz="2400">
                <a:solidFill>
                  <a:srgbClr val="C00000"/>
                </a:solidFill>
              </a:rPr>
              <a:t>:</a:t>
            </a:r>
            <a:r>
              <a:rPr sz="2400">
                <a:solidFill>
                  <a:srgbClr val="1F2DA8"/>
                </a:solidFill>
              </a:rPr>
              <a:t>从上到下</a:t>
            </a:r>
            <a:endParaRPr sz="2400">
              <a:solidFill>
                <a:srgbClr val="1F2DA8"/>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blinds(horizontal)">
                                      <p:cBhvr>
                                        <p:cTn id="10" dur="500"/>
                                        <p:tgtEl>
                                          <p:spTgt spid="3">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blinds(horizontal)">
                                      <p:cBhvr>
                                        <p:cTn id="13" dur="500"/>
                                        <p:tgtEl>
                                          <p:spTgt spid="3">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blinds(horizontal)">
                                      <p:cBhvr>
                                        <p:cTn id="1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3" y="200"/>
            <a:ext cx="10852237" cy="648000"/>
          </a:xfrm>
        </p:spPr>
        <p:txBody>
          <a:bodyPr/>
          <a:p>
            <a:r>
              <a:rPr>
                <a:sym typeface="+mn-ea"/>
              </a:rPr>
              <a:t>3、有情感。(在用词造句中中渗透作者对人物的褒贬的态度)</a:t>
            </a:r>
            <a:endParaRPr lang="zh-CN" altLang="en-US"/>
          </a:p>
        </p:txBody>
      </p:sp>
      <p:sp>
        <p:nvSpPr>
          <p:cNvPr id="3" name="内容占位符 2"/>
          <p:cNvSpPr>
            <a:spLocks noGrp="1"/>
          </p:cNvSpPr>
          <p:nvPr>
            <p:ph idx="1"/>
          </p:nvPr>
        </p:nvSpPr>
        <p:spPr>
          <a:xfrm>
            <a:off x="0" y="757555"/>
            <a:ext cx="11944985" cy="6099810"/>
          </a:xfrm>
        </p:spPr>
        <p:txBody>
          <a:bodyPr/>
          <a:p>
            <a:r>
              <a:rPr lang="zh-CN" altLang="en-US" sz="2400">
                <a:solidFill>
                  <a:srgbClr val="FF0000"/>
                </a:solidFill>
              </a:rPr>
              <a:t>揣摩下列外貌描写，体会写作者情感。</a:t>
            </a:r>
            <a:endParaRPr lang="zh-CN" altLang="en-US" sz="2400">
              <a:solidFill>
                <a:schemeClr val="tx1"/>
              </a:solidFill>
            </a:endParaRPr>
          </a:p>
          <a:p>
            <a:r>
              <a:rPr lang="zh-CN" altLang="en-US" sz="2400">
                <a:solidFill>
                  <a:schemeClr val="tx1"/>
                </a:solidFill>
              </a:rPr>
              <a:t>1、那富婆一身珠光宝气，五根手指像五根胖墩墩的香肠。</a:t>
            </a:r>
            <a:endParaRPr lang="zh-CN" altLang="en-US" sz="2400">
              <a:solidFill>
                <a:schemeClr val="tx1"/>
              </a:solidFill>
            </a:endParaRPr>
          </a:p>
          <a:p>
            <a:r>
              <a:rPr lang="zh-CN" altLang="en-US" sz="2400" b="1">
                <a:solidFill>
                  <a:srgbClr val="C00000"/>
                </a:solidFill>
              </a:rPr>
              <a:t>(厌恶，贬)</a:t>
            </a:r>
            <a:endParaRPr lang="zh-CN" altLang="en-US" sz="2400" b="1">
              <a:solidFill>
                <a:srgbClr val="C00000"/>
              </a:solidFill>
            </a:endParaRPr>
          </a:p>
          <a:p>
            <a:r>
              <a:rPr lang="zh-CN" altLang="en-US" sz="2400">
                <a:solidFill>
                  <a:schemeClr val="tx1"/>
                </a:solidFill>
              </a:rPr>
              <a:t>2、她的眼睛不大，细细长长的，但是很有神采，一笑就变成了两条缝。鼻子微微上翘，给人一种俏皮的感觉，显得十分可爱。</a:t>
            </a:r>
            <a:endParaRPr lang="zh-CN" altLang="en-US" sz="2400">
              <a:solidFill>
                <a:schemeClr val="tx1"/>
              </a:solidFill>
            </a:endParaRPr>
          </a:p>
          <a:p>
            <a:r>
              <a:rPr lang="zh-CN" altLang="en-US" sz="2400" b="1">
                <a:solidFill>
                  <a:srgbClr val="C00000"/>
                </a:solidFill>
              </a:rPr>
              <a:t>(喜爱，褒)</a:t>
            </a:r>
            <a:endParaRPr lang="zh-CN" altLang="en-US" sz="2400" b="1">
              <a:solidFill>
                <a:srgbClr val="C00000"/>
              </a:solidFill>
            </a:endParaRPr>
          </a:p>
          <a:p>
            <a:r>
              <a:rPr lang="zh-CN" altLang="en-US" sz="2400">
                <a:solidFill>
                  <a:schemeClr val="tx1"/>
                </a:solidFill>
              </a:rPr>
              <a:t>3、两弯似蹙非蹙笼烟眉，一双似喜非喜含情目。态生两靥之愁，娇袭一身之病。泪光点点，娇喘微微。闲静似娇花照水，行动如弱柳扶风，心较比干多一窍，病如西子胜三分。(《红楼梦》)</a:t>
            </a:r>
            <a:endParaRPr lang="zh-CN" altLang="en-US" sz="2400">
              <a:solidFill>
                <a:schemeClr val="tx1"/>
              </a:solidFill>
            </a:endParaRPr>
          </a:p>
          <a:p>
            <a:r>
              <a:rPr lang="zh-CN" altLang="en-US" sz="2400" b="1">
                <a:solidFill>
                  <a:srgbClr val="C00000"/>
                </a:solidFill>
              </a:rPr>
              <a:t>(同情，赞美)</a:t>
            </a:r>
            <a:endParaRPr lang="zh-CN" altLang="en-US" sz="2400" b="1">
              <a:solidFill>
                <a:srgbClr val="C000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strips(downLeft)">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ox(in)">
                                      <p:cBhvr>
                                        <p:cTn id="12" dur="20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checkerboard(across)">
                                      <p:cBhvr>
                                        <p:cTn id="1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3" y="200"/>
            <a:ext cx="10852237" cy="648000"/>
          </a:xfrm>
        </p:spPr>
        <p:txBody>
          <a:bodyPr/>
          <a:p>
            <a:r>
              <a:rPr lang="zh-CN" altLang="en-US"/>
              <a:t>4、求生动。(准确运用比喻、比拟、夸张等修辞手法）</a:t>
            </a:r>
            <a:endParaRPr lang="zh-CN" altLang="en-US"/>
          </a:p>
        </p:txBody>
      </p:sp>
      <p:sp>
        <p:nvSpPr>
          <p:cNvPr id="3" name="内容占位符 2"/>
          <p:cNvSpPr>
            <a:spLocks noGrp="1"/>
          </p:cNvSpPr>
          <p:nvPr>
            <p:ph idx="1"/>
          </p:nvPr>
        </p:nvSpPr>
        <p:spPr>
          <a:xfrm>
            <a:off x="0" y="742315"/>
            <a:ext cx="12192000" cy="5041265"/>
          </a:xfrm>
        </p:spPr>
        <p:txBody>
          <a:bodyPr/>
          <a:p>
            <a:r>
              <a:rPr lang="zh-CN" altLang="en-US" sz="2400">
                <a:solidFill>
                  <a:srgbClr val="FF0000"/>
                </a:solidFill>
              </a:rPr>
              <a:t>下列描写运用了哪些修辞手法？有什么作用？</a:t>
            </a:r>
            <a:endParaRPr lang="zh-CN" altLang="en-US" sz="2400">
              <a:solidFill>
                <a:srgbClr val="FF0000"/>
              </a:solidFill>
            </a:endParaRPr>
          </a:p>
          <a:p>
            <a:r>
              <a:rPr lang="zh-CN" altLang="en-US" sz="2400">
                <a:solidFill>
                  <a:schemeClr val="tx1"/>
                </a:solidFill>
              </a:rPr>
              <a:t>①神学院里有一个可恶的神父尽找我麻烦，因而我连他所教的拉丁文都讨厌起来。他有一头平滑而油亮的黑发，面包颜色的面孔，水牛般的声音，猫头鹰似的眼睛，胡须好像野猪鬃，微笑中带有恶意的讽刺，四肢一动好像木偶人，他那讨厌的名字我忘记了；但是他那可怕又令人肉麻的面貌却始终留在我的记忆里，我一想到就不寒而栗。</a:t>
            </a:r>
            <a:r>
              <a:rPr lang="zh-CN" altLang="en-US" sz="2400">
                <a:solidFill>
                  <a:srgbClr val="1F2DA8"/>
                </a:solidFill>
              </a:rPr>
              <a:t>（法  卢梭《忏悔录》）</a:t>
            </a:r>
            <a:endParaRPr lang="zh-CN" altLang="en-US" sz="2400">
              <a:solidFill>
                <a:schemeClr val="tx1"/>
              </a:solidFill>
            </a:endParaRPr>
          </a:p>
          <a:p>
            <a:r>
              <a:rPr lang="zh-CN" altLang="en-US" sz="2400">
                <a:solidFill>
                  <a:srgbClr val="C00000"/>
                </a:solidFill>
              </a:rPr>
              <a:t>作者连用一串比喻，描绘了一个面目可憎、让人生厌的人物。</a:t>
            </a:r>
            <a:endParaRPr lang="zh-CN" altLang="en-US" sz="2400">
              <a:solidFill>
                <a:srgbClr val="C000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0" y="0"/>
            <a:ext cx="12191365" cy="6607810"/>
          </a:xfrm>
        </p:spPr>
        <p:txBody>
          <a:bodyPr/>
          <a:p>
            <a:r>
              <a:rPr lang="zh-CN" altLang="en-US" sz="2800">
                <a:solidFill>
                  <a:schemeClr val="tx1"/>
                </a:solidFill>
              </a:rPr>
              <a:t>②她的腰弯得几乎成为驼背，肥肥胖胖，可是举动却像一只大猫似的轻快而敏捷，并且柔软得也像这个可爱的动物。</a:t>
            </a:r>
            <a:endParaRPr lang="zh-CN" altLang="en-US" sz="2800">
              <a:solidFill>
                <a:schemeClr val="tx1"/>
              </a:solidFill>
            </a:endParaRPr>
          </a:p>
          <a:p>
            <a:r>
              <a:rPr lang="zh-CN" altLang="en-US" sz="2800">
                <a:solidFill>
                  <a:srgbClr val="C00000"/>
                </a:solidFill>
              </a:rPr>
              <a:t>运用比喻，写出了外祖母虽然年老，但性格开朗，心态年轻、明朗。</a:t>
            </a:r>
            <a:endParaRPr lang="zh-CN" altLang="en-US" sz="2800">
              <a:solidFill>
                <a:srgbClr val="C00000"/>
              </a:solidFill>
            </a:endParaRPr>
          </a:p>
          <a:p>
            <a:endParaRPr lang="zh-CN" altLang="en-US" sz="2800">
              <a:solidFill>
                <a:schemeClr val="tx1"/>
              </a:solidFill>
            </a:endParaRPr>
          </a:p>
          <a:p>
            <a:r>
              <a:rPr lang="zh-CN" altLang="en-US" sz="2800">
                <a:solidFill>
                  <a:schemeClr val="tx1"/>
                </a:solidFill>
              </a:rPr>
              <a:t>③那手也不是我记得的红活圆实的手，却又粗又笨而且开裂，像是松树皮了。</a:t>
            </a:r>
            <a:endParaRPr lang="zh-CN" altLang="en-US" sz="2800">
              <a:solidFill>
                <a:schemeClr val="tx1"/>
              </a:solidFill>
            </a:endParaRPr>
          </a:p>
          <a:p>
            <a:r>
              <a:rPr lang="zh-CN" altLang="en-US" sz="2800">
                <a:solidFill>
                  <a:srgbClr val="C00000"/>
                </a:solidFill>
              </a:rPr>
              <a:t>运用对比和比喻，形象地刻画出中年闰土饱经忧患，极度贫困，整日在磨难中挣扎的情形。</a:t>
            </a:r>
            <a:endParaRPr lang="zh-CN" altLang="en-US" sz="2800">
              <a:solidFill>
                <a:srgbClr val="C000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strips(downLeft)">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ox(in)">
                                      <p:cBhvr>
                                        <p:cTn id="12"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3" y="200"/>
            <a:ext cx="10852237" cy="648000"/>
          </a:xfrm>
        </p:spPr>
        <p:txBody>
          <a:bodyPr/>
          <a:p>
            <a:r>
              <a:rPr>
                <a:sym typeface="+mn-ea"/>
              </a:rPr>
              <a:t>补充：请指出下列人物外貌描写运用了什么方法？</a:t>
            </a:r>
            <a:endParaRPr lang="zh-CN" altLang="en-US"/>
          </a:p>
        </p:txBody>
      </p:sp>
      <p:sp>
        <p:nvSpPr>
          <p:cNvPr id="3" name="内容占位符 2"/>
          <p:cNvSpPr>
            <a:spLocks noGrp="1"/>
          </p:cNvSpPr>
          <p:nvPr>
            <p:ph idx="1"/>
          </p:nvPr>
        </p:nvSpPr>
        <p:spPr/>
        <p:txBody>
          <a:bodyPr/>
          <a:p>
            <a:r>
              <a:rPr lang="zh-CN" altLang="en-US" sz="2800">
                <a:solidFill>
                  <a:schemeClr val="tx1"/>
                </a:solidFill>
              </a:rPr>
              <a:t>“行者见罗敷，下担捋髭须。少年见罗敷，脱帽着帩头。耕者忘其犁，锄者忘其锄，来归相怨怒，但坐观罗敷。”</a:t>
            </a:r>
            <a:endParaRPr lang="zh-CN" altLang="en-US" sz="2800">
              <a:solidFill>
                <a:schemeClr val="tx1"/>
              </a:solidFill>
            </a:endParaRPr>
          </a:p>
          <a:p>
            <a:r>
              <a:rPr lang="zh-CN" altLang="en-US" sz="2800">
                <a:solidFill>
                  <a:srgbClr val="C00000"/>
                </a:solidFill>
              </a:rPr>
              <a:t>用旁人反应来侧面烘托。</a:t>
            </a:r>
            <a:endParaRPr lang="zh-CN" altLang="en-US" sz="2800">
              <a:solidFill>
                <a:srgbClr val="C000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checkerboard(across)">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3" y="200"/>
            <a:ext cx="10852237" cy="648000"/>
          </a:xfrm>
        </p:spPr>
        <p:txBody>
          <a:bodyPr/>
          <a:p>
            <a:r>
              <a:rPr>
                <a:sym typeface="+mn-ea"/>
              </a:rPr>
              <a:t>一、描写什么</a:t>
            </a:r>
            <a:endParaRPr lang="zh-CN" altLang="en-US"/>
          </a:p>
        </p:txBody>
      </p:sp>
      <p:sp>
        <p:nvSpPr>
          <p:cNvPr id="3" name="内容占位符 2"/>
          <p:cNvSpPr>
            <a:spLocks noGrp="1"/>
          </p:cNvSpPr>
          <p:nvPr>
            <p:ph idx="1"/>
          </p:nvPr>
        </p:nvSpPr>
        <p:spPr>
          <a:xfrm>
            <a:off x="0" y="732155"/>
            <a:ext cx="12192000" cy="5817235"/>
          </a:xfrm>
        </p:spPr>
        <p:txBody>
          <a:bodyPr/>
          <a:p>
            <a:r>
              <a:rPr lang="zh-CN" altLang="en-US" sz="2400" b="1">
                <a:solidFill>
                  <a:srgbClr val="1F2DA8"/>
                </a:solidFill>
              </a:rPr>
              <a:t>下面的文字是从哪几方面写人物的？写出了人物什么特点？</a:t>
            </a:r>
            <a:endParaRPr lang="zh-CN" altLang="en-US" sz="2400">
              <a:solidFill>
                <a:schemeClr val="tx1"/>
              </a:solidFill>
            </a:endParaRPr>
          </a:p>
          <a:p>
            <a:r>
              <a:rPr lang="zh-CN" altLang="en-US" sz="2400">
                <a:solidFill>
                  <a:schemeClr val="tx1"/>
                </a:solidFill>
              </a:rPr>
              <a:t>(1)一个凸颧骨、薄嘴唇，五十岁上下的女人站在我面前，</a:t>
            </a:r>
            <a:endParaRPr lang="zh-CN" altLang="en-US" sz="2400">
              <a:solidFill>
                <a:schemeClr val="tx1"/>
              </a:solidFill>
            </a:endParaRPr>
          </a:p>
          <a:p>
            <a:r>
              <a:rPr lang="zh-CN" altLang="en-US" sz="2400">
                <a:solidFill>
                  <a:schemeClr val="tx1"/>
                </a:solidFill>
              </a:rPr>
              <a:t>两手搭在髀</a:t>
            </a:r>
            <a:r>
              <a:rPr lang="en-US" altLang="zh-CN" sz="2400">
                <a:solidFill>
                  <a:schemeClr val="tx1"/>
                </a:solidFill>
              </a:rPr>
              <a:t>([bì])</a:t>
            </a:r>
            <a:r>
              <a:rPr lang="zh-CN" altLang="en-US" sz="2400">
                <a:solidFill>
                  <a:schemeClr val="tx1"/>
                </a:solidFill>
              </a:rPr>
              <a:t>间，没有系裙，张着两脚，正象一个画图仪器</a:t>
            </a:r>
            <a:endParaRPr lang="zh-CN" altLang="en-US" sz="2400">
              <a:solidFill>
                <a:schemeClr val="tx1"/>
              </a:solidFill>
            </a:endParaRPr>
          </a:p>
          <a:p>
            <a:r>
              <a:rPr lang="zh-CN" altLang="en-US" sz="2400">
                <a:solidFill>
                  <a:schemeClr val="tx1"/>
                </a:solidFill>
              </a:rPr>
              <a:t>里细脚伶仃的圆规。</a:t>
            </a:r>
            <a:r>
              <a:rPr lang="zh-CN" altLang="en-US" sz="2400">
                <a:solidFill>
                  <a:srgbClr val="1F2DA8"/>
                </a:solidFill>
              </a:rPr>
              <a:t>（杨二嫂   《故乡》鲁迅）</a:t>
            </a:r>
            <a:endParaRPr lang="zh-CN" altLang="en-US" sz="2400">
              <a:solidFill>
                <a:srgbClr val="1F2DA8"/>
              </a:solidFill>
            </a:endParaRPr>
          </a:p>
          <a:p>
            <a:endParaRPr lang="zh-CN" altLang="en-US" sz="2400">
              <a:solidFill>
                <a:schemeClr val="tx1"/>
              </a:solidFill>
            </a:endParaRPr>
          </a:p>
          <a:p>
            <a:r>
              <a:rPr lang="zh-CN" altLang="en-US" sz="2400">
                <a:solidFill>
                  <a:srgbClr val="C00000"/>
                </a:solidFill>
              </a:rPr>
              <a:t>从面部特征(凸颧骨，薄嘴唇) 和形体特征(细脚伶仃的圆规)</a:t>
            </a:r>
            <a:endParaRPr lang="zh-CN" altLang="en-US" sz="2400">
              <a:solidFill>
                <a:srgbClr val="C00000"/>
              </a:solidFill>
            </a:endParaRPr>
          </a:p>
          <a:p>
            <a:r>
              <a:rPr lang="zh-CN" altLang="en-US" sz="2400">
                <a:solidFill>
                  <a:srgbClr val="C00000"/>
                </a:solidFill>
              </a:rPr>
              <a:t>两方面 ，十分传神地刻画出一个生活艰辛、瘦骨嶙岣的中</a:t>
            </a:r>
            <a:endParaRPr lang="zh-CN" altLang="en-US" sz="2400">
              <a:solidFill>
                <a:srgbClr val="C00000"/>
              </a:solidFill>
            </a:endParaRPr>
          </a:p>
          <a:p>
            <a:r>
              <a:rPr lang="zh-CN" altLang="en-US" sz="2400">
                <a:solidFill>
                  <a:srgbClr val="C00000"/>
                </a:solidFill>
              </a:rPr>
              <a:t>年妇女形象。</a:t>
            </a:r>
            <a:endParaRPr lang="zh-CN" altLang="en-US" sz="2400">
              <a:solidFill>
                <a:srgbClr val="C00000"/>
              </a:solidFill>
            </a:endParaRPr>
          </a:p>
          <a:p>
            <a:endParaRPr lang="zh-CN" altLang="en-US" sz="2400">
              <a:solidFill>
                <a:srgbClr val="C00000"/>
              </a:solidFill>
            </a:endParaRPr>
          </a:p>
        </p:txBody>
      </p:sp>
      <p:pic>
        <p:nvPicPr>
          <p:cNvPr id="4" name="图片 3" descr="u=1021470194,3222931145&amp;fm=26&amp;gp=0"/>
          <p:cNvPicPr>
            <a:picLocks noChangeAspect="1"/>
          </p:cNvPicPr>
          <p:nvPr>
            <p:custDataLst>
              <p:tags r:id="rId1"/>
            </p:custDataLst>
          </p:nvPr>
        </p:nvPicPr>
        <p:blipFill>
          <a:blip r:embed="rId2"/>
          <a:stretch>
            <a:fillRect/>
          </a:stretch>
        </p:blipFill>
        <p:spPr>
          <a:xfrm>
            <a:off x="9257665" y="647700"/>
            <a:ext cx="3048000" cy="5105400"/>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strips(downLeft)">
                                      <p:cBhvr>
                                        <p:cTn id="7" dur="500"/>
                                        <p:tgtEl>
                                          <p:spTgt spid="3">
                                            <p:txEl>
                                              <p:pRg st="5" end="5"/>
                                            </p:txEl>
                                          </p:spTgt>
                                        </p:tgtEl>
                                      </p:cBhvr>
                                    </p:animEffect>
                                  </p:childTnLst>
                                </p:cTn>
                              </p:par>
                              <p:par>
                                <p:cTn id="8" presetID="18" presetClass="entr" presetSubtype="12" fill="hold" nodeType="withEffect">
                                  <p:stCondLst>
                                    <p:cond delay="0"/>
                                  </p:stCondLst>
                                  <p:childTnLst>
                                    <p:set>
                                      <p:cBhvr>
                                        <p:cTn id="9" dur="1" fill="hold">
                                          <p:stCondLst>
                                            <p:cond delay="0"/>
                                          </p:stCondLst>
                                        </p:cTn>
                                        <p:tgtEl>
                                          <p:spTgt spid="3">
                                            <p:txEl>
                                              <p:pRg st="6" end="6"/>
                                            </p:txEl>
                                          </p:spTgt>
                                        </p:tgtEl>
                                        <p:attrNameLst>
                                          <p:attrName>style.visibility</p:attrName>
                                        </p:attrNameLst>
                                      </p:cBhvr>
                                      <p:to>
                                        <p:strVal val="visible"/>
                                      </p:to>
                                    </p:set>
                                    <p:animEffect transition="in" filter="strips(downLeft)">
                                      <p:cBhvr>
                                        <p:cTn id="10" dur="500"/>
                                        <p:tgtEl>
                                          <p:spTgt spid="3">
                                            <p:txEl>
                                              <p:pRg st="6" end="6"/>
                                            </p:txEl>
                                          </p:spTgt>
                                        </p:tgtEl>
                                      </p:cBhvr>
                                    </p:animEffect>
                                  </p:childTnLst>
                                </p:cTn>
                              </p:par>
                              <p:par>
                                <p:cTn id="11" presetID="18" presetClass="entr" presetSubtype="12"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animEffect transition="in" filter="strips(downLeft)">
                                      <p:cBhvr>
                                        <p:cTn id="13"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68935" y="330200"/>
            <a:ext cx="11343005" cy="5041265"/>
          </a:xfrm>
        </p:spPr>
        <p:txBody>
          <a:bodyPr/>
          <a:p>
            <a:r>
              <a:rPr lang="zh-CN" altLang="en-US" sz="2800">
                <a:solidFill>
                  <a:schemeClr val="tx1"/>
                </a:solidFill>
              </a:rPr>
              <a:t>先前的紫色的圆脸，已经变作灰黄，而且加上了很深的皱纹；他头上是一顶破毡帽，身上只一件极薄的棉衣，浑身瑟索着；手里提着一个纸包和一支长烟管，那手也不是我所记得的红活圆实的手，却又粗又笨而且开裂，像是松树皮了。</a:t>
            </a:r>
            <a:endParaRPr lang="zh-CN" altLang="en-US" sz="2800">
              <a:solidFill>
                <a:schemeClr val="tx1"/>
              </a:solidFill>
            </a:endParaRPr>
          </a:p>
          <a:p>
            <a:r>
              <a:rPr lang="zh-CN" altLang="en-US" sz="2800">
                <a:solidFill>
                  <a:srgbClr val="C00000"/>
                </a:solidFill>
              </a:rPr>
              <a:t>用人物自身先后对比来表现。</a:t>
            </a:r>
            <a:endParaRPr lang="zh-CN" altLang="en-US" sz="2800">
              <a:solidFill>
                <a:srgbClr val="C000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strips(downLeft)">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0" y="0"/>
            <a:ext cx="12192000" cy="5041265"/>
          </a:xfrm>
        </p:spPr>
        <p:txBody>
          <a:bodyPr/>
          <a:p>
            <a:r>
              <a:rPr lang="zh-CN" altLang="en-US" sz="2800">
                <a:solidFill>
                  <a:schemeClr val="tx1"/>
                </a:solidFill>
              </a:rPr>
              <a:t>走下楼梯，远远看见外婆正孤孤单单地站在萧瑟的秋风中，白发和落叶一起飞扬。在空旷的操场上，她瘦弱的身影显得那么的无助与苍老。</a:t>
            </a:r>
            <a:endParaRPr lang="zh-CN" altLang="en-US" sz="2800">
              <a:solidFill>
                <a:schemeClr val="tx1"/>
              </a:solidFill>
            </a:endParaRPr>
          </a:p>
          <a:p>
            <a:r>
              <a:rPr lang="zh-CN" altLang="en-US" sz="2800">
                <a:solidFill>
                  <a:srgbClr val="C00000"/>
                </a:solidFill>
              </a:rPr>
              <a:t>在具体自然景物描写中点染。</a:t>
            </a:r>
            <a:endParaRPr lang="zh-CN" altLang="en-US" sz="2800">
              <a:solidFill>
                <a:srgbClr val="C00000"/>
              </a:solidFill>
            </a:endParaRPr>
          </a:p>
          <a:p>
            <a:endParaRPr lang="zh-CN" altLang="en-US" sz="2800">
              <a:solidFill>
                <a:schemeClr val="tx1"/>
              </a:solidFill>
            </a:endParaRPr>
          </a:p>
          <a:p>
            <a:r>
              <a:rPr lang="zh-CN" altLang="en-US" sz="2800">
                <a:solidFill>
                  <a:schemeClr val="tx1"/>
                </a:solidFill>
              </a:rPr>
              <a:t>她脸色陡然变成灰黄，死了似的；瞬间便又复生，眼里也发了稚气的闪闪的光泽。</a:t>
            </a:r>
            <a:endParaRPr lang="zh-CN" altLang="en-US" sz="2800">
              <a:solidFill>
                <a:schemeClr val="tx1"/>
              </a:solidFill>
            </a:endParaRPr>
          </a:p>
          <a:p>
            <a:r>
              <a:rPr lang="zh-CN" altLang="en-US" sz="2800">
                <a:solidFill>
                  <a:srgbClr val="C00000"/>
                </a:solidFill>
              </a:rPr>
              <a:t>在动静变化中展示。</a:t>
            </a:r>
            <a:endParaRPr lang="zh-CN" altLang="en-US" sz="2800">
              <a:solidFill>
                <a:srgbClr val="C000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strips(downLeft)">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ox(in)">
                                      <p:cBhvr>
                                        <p:cTn id="12"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3" y="200"/>
            <a:ext cx="10852237" cy="648000"/>
          </a:xfrm>
        </p:spPr>
        <p:txBody>
          <a:bodyPr/>
          <a:p>
            <a:r>
              <a:rPr lang="zh-CN" altLang="en-US"/>
              <a:t>三、前后变化着的肖像描写:</a:t>
            </a:r>
            <a:endParaRPr lang="zh-CN" altLang="en-US"/>
          </a:p>
        </p:txBody>
      </p:sp>
      <p:sp>
        <p:nvSpPr>
          <p:cNvPr id="3" name="内容占位符 2"/>
          <p:cNvSpPr>
            <a:spLocks noGrp="1"/>
          </p:cNvSpPr>
          <p:nvPr>
            <p:ph idx="1"/>
          </p:nvPr>
        </p:nvSpPr>
        <p:spPr>
          <a:xfrm>
            <a:off x="111125" y="1233805"/>
            <a:ext cx="6482080" cy="5041265"/>
          </a:xfrm>
        </p:spPr>
        <p:txBody>
          <a:bodyPr/>
          <a:p>
            <a:r>
              <a:rPr lang="zh-CN" altLang="en-US" sz="2400" b="1">
                <a:solidFill>
                  <a:srgbClr val="C00000"/>
                </a:solidFill>
              </a:rPr>
              <a:t>1、闰土</a:t>
            </a:r>
            <a:endParaRPr lang="zh-CN" altLang="en-US" sz="2400" b="1">
              <a:solidFill>
                <a:srgbClr val="C00000"/>
              </a:solidFill>
            </a:endParaRPr>
          </a:p>
          <a:p>
            <a:r>
              <a:rPr lang="zh-CN" altLang="en-US" sz="2400" b="1">
                <a:solidFill>
                  <a:srgbClr val="1F2DA8"/>
                </a:solidFill>
              </a:rPr>
              <a:t>少年闰土：</a:t>
            </a:r>
            <a:endParaRPr lang="zh-CN" altLang="en-US" sz="2400" b="1">
              <a:solidFill>
                <a:srgbClr val="1F2DA8"/>
              </a:solidFill>
            </a:endParaRPr>
          </a:p>
          <a:p>
            <a:r>
              <a:rPr lang="zh-CN" altLang="en-US" sz="2400">
                <a:solidFill>
                  <a:schemeClr val="tx1"/>
                </a:solidFill>
              </a:rPr>
              <a:t>好容易到了年末，有一日，母亲告诉我，闰土来了，我便飞跑的去看。他正在厨房里，紫色的圆脸，头戴一顶小毡帽，颈上套一个明晃晃的银项圈，这可见他的父亲十分爱他，怕他死去，所以在神佛面前许下愿心，用圈子将他套住了。他见人很怕羞，只是不怕我，没有旁人的时候，便和我说话，于是不到半日，我们便熟识了。</a:t>
            </a:r>
            <a:endParaRPr lang="zh-CN" altLang="en-US" sz="2400">
              <a:solidFill>
                <a:schemeClr val="tx1"/>
              </a:solidFill>
            </a:endParaRPr>
          </a:p>
        </p:txBody>
      </p:sp>
      <p:pic>
        <p:nvPicPr>
          <p:cNvPr id="6" name="图片 6" descr="timg"/>
          <p:cNvPicPr>
            <a:picLocks noChangeAspect="1"/>
          </p:cNvPicPr>
          <p:nvPr/>
        </p:nvPicPr>
        <p:blipFill>
          <a:blip r:embed="rId1"/>
          <a:stretch>
            <a:fillRect/>
          </a:stretch>
        </p:blipFill>
        <p:spPr>
          <a:xfrm>
            <a:off x="6924358" y="-317"/>
            <a:ext cx="5267325" cy="3324225"/>
          </a:xfrm>
          <a:prstGeom prst="rect">
            <a:avLst/>
          </a:prstGeom>
        </p:spPr>
      </p:pic>
    </p:spTree>
    <p:custDataLst>
      <p:tags r:id="rId2"/>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0" y="0"/>
            <a:ext cx="7066915" cy="6545580"/>
          </a:xfrm>
        </p:spPr>
        <p:txBody>
          <a:bodyPr/>
          <a:p>
            <a:r>
              <a:rPr lang="zh-CN" altLang="en-US" sz="2400" b="1">
                <a:solidFill>
                  <a:srgbClr val="1F2DA8"/>
                </a:solidFill>
              </a:rPr>
              <a:t>中年闰土</a:t>
            </a:r>
            <a:r>
              <a:rPr lang="zh-CN" altLang="en-US" sz="2400">
                <a:solidFill>
                  <a:schemeClr val="tx1"/>
                </a:solidFill>
              </a:rPr>
              <a:t>：</a:t>
            </a:r>
            <a:endParaRPr lang="zh-CN" altLang="en-US" sz="2400">
              <a:solidFill>
                <a:schemeClr val="tx1"/>
              </a:solidFill>
            </a:endParaRPr>
          </a:p>
          <a:p>
            <a:r>
              <a:rPr lang="zh-CN" altLang="en-US" sz="2400">
                <a:solidFill>
                  <a:schemeClr val="tx1"/>
                </a:solidFill>
              </a:rPr>
              <a:t>这来的便是闰土。虽然我一见便知道是闰土，但又不是我这记忆上的闰土了。他身材增加了一倍；先前的紫色的圆脸，已经变作灰黄，而且加上了很深的皱纹；眼睛也像他父亲一样，周围都肿得通红，这我知道，在海边种地的人，终日吹着海风，大抵是这样的。他头上是一顶破毡帽，身上只一件极薄的棉衣，浑身瑟索着；手里提着一个纸包和一支长烟管，那手也不是我所记得的红活圆实的手，却又粗又笨而且开裂，像是松树皮了。</a:t>
            </a:r>
            <a:endParaRPr lang="zh-CN" altLang="en-US" sz="2400">
              <a:solidFill>
                <a:schemeClr val="tx1"/>
              </a:solidFill>
            </a:endParaRPr>
          </a:p>
        </p:txBody>
      </p:sp>
      <p:pic>
        <p:nvPicPr>
          <p:cNvPr id="7" name="图片 7" descr="e4dde71190ef76c6fb91ebb09716fdfaae5167ed"/>
          <p:cNvPicPr>
            <a:picLocks noChangeAspect="1"/>
          </p:cNvPicPr>
          <p:nvPr/>
        </p:nvPicPr>
        <p:blipFill>
          <a:blip r:embed="rId1"/>
          <a:stretch>
            <a:fillRect/>
          </a:stretch>
        </p:blipFill>
        <p:spPr>
          <a:xfrm>
            <a:off x="7346315" y="0"/>
            <a:ext cx="4389120" cy="6223000"/>
          </a:xfrm>
          <a:prstGeom prst="rect">
            <a:avLst/>
          </a:prstGeom>
        </p:spPr>
      </p:pic>
    </p:spTree>
    <p:custDataLst>
      <p:tags r:id="rId2"/>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0" y="0"/>
            <a:ext cx="5831840" cy="5041265"/>
          </a:xfrm>
        </p:spPr>
        <p:txBody>
          <a:bodyPr/>
          <a:p>
            <a:r>
              <a:rPr lang="zh-CN" altLang="en-US" sz="2400">
                <a:solidFill>
                  <a:srgbClr val="C00000"/>
                </a:solidFill>
              </a:rPr>
              <a:t>第一段</a:t>
            </a:r>
            <a:r>
              <a:rPr lang="zh-CN" altLang="en-US" sz="2400">
                <a:solidFill>
                  <a:schemeClr val="tx1"/>
                </a:solidFill>
              </a:rPr>
              <a:t>描写了少年闰土紫色的圆脸，小毡帽，还有银项圈，写出了少年闰土天真、活泼的个性，同时又写出了他的家人对他的疼爱。</a:t>
            </a:r>
            <a:endParaRPr lang="zh-CN" altLang="en-US" sz="2400">
              <a:solidFill>
                <a:schemeClr val="tx1"/>
              </a:solidFill>
            </a:endParaRPr>
          </a:p>
          <a:p>
            <a:r>
              <a:rPr lang="zh-CN" altLang="en-US" sz="2400">
                <a:solidFill>
                  <a:srgbClr val="C00000"/>
                </a:solidFill>
              </a:rPr>
              <a:t>第二段</a:t>
            </a:r>
            <a:r>
              <a:rPr lang="zh-CN" altLang="en-US" sz="2400">
                <a:solidFill>
                  <a:schemeClr val="tx1"/>
                </a:solidFill>
              </a:rPr>
              <a:t>描写了闰土灰黄的脸色、深深的皱纹、红肿的眼睛、破毡帽、极薄的棉衣、粗糙的手，通过与少年闰土的比较，形象地刻画出中年闰土，饱经忧患，极度贫困，整日在磨难中挣扎的情形。</a:t>
            </a:r>
            <a:endParaRPr lang="zh-CN" altLang="en-US" sz="2400">
              <a:solidFill>
                <a:schemeClr val="tx1"/>
              </a:solidFill>
            </a:endParaRPr>
          </a:p>
        </p:txBody>
      </p:sp>
      <p:pic>
        <p:nvPicPr>
          <p:cNvPr id="6" name="图片 6" descr="timg"/>
          <p:cNvPicPr>
            <a:picLocks noChangeAspect="1"/>
          </p:cNvPicPr>
          <p:nvPr/>
        </p:nvPicPr>
        <p:blipFill>
          <a:blip r:embed="rId1"/>
          <a:stretch>
            <a:fillRect/>
          </a:stretch>
        </p:blipFill>
        <p:spPr>
          <a:xfrm>
            <a:off x="6924358" y="-317"/>
            <a:ext cx="5267325" cy="3324225"/>
          </a:xfrm>
          <a:prstGeom prst="rect">
            <a:avLst/>
          </a:prstGeom>
        </p:spPr>
      </p:pic>
      <p:pic>
        <p:nvPicPr>
          <p:cNvPr id="7" name="图片 7" descr="e4dde71190ef76c6fb91ebb09716fdfaae5167ed"/>
          <p:cNvPicPr>
            <a:picLocks noChangeAspect="1"/>
          </p:cNvPicPr>
          <p:nvPr/>
        </p:nvPicPr>
        <p:blipFill>
          <a:blip r:embed="rId2"/>
          <a:stretch>
            <a:fillRect/>
          </a:stretch>
        </p:blipFill>
        <p:spPr>
          <a:xfrm>
            <a:off x="7773670" y="3324225"/>
            <a:ext cx="3154680" cy="3357245"/>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olidFill>
                  <a:srgbClr val="FF0000"/>
                </a:solidFill>
                <a:sym typeface="+mn-ea"/>
              </a:rPr>
              <a:t>2、祥林嫂</a:t>
            </a:r>
            <a:endParaRPr lang="zh-CN" altLang="en-US">
              <a:solidFill>
                <a:srgbClr val="FF0000"/>
              </a:solidFill>
              <a:sym typeface="+mn-ea"/>
            </a:endParaRPr>
          </a:p>
        </p:txBody>
      </p:sp>
      <p:sp>
        <p:nvSpPr>
          <p:cNvPr id="3" name="内容占位符 2"/>
          <p:cNvSpPr>
            <a:spLocks noGrp="1"/>
          </p:cNvSpPr>
          <p:nvPr>
            <p:ph idx="1"/>
          </p:nvPr>
        </p:nvSpPr>
        <p:spPr>
          <a:xfrm>
            <a:off x="242570" y="1185545"/>
            <a:ext cx="11690985" cy="5041265"/>
          </a:xfrm>
        </p:spPr>
        <p:txBody>
          <a:bodyPr/>
          <a:p>
            <a:r>
              <a:rPr lang="zh-CN" altLang="en-US" sz="2000">
                <a:solidFill>
                  <a:schemeClr val="tx1"/>
                </a:solidFill>
              </a:rPr>
              <a:t>祥林嫂的三幅画像可以说分别代表了她三种不同的人生状态。</a:t>
            </a:r>
            <a:endParaRPr lang="zh-CN" altLang="en-US" sz="2000">
              <a:solidFill>
                <a:schemeClr val="tx1"/>
              </a:solidFill>
            </a:endParaRPr>
          </a:p>
          <a:p>
            <a:r>
              <a:rPr lang="zh-CN" altLang="en-US" sz="2000" b="1">
                <a:solidFill>
                  <a:srgbClr val="1F2DA8"/>
                </a:solidFill>
              </a:rPr>
              <a:t>初到鲁镇：</a:t>
            </a:r>
            <a:endParaRPr lang="zh-CN" altLang="en-US" sz="2000" b="1">
              <a:solidFill>
                <a:srgbClr val="1F2DA8"/>
              </a:solidFill>
            </a:endParaRPr>
          </a:p>
          <a:p>
            <a:r>
              <a:rPr lang="zh-CN" altLang="en-US" sz="2000">
                <a:solidFill>
                  <a:schemeClr val="tx1"/>
                </a:solidFill>
              </a:rPr>
              <a:t>      有一年的冬初，四叔家里要换女工，做中人的卫老婆子带她进来了，头上扎着白头绳，乌裙，蓝夹袄，月白背心，年纪大约二十六七，脸色青黄，但两颊却还是红的。 </a:t>
            </a:r>
            <a:endParaRPr lang="zh-CN" altLang="en-US" sz="2000">
              <a:solidFill>
                <a:schemeClr val="tx1"/>
              </a:solidFill>
            </a:endParaRPr>
          </a:p>
          <a:p>
            <a:r>
              <a:rPr lang="zh-CN" altLang="en-US" sz="2000" b="1">
                <a:solidFill>
                  <a:srgbClr val="1F2DA8"/>
                </a:solidFill>
              </a:rPr>
              <a:t>再到鲁镇:</a:t>
            </a:r>
            <a:endParaRPr lang="zh-CN" altLang="en-US" sz="2000" b="1">
              <a:solidFill>
                <a:srgbClr val="1F2DA8"/>
              </a:solidFill>
            </a:endParaRPr>
          </a:p>
          <a:p>
            <a:r>
              <a:rPr lang="zh-CN" altLang="en-US" sz="2000">
                <a:solidFill>
                  <a:schemeClr val="tx1"/>
                </a:solidFill>
              </a:rPr>
              <a:t>　　她仍然头上扎着白头绳，乌裙，蓝夹袄，月白背心，脸色青黄，只是两颊上已经消失了血色，顺着眼，眼角上带些泪痕，眼光也没有先前那样精神了。 </a:t>
            </a:r>
            <a:endParaRPr lang="zh-CN" altLang="en-US" sz="2000">
              <a:solidFill>
                <a:schemeClr val="tx1"/>
              </a:solidFill>
            </a:endParaRPr>
          </a:p>
          <a:p>
            <a:r>
              <a:rPr lang="zh-CN" altLang="en-US" sz="2000" b="1">
                <a:solidFill>
                  <a:srgbClr val="1F2DA8"/>
                </a:solidFill>
              </a:rPr>
              <a:t>沦为乞丐：</a:t>
            </a:r>
            <a:endParaRPr lang="zh-CN" altLang="en-US" sz="2000">
              <a:solidFill>
                <a:schemeClr val="tx1"/>
              </a:solidFill>
            </a:endParaRPr>
          </a:p>
          <a:p>
            <a:r>
              <a:rPr lang="zh-CN" altLang="en-US" sz="2000">
                <a:solidFill>
                  <a:schemeClr val="tx1"/>
                </a:solidFill>
              </a:rPr>
              <a:t>　　五年前的花白的头发，即今已经全白，全不像四十上下的年人；脸上瘦削不堪，黄中带黑，而且消尽了先前悲哀的神色，仿佛木刻似的；只有那眼珠间或一轮，还可以表示她是一个活物。 </a:t>
            </a:r>
            <a:endParaRPr lang="zh-CN" altLang="en-US" sz="2000">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across)">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heckerboard(across)">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heckerboard(across)">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checkerboard(across)">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checkerboard(across)">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0" y="0"/>
            <a:ext cx="7797165" cy="6704330"/>
          </a:xfrm>
        </p:spPr>
        <p:txBody>
          <a:bodyPr/>
          <a:p>
            <a:r>
              <a:rPr lang="zh-CN" altLang="en-US" sz="2400">
                <a:solidFill>
                  <a:srgbClr val="C00000"/>
                </a:solidFill>
              </a:rPr>
              <a:t>第一幅是她新寡之后辛酸的写照。一个以精神力量抗拒着人生灾难的、对生活充满着希望的青年妇女形象。她的生活是困苦的，所以“脸色青黄”，但精力是充沛的，两颊是红的，她的穿着反映了她旺盛的生命力量，也反映了她内心世界的明净。</a:t>
            </a:r>
            <a:endParaRPr lang="zh-CN" altLang="en-US" sz="2400">
              <a:solidFill>
                <a:schemeClr val="tx1"/>
              </a:solidFill>
            </a:endParaRPr>
          </a:p>
          <a:p>
            <a:r>
              <a:rPr lang="zh-CN" altLang="en-US" sz="2400">
                <a:solidFill>
                  <a:schemeClr val="tx1"/>
                </a:solidFill>
              </a:rPr>
              <a:t>第二幅画像是祥林嫂身受丧夫失子之后走头无路时的悲惨写照。一个精神受到挫伤、意志的支柱在生活的重压下已经动摇但仍在勉力维持着。脸色和眼光表明她已经失去充盈的精神力量。</a:t>
            </a:r>
            <a:endParaRPr lang="zh-CN" altLang="en-US" sz="2400">
              <a:solidFill>
                <a:schemeClr val="tx1"/>
              </a:solidFill>
            </a:endParaRPr>
          </a:p>
          <a:p>
            <a:r>
              <a:rPr lang="zh-CN" altLang="en-US" sz="2400">
                <a:solidFill>
                  <a:srgbClr val="C00000"/>
                </a:solidFill>
              </a:rPr>
              <a:t>第三幅画像则是祥林嫂濒临死亡前的悲惨写照。精神完全枯竭，不仅物质上一无所有，而且精神上毫无寄托，是一个从肉体到精神都垮掉了妇女形象。</a:t>
            </a:r>
            <a:endParaRPr lang="zh-CN" altLang="en-US" sz="2400">
              <a:solidFill>
                <a:srgbClr val="C00000"/>
              </a:solidFill>
            </a:endParaRPr>
          </a:p>
        </p:txBody>
      </p:sp>
      <p:pic>
        <p:nvPicPr>
          <p:cNvPr id="4" name="图片 5" descr="d6ca7bcb0a46f21f39a4d616f6246b600d33aee7"/>
          <p:cNvPicPr>
            <a:picLocks noChangeAspect="1"/>
          </p:cNvPicPr>
          <p:nvPr/>
        </p:nvPicPr>
        <p:blipFill>
          <a:blip r:embed="rId1"/>
          <a:stretch>
            <a:fillRect/>
          </a:stretch>
        </p:blipFill>
        <p:spPr>
          <a:xfrm>
            <a:off x="7797165" y="147955"/>
            <a:ext cx="4222750" cy="5897880"/>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3" grpI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3" y="200"/>
            <a:ext cx="10852237" cy="648000"/>
          </a:xfrm>
        </p:spPr>
        <p:txBody>
          <a:bodyPr/>
          <a:p>
            <a:r>
              <a:rPr>
                <a:sym typeface="+mn-ea"/>
              </a:rPr>
              <a:t>四、知人知面不知心</a:t>
            </a:r>
            <a:endParaRPr lang="zh-CN" altLang="en-US"/>
          </a:p>
        </p:txBody>
      </p:sp>
      <p:sp>
        <p:nvSpPr>
          <p:cNvPr id="3" name="内容占位符 2"/>
          <p:cNvSpPr>
            <a:spLocks noGrp="1"/>
          </p:cNvSpPr>
          <p:nvPr>
            <p:ph idx="1"/>
          </p:nvPr>
        </p:nvSpPr>
        <p:spPr>
          <a:xfrm>
            <a:off x="0" y="908685"/>
            <a:ext cx="12086590" cy="5041265"/>
          </a:xfrm>
        </p:spPr>
        <p:txBody>
          <a:bodyPr/>
          <a:p>
            <a:r>
              <a:rPr lang="zh-CN" altLang="en-US" sz="2400">
                <a:solidFill>
                  <a:schemeClr val="tx1"/>
                </a:solidFill>
              </a:rPr>
              <a:t>一般情况下，“人如其面”。然而人的内心与外貌并不总是一致的，“知人知面不知心”。外表漂亮不一定心灵美。优秀作品中写的好人外貌不一定都是漂亮、英俊；写的坏人也并不一定都是麻子、瞎子、跛脚。如《牛虻》中的中年牛虻，就是瘸腿，面部丑陋，有刀伤痕。法捷耶夫的《毁灭》中的英雄莱奋生却矮小而背脊稍微弯曲。这都说明，作家即使描写心爱的人物也不是“脸谱化”地一味美化人物，而是严格地尊重生活的真实。在写批判人物时，有时常常以外形美来反衬人物的心灵丑，如《毁灭》中的反面人物美谛克，他风度翩翩，却动摇变节。《红楼梦》中的王熙风美丽俊俏，却心毒手狠。 </a:t>
            </a:r>
            <a:endParaRPr lang="zh-CN" altLang="en-US" sz="2400">
              <a:solidFill>
                <a:schemeClr val="tx1"/>
              </a:solidFill>
            </a:endParaRPr>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3" y="200"/>
            <a:ext cx="10852237" cy="648000"/>
          </a:xfrm>
        </p:spPr>
        <p:txBody>
          <a:bodyPr/>
          <a:p>
            <a:r>
              <a:rPr>
                <a:sym typeface="+mn-ea"/>
              </a:rPr>
              <a:t>五、经典外貌描写段落欣赏</a:t>
            </a:r>
            <a:endParaRPr lang="zh-CN" altLang="en-US"/>
          </a:p>
        </p:txBody>
      </p:sp>
      <p:sp>
        <p:nvSpPr>
          <p:cNvPr id="3" name="内容占位符 2"/>
          <p:cNvSpPr>
            <a:spLocks noGrp="1"/>
          </p:cNvSpPr>
          <p:nvPr>
            <p:ph idx="1"/>
          </p:nvPr>
        </p:nvSpPr>
        <p:spPr>
          <a:xfrm>
            <a:off x="0" y="758190"/>
            <a:ext cx="12056110" cy="6099175"/>
          </a:xfrm>
        </p:spPr>
        <p:txBody>
          <a:bodyPr/>
          <a:p>
            <a:r>
              <a:rPr lang="zh-CN" altLang="en-US" sz="2400">
                <a:solidFill>
                  <a:schemeClr val="tx1"/>
                </a:solidFill>
              </a:rPr>
              <a:t>1、至于体格，他身高五尺，臃肿，横阔，腿肚子的圆周有一尺，多节的膝盖骨，宽大的肩膀；脸是圆的，乌油油的，有痘瘢；下巴笔直，嘴唇没有一点儿曲线，牙齿雪白；冷静的眼睛好像要吃人，是一般所谓的蛇眼；脑门上布满皱裥，一块块隆起的肉颇有些奥妙；青年人不知轻重，背后开葛朗台先生玩笑，把他黄黄而灰白的头发叫做金子里搀白银。鼻尖肥大，顶着一颗布满着血筋的肉瘤，一般人不无理由地说，这颗瘤里全是刁钻捉狭的玩艺儿。这副脸相显出他那种阴险的狡猾，显出他有计划的诚实，显出他的自私自利，所有的感情都集中在吝啬的乐趣和他唯一真正关切的独养女儿欧也妮身上。而且姿势，举动，走路的功架，他身上的一切都表示他只相信自己，这是生意上左右逢源养成的习惯。所以表面上虽然性情和易，很好对付，骨子里他却硬似铁石。</a:t>
            </a:r>
            <a:r>
              <a:rPr lang="zh-CN" altLang="en-US" sz="2400">
                <a:solidFill>
                  <a:srgbClr val="1F2DA8"/>
                </a:solidFill>
              </a:rPr>
              <a:t>(法 巴尔扎克《欧也妮•葛朗台》）</a:t>
            </a:r>
            <a:endParaRPr lang="zh-CN" altLang="en-US" sz="2400">
              <a:solidFill>
                <a:schemeClr val="tx1"/>
              </a:solidFill>
            </a:endParaRPr>
          </a:p>
          <a:p>
            <a:r>
              <a:rPr lang="zh-CN" altLang="en-US" sz="2400">
                <a:solidFill>
                  <a:srgbClr val="C00000"/>
                </a:solidFill>
              </a:rPr>
              <a:t>这段文字用漫画夸张的笔法刻画了一个凶残、贪婪、吝啬、自私、冷漠、固执的吝啬鬼形象。</a:t>
            </a:r>
            <a:endParaRPr lang="zh-CN" altLang="en-US" sz="2400">
              <a:solidFill>
                <a:srgbClr val="C000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0" y="0"/>
            <a:ext cx="12191365" cy="5041265"/>
          </a:xfrm>
        </p:spPr>
        <p:txBody>
          <a:bodyPr/>
          <a:p>
            <a:r>
              <a:rPr lang="zh-CN" altLang="en-US" sz="2400">
                <a:solidFill>
                  <a:schemeClr val="tx1"/>
                </a:solidFill>
              </a:rPr>
              <a:t>2、“他（指别里科夫）所以出名，是因为他即使在顶晴朗的天气也穿上雨鞋，带着雨伞，而且一定穿着暖和的棉大衣。他的雨伞总是用套子包好，表也总是用一个灰色的鹿皮套子包好；遇到他拿出小折刀削铅笔，就连那小折刀也是装在一个小套子里的。他的脸也好像蒙着一个套子，因为他老是把它藏在竖起的衣领里面。他戴黑眼镜，穿羊毛衫，用棉花堵上耳朵眼；他一坐马车，总要马车夫支起车篷。总之，在这人身上可以看出一种经常的、难忍难熬的心意，总想用一层壳把自己包起来，仿佛要为自己制造一个套子，好隔绝人世，不受外境影响。现实生活刺激他，惊吓他，老是闹得他六神不安。也许为了替自己的胆怯、自己对现实的憎恶辩护吧，他老是歌颂过去，歌颂那些从没存在过的东西；实际上他所教的古代语言，对他来说，也就是雨鞋和雨伞，使他借此躲避了现实生活”。</a:t>
            </a:r>
            <a:r>
              <a:rPr lang="zh-CN" altLang="en-US" sz="2400">
                <a:solidFill>
                  <a:srgbClr val="1F2DA8"/>
                </a:solidFill>
              </a:rPr>
              <a:t>(《装在套子里的人》俄 契诃夫)</a:t>
            </a:r>
            <a:endParaRPr lang="zh-CN" altLang="en-US" sz="2400">
              <a:solidFill>
                <a:srgbClr val="1F2DA8"/>
              </a:solidFill>
            </a:endParaRPr>
          </a:p>
          <a:p>
            <a:r>
              <a:rPr lang="zh-CN" altLang="en-US" sz="2400">
                <a:solidFill>
                  <a:srgbClr val="C00000"/>
                </a:solidFill>
              </a:rPr>
              <a:t>这段文字也用漫画夸张的笔法刻画了一个封闭、胆小、多疑。思想保守、反动，害怕一切新事物的套中人形象。</a:t>
            </a:r>
            <a:endParaRPr lang="zh-CN" altLang="en-US" sz="2400">
              <a:solidFill>
                <a:srgbClr val="C000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strips(downLeft)">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0" y="0"/>
            <a:ext cx="8397240" cy="5041265"/>
          </a:xfrm>
        </p:spPr>
        <p:txBody>
          <a:bodyPr/>
          <a:p>
            <a:r>
              <a:rPr sz="2800">
                <a:solidFill>
                  <a:schemeClr val="tx1"/>
                </a:solidFill>
                <a:sym typeface="+mn-ea"/>
              </a:rPr>
              <a:t>(2)黄里带白的脸，瘦得教人担心；头上直竖着寸把长的头发；牙黄羽纱的长衫；隶体“一”字似的胡须；左手里捏着一枝黄色烟嘴，按烟的一头已经熏黑了。</a:t>
            </a:r>
            <a:r>
              <a:rPr sz="2800">
                <a:solidFill>
                  <a:srgbClr val="1F2DA8"/>
                </a:solidFill>
                <a:sym typeface="+mn-ea"/>
              </a:rPr>
              <a:t>(鲁迅    《一面》阿累 )</a:t>
            </a:r>
            <a:endParaRPr lang="zh-CN" altLang="en-US" sz="2800">
              <a:solidFill>
                <a:srgbClr val="1F2DA8"/>
              </a:solidFill>
            </a:endParaRPr>
          </a:p>
          <a:p>
            <a:endParaRPr lang="zh-CN" altLang="en-US" sz="2800">
              <a:solidFill>
                <a:schemeClr val="tx1"/>
              </a:solidFill>
            </a:endParaRPr>
          </a:p>
          <a:p>
            <a:r>
              <a:rPr sz="2800">
                <a:solidFill>
                  <a:srgbClr val="C00000"/>
                </a:solidFill>
                <a:sym typeface="+mn-ea"/>
              </a:rPr>
              <a:t>从容貌（脸、头发、胡须）服饰（长衫）姿态（左手捏烟嘴）三方面来写。写出了人物外形瘦弱，精神矍铄，坚毅不屈，像个斗士的特点。</a:t>
            </a:r>
            <a:endParaRPr lang="zh-CN" altLang="en-US" sz="2800">
              <a:solidFill>
                <a:schemeClr val="tx1"/>
              </a:solidFill>
            </a:endParaRPr>
          </a:p>
          <a:p>
            <a:endParaRPr lang="zh-CN" altLang="en-US" sz="2800">
              <a:solidFill>
                <a:schemeClr val="tx1"/>
              </a:solidFill>
            </a:endParaRPr>
          </a:p>
        </p:txBody>
      </p:sp>
      <p:pic>
        <p:nvPicPr>
          <p:cNvPr id="15365" name="图片 15364" descr="0041"/>
          <p:cNvPicPr>
            <a:picLocks noChangeAspect="1"/>
          </p:cNvPicPr>
          <p:nvPr>
            <p:custDataLst>
              <p:tags r:id="rId1"/>
            </p:custDataLst>
          </p:nvPr>
        </p:nvPicPr>
        <p:blipFill>
          <a:blip r:embed="rId2"/>
          <a:stretch>
            <a:fillRect/>
          </a:stretch>
        </p:blipFill>
        <p:spPr>
          <a:xfrm>
            <a:off x="8397240" y="535940"/>
            <a:ext cx="3437890" cy="5185410"/>
          </a:xfrm>
          <a:prstGeom prst="rect">
            <a:avLst/>
          </a:prstGeom>
          <a:noFill/>
          <a:ln w="9525">
            <a:noFill/>
          </a:ln>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checkerboard(across)">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3" y="200"/>
            <a:ext cx="10852237" cy="648000"/>
          </a:xfrm>
        </p:spPr>
        <p:txBody>
          <a:bodyPr/>
          <a:p>
            <a:r>
              <a:rPr>
                <a:sym typeface="+mn-ea"/>
              </a:rPr>
              <a:t>六、布置练笔</a:t>
            </a:r>
            <a:endParaRPr lang="zh-CN" altLang="en-US"/>
          </a:p>
        </p:txBody>
      </p:sp>
      <p:sp>
        <p:nvSpPr>
          <p:cNvPr id="3" name="内容占位符 2"/>
          <p:cNvSpPr>
            <a:spLocks noGrp="1"/>
          </p:cNvSpPr>
          <p:nvPr>
            <p:ph idx="1"/>
          </p:nvPr>
        </p:nvSpPr>
        <p:spPr>
          <a:xfrm>
            <a:off x="0" y="789305"/>
            <a:ext cx="12192000" cy="5041265"/>
          </a:xfrm>
        </p:spPr>
        <p:txBody>
          <a:bodyPr/>
          <a:p>
            <a:r>
              <a:rPr lang="zh-CN" altLang="en-US" sz="2400" b="1">
                <a:solidFill>
                  <a:srgbClr val="C00000"/>
                </a:solidFill>
              </a:rPr>
              <a:t>(一)自拟一个内容或参考下面内容，结合自己的实际生活，描写某个人的肖像。（1</a:t>
            </a:r>
            <a:r>
              <a:rPr lang="en-US" altLang="zh-CN" sz="2400" b="1">
                <a:solidFill>
                  <a:srgbClr val="C00000"/>
                </a:solidFill>
              </a:rPr>
              <a:t>0</a:t>
            </a:r>
            <a:r>
              <a:rPr lang="zh-CN" altLang="en-US" sz="2400" b="1">
                <a:solidFill>
                  <a:srgbClr val="C00000"/>
                </a:solidFill>
              </a:rPr>
              <a:t>0字左右）</a:t>
            </a:r>
            <a:endParaRPr lang="zh-CN" altLang="en-US" sz="2400" b="1">
              <a:solidFill>
                <a:srgbClr val="C00000"/>
              </a:solidFill>
            </a:endParaRPr>
          </a:p>
          <a:p>
            <a:r>
              <a:rPr lang="zh-CN" altLang="en-US" sz="2400">
                <a:solidFill>
                  <a:schemeClr val="tx1"/>
                </a:solidFill>
              </a:rPr>
              <a:t>1、我的自画像   2、笑吧，姑娘    3、爷爷的照片 </a:t>
            </a:r>
            <a:endParaRPr lang="zh-CN" altLang="en-US" sz="2400">
              <a:solidFill>
                <a:schemeClr val="tx1"/>
              </a:solidFill>
            </a:endParaRPr>
          </a:p>
          <a:p>
            <a:r>
              <a:rPr lang="zh-CN" altLang="en-US" sz="2400">
                <a:solidFill>
                  <a:schemeClr val="tx1"/>
                </a:solidFill>
              </a:rPr>
              <a:t>4、同桌的你     5、我的</a:t>
            </a:r>
            <a:r>
              <a:rPr lang="zh-CN" altLang="en-US" sz="2400" u="sng">
                <a:solidFill>
                  <a:schemeClr val="tx1"/>
                </a:solidFill>
              </a:rPr>
              <a:t>　     </a:t>
            </a:r>
            <a:r>
              <a:rPr lang="zh-CN" altLang="en-US" sz="2400">
                <a:solidFill>
                  <a:schemeClr val="tx1"/>
                </a:solidFill>
              </a:rPr>
              <a:t>老师</a:t>
            </a:r>
            <a:endParaRPr lang="zh-CN" altLang="en-US" sz="2400">
              <a:solidFill>
                <a:schemeClr val="tx1"/>
              </a:solidFill>
            </a:endParaRPr>
          </a:p>
          <a:p>
            <a:r>
              <a:rPr lang="zh-CN" altLang="en-US" sz="2400" b="1">
                <a:solidFill>
                  <a:srgbClr val="1F2DA8"/>
                </a:solidFill>
              </a:rPr>
              <a:t>提示：</a:t>
            </a:r>
            <a:endParaRPr lang="zh-CN" altLang="en-US" sz="2400">
              <a:solidFill>
                <a:schemeClr val="tx1"/>
              </a:solidFill>
            </a:endParaRPr>
          </a:p>
          <a:p>
            <a:r>
              <a:rPr lang="zh-CN" altLang="en-US" sz="2400">
                <a:solidFill>
                  <a:schemeClr val="tx1"/>
                </a:solidFill>
              </a:rPr>
              <a:t>1、人物的外貌描写和人物的性格、爱好相联系，外貌描写要揭示人物的精神世界和个性特征。</a:t>
            </a:r>
            <a:endParaRPr lang="zh-CN" altLang="en-US" sz="2400">
              <a:solidFill>
                <a:schemeClr val="tx1"/>
              </a:solidFill>
            </a:endParaRPr>
          </a:p>
          <a:p>
            <a:r>
              <a:rPr lang="zh-CN" altLang="en-US" sz="2400">
                <a:solidFill>
                  <a:schemeClr val="tx1"/>
                </a:solidFill>
              </a:rPr>
              <a:t>2、注意描写的顺序。</a:t>
            </a:r>
            <a:endParaRPr lang="zh-CN" altLang="en-US" sz="2400">
              <a:solidFill>
                <a:schemeClr val="tx1"/>
              </a:solidFill>
            </a:endParaRPr>
          </a:p>
          <a:p>
            <a:r>
              <a:rPr lang="zh-CN" altLang="en-US" sz="2400">
                <a:solidFill>
                  <a:schemeClr val="tx1"/>
                </a:solidFill>
              </a:rPr>
              <a:t>3、运用一定的修辞方法。比喻必用。</a:t>
            </a:r>
            <a:endParaRPr lang="zh-CN" altLang="en-US" sz="2400">
              <a:solidFill>
                <a:schemeClr val="tx1"/>
              </a:solidFill>
            </a:endParaRPr>
          </a:p>
          <a:p>
            <a:endParaRPr lang="zh-CN" altLang="en-US" sz="2400">
              <a:solidFill>
                <a:schemeClr val="tx1"/>
              </a:solidFill>
            </a:endParaRPr>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3" y="200"/>
            <a:ext cx="10852237" cy="648000"/>
          </a:xfrm>
        </p:spPr>
        <p:txBody>
          <a:bodyPr/>
          <a:p>
            <a:r>
              <a:rPr>
                <a:sym typeface="+mn-ea"/>
              </a:rPr>
              <a:t>(二)根据下面人物图片，写一段人物外貌描写文字，150字左右。</a:t>
            </a:r>
            <a:endParaRPr lang="zh-CN" altLang="en-US"/>
          </a:p>
        </p:txBody>
      </p:sp>
      <p:pic>
        <p:nvPicPr>
          <p:cNvPr id="13314" name="内容占位符 13313" descr="NewsMedia_198879"/>
          <p:cNvPicPr>
            <a:picLocks noChangeAspect="1"/>
          </p:cNvPicPr>
          <p:nvPr>
            <p:ph idx="1"/>
          </p:nvPr>
        </p:nvPicPr>
        <p:blipFill>
          <a:blip r:embed="rId1"/>
          <a:stretch>
            <a:fillRect/>
          </a:stretch>
        </p:blipFill>
        <p:spPr>
          <a:xfrm>
            <a:off x="7170420" y="1028700"/>
            <a:ext cx="4216400" cy="5387975"/>
          </a:xfrm>
          <a:prstGeom prst="rect">
            <a:avLst/>
          </a:prstGeom>
          <a:noFill/>
          <a:ln w="9525">
            <a:noFill/>
          </a:ln>
        </p:spPr>
      </p:pic>
      <p:sp>
        <p:nvSpPr>
          <p:cNvPr id="100" name="文本框 99"/>
          <p:cNvSpPr txBox="1"/>
          <p:nvPr/>
        </p:nvSpPr>
        <p:spPr>
          <a:xfrm>
            <a:off x="563245" y="1283970"/>
            <a:ext cx="6029325" cy="4831080"/>
          </a:xfrm>
          <a:prstGeom prst="rect">
            <a:avLst/>
          </a:prstGeom>
          <a:noFill/>
          <a:ln w="9525">
            <a:noFill/>
          </a:ln>
        </p:spPr>
        <p:txBody>
          <a:bodyPr wrap="square">
            <a:spAutoFit/>
          </a:bodyPr>
          <a:p>
            <a:pPr indent="0"/>
            <a:r>
              <a:rPr lang="zh-CN" sz="2800" b="1">
                <a:latin typeface="微软雅黑" panose="020B0503020204020204" charset="-122"/>
                <a:ea typeface="微软雅黑" panose="020B0503020204020204" charset="-122"/>
                <a:cs typeface="微软雅黑" panose="020B0503020204020204" charset="-122"/>
              </a:rPr>
              <a:t>李咏</a:t>
            </a:r>
            <a:r>
              <a:rPr lang="en-US" sz="2800" b="1">
                <a:latin typeface="微软雅黑" panose="020B0503020204020204" charset="-122"/>
                <a:ea typeface="微软雅黑" panose="020B0503020204020204" charset="-122"/>
                <a:cs typeface="微软雅黑" panose="020B0503020204020204" charset="-122"/>
              </a:rPr>
              <a:t>:</a:t>
            </a:r>
            <a:r>
              <a:rPr lang="zh-CN" sz="2800" b="0">
                <a:latin typeface="微软雅黑" panose="020B0503020204020204" charset="-122"/>
                <a:ea typeface="微软雅黑" panose="020B0503020204020204" charset="-122"/>
                <a:cs typeface="微软雅黑" panose="020B0503020204020204" charset="-122"/>
              </a:rPr>
              <a:t>他是著名的节目主持人，样子长得挺滑稽：高高的个子，两条腿瘦得像两根火柴棒；一张马脸，额头宽宽的，仿佛能停得下一辆小轿车；眼睛有点小，一笑起来就变成一条细缝；他的嘴巴特别大，吞下一个驼鸟蛋准没问题。哦！对了，他留着狮子一般的卷发，还精心染了几缕黄色，还以为帅呆了，他最擅长使用</a:t>
            </a:r>
            <a:r>
              <a:rPr lang="en-US" sz="2800" b="0">
                <a:latin typeface="微软雅黑" panose="020B0503020204020204" charset="-122"/>
                <a:ea typeface="微软雅黑" panose="020B0503020204020204" charset="-122"/>
                <a:cs typeface="微软雅黑" panose="020B0503020204020204" charset="-122"/>
              </a:rPr>
              <a:t>“</a:t>
            </a:r>
            <a:r>
              <a:rPr lang="zh-CN" sz="2800" b="0">
                <a:latin typeface="微软雅黑" panose="020B0503020204020204" charset="-122"/>
                <a:ea typeface="微软雅黑" panose="020B0503020204020204" charset="-122"/>
                <a:cs typeface="微软雅黑" panose="020B0503020204020204" charset="-122"/>
              </a:rPr>
              <a:t>兰花指</a:t>
            </a:r>
            <a:r>
              <a:rPr lang="en-US" sz="2800" b="0">
                <a:latin typeface="微软雅黑" panose="020B0503020204020204" charset="-122"/>
                <a:ea typeface="微软雅黑" panose="020B0503020204020204" charset="-122"/>
                <a:cs typeface="微软雅黑" panose="020B0503020204020204" charset="-122"/>
              </a:rPr>
              <a:t>” ……</a:t>
            </a:r>
            <a:r>
              <a:rPr lang="en-US" sz="2800" b="1">
                <a:latin typeface="微软雅黑" panose="020B0503020204020204" charset="-122"/>
                <a:ea typeface="微软雅黑" panose="020B0503020204020204" charset="-122"/>
                <a:cs typeface="微软雅黑" panose="020B0503020204020204" charset="-122"/>
              </a:rPr>
              <a:t> </a:t>
            </a:r>
            <a:endParaRPr lang="zh-CN" altLang="en-US" sz="28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6642" name="内容占位符 26641" descr="Img219069618"/>
          <p:cNvPicPr>
            <a:picLocks noChangeAspect="1"/>
          </p:cNvPicPr>
          <p:nvPr>
            <p:ph idx="1"/>
          </p:nvPr>
        </p:nvPicPr>
        <p:blipFill>
          <a:blip r:embed="rId1"/>
          <a:stretch>
            <a:fillRect/>
          </a:stretch>
        </p:blipFill>
        <p:spPr>
          <a:xfrm>
            <a:off x="6895465" y="237490"/>
            <a:ext cx="4378960" cy="6022340"/>
          </a:xfrm>
          <a:prstGeom prst="rect">
            <a:avLst/>
          </a:prstGeom>
          <a:noFill/>
          <a:ln w="9525">
            <a:noFill/>
          </a:ln>
        </p:spPr>
      </p:pic>
      <p:sp>
        <p:nvSpPr>
          <p:cNvPr id="100" name="文本框 99"/>
          <p:cNvSpPr txBox="1"/>
          <p:nvPr/>
        </p:nvSpPr>
        <p:spPr>
          <a:xfrm>
            <a:off x="626745" y="773430"/>
            <a:ext cx="5269230" cy="3969385"/>
          </a:xfrm>
          <a:prstGeom prst="rect">
            <a:avLst/>
          </a:prstGeom>
          <a:noFill/>
          <a:ln w="9525">
            <a:noFill/>
          </a:ln>
        </p:spPr>
        <p:txBody>
          <a:bodyPr wrap="square">
            <a:spAutoFit/>
          </a:bodyPr>
          <a:p>
            <a:pPr indent="0"/>
            <a:r>
              <a:rPr lang="zh-CN" sz="2800" b="1">
                <a:solidFill>
                  <a:schemeClr val="tx1"/>
                </a:solidFill>
                <a:latin typeface="微软雅黑" panose="020B0503020204020204" charset="-122"/>
                <a:ea typeface="微软雅黑" panose="020B0503020204020204" charset="-122"/>
              </a:rPr>
              <a:t>成龙大哥：</a:t>
            </a:r>
            <a:r>
              <a:rPr lang="zh-CN" sz="2800" b="0">
                <a:solidFill>
                  <a:schemeClr val="tx1"/>
                </a:solidFill>
                <a:latin typeface="微软雅黑" panose="020B0503020204020204" charset="-122"/>
                <a:ea typeface="微软雅黑" panose="020B0503020204020204" charset="-122"/>
              </a:rPr>
              <a:t>成龙有着一头乌黑浓密的头发，炯炯有神的双眼，身材不算太高，但满是坚毅。高鼻梁鼻子是他的最显著特征，鼻子大而不露鼻孔，大起来也与脸形相协调，让他的整个面孔闲的非常有亲和力。成龙的脸形比较瘦削有棱角，下巴尖细。</a:t>
            </a:r>
            <a:endParaRPr lang="zh-CN" altLang="en-US" sz="2800" b="0">
              <a:solidFill>
                <a:schemeClr val="tx1"/>
              </a:solidFill>
              <a:latin typeface="微软雅黑" panose="020B0503020204020204" charset="-122"/>
              <a:ea typeface="微软雅黑" panose="020B0503020204020204"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84810" y="267335"/>
            <a:ext cx="4977130" cy="6180455"/>
          </a:xfrm>
        </p:spPr>
        <p:txBody>
          <a:bodyPr/>
          <a:p>
            <a:r>
              <a:rPr lang="zh-CN" altLang="en-US" sz="2800" b="1">
                <a:solidFill>
                  <a:schemeClr val="tx1"/>
                </a:solidFill>
              </a:rPr>
              <a:t>小龙女：</a:t>
            </a:r>
            <a:endParaRPr lang="zh-CN" altLang="en-US" sz="2800" b="1">
              <a:solidFill>
                <a:schemeClr val="tx1"/>
              </a:solidFill>
            </a:endParaRPr>
          </a:p>
          <a:p>
            <a:r>
              <a:rPr lang="zh-CN" altLang="en-US" sz="2800">
                <a:solidFill>
                  <a:schemeClr val="tx1"/>
                </a:solidFill>
              </a:rPr>
              <a:t>杨过抬起头来，只见一只白玉般的纤手掀开帷幕，走进一个少女来。那少女披着一袭轻纱般的白衣，犹似身在烟中雾里，看来约莫十六七岁年纪，除了一头黑发之外，全身雪白，面容秀美绝俗，只是肌肤间少了一层血色，显得苍白异常。</a:t>
            </a:r>
            <a:endParaRPr lang="zh-CN" altLang="en-US" sz="2800">
              <a:solidFill>
                <a:schemeClr val="tx1"/>
              </a:solidFill>
            </a:endParaRPr>
          </a:p>
        </p:txBody>
      </p:sp>
      <p:pic>
        <p:nvPicPr>
          <p:cNvPr id="36878" name="图片 36877" descr="4babab8b3f71b63e9f2fb4f0"/>
          <p:cNvPicPr>
            <a:picLocks noChangeAspect="1"/>
          </p:cNvPicPr>
          <p:nvPr/>
        </p:nvPicPr>
        <p:blipFill>
          <a:blip r:embed="rId1"/>
          <a:stretch>
            <a:fillRect/>
          </a:stretch>
        </p:blipFill>
        <p:spPr>
          <a:xfrm>
            <a:off x="7025323" y="267335"/>
            <a:ext cx="4284345" cy="597662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heckerboard(across)">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0" y="0"/>
            <a:ext cx="5862955" cy="5041265"/>
          </a:xfrm>
        </p:spPr>
        <p:txBody>
          <a:bodyPr/>
          <a:p>
            <a:r>
              <a:rPr lang="zh-CN" altLang="en-US" sz="2800" b="1">
                <a:solidFill>
                  <a:srgbClr val="C00000"/>
                </a:solidFill>
              </a:rPr>
              <a:t>葛优:</a:t>
            </a:r>
            <a:endParaRPr lang="zh-CN" altLang="en-US" sz="2800"/>
          </a:p>
          <a:p>
            <a:r>
              <a:rPr lang="zh-CN" altLang="en-US" sz="2800">
                <a:solidFill>
                  <a:schemeClr val="tx1"/>
                </a:solidFill>
              </a:rPr>
              <a:t>他的脑形整个一个大头梨，两侧各长了一双招风的耳朵，本来就不大的面部又被他那不大的脑门儿占去了一多半，上面还有几条曲折的‘乡间小路’。半截眉下，小灯泡似的眼睛又圆又亮，一张前突的嘴里冲出两颗大门牙，这两颗大门牙简直可以刨地瓜。纵观他的整张脸，就像他本人一样，充满了喜剧色彩。</a:t>
            </a:r>
            <a:endParaRPr lang="zh-CN" altLang="en-US" sz="2800">
              <a:solidFill>
                <a:schemeClr val="tx1"/>
              </a:solidFill>
            </a:endParaRPr>
          </a:p>
        </p:txBody>
      </p:sp>
      <p:pic>
        <p:nvPicPr>
          <p:cNvPr id="9" name="图片 9" descr="u=1968197818,1671133903&amp;fm=26&amp;gp=0"/>
          <p:cNvPicPr>
            <a:picLocks noChangeAspect="1"/>
          </p:cNvPicPr>
          <p:nvPr/>
        </p:nvPicPr>
        <p:blipFill>
          <a:blip r:embed="rId1"/>
          <a:stretch>
            <a:fillRect/>
          </a:stretch>
        </p:blipFill>
        <p:spPr>
          <a:xfrm>
            <a:off x="5862955" y="0"/>
            <a:ext cx="5080000" cy="3429000"/>
          </a:xfrm>
          <a:prstGeom prst="rect">
            <a:avLst/>
          </a:prstGeom>
        </p:spPr>
      </p:pic>
      <p:pic>
        <p:nvPicPr>
          <p:cNvPr id="10" name="图片 10" descr="u=533933129,653991413&amp;fm=26&amp;gp=0"/>
          <p:cNvPicPr>
            <a:picLocks noChangeAspect="1"/>
          </p:cNvPicPr>
          <p:nvPr/>
        </p:nvPicPr>
        <p:blipFill>
          <a:blip r:embed="rId2"/>
          <a:stretch>
            <a:fillRect/>
          </a:stretch>
        </p:blipFill>
        <p:spPr>
          <a:xfrm>
            <a:off x="9231630" y="2509520"/>
            <a:ext cx="2960370" cy="4348480"/>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2000"/>
                                        <p:tgtEl>
                                          <p:spTgt spid="3">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ox(in)">
                                      <p:cBhvr>
                                        <p:cTn id="10"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鲁迅:</a:t>
            </a:r>
            <a:endParaRPr lang="zh-CN" altLang="en-US"/>
          </a:p>
        </p:txBody>
      </p:sp>
      <p:sp>
        <p:nvSpPr>
          <p:cNvPr id="3" name="内容占位符 2"/>
          <p:cNvSpPr>
            <a:spLocks noGrp="1"/>
          </p:cNvSpPr>
          <p:nvPr>
            <p:ph idx="1"/>
          </p:nvPr>
        </p:nvSpPr>
        <p:spPr>
          <a:xfrm>
            <a:off x="115570" y="1079500"/>
            <a:ext cx="6593205" cy="5041265"/>
          </a:xfrm>
        </p:spPr>
        <p:txBody>
          <a:bodyPr/>
          <a:p>
            <a:r>
              <a:rPr lang="zh-CN" altLang="en-US" sz="2800">
                <a:solidFill>
                  <a:schemeClr val="tx1"/>
                </a:solidFill>
              </a:rPr>
              <a:t>一张清瘦冷峻的脸上有两道饱蘸浓墨般的粗眉，让我想起了他的“横眉冷对千夫指，俯首甘为儒子牛”名句。一双浮肿但深邃的眼睛中射出一种可以洞穿人心灵的光芒，好像要刺穿四周的黑暗。浓密的胡须下一张紧闭的嘴，虽然我没能听到他的声音，但是却感受到他胸腔中隐隐的呐喊。这就是我心目中的鲁迅先生。</a:t>
            </a:r>
            <a:endParaRPr lang="zh-CN" altLang="en-US" sz="2800">
              <a:solidFill>
                <a:schemeClr val="tx1"/>
              </a:solidFill>
            </a:endParaRPr>
          </a:p>
        </p:txBody>
      </p:sp>
      <p:pic>
        <p:nvPicPr>
          <p:cNvPr id="11" name="图片 17412" descr="200892721425486204"/>
          <p:cNvPicPr>
            <a:picLocks noChangeAspect="1"/>
          </p:cNvPicPr>
          <p:nvPr/>
        </p:nvPicPr>
        <p:blipFill>
          <a:blip r:embed="rId1"/>
          <a:stretch>
            <a:fillRect/>
          </a:stretch>
        </p:blipFill>
        <p:spPr>
          <a:xfrm>
            <a:off x="7080250" y="0"/>
            <a:ext cx="5111750" cy="6858000"/>
          </a:xfrm>
          <a:prstGeom prst="rect">
            <a:avLst/>
          </a:prstGeom>
          <a:noFill/>
          <a:ln w="9525">
            <a:noFill/>
          </a:ln>
        </p:spPr>
      </p:pic>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0" y="0"/>
            <a:ext cx="7860030" cy="6593205"/>
          </a:xfrm>
        </p:spPr>
        <p:txBody>
          <a:bodyPr/>
          <a:p>
            <a:r>
              <a:rPr sz="2800">
                <a:solidFill>
                  <a:schemeClr val="tx1"/>
                </a:solidFill>
                <a:sym typeface="+mn-ea"/>
              </a:rPr>
              <a:t>(3)一头金发、高额头，蓝眼睛，身材修长，穿着一袭黑色长裙，白净端庄的脸庞显出坚定又略带淡泊的神情，而那双微微内陷的大眼睛，则让你觉得能看透一切，看透未来。（</a:t>
            </a:r>
            <a:r>
              <a:rPr sz="2800">
                <a:solidFill>
                  <a:srgbClr val="1F2DA8"/>
                </a:solidFill>
                <a:sym typeface="+mn-ea"/>
              </a:rPr>
              <a:t>居里夫人</a:t>
            </a:r>
            <a:r>
              <a:rPr sz="2800">
                <a:solidFill>
                  <a:schemeClr val="tx1"/>
                </a:solidFill>
                <a:sym typeface="+mn-ea"/>
              </a:rPr>
              <a:t>）</a:t>
            </a:r>
            <a:endParaRPr lang="zh-CN" altLang="en-US" sz="2800">
              <a:solidFill>
                <a:schemeClr val="tx1"/>
              </a:solidFill>
            </a:endParaRPr>
          </a:p>
          <a:p>
            <a:endParaRPr lang="zh-CN" altLang="en-US" sz="2800">
              <a:solidFill>
                <a:schemeClr val="tx1"/>
              </a:solidFill>
            </a:endParaRPr>
          </a:p>
          <a:p>
            <a:r>
              <a:rPr sz="2800">
                <a:solidFill>
                  <a:srgbClr val="C00000"/>
                </a:solidFill>
                <a:sym typeface="+mn-ea"/>
              </a:rPr>
              <a:t>从金发、额头、眼睛、身材、长裙、脸、眼睛等容貌和服饰两方面，写出了居里夫人坚定执著，淡泊名利，刚毅顽强，为科学献身的精神。</a:t>
            </a:r>
            <a:endParaRPr lang="zh-CN" altLang="en-US">
              <a:solidFill>
                <a:srgbClr val="C00000"/>
              </a:solidFill>
            </a:endParaRPr>
          </a:p>
          <a:p>
            <a:endParaRPr lang="zh-CN" altLang="en-US"/>
          </a:p>
          <a:p>
            <a:endParaRPr lang="zh-CN" altLang="en-US"/>
          </a:p>
        </p:txBody>
      </p:sp>
      <p:pic>
        <p:nvPicPr>
          <p:cNvPr id="4" name="图片 3" descr="timg1"/>
          <p:cNvPicPr>
            <a:picLocks noChangeAspect="1"/>
          </p:cNvPicPr>
          <p:nvPr/>
        </p:nvPicPr>
        <p:blipFill>
          <a:blip r:embed="rId1"/>
          <a:stretch>
            <a:fillRect/>
          </a:stretch>
        </p:blipFill>
        <p:spPr>
          <a:xfrm>
            <a:off x="7705090" y="140335"/>
            <a:ext cx="4172585" cy="6130925"/>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ox(in)">
                                      <p:cBhvr>
                                        <p:cTn id="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0" y="0"/>
            <a:ext cx="12013565" cy="6858635"/>
          </a:xfrm>
        </p:spPr>
        <p:txBody>
          <a:bodyPr/>
          <a:p>
            <a:r>
              <a:rPr sz="2400">
                <a:sym typeface="+mn-ea"/>
              </a:rPr>
              <a:t>(4)(外祖母）她微笑的时候，那黑得像黑樱桃的眼珠儿睁得圆圆的，闪出一种难以形容的愉快光芒，在笑容里，快活地露出坚固的雪白的牙齿，虽然黑黑的两颊有许多皱纹，但整个面孔仍然显得年轻，明朗。她腰弯得几乎成为驼背，肥肥胖胖，可是举动却像一只大猫似的轻快而敏捷，并且柔软得也像这个可爱的动物。</a:t>
            </a:r>
            <a:r>
              <a:rPr sz="2400">
                <a:solidFill>
                  <a:srgbClr val="1F2DA8"/>
                </a:solidFill>
                <a:sym typeface="+mn-ea"/>
              </a:rPr>
              <a:t>（外祖母   《童年的朋友》高尔基）</a:t>
            </a:r>
            <a:endParaRPr lang="zh-CN" altLang="en-US" sz="2400">
              <a:solidFill>
                <a:srgbClr val="1F2DA8"/>
              </a:solidFill>
            </a:endParaRPr>
          </a:p>
          <a:p>
            <a:endParaRPr lang="zh-CN" altLang="en-US" sz="2400"/>
          </a:p>
          <a:p>
            <a:r>
              <a:rPr sz="2400">
                <a:solidFill>
                  <a:srgbClr val="C00000"/>
                </a:solidFill>
                <a:sym typeface="+mn-ea"/>
              </a:rPr>
              <a:t>从笑容、眼睛、牙齿、面颊四方面来写。写出了外祖母虽然年老，但性格开朗，心态年轻、明朗。</a:t>
            </a:r>
            <a:endParaRPr lang="zh-CN" altLang="en-US" sz="2400">
              <a:solidFill>
                <a:srgbClr val="C00000"/>
              </a:solidFill>
            </a:endParaRPr>
          </a:p>
          <a:p>
            <a:endParaRPr lang="zh-CN" altLang="en-US" sz="2400">
              <a:solidFill>
                <a:srgbClr val="C00000"/>
              </a:solidFill>
            </a:endParaRPr>
          </a:p>
          <a:p>
            <a:r>
              <a:rPr sz="2400">
                <a:solidFill>
                  <a:srgbClr val="C00000"/>
                </a:solidFill>
                <a:sym typeface="+mn-ea"/>
              </a:rPr>
              <a:t>归纳：</a:t>
            </a:r>
            <a:endParaRPr sz="2400">
              <a:solidFill>
                <a:srgbClr val="C00000"/>
              </a:solidFill>
              <a:sym typeface="+mn-ea"/>
            </a:endParaRPr>
          </a:p>
          <a:p>
            <a:r>
              <a:rPr sz="2400" b="1">
                <a:solidFill>
                  <a:srgbClr val="1F2DA8"/>
                </a:solidFill>
                <a:sym typeface="+mn-ea"/>
              </a:rPr>
              <a:t>外貌描写</a:t>
            </a:r>
            <a:r>
              <a:rPr sz="2400">
                <a:solidFill>
                  <a:srgbClr val="C00000"/>
                </a:solidFill>
                <a:sym typeface="+mn-ea"/>
              </a:rPr>
              <a:t>是一种对人物的容貌、服饰、神情、体型、姿态、年龄、风度、习惯性特点等外貌特征进行描写的描写方法，也称肖像描写。</a:t>
            </a:r>
            <a:endParaRPr lang="zh-CN" altLang="en-US" sz="2400">
              <a:solidFill>
                <a:srgbClr val="C00000"/>
              </a:solidFill>
            </a:endParaRPr>
          </a:p>
          <a:p>
            <a:endParaRPr lang="zh-CN" altLang="en-US" sz="2400">
              <a:solidFill>
                <a:srgbClr val="C00000"/>
              </a:solidFill>
            </a:endParaRPr>
          </a:p>
          <a:p>
            <a:endParaRPr lang="zh-CN" altLang="en-US" sz="2400">
              <a:solidFill>
                <a:srgbClr val="C000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strips(downLeft)">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3" y="200"/>
            <a:ext cx="10852237" cy="648000"/>
          </a:xfrm>
        </p:spPr>
        <p:txBody>
          <a:bodyPr/>
          <a:p>
            <a:r>
              <a:rPr lang="zh-CN" altLang="en-US"/>
              <a:t>二、怎么描写</a:t>
            </a:r>
            <a:endParaRPr lang="zh-CN" altLang="en-US"/>
          </a:p>
        </p:txBody>
      </p:sp>
      <p:sp>
        <p:nvSpPr>
          <p:cNvPr id="3" name="内容占位符 2"/>
          <p:cNvSpPr>
            <a:spLocks noGrp="1"/>
          </p:cNvSpPr>
          <p:nvPr>
            <p:ph idx="1"/>
          </p:nvPr>
        </p:nvSpPr>
        <p:spPr>
          <a:xfrm>
            <a:off x="0" y="812800"/>
            <a:ext cx="9856470" cy="5931535"/>
          </a:xfrm>
        </p:spPr>
        <p:txBody>
          <a:bodyPr/>
          <a:p>
            <a:r>
              <a:rPr lang="zh-CN" altLang="en-US" sz="2400" b="1">
                <a:solidFill>
                  <a:srgbClr val="FF0000"/>
                </a:solidFill>
              </a:rPr>
              <a:t>1、抓特征。</a:t>
            </a:r>
            <a:r>
              <a:rPr lang="zh-CN" altLang="en-US" sz="2400">
                <a:solidFill>
                  <a:schemeClr val="tx1"/>
                </a:solidFill>
              </a:rPr>
              <a:t>（特征是指人物独有的特点）</a:t>
            </a:r>
            <a:endParaRPr lang="zh-CN" altLang="en-US" sz="2400">
              <a:solidFill>
                <a:schemeClr val="tx1"/>
              </a:solidFill>
            </a:endParaRPr>
          </a:p>
          <a:p>
            <a:r>
              <a:rPr lang="zh-CN" altLang="en-US" sz="2000">
                <a:solidFill>
                  <a:schemeClr val="tx1"/>
                </a:solidFill>
              </a:rPr>
              <a:t>这么多的内容是否要面面俱到呢？不能面面俱到。</a:t>
            </a:r>
            <a:endParaRPr lang="zh-CN" altLang="en-US" sz="2000">
              <a:solidFill>
                <a:schemeClr val="tx1"/>
              </a:solidFill>
            </a:endParaRPr>
          </a:p>
          <a:p>
            <a:r>
              <a:rPr lang="zh-CN" altLang="en-US" sz="2000">
                <a:solidFill>
                  <a:schemeClr val="tx1"/>
                </a:solidFill>
              </a:rPr>
              <a:t>关键是要抓住人物的特征。这是人物外貌描写的灵魂。</a:t>
            </a:r>
            <a:endParaRPr lang="zh-CN" altLang="en-US" sz="2000">
              <a:solidFill>
                <a:schemeClr val="tx1"/>
              </a:solidFill>
            </a:endParaRPr>
          </a:p>
          <a:p>
            <a:r>
              <a:rPr lang="zh-CN" altLang="en-US" sz="2000">
                <a:solidFill>
                  <a:srgbClr val="FF0000"/>
                </a:solidFill>
              </a:rPr>
              <a:t>例1：</a:t>
            </a:r>
            <a:endParaRPr lang="zh-CN" altLang="en-US" sz="2000">
              <a:solidFill>
                <a:schemeClr val="tx1"/>
              </a:solidFill>
            </a:endParaRPr>
          </a:p>
          <a:p>
            <a:r>
              <a:rPr lang="zh-CN" altLang="en-US" sz="2000">
                <a:solidFill>
                  <a:schemeClr val="tx1"/>
                </a:solidFill>
              </a:rPr>
              <a:t>我看见他戴着黑布小帽，穿着黑布大马褂，深青布棉袍，蹒跚地走到铁道边，慢慢探身下去，尚不大难。</a:t>
            </a:r>
            <a:r>
              <a:rPr lang="zh-CN" altLang="en-US" sz="2000">
                <a:solidFill>
                  <a:srgbClr val="1F2DA8"/>
                </a:solidFill>
              </a:rPr>
              <a:t>(朱自清的《背影》）</a:t>
            </a:r>
            <a:endParaRPr lang="zh-CN" altLang="en-US" sz="2000">
              <a:solidFill>
                <a:srgbClr val="1F2DA8"/>
              </a:solidFill>
            </a:endParaRPr>
          </a:p>
          <a:p>
            <a:r>
              <a:rPr lang="zh-CN" altLang="en-US" sz="2000">
                <a:solidFill>
                  <a:schemeClr val="tx1"/>
                </a:solidFill>
              </a:rPr>
              <a:t>分析：这段外貌描写对父亲的衣着进行描写。父亲的穿着颜色上，材质上有什么特点</a:t>
            </a:r>
            <a:r>
              <a:rPr lang="en-US" altLang="zh-CN" sz="2000">
                <a:solidFill>
                  <a:schemeClr val="tx1"/>
                </a:solidFill>
              </a:rPr>
              <a:t>?</a:t>
            </a:r>
            <a:endParaRPr lang="zh-CN" altLang="en-US" sz="2000">
              <a:solidFill>
                <a:schemeClr val="tx1"/>
              </a:solidFill>
            </a:endParaRPr>
          </a:p>
          <a:p>
            <a:r>
              <a:rPr lang="zh-CN" altLang="en-US" sz="2000">
                <a:solidFill>
                  <a:srgbClr val="C00000"/>
                </a:solidFill>
              </a:rPr>
              <a:t>(1)黑色，深青色。因为当时家中祖母过世，父亲失业，家境惨淡，我又要与父亲分离。所以这两种颜色可以反映出父亲内心的沉重。</a:t>
            </a:r>
            <a:endParaRPr lang="zh-CN" altLang="en-US" sz="2000">
              <a:solidFill>
                <a:srgbClr val="C00000"/>
              </a:solidFill>
            </a:endParaRPr>
          </a:p>
          <a:p>
            <a:r>
              <a:rPr lang="zh-CN" altLang="en-US" sz="2000">
                <a:solidFill>
                  <a:srgbClr val="C00000"/>
                </a:solidFill>
              </a:rPr>
              <a:t>(2)父亲的穿戴式小帽、布棉袍，而给我的是紫毛大衣，反映出父亲对我真挚的关爱。</a:t>
            </a:r>
            <a:endParaRPr lang="zh-CN" altLang="en-US" sz="2000">
              <a:solidFill>
                <a:srgbClr val="C00000"/>
              </a:solidFill>
            </a:endParaRPr>
          </a:p>
        </p:txBody>
      </p:sp>
      <p:pic>
        <p:nvPicPr>
          <p:cNvPr id="12" name="图片 12" descr="u=1682656289,3674347971&amp;fm=26&amp;gp=0"/>
          <p:cNvPicPr>
            <a:picLocks noChangeAspect="1"/>
          </p:cNvPicPr>
          <p:nvPr/>
        </p:nvPicPr>
        <p:blipFill>
          <a:blip r:embed="rId1"/>
          <a:stretch>
            <a:fillRect/>
          </a:stretch>
        </p:blipFill>
        <p:spPr>
          <a:xfrm>
            <a:off x="8095615" y="0"/>
            <a:ext cx="4096385" cy="2974340"/>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strips(downLeft)">
                                      <p:cBhvr>
                                        <p:cTn id="7" dur="500"/>
                                        <p:tgtEl>
                                          <p:spTgt spid="3">
                                            <p:txEl>
                                              <p:pRg st="6" end="6"/>
                                            </p:txEl>
                                          </p:spTgt>
                                        </p:tgtEl>
                                      </p:cBhvr>
                                    </p:animEffect>
                                  </p:childTnLst>
                                </p:cTn>
                              </p:par>
                              <p:par>
                                <p:cTn id="8" presetID="18" presetClass="entr" presetSubtype="12" fill="hold" nodeType="withEffect">
                                  <p:stCondLst>
                                    <p:cond delay="0"/>
                                  </p:stCondLst>
                                  <p:childTnLst>
                                    <p:set>
                                      <p:cBhvr>
                                        <p:cTn id="9" dur="1" fill="hold">
                                          <p:stCondLst>
                                            <p:cond delay="0"/>
                                          </p:stCondLst>
                                        </p:cTn>
                                        <p:tgtEl>
                                          <p:spTgt spid="3">
                                            <p:txEl>
                                              <p:pRg st="7" end="7"/>
                                            </p:txEl>
                                          </p:spTgt>
                                        </p:tgtEl>
                                        <p:attrNameLst>
                                          <p:attrName>style.visibility</p:attrName>
                                        </p:attrNameLst>
                                      </p:cBhvr>
                                      <p:to>
                                        <p:strVal val="visible"/>
                                      </p:to>
                                    </p:set>
                                    <p:animEffect transition="in" filter="strips(downLeft)">
                                      <p:cBhvr>
                                        <p:cTn id="10"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0" y="0"/>
            <a:ext cx="11998325" cy="5041265"/>
          </a:xfrm>
        </p:spPr>
        <p:txBody>
          <a:bodyPr/>
          <a:p>
            <a:r>
              <a:rPr lang="zh-CN" altLang="en-US" sz="2000">
                <a:solidFill>
                  <a:srgbClr val="FF0000"/>
                </a:solidFill>
              </a:rPr>
              <a:t>例2：</a:t>
            </a:r>
            <a:endParaRPr lang="zh-CN" altLang="en-US" sz="2000">
              <a:solidFill>
                <a:srgbClr val="FF0000"/>
              </a:solidFill>
            </a:endParaRPr>
          </a:p>
          <a:p>
            <a:r>
              <a:rPr lang="zh-CN" altLang="en-US" sz="2000">
                <a:solidFill>
                  <a:schemeClr val="tx1"/>
                </a:solidFill>
              </a:rPr>
              <a:t>我就陪父亲在门槛上休息一会儿，他那颗很倔的头颅埋在膝盖里半晌都没动，那极短的发，似刚收割过的庄稼茬，高低不齐，灰白而失去了生机。</a:t>
            </a:r>
            <a:r>
              <a:rPr lang="zh-CN" altLang="en-US" sz="2000">
                <a:solidFill>
                  <a:srgbClr val="1F2DA8"/>
                </a:solidFill>
              </a:rPr>
              <a:t>(《台阶》)</a:t>
            </a:r>
            <a:endParaRPr lang="zh-CN" altLang="en-US" sz="2000">
              <a:solidFill>
                <a:srgbClr val="1F2DA8"/>
              </a:solidFill>
            </a:endParaRPr>
          </a:p>
          <a:p>
            <a:r>
              <a:rPr lang="zh-CN" altLang="en-US" sz="2000">
                <a:solidFill>
                  <a:srgbClr val="FF0000"/>
                </a:solidFill>
              </a:rPr>
              <a:t>分析：</a:t>
            </a:r>
            <a:endParaRPr lang="zh-CN" altLang="en-US" sz="2000">
              <a:solidFill>
                <a:schemeClr val="tx1"/>
              </a:solidFill>
            </a:endParaRPr>
          </a:p>
          <a:p>
            <a:r>
              <a:rPr lang="zh-CN" altLang="en-US" sz="2000">
                <a:solidFill>
                  <a:schemeClr val="tx1"/>
                </a:solidFill>
              </a:rPr>
              <a:t>这段文字对父亲的头颅和头发进行描写。头颅倔强却深埋膝盖中，短头发灰白无生机。从这段外貌描写中你看到了怎样的一个父亲？</a:t>
            </a:r>
            <a:endParaRPr lang="zh-CN" altLang="en-US" sz="2000">
              <a:solidFill>
                <a:schemeClr val="tx1"/>
              </a:solidFill>
            </a:endParaRPr>
          </a:p>
          <a:p>
            <a:r>
              <a:rPr lang="zh-CN" altLang="en-US" sz="2000">
                <a:solidFill>
                  <a:srgbClr val="C00000"/>
                </a:solidFill>
              </a:rPr>
              <a:t>父亲虽然造好了台阶，却失去了劳动能力，对于劳动者来说，劳动能力是他的一切。他的内心是无比痛苦的。沮丧、颓废、衰老、内心痛苦的父亲。</a:t>
            </a:r>
            <a:endParaRPr lang="zh-CN" altLang="en-US" sz="2000">
              <a:solidFill>
                <a:srgbClr val="C000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blinds(horizontal)">
                                      <p:cBhvr>
                                        <p:cTn id="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2800">
                <a:solidFill>
                  <a:srgbClr val="FF0000"/>
                </a:solidFill>
              </a:rPr>
              <a:t>例3:</a:t>
            </a:r>
            <a:endParaRPr lang="zh-CN" altLang="en-US" sz="2800">
              <a:solidFill>
                <a:srgbClr val="FF0000"/>
              </a:solidFill>
            </a:endParaRPr>
          </a:p>
          <a:p>
            <a:r>
              <a:rPr lang="zh-CN" altLang="en-US" sz="2800">
                <a:solidFill>
                  <a:schemeClr val="tx1"/>
                </a:solidFill>
              </a:rPr>
              <a:t>“这是个高大身材，长头发，眼球白多黑少的人，看人总像在渺视”(鲁迅《范爱农》）</a:t>
            </a:r>
            <a:endParaRPr lang="zh-CN" altLang="en-US" sz="2800">
              <a:solidFill>
                <a:schemeClr val="tx1"/>
              </a:solidFill>
            </a:endParaRPr>
          </a:p>
          <a:p>
            <a:r>
              <a:rPr lang="zh-CN" altLang="en-US" sz="2800">
                <a:solidFill>
                  <a:srgbClr val="FF0000"/>
                </a:solidFill>
              </a:rPr>
              <a:t>分析：</a:t>
            </a:r>
            <a:endParaRPr lang="zh-CN" altLang="en-US" sz="2800">
              <a:solidFill>
                <a:schemeClr val="tx1"/>
              </a:solidFill>
            </a:endParaRPr>
          </a:p>
          <a:p>
            <a:r>
              <a:rPr lang="zh-CN" altLang="en-US" sz="2800">
                <a:solidFill>
                  <a:srgbClr val="C00000"/>
                </a:solidFill>
              </a:rPr>
              <a:t>作者抓住人物眼球白多黑少这个主要特征，写出了范爱农自傲自负，对人对事总是表现出不屑和嘲讽的性格特点。</a:t>
            </a:r>
            <a:endParaRPr lang="zh-CN" altLang="en-US" sz="2800">
              <a:solidFill>
                <a:srgbClr val="C000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strips(downLeft)">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0" y="0"/>
            <a:ext cx="7608570" cy="5041265"/>
          </a:xfrm>
        </p:spPr>
        <p:txBody>
          <a:bodyPr/>
          <a:p>
            <a:r>
              <a:rPr lang="zh-CN" altLang="en-US" sz="2400">
                <a:solidFill>
                  <a:srgbClr val="FF0000"/>
                </a:solidFill>
              </a:rPr>
              <a:t>例4:</a:t>
            </a:r>
            <a:endParaRPr lang="zh-CN" altLang="en-US" sz="2400">
              <a:solidFill>
                <a:schemeClr val="tx1"/>
              </a:solidFill>
            </a:endParaRPr>
          </a:p>
          <a:p>
            <a:r>
              <a:rPr lang="zh-CN" altLang="en-US" sz="2400">
                <a:solidFill>
                  <a:schemeClr val="tx1"/>
                </a:solidFill>
              </a:rPr>
              <a:t>“孔乙己是站着喝酒而穿长衫的唯一的人。”“穿的虽然是长衫，可是又脏又破，似乎十多年没有补也没有洗。”</a:t>
            </a:r>
            <a:r>
              <a:rPr lang="zh-CN" altLang="en-US" sz="2400">
                <a:solidFill>
                  <a:srgbClr val="1F2DA8"/>
                </a:solidFill>
              </a:rPr>
              <a:t>(鲁迅《孔乙己》)</a:t>
            </a:r>
            <a:endParaRPr lang="zh-CN" altLang="en-US" sz="2400">
              <a:solidFill>
                <a:srgbClr val="1F2DA8"/>
              </a:solidFill>
            </a:endParaRPr>
          </a:p>
          <a:p>
            <a:r>
              <a:rPr lang="zh-CN" altLang="en-US" sz="2400">
                <a:solidFill>
                  <a:srgbClr val="FF0000"/>
                </a:solidFill>
              </a:rPr>
              <a:t>分析</a:t>
            </a:r>
            <a:r>
              <a:rPr lang="zh-CN" altLang="en-US" sz="2400">
                <a:solidFill>
                  <a:schemeClr val="tx1"/>
                </a:solidFill>
              </a:rPr>
              <a:t>：</a:t>
            </a:r>
            <a:endParaRPr lang="zh-CN" altLang="en-US" sz="2400">
              <a:solidFill>
                <a:schemeClr val="tx1"/>
              </a:solidFill>
            </a:endParaRPr>
          </a:p>
          <a:p>
            <a:r>
              <a:rPr lang="zh-CN" altLang="en-US" sz="2400">
                <a:solidFill>
                  <a:srgbClr val="C00000"/>
                </a:solidFill>
              </a:rPr>
              <a:t>作者抓住了孔乙己穿“长衫”这一衣着特征，突出了孔乙己迂腐、买弄、死要面子的特点。</a:t>
            </a:r>
            <a:endParaRPr lang="zh-CN" altLang="en-US" sz="2400">
              <a:solidFill>
                <a:srgbClr val="C00000"/>
              </a:solidFill>
            </a:endParaRPr>
          </a:p>
        </p:txBody>
      </p:sp>
      <p:pic>
        <p:nvPicPr>
          <p:cNvPr id="13" name="图片 13" descr="u=269728444,356291437&amp;fm=26&amp;gp=0"/>
          <p:cNvPicPr>
            <a:picLocks noChangeAspect="1"/>
          </p:cNvPicPr>
          <p:nvPr/>
        </p:nvPicPr>
        <p:blipFill>
          <a:blip r:embed="rId1"/>
          <a:stretch>
            <a:fillRect/>
          </a:stretch>
        </p:blipFill>
        <p:spPr>
          <a:xfrm>
            <a:off x="7977505" y="0"/>
            <a:ext cx="3766185" cy="6245225"/>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BEAUTIFY_FLAG" val="#wm#"/>
  <p:tag name="KSO_WM_TEMPLATE_CATEGORY" val="custom"/>
  <p:tag name="KSO_WM_TEMPLATE_INDEX" val="20187308"/>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62.xml><?xml version="1.0" encoding="utf-8"?>
<p:tagLst xmlns:p="http://schemas.openxmlformats.org/presentationml/2006/main">
  <p:tag name="KSO_WM_UNIT_ISCONTENTSTITLE" val="0"/>
  <p:tag name="KSO_WM_UNIT_PRESET_TEXT" val="空白演示"/>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187308_1*a*1"/>
  <p:tag name="KSO_WM_TEMPLATE_CATEGORY" val="custom"/>
  <p:tag name="KSO_WM_TEMPLATE_INDEX" val="20187308"/>
  <p:tag name="KSO_WM_UNIT_LAYERLEVEL" val="1"/>
  <p:tag name="KSO_WM_TAG_VERSION" val="1.0"/>
  <p:tag name="KSO_WM_BEAUTIFY_FLAG" val="#wm#"/>
</p:tagLst>
</file>

<file path=ppt/tags/tag63.xml><?xml version="1.0" encoding="utf-8"?>
<p:tagLst xmlns:p="http://schemas.openxmlformats.org/presentationml/2006/main">
  <p:tag name="KSO_WM_UNIT_ISCONTENTSTITLE" val="0"/>
  <p:tag name="KSO_WM_UNIT_PRESET_TEXT" val="在此输入您的封面副标题"/>
  <p:tag name="KSO_WM_UNIT_NOCLEAR" val="0"/>
  <p:tag name="KSO_WM_UNIT_VALUE" val="156"/>
  <p:tag name="KSO_WM_UNIT_HIGHLIGHT" val="0"/>
  <p:tag name="KSO_WM_UNIT_COMPATIBLE" val="0"/>
  <p:tag name="KSO_WM_UNIT_DIAGRAM_ISNUMVISUAL" val="0"/>
  <p:tag name="KSO_WM_UNIT_DIAGRAM_ISREFERUNIT" val="0"/>
  <p:tag name="KSO_WM_UNIT_TYPE" val="b"/>
  <p:tag name="KSO_WM_UNIT_INDEX" val="1"/>
  <p:tag name="KSO_WM_UNIT_ID" val="custom20187308_1*b*1"/>
  <p:tag name="KSO_WM_TEMPLATE_CATEGORY" val="custom"/>
  <p:tag name="KSO_WM_TEMPLATE_INDEX" val="20187308"/>
  <p:tag name="KSO_WM_UNIT_LAYERLEVEL" val="1"/>
  <p:tag name="KSO_WM_TAG_VERSION" val="1.0"/>
  <p:tag name="KSO_WM_BEAUTIFY_FLAG" val="#wm#"/>
</p:tagLst>
</file>

<file path=ppt/tags/tag64.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65.xml><?xml version="1.0" encoding="utf-8"?>
<p:tagLst xmlns:p="http://schemas.openxmlformats.org/presentationml/2006/main">
  <p:tag name="REFSHAPE" val="435837492"/>
  <p:tag name="KSO_WM_UNIT_PLACING_PICTURE_USER_VIEWPORT" val="{&quot;height&quot;:12060,&quot;width&quot;:7200}"/>
</p:tagLst>
</file>

<file path=ppt/tags/tag66.xml><?xml version="1.0" encoding="utf-8"?>
<p:tagLst xmlns:p="http://schemas.openxmlformats.org/presentationml/2006/main">
  <p:tag name="KSO_WM_BEAUTIFY_FLAG" val="#wm#"/>
  <p:tag name="KSO_WM_TEMPLATE_CATEGORY" val="custom"/>
  <p:tag name="KSO_WM_TEMPLATE_INDEX" val="20187308"/>
</p:tagLst>
</file>

<file path=ppt/tags/tag67.xml><?xml version="1.0" encoding="utf-8"?>
<p:tagLst xmlns:p="http://schemas.openxmlformats.org/presentationml/2006/main">
  <p:tag name="REFSHAPE" val="435849732"/>
  <p:tag name="KSO_WM_UNIT_PLACING_PICTURE_USER_VIEWPORT" val="{&quot;height&quot;:5100,&quot;width&quot;:3382}"/>
</p:tagLst>
</file>

<file path=ppt/tags/tag68.xml><?xml version="1.0" encoding="utf-8"?>
<p:tagLst xmlns:p="http://schemas.openxmlformats.org/presentationml/2006/main">
  <p:tag name="KSO_WM_BEAUTIFY_FLAG" val="#wm#"/>
  <p:tag name="KSO_WM_TEMPLATE_CATEGORY" val="custom"/>
  <p:tag name="KSO_WM_TEMPLATE_INDEX" val="20187308"/>
</p:tagLst>
</file>

<file path=ppt/tags/tag69.xml><?xml version="1.0" encoding="utf-8"?>
<p:tagLst xmlns:p="http://schemas.openxmlformats.org/presentationml/2006/main">
  <p:tag name="KSO_WM_BEAUTIFY_FLAG" val="#wm#"/>
  <p:tag name="KSO_WM_TEMPLATE_CATEGORY" val="custom"/>
  <p:tag name="KSO_WM_TEMPLATE_INDEX" val="20187308"/>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187308"/>
</p:tagLst>
</file>

<file path=ppt/tags/tag71.xml><?xml version="1.0" encoding="utf-8"?>
<p:tagLst xmlns:p="http://schemas.openxmlformats.org/presentationml/2006/main">
  <p:tag name="KSO_WM_BEAUTIFY_FLAG" val="#wm#"/>
  <p:tag name="KSO_WM_TEMPLATE_CATEGORY" val="custom"/>
  <p:tag name="KSO_WM_TEMPLATE_INDEX" val="20187308"/>
</p:tagLst>
</file>

<file path=ppt/tags/tag72.xml><?xml version="1.0" encoding="utf-8"?>
<p:tagLst xmlns:p="http://schemas.openxmlformats.org/presentationml/2006/main">
  <p:tag name="KSO_WM_BEAUTIFY_FLAG" val="#wm#"/>
  <p:tag name="KSO_WM_TEMPLATE_CATEGORY" val="custom"/>
  <p:tag name="KSO_WM_TEMPLATE_INDEX" val="20187308"/>
</p:tagLst>
</file>

<file path=ppt/tags/tag73.xml><?xml version="1.0" encoding="utf-8"?>
<p:tagLst xmlns:p="http://schemas.openxmlformats.org/presentationml/2006/main">
  <p:tag name="KSO_WM_BEAUTIFY_FLAG" val="#wm#"/>
  <p:tag name="KSO_WM_TEMPLATE_CATEGORY" val="custom"/>
  <p:tag name="KSO_WM_TEMPLATE_INDEX" val="20187308"/>
</p:tagLst>
</file>

<file path=ppt/tags/tag74.xml><?xml version="1.0" encoding="utf-8"?>
<p:tagLst xmlns:p="http://schemas.openxmlformats.org/presentationml/2006/main">
  <p:tag name="KSO_WM_BEAUTIFY_FLAG" val="#wm#"/>
  <p:tag name="KSO_WM_TEMPLATE_CATEGORY" val="custom"/>
  <p:tag name="KSO_WM_TEMPLATE_INDEX" val="20187308"/>
</p:tagLst>
</file>

<file path=ppt/tags/tag75.xml><?xml version="1.0" encoding="utf-8"?>
<p:tagLst xmlns:p="http://schemas.openxmlformats.org/presentationml/2006/main">
  <p:tag name="KSO_WM_BEAUTIFY_FLAG" val="#wm#"/>
  <p:tag name="KSO_WM_TEMPLATE_CATEGORY" val="custom"/>
  <p:tag name="KSO_WM_TEMPLATE_INDEX" val="20187308"/>
</p:tagLst>
</file>

<file path=ppt/tags/tag76.xml><?xml version="1.0" encoding="utf-8"?>
<p:tagLst xmlns:p="http://schemas.openxmlformats.org/presentationml/2006/main">
  <p:tag name="KSO_WM_BEAUTIFY_FLAG" val="#wm#"/>
  <p:tag name="KSO_WM_TEMPLATE_CATEGORY" val="custom"/>
  <p:tag name="KSO_WM_TEMPLATE_INDEX" val="20187308"/>
</p:tagLst>
</file>

<file path=ppt/tags/tag77.xml><?xml version="1.0" encoding="utf-8"?>
<p:tagLst xmlns:p="http://schemas.openxmlformats.org/presentationml/2006/main">
  <p:tag name="KSO_WM_BEAUTIFY_FLAG" val="#wm#"/>
  <p:tag name="KSO_WM_TEMPLATE_CATEGORY" val="custom"/>
  <p:tag name="KSO_WM_TEMPLATE_INDEX" val="20187308"/>
</p:tagLst>
</file>

<file path=ppt/tags/tag78.xml><?xml version="1.0" encoding="utf-8"?>
<p:tagLst xmlns:p="http://schemas.openxmlformats.org/presentationml/2006/main">
  <p:tag name="KSO_WM_BEAUTIFY_FLAG" val="#wm#"/>
  <p:tag name="KSO_WM_TEMPLATE_CATEGORY" val="custom"/>
  <p:tag name="KSO_WM_TEMPLATE_INDEX" val="20187308"/>
</p:tagLst>
</file>

<file path=ppt/tags/tag79.xml><?xml version="1.0" encoding="utf-8"?>
<p:tagLst xmlns:p="http://schemas.openxmlformats.org/presentationml/2006/main">
  <p:tag name="KSO_WM_BEAUTIFY_FLAG" val="#wm#"/>
  <p:tag name="KSO_WM_TEMPLATE_CATEGORY" val="custom"/>
  <p:tag name="KSO_WM_TEMPLATE_INDEX" val="20187308"/>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BEAUTIFY_FLAG" val="#wm#"/>
  <p:tag name="KSO_WM_TEMPLATE_CATEGORY" val="custom"/>
  <p:tag name="KSO_WM_TEMPLATE_INDEX" val="20187308"/>
</p:tagLst>
</file>

<file path=ppt/tags/tag81.xml><?xml version="1.0" encoding="utf-8"?>
<p:tagLst xmlns:p="http://schemas.openxmlformats.org/presentationml/2006/main">
  <p:tag name="KSO_WM_BEAUTIFY_FLAG" val="#wm#"/>
  <p:tag name="KSO_WM_TEMPLATE_CATEGORY" val="custom"/>
  <p:tag name="KSO_WM_TEMPLATE_INDEX" val="20187308"/>
</p:tagLst>
</file>

<file path=ppt/tags/tag82.xml><?xml version="1.0" encoding="utf-8"?>
<p:tagLst xmlns:p="http://schemas.openxmlformats.org/presentationml/2006/main">
  <p:tag name="KSO_WM_BEAUTIFY_FLAG" val="#wm#"/>
  <p:tag name="KSO_WM_TEMPLATE_CATEGORY" val="custom"/>
  <p:tag name="KSO_WM_TEMPLATE_INDEX" val="20187308"/>
</p:tagLst>
</file>

<file path=ppt/tags/tag83.xml><?xml version="1.0" encoding="utf-8"?>
<p:tagLst xmlns:p="http://schemas.openxmlformats.org/presentationml/2006/main">
  <p:tag name="KSO_WM_BEAUTIFY_FLAG" val="#wm#"/>
  <p:tag name="KSO_WM_TEMPLATE_CATEGORY" val="custom"/>
  <p:tag name="KSO_WM_TEMPLATE_INDEX" val="20187308"/>
</p:tagLst>
</file>

<file path=ppt/tags/tag84.xml><?xml version="1.0" encoding="utf-8"?>
<p:tagLst xmlns:p="http://schemas.openxmlformats.org/presentationml/2006/main">
  <p:tag name="KSO_WM_BEAUTIFY_FLAG" val="#wm#"/>
  <p:tag name="KSO_WM_TEMPLATE_CATEGORY" val="custom"/>
  <p:tag name="KSO_WM_TEMPLATE_INDEX" val="20187308"/>
</p:tagLst>
</file>

<file path=ppt/tags/tag85.xml><?xml version="1.0" encoding="utf-8"?>
<p:tagLst xmlns:p="http://schemas.openxmlformats.org/presentationml/2006/main">
  <p:tag name="KSO_WM_BEAUTIFY_FLAG" val="#wm#"/>
  <p:tag name="KSO_WM_TEMPLATE_CATEGORY" val="custom"/>
  <p:tag name="KSO_WM_TEMPLATE_INDEX" val="20187308"/>
</p:tagLst>
</file>

<file path=ppt/tags/tag86.xml><?xml version="1.0" encoding="utf-8"?>
<p:tagLst xmlns:p="http://schemas.openxmlformats.org/presentationml/2006/main">
  <p:tag name="KSO_WM_BEAUTIFY_FLAG" val="#wm#"/>
  <p:tag name="KSO_WM_TEMPLATE_CATEGORY" val="custom"/>
  <p:tag name="KSO_WM_TEMPLATE_INDEX" val="20187308"/>
</p:tagLst>
</file>

<file path=ppt/tags/tag87.xml><?xml version="1.0" encoding="utf-8"?>
<p:tagLst xmlns:p="http://schemas.openxmlformats.org/presentationml/2006/main">
  <p:tag name="KSO_WM_BEAUTIFY_FLAG" val="#wm#"/>
  <p:tag name="KSO_WM_TEMPLATE_CATEGORY" val="custom"/>
  <p:tag name="KSO_WM_TEMPLATE_INDEX" val="20187308"/>
</p:tagLst>
</file>

<file path=ppt/tags/tag88.xml><?xml version="1.0" encoding="utf-8"?>
<p:tagLst xmlns:p="http://schemas.openxmlformats.org/presentationml/2006/main">
  <p:tag name="KSO_WM_BEAUTIFY_FLAG" val="#wm#"/>
  <p:tag name="KSO_WM_TEMPLATE_CATEGORY" val="custom"/>
  <p:tag name="KSO_WM_TEMPLATE_INDEX" val="20187308"/>
</p:tagLst>
</file>

<file path=ppt/tags/tag89.xml><?xml version="1.0" encoding="utf-8"?>
<p:tagLst xmlns:p="http://schemas.openxmlformats.org/presentationml/2006/main">
  <p:tag name="KSO_WM_BEAUTIFY_FLAG" val="#wm#"/>
  <p:tag name="KSO_WM_TEMPLATE_CATEGORY" val="custom"/>
  <p:tag name="KSO_WM_TEMPLATE_INDEX" val="20187308"/>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BEAUTIFY_FLAG" val="#wm#"/>
  <p:tag name="KSO_WM_TEMPLATE_CATEGORY" val="custom"/>
  <p:tag name="KSO_WM_TEMPLATE_INDEX" val="20187308"/>
</p:tagLst>
</file>

<file path=ppt/tags/tag91.xml><?xml version="1.0" encoding="utf-8"?>
<p:tagLst xmlns:p="http://schemas.openxmlformats.org/presentationml/2006/main">
  <p:tag name="KSO_WM_BEAUTIFY_FLAG" val="#wm#"/>
  <p:tag name="KSO_WM_TEMPLATE_CATEGORY" val="custom"/>
  <p:tag name="KSO_WM_TEMPLATE_INDEX" val="20187308"/>
</p:tagLst>
</file>

<file path=ppt/tags/tag92.xml><?xml version="1.0" encoding="utf-8"?>
<p:tagLst xmlns:p="http://schemas.openxmlformats.org/presentationml/2006/main">
  <p:tag name="KSO_WM_BEAUTIFY_FLAG" val="#wm#"/>
  <p:tag name="KSO_WM_TEMPLATE_CATEGORY" val="custom"/>
  <p:tag name="KSO_WM_TEMPLATE_INDEX" val="20187308"/>
</p:tagLst>
</file>

<file path=ppt/tags/tag93.xml><?xml version="1.0" encoding="utf-8"?>
<p:tagLst xmlns:p="http://schemas.openxmlformats.org/presentationml/2006/main">
  <p:tag name="KSO_WM_BEAUTIFY_FLAG" val="#wm#"/>
  <p:tag name="KSO_WM_TEMPLATE_CATEGORY" val="custom"/>
  <p:tag name="KSO_WM_TEMPLATE_INDEX" val="20187308"/>
</p:tagLst>
</file>

<file path=ppt/tags/tag94.xml><?xml version="1.0" encoding="utf-8"?>
<p:tagLst xmlns:p="http://schemas.openxmlformats.org/presentationml/2006/main">
  <p:tag name="KSO_WM_BEAUTIFY_FLAG" val="#wm#"/>
  <p:tag name="KSO_WM_TEMPLATE_CATEGORY" val="custom"/>
  <p:tag name="KSO_WM_TEMPLATE_INDEX" val="20187308"/>
</p:tagLst>
</file>

<file path=ppt/tags/tag95.xml><?xml version="1.0" encoding="utf-8"?>
<p:tagLst xmlns:p="http://schemas.openxmlformats.org/presentationml/2006/main">
  <p:tag name="KSO_WM_BEAUTIFY_FLAG" val="#wm#"/>
  <p:tag name="KSO_WM_TEMPLATE_CATEGORY" val="custom"/>
  <p:tag name="KSO_WM_TEMPLATE_INDEX" val="20187308"/>
</p:tagLst>
</file>

<file path=ppt/tags/tag96.xml><?xml version="1.0" encoding="utf-8"?>
<p:tagLst xmlns:p="http://schemas.openxmlformats.org/presentationml/2006/main">
  <p:tag name="KSO_WM_BEAUTIFY_FLAG" val="#wm#"/>
  <p:tag name="KSO_WM_TEMPLATE_CATEGORY" val="custom"/>
  <p:tag name="KSO_WM_TEMPLATE_INDEX" val="20187308"/>
</p:tagLst>
</file>

<file path=ppt/tags/tag97.xml><?xml version="1.0" encoding="utf-8"?>
<p:tagLst xmlns:p="http://schemas.openxmlformats.org/presentationml/2006/main">
  <p:tag name="KSO_WM_BEAUTIFY_FLAG" val="#wm#"/>
  <p:tag name="KSO_WM_TEMPLATE_CATEGORY" val="custom"/>
  <p:tag name="KSO_WM_TEMPLATE_INDEX" val="20187308"/>
</p:tagLst>
</file>

<file path=ppt/tags/tag98.xml><?xml version="1.0" encoding="utf-8"?>
<p:tagLst xmlns:p="http://schemas.openxmlformats.org/presentationml/2006/main">
  <p:tag name="KSO_WM_BEAUTIFY_FLAG" val="#wm#"/>
  <p:tag name="KSO_WM_TEMPLATE_CATEGORY" val="custom"/>
  <p:tag name="KSO_WM_TEMPLATE_INDEX" val="20187308"/>
</p:tagLst>
</file>

<file path=ppt/tags/tag99.xml><?xml version="1.0" encoding="utf-8"?>
<p:tagLst xmlns:p="http://schemas.openxmlformats.org/presentationml/2006/main">
  <p:tag name="KSO_WM_BEAUTIFY_FLAG" val="#wm#"/>
  <p:tag name="KSO_WM_TEMPLATE_CATEGORY" val="custom"/>
  <p:tag name="KSO_WM_TEMPLATE_INDEX" val="2018730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6437</Words>
  <Application>WPS 演示</Application>
  <PresentationFormat>宽屏</PresentationFormat>
  <Paragraphs>198</Paragraphs>
  <Slides>35</Slides>
  <Notes>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35</vt:i4>
      </vt:variant>
    </vt:vector>
  </HeadingPairs>
  <TitlesOfParts>
    <vt:vector size="41" baseType="lpstr">
      <vt:lpstr>Arial</vt:lpstr>
      <vt:lpstr>宋体</vt:lpstr>
      <vt:lpstr>Wingdings</vt:lpstr>
      <vt:lpstr>微软雅黑</vt:lpstr>
      <vt:lpstr>Arial Unicode MS</vt:lpstr>
      <vt:lpstr>Office 主题​​</vt:lpstr>
      <vt:lpstr>记叙文写作之描写(一) </vt:lpstr>
      <vt:lpstr>一、描写什么</vt:lpstr>
      <vt:lpstr>PowerPoint 演示文稿</vt:lpstr>
      <vt:lpstr>PowerPoint 演示文稿</vt:lpstr>
      <vt:lpstr>PowerPoint 演示文稿</vt:lpstr>
      <vt:lpstr>二、怎么描写</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2、有顺序。（一般从整体到局部，局部描写时从上到下）</vt:lpstr>
      <vt:lpstr>PowerPoint 演示文稿</vt:lpstr>
      <vt:lpstr>3、有情感。(在用词造句中中渗透作者对人物的褒贬的态度)</vt:lpstr>
      <vt:lpstr>4、求生动。(准确运用比喻、比拟、夸张等修辞手法）</vt:lpstr>
      <vt:lpstr>PowerPoint 演示文稿</vt:lpstr>
      <vt:lpstr>补充：请指出下列人物外貌描写运用了什么方法？</vt:lpstr>
      <vt:lpstr>PowerPoint 演示文稿</vt:lpstr>
      <vt:lpstr>PowerPoint 演示文稿</vt:lpstr>
      <vt:lpstr>三、前后变化着的肖像描写:</vt:lpstr>
      <vt:lpstr>PowerPoint 演示文稿</vt:lpstr>
      <vt:lpstr>PowerPoint 演示文稿</vt:lpstr>
      <vt:lpstr>2、祥林嫂</vt:lpstr>
      <vt:lpstr>PowerPoint 演示文稿</vt:lpstr>
      <vt:lpstr>四、知人知面不知心</vt:lpstr>
      <vt:lpstr>五、经典外貌描写段落欣赏</vt:lpstr>
      <vt:lpstr>PowerPoint 演示文稿</vt:lpstr>
      <vt:lpstr>六、布置练笔</vt:lpstr>
      <vt:lpstr>(二)根据下面人物图片，写一段人物外貌描写文字，150字左右。</vt:lpstr>
      <vt:lpstr>PowerPoint 演示文稿</vt:lpstr>
      <vt:lpstr>PowerPoint 演示文稿</vt:lpstr>
      <vt:lpstr>PowerPoint 演示文稿</vt:lpstr>
      <vt:lpstr>鲁迅:</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31</cp:revision>
  <dcterms:created xsi:type="dcterms:W3CDTF">2019-06-19T02:08:00Z</dcterms:created>
  <dcterms:modified xsi:type="dcterms:W3CDTF">2020-02-06T07:45:44Z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2052-11.1.0.9339</vt:lpwstr>
  </property>
</Properties>
</file>