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74"/>
  </p:notesMasterIdLst>
  <p:handoutMasterIdLst>
    <p:handoutMasterId r:id="rId75"/>
  </p:handoutMasterIdLst>
  <p:sldIdLst>
    <p:sldId id="688" r:id="rId2"/>
    <p:sldId id="520" r:id="rId3"/>
    <p:sldId id="521" r:id="rId4"/>
    <p:sldId id="725" r:id="rId5"/>
    <p:sldId id="522" r:id="rId6"/>
    <p:sldId id="523" r:id="rId7"/>
    <p:sldId id="778" r:id="rId8"/>
    <p:sldId id="524" r:id="rId9"/>
    <p:sldId id="788" r:id="rId10"/>
    <p:sldId id="728" r:id="rId11"/>
    <p:sldId id="730" r:id="rId12"/>
    <p:sldId id="807" r:id="rId13"/>
    <p:sldId id="808" r:id="rId14"/>
    <p:sldId id="809" r:id="rId15"/>
    <p:sldId id="810" r:id="rId16"/>
    <p:sldId id="811" r:id="rId17"/>
    <p:sldId id="812" r:id="rId18"/>
    <p:sldId id="813" r:id="rId19"/>
    <p:sldId id="814" r:id="rId20"/>
    <p:sldId id="770" r:id="rId21"/>
    <p:sldId id="771" r:id="rId22"/>
    <p:sldId id="772" r:id="rId23"/>
    <p:sldId id="781" r:id="rId24"/>
    <p:sldId id="795" r:id="rId25"/>
    <p:sldId id="796" r:id="rId26"/>
    <p:sldId id="733" r:id="rId27"/>
    <p:sldId id="734" r:id="rId28"/>
    <p:sldId id="816" r:id="rId29"/>
    <p:sldId id="815" r:id="rId30"/>
    <p:sldId id="805" r:id="rId31"/>
    <p:sldId id="806" r:id="rId32"/>
    <p:sldId id="773" r:id="rId33"/>
    <p:sldId id="802" r:id="rId34"/>
    <p:sldId id="759" r:id="rId35"/>
    <p:sldId id="762" r:id="rId36"/>
    <p:sldId id="736" r:id="rId37"/>
    <p:sldId id="737" r:id="rId38"/>
    <p:sldId id="803" r:id="rId39"/>
    <p:sldId id="768" r:id="rId40"/>
    <p:sldId id="804" r:id="rId41"/>
    <p:sldId id="792" r:id="rId42"/>
    <p:sldId id="741" r:id="rId43"/>
    <p:sldId id="743" r:id="rId44"/>
    <p:sldId id="789" r:id="rId45"/>
    <p:sldId id="783" r:id="rId46"/>
    <p:sldId id="786" r:id="rId47"/>
    <p:sldId id="790" r:id="rId48"/>
    <p:sldId id="799" r:id="rId49"/>
    <p:sldId id="784" r:id="rId50"/>
    <p:sldId id="745" r:id="rId51"/>
    <p:sldId id="797" r:id="rId52"/>
    <p:sldId id="777" r:id="rId53"/>
    <p:sldId id="751" r:id="rId54"/>
    <p:sldId id="754" r:id="rId55"/>
    <p:sldId id="755" r:id="rId56"/>
    <p:sldId id="562" r:id="rId57"/>
    <p:sldId id="563" r:id="rId58"/>
    <p:sldId id="764" r:id="rId59"/>
    <p:sldId id="749" r:id="rId60"/>
    <p:sldId id="798" r:id="rId61"/>
    <p:sldId id="567" r:id="rId62"/>
    <p:sldId id="568" r:id="rId63"/>
    <p:sldId id="569" r:id="rId64"/>
    <p:sldId id="570" r:id="rId65"/>
    <p:sldId id="723" r:id="rId66"/>
    <p:sldId id="649" r:id="rId67"/>
    <p:sldId id="647" r:id="rId68"/>
    <p:sldId id="800" r:id="rId69"/>
    <p:sldId id="801" r:id="rId70"/>
    <p:sldId id="648" r:id="rId71"/>
    <p:sldId id="578" r:id="rId72"/>
    <p:sldId id="581" r:id="rId73"/>
  </p:sldIdLst>
  <p:sldSz cx="9144000" cy="5143500" type="screen16x9"/>
  <p:notesSz cx="6858000" cy="9144000"/>
  <p:embeddedFontLst>
    <p:embeddedFont>
      <p:font typeface="楷体" pitchFamily="49" charset="-122"/>
      <p:regular r:id="rId76"/>
    </p:embeddedFont>
    <p:embeddedFont>
      <p:font typeface="微软雅黑" pitchFamily="34" charset="-122"/>
      <p:regular r:id="rId77"/>
      <p:bold r:id="rId78"/>
    </p:embeddedFont>
    <p:embeddedFont>
      <p:font typeface="FZXingKai-S04" charset="-122"/>
      <p:regular r:id="rId79"/>
    </p:embeddedFont>
    <p:embeddedFont>
      <p:font typeface="黑体" pitchFamily="49" charset="-122"/>
      <p:regular r:id="rId80"/>
    </p:embeddedFont>
    <p:embeddedFont>
      <p:font typeface="汉语拼音" charset="0"/>
      <p:regular r:id="rId81"/>
    </p:embeddedFont>
    <p:embeddedFont>
      <p:font typeface="Arial Unicode MS" charset="-122"/>
      <p:regular r:id="rId82"/>
    </p:embeddedFont>
    <p:embeddedFont>
      <p:font typeface="Calibri" pitchFamily="34" charset="0"/>
      <p:regular r:id="rId83"/>
      <p:bold r:id="rId84"/>
      <p:italic r:id="rId85"/>
      <p:boldItalic r:id="rId86"/>
    </p:embeddedFont>
    <p:embeddedFont>
      <p:font typeface="Impact" pitchFamily="34" charset="0"/>
      <p:regular r:id="rId8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71" autoAdjust="0"/>
    <p:restoredTop sz="94955" autoAdjust="0"/>
  </p:normalViewPr>
  <p:slideViewPr>
    <p:cSldViewPr>
      <p:cViewPr varScale="1">
        <p:scale>
          <a:sx n="89" d="100"/>
          <a:sy n="89" d="100"/>
        </p:scale>
        <p:origin x="-378" y="-102"/>
      </p:cViewPr>
      <p:guideLst>
        <p:guide orient="horz" pos="168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80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font" Target="fonts/font1.fntdata"/><Relationship Id="rId84" Type="http://schemas.openxmlformats.org/officeDocument/2006/relationships/font" Target="fonts/font9.fntdata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font" Target="fonts/font4.fntdata"/><Relationship Id="rId87" Type="http://schemas.openxmlformats.org/officeDocument/2006/relationships/font" Target="fonts/font12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7.fntdata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5.fntdata"/><Relationship Id="rId85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83" Type="http://schemas.openxmlformats.org/officeDocument/2006/relationships/font" Target="fonts/font8.fntdata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3.fntdata"/><Relationship Id="rId81" Type="http://schemas.openxmlformats.org/officeDocument/2006/relationships/font" Target="fonts/font6.fntdata"/><Relationship Id="rId86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2EC99E4-F600-4CE7-9D73-5C2C699F2B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71840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816C413-0FFB-495B-9F13-D91243623E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39709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63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16AD3119-9B3F-4D3F-80E7-97A45C9A5431}" type="slidenum">
              <a:rPr lang="zh-CN" altLang="en-US" smtClean="0">
                <a:latin typeface="Arial" charset="0"/>
                <a:ea typeface="宋体" charset="-122"/>
              </a:rPr>
              <a:pPr>
                <a:buFontTx/>
                <a:buNone/>
              </a:pPr>
              <a:t>5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5779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  <a:ea typeface="宋体" charset="-122"/>
              </a:rPr>
              <a:t>状元成才路；</a:t>
            </a:r>
            <a:r>
              <a:rPr lang="en-US" altLang="zh-CN" smtClean="0">
                <a:latin typeface="Arial" charset="0"/>
                <a:ea typeface="宋体" charset="-122"/>
              </a:rPr>
              <a:t> 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75780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  <a:ea typeface="宋体" charset="-122"/>
              </a:rPr>
              <a:t>状元成才路；</a:t>
            </a:r>
            <a:r>
              <a:rPr lang="en-US" altLang="zh-CN" smtClean="0">
                <a:latin typeface="Arial" charset="0"/>
                <a:ea typeface="宋体" charset="-122"/>
              </a:rPr>
              <a:t> 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75781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F7F884E0-323D-46DB-80F6-189CE61416B7}" type="slidenum">
              <a:rPr lang="zh-CN" altLang="en-US" smtClean="0">
                <a:latin typeface="Arial" charset="0"/>
                <a:ea typeface="宋体" charset="-122"/>
              </a:rPr>
              <a:pPr>
                <a:buFontTx/>
                <a:buNone/>
              </a:pPr>
              <a:t>36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88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68DF9541-EA3C-4A6E-98EC-27286B9D2D2D}" type="slidenum">
              <a:rPr lang="zh-CN" altLang="en-US" smtClean="0">
                <a:latin typeface="Arial" charset="0"/>
                <a:ea typeface="宋体" charset="-122"/>
              </a:rPr>
              <a:pPr>
                <a:buFontTx/>
                <a:buNone/>
              </a:pPr>
              <a:t>38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808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B370B260-8622-4C5A-A9B8-F99AA1F81625}" type="slidenum">
              <a:rPr lang="zh-CN" altLang="en-US" smtClean="0">
                <a:latin typeface="Arial" charset="0"/>
                <a:ea typeface="宋体" charset="-122"/>
              </a:rPr>
              <a:pPr>
                <a:buFontTx/>
                <a:buNone/>
              </a:pPr>
              <a:t>39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https://timgsa.baidu.com/timg?image&amp;quality=80&amp;size=b9999_10000&amp;sec=1554954673708&amp;di=7e258e50f7ea10b7aed10601022fb0c9&amp;imgtype=jpg&amp;src=http%3A%2F%2Fimg3.imgtn.bdimg.com%2Fit%2Fu%3D124961813%2C2739923237%26fm%3D214%26gp%3D0.jpg"/>
          <p:cNvPicPr>
            <a:picLocks noChangeAspect="1" noChangeArrowheads="1"/>
          </p:cNvPicPr>
          <p:nvPr userDrawn="1"/>
        </p:nvPicPr>
        <p:blipFill>
          <a:blip r:embed="rId47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175" y="-20638"/>
            <a:ext cx="9140825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686424" y="69850"/>
            <a:ext cx="2062163" cy="500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itchFamily="2" charset="-122"/>
              </a:rPr>
              <a:t>11 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短文二篇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4" r:id="rId2"/>
    <p:sldLayoutId id="2147483703" r:id="rId3"/>
    <p:sldLayoutId id="2147483702" r:id="rId4"/>
    <p:sldLayoutId id="2147483701" r:id="rId5"/>
    <p:sldLayoutId id="2147483700" r:id="rId6"/>
    <p:sldLayoutId id="2147483699" r:id="rId7"/>
    <p:sldLayoutId id="2147483706" r:id="rId8"/>
    <p:sldLayoutId id="2147483698" r:id="rId9"/>
    <p:sldLayoutId id="2147483697" r:id="rId10"/>
    <p:sldLayoutId id="2147483696" r:id="rId11"/>
    <p:sldLayoutId id="2147483695" r:id="rId12"/>
    <p:sldLayoutId id="2147483694" r:id="rId13"/>
    <p:sldLayoutId id="2147483693" r:id="rId14"/>
    <p:sldLayoutId id="2147483692" r:id="rId15"/>
    <p:sldLayoutId id="2147483691" r:id="rId16"/>
    <p:sldLayoutId id="2147483690" r:id="rId17"/>
    <p:sldLayoutId id="2147483689" r:id="rId18"/>
    <p:sldLayoutId id="2147483688" r:id="rId19"/>
    <p:sldLayoutId id="2147483687" r:id="rId20"/>
    <p:sldLayoutId id="2147483686" r:id="rId21"/>
    <p:sldLayoutId id="2147483685" r:id="rId22"/>
    <p:sldLayoutId id="2147483684" r:id="rId23"/>
    <p:sldLayoutId id="2147483683" r:id="rId24"/>
    <p:sldLayoutId id="2147483682" r:id="rId25"/>
    <p:sldLayoutId id="2147483681" r:id="rId26"/>
    <p:sldLayoutId id="2147483680" r:id="rId27"/>
    <p:sldLayoutId id="2147483679" r:id="rId28"/>
    <p:sldLayoutId id="2147483678" r:id="rId29"/>
    <p:sldLayoutId id="2147483677" r:id="rId30"/>
    <p:sldLayoutId id="2147483676" r:id="rId31"/>
    <p:sldLayoutId id="2147483675" r:id="rId32"/>
    <p:sldLayoutId id="2147483674" r:id="rId33"/>
    <p:sldLayoutId id="2147483673" r:id="rId34"/>
    <p:sldLayoutId id="2147483672" r:id="rId35"/>
    <p:sldLayoutId id="2147483671" r:id="rId36"/>
    <p:sldLayoutId id="2147483670" r:id="rId37"/>
    <p:sldLayoutId id="2147483669" r:id="rId38"/>
    <p:sldLayoutId id="2147483668" r:id="rId39"/>
    <p:sldLayoutId id="2147483667" r:id="rId40"/>
    <p:sldLayoutId id="2147483666" r:id="rId41"/>
    <p:sldLayoutId id="2147483665" r:id="rId42"/>
    <p:sldLayoutId id="2147483664" r:id="rId43"/>
    <p:sldLayoutId id="2147483663" r:id="rId44"/>
    <p:sldLayoutId id="2147483662" r:id="rId45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37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audio" Target="file:///G:\&#35821;&#25991;&#20843;&#19978;&#20809;&#30424;&#25991;&#20214;\&#25945;&#23398;&#35838;&#20214;\&#31532;&#19977;&#21333;&#20803;\11%20&#30701;&#25991;&#20108;&#31687;\11%20&#30701;&#25991;&#20108;&#31687;-&#35760;&#25215;&#22825;&#23546;&#22812;&#28216;.mp3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audio" Target="file:///G:\&#35821;&#25991;&#20843;&#19978;&#20809;&#30424;&#25991;&#20214;\&#25945;&#23398;&#35838;&#20214;\&#31532;&#19977;&#21333;&#20803;\11%20&#30701;&#25991;&#20108;&#31687;\11%20&#30701;&#25991;&#20108;&#31687;-&#31572;&#35874;&#20013;&#20070;&#20070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2"/>
          <p:cNvSpPr>
            <a:spLocks noChangeArrowheads="1"/>
          </p:cNvSpPr>
          <p:nvPr/>
        </p:nvSpPr>
        <p:spPr bwMode="auto">
          <a:xfrm>
            <a:off x="539750" y="860425"/>
            <a:ext cx="80645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天的清明，地的广袤，山的挺拔，树的健壮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无不让我们心驰神往。古往今来，有多少文人墨客争相借景抒怀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寄情山水则生绵绵情思，抬头望月则发无限感慨。今天，我们一起学习两篇短文，借山水、明月感受两位古人心灵的律动。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Box 4"/>
          <p:cNvSpPr txBox="1">
            <a:spLocks noChangeArrowheads="1"/>
          </p:cNvSpPr>
          <p:nvPr/>
        </p:nvSpPr>
        <p:spPr bwMode="auto">
          <a:xfrm>
            <a:off x="542925" y="520700"/>
            <a:ext cx="8058150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450"/>
              </a:spcBef>
              <a:buFont typeface="Arial" charset="0"/>
              <a:buNone/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答谢中书书</a:t>
            </a:r>
          </a:p>
          <a:p>
            <a:pPr>
              <a:lnSpc>
                <a:spcPct val="200000"/>
              </a:lnSpc>
              <a:spcBef>
                <a:spcPts val="45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山川之美，古来共谈。高峰入云，清流见底。两岸石壁，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五色交辉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。青林翠竹，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俱备。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晓雾将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歇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，猿鸟乱鸣；夕日欲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颓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沉鳞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竞跃。实是欲界之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仙都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。自康乐以来，未复有能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其奇者。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604963" y="1995488"/>
            <a:ext cx="3254375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形容石壁色彩斑斓，交相辉映。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989638" y="1995488"/>
            <a:ext cx="742950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四季。</a:t>
            </a:r>
            <a:endParaRPr lang="zh-CN" altLang="en-US" dirty="0"/>
          </a:p>
        </p:txBody>
      </p:sp>
      <p:grpSp>
        <p:nvGrpSpPr>
          <p:cNvPr id="6042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04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2" name="矩形 2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827088" y="2846388"/>
            <a:ext cx="877887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消散。</a:t>
            </a:r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356100" y="2846388"/>
            <a:ext cx="725488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坠落。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311775" y="2846388"/>
            <a:ext cx="1852613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指水中潜游的鱼。</a:t>
            </a: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23850" y="3741738"/>
            <a:ext cx="2376488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神仙居住的美好世界。</a:t>
            </a:r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513263" y="3714750"/>
            <a:ext cx="4235450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参与，这里有“欣赏”“领悟”的意思。</a:t>
            </a:r>
            <a:endParaRPr lang="zh-CN" altLang="en-US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矩形 1"/>
          <p:cNvSpPr>
            <a:spLocks noChangeArrowheads="1"/>
          </p:cNvSpPr>
          <p:nvPr/>
        </p:nvSpPr>
        <p:spPr bwMode="auto">
          <a:xfrm>
            <a:off x="539750" y="700088"/>
            <a:ext cx="80645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译：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山川（景色）的美丽，自古以来就是（文人雅士）共同谈论、赞叹的啊。巍峨的山峰耸入云端，明净的溪流清澈见底。两岸的石壁色彩斑斓，交相辉映。青葱的树木、翠绿的竹丛，四季常存</a:t>
            </a:r>
            <a:r>
              <a:rPr lang="ii-CN" altLang="en-US" sz="2800" b="1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清晨的薄雾将要消散的时候，（可听到）猿、鸟此起彼伏的鸣叫声；夕阳快要落山了，潜游在水中的鱼争相跳出水面。（这里）实在是人间仙境啊。自从南朝谢灵运以来，就再也没有人能欣赏、领悟这种奇丽的景色了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144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144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28575" y="-3175"/>
            <a:ext cx="2007235" cy="522923"/>
            <a:chOff x="70" y="-63"/>
            <a:chExt cx="3161" cy="823"/>
          </a:xfrm>
        </p:grpSpPr>
        <p:sp>
          <p:nvSpPr>
            <p:cNvPr id="696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 dirty="0" smtClean="0">
                  <a:latin typeface="黑体" pitchFamily="49" charset="-122"/>
                  <a:ea typeface="黑体" pitchFamily="49" charset="-122"/>
                </a:rPr>
                <a:t>精细研读</a:t>
              </a:r>
              <a:endParaRPr kumimoji="1" lang="zh-CN" altLang="en-US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pic>
        <p:nvPicPr>
          <p:cNvPr id="16" name="图片 15" descr="154136591_1560649191225_mthum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555526"/>
            <a:ext cx="6552728" cy="436848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668344" y="699542"/>
            <a:ext cx="677108" cy="4176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</a:rPr>
              <a:t>山川之美，古来共谈。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28575" y="-3175"/>
            <a:ext cx="2007235" cy="522923"/>
            <a:chOff x="70" y="-63"/>
            <a:chExt cx="3161" cy="823"/>
          </a:xfrm>
        </p:grpSpPr>
        <p:sp>
          <p:nvSpPr>
            <p:cNvPr id="696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 dirty="0" smtClean="0">
                  <a:latin typeface="黑体" pitchFamily="49" charset="-122"/>
                  <a:ea typeface="黑体" pitchFamily="49" charset="-122"/>
                </a:rPr>
                <a:t>精细研读</a:t>
              </a:r>
              <a:endParaRPr kumimoji="1" lang="zh-CN" altLang="en-US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pic>
        <p:nvPicPr>
          <p:cNvPr id="16" name="图片 15" descr="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573528"/>
            <a:ext cx="7704856" cy="4569972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28575" y="-3175"/>
            <a:ext cx="2007235" cy="522923"/>
            <a:chOff x="70" y="-63"/>
            <a:chExt cx="3161" cy="823"/>
          </a:xfrm>
        </p:grpSpPr>
        <p:sp>
          <p:nvSpPr>
            <p:cNvPr id="696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 dirty="0" smtClean="0">
                  <a:latin typeface="黑体" pitchFamily="49" charset="-122"/>
                  <a:ea typeface="黑体" pitchFamily="49" charset="-122"/>
                </a:rPr>
                <a:t>精细研读</a:t>
              </a:r>
              <a:endParaRPr kumimoji="1" lang="zh-CN" altLang="en-US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pic>
        <p:nvPicPr>
          <p:cNvPr id="16" name="图片 15" descr="两岸石壁，五色交辉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555526"/>
            <a:ext cx="6984776" cy="459051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28575" y="-3175"/>
            <a:ext cx="2007235" cy="522923"/>
            <a:chOff x="70" y="-63"/>
            <a:chExt cx="3161" cy="823"/>
          </a:xfrm>
        </p:grpSpPr>
        <p:sp>
          <p:nvSpPr>
            <p:cNvPr id="696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 dirty="0" smtClean="0">
                  <a:latin typeface="黑体" pitchFamily="49" charset="-122"/>
                  <a:ea typeface="黑体" pitchFamily="49" charset="-122"/>
                </a:rPr>
                <a:t>精细研读</a:t>
              </a:r>
              <a:endParaRPr kumimoji="1" lang="zh-CN" altLang="en-US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pic>
        <p:nvPicPr>
          <p:cNvPr id="6" name="图片 5" descr="U9460P704DT201411241146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609600"/>
            <a:ext cx="8070049" cy="4533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1720" y="699542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</a:rPr>
              <a:t>青林翠竹，四时俱备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28575" y="-3175"/>
            <a:ext cx="2007235" cy="522923"/>
            <a:chOff x="70" y="-63"/>
            <a:chExt cx="3161" cy="823"/>
          </a:xfrm>
        </p:grpSpPr>
        <p:sp>
          <p:nvSpPr>
            <p:cNvPr id="696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 dirty="0" smtClean="0">
                  <a:latin typeface="黑体" pitchFamily="49" charset="-122"/>
                  <a:ea typeface="黑体" pitchFamily="49" charset="-122"/>
                </a:rPr>
                <a:t>精细研读</a:t>
              </a:r>
              <a:endParaRPr kumimoji="1" lang="zh-CN" altLang="en-US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pic>
        <p:nvPicPr>
          <p:cNvPr id="6" name="图片 5" descr="330823-1P213133P1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08542"/>
            <a:ext cx="7884368" cy="44349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87380" y="699542"/>
            <a:ext cx="677108" cy="4248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/>
              <a:t>晓雾将歇，猿鸟乱鸣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28575" y="-3175"/>
            <a:ext cx="2007235" cy="522923"/>
            <a:chOff x="70" y="-63"/>
            <a:chExt cx="3161" cy="823"/>
          </a:xfrm>
        </p:grpSpPr>
        <p:sp>
          <p:nvSpPr>
            <p:cNvPr id="696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 dirty="0" smtClean="0">
                  <a:latin typeface="黑体" pitchFamily="49" charset="-122"/>
                  <a:ea typeface="黑体" pitchFamily="49" charset="-122"/>
                </a:rPr>
                <a:t>精细研读</a:t>
              </a:r>
              <a:endParaRPr kumimoji="1" lang="zh-CN" altLang="en-US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pic>
        <p:nvPicPr>
          <p:cNvPr id="6" name="图片 5" descr="3019057926171525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83518"/>
            <a:ext cx="6959360" cy="46599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12360" y="699542"/>
            <a:ext cx="677108" cy="4248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/>
              <a:t>夕阳欲颓，沉鳞竞跃。</a:t>
            </a:r>
            <a:endParaRPr lang="zh-CN" altLang="en-US" sz="3200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28575" y="-3175"/>
            <a:ext cx="2007235" cy="522923"/>
            <a:chOff x="70" y="-63"/>
            <a:chExt cx="3161" cy="823"/>
          </a:xfrm>
        </p:grpSpPr>
        <p:sp>
          <p:nvSpPr>
            <p:cNvPr id="696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 dirty="0" smtClean="0">
                  <a:latin typeface="黑体" pitchFamily="49" charset="-122"/>
                  <a:ea typeface="黑体" pitchFamily="49" charset="-122"/>
                </a:rPr>
                <a:t>精细研读</a:t>
              </a:r>
              <a:endParaRPr kumimoji="1" lang="zh-CN" altLang="en-US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812360" y="699542"/>
            <a:ext cx="677108" cy="4248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/>
              <a:t>实是欲</a:t>
            </a:r>
            <a:r>
              <a:rPr lang="zh-CN" altLang="en-US" sz="3200" dirty="0" smtClean="0"/>
              <a:t>界</a:t>
            </a:r>
            <a:r>
              <a:rPr lang="zh-CN" altLang="en-US" sz="3200" dirty="0" smtClean="0"/>
              <a:t>之仙都。</a:t>
            </a:r>
            <a:endParaRPr lang="zh-CN" altLang="en-US" sz="3200" dirty="0"/>
          </a:p>
        </p:txBody>
      </p:sp>
      <p:pic>
        <p:nvPicPr>
          <p:cNvPr id="9" name="图片 8" descr="1030_20180909200601781020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2" y="555526"/>
            <a:ext cx="6554248" cy="4587974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28575" y="-3175"/>
            <a:ext cx="2007235" cy="522923"/>
            <a:chOff x="70" y="-63"/>
            <a:chExt cx="3161" cy="823"/>
          </a:xfrm>
        </p:grpSpPr>
        <p:sp>
          <p:nvSpPr>
            <p:cNvPr id="696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 dirty="0" smtClean="0">
                  <a:latin typeface="黑体" pitchFamily="49" charset="-122"/>
                  <a:ea typeface="黑体" pitchFamily="49" charset="-122"/>
                </a:rPr>
                <a:t>精细研读</a:t>
              </a:r>
              <a:endParaRPr kumimoji="1" lang="zh-CN" altLang="en-US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319917" y="699542"/>
            <a:ext cx="1169551" cy="4248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/>
              <a:t>自康乐以</a:t>
            </a:r>
            <a:r>
              <a:rPr lang="zh-CN" altLang="en-US" sz="3200" dirty="0" smtClean="0"/>
              <a:t>来，未复有能与其奇者。</a:t>
            </a:r>
            <a:endParaRPr lang="zh-CN" altLang="en-US" sz="3200" dirty="0"/>
          </a:p>
        </p:txBody>
      </p:sp>
      <p:pic>
        <p:nvPicPr>
          <p:cNvPr id="1026" name="Picture 2" descr="http://img.mp.itc.cn/upload/20170502/803b91dc2c8d4268a727eb51cd4e0c0b_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55526"/>
            <a:ext cx="6636905" cy="441769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-20638"/>
            <a:ext cx="9142412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04" name="矩形 7"/>
          <p:cNvSpPr>
            <a:spLocks noChangeArrowheads="1"/>
          </p:cNvSpPr>
          <p:nvPr/>
        </p:nvSpPr>
        <p:spPr bwMode="auto">
          <a:xfrm>
            <a:off x="7380288" y="42275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zh-CN" altLang="en-US" dirty="0">
                <a:solidFill>
                  <a:schemeClr val="bg1"/>
                </a:solidFill>
                <a:hlinkClick r:id="rId4" action="ppaction://hlinksldjump"/>
              </a:rPr>
              <a:t>第一课时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1205" name="矩形 8"/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zh-CN" altLang="en-US" dirty="0">
                <a:solidFill>
                  <a:schemeClr val="bg1"/>
                </a:solidFill>
                <a:hlinkClick r:id="rId5" action="ppaction://hlinksldjump"/>
              </a:rPr>
              <a:t>第二课时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1206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b="1" dirty="0"/>
            </a:p>
          </p:txBody>
        </p:sp>
        <p:sp>
          <p:nvSpPr>
            <p:cNvPr id="51212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FZXingKai-S04"/>
                </a:rPr>
                <a:t>八年级语文上册</a:t>
              </a:r>
            </a:p>
          </p:txBody>
        </p:sp>
      </p:grpSp>
      <p:sp>
        <p:nvSpPr>
          <p:cNvPr id="14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024717" y="1563638"/>
            <a:ext cx="5094566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 typeface="Arial" charset="0"/>
              <a:buNone/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11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短文二篇</a:t>
            </a:r>
          </a:p>
        </p:txBody>
      </p:sp>
      <p:pic>
        <p:nvPicPr>
          <p:cNvPr id="12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矩形 3"/>
          <p:cNvSpPr>
            <a:spLocks noChangeArrowheads="1"/>
          </p:cNvSpPr>
          <p:nvPr/>
        </p:nvSpPr>
        <p:spPr bwMode="auto">
          <a:xfrm>
            <a:off x="504825" y="1435100"/>
            <a:ext cx="1835150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2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四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俱备</a:t>
            </a:r>
          </a:p>
          <a:p>
            <a:pPr>
              <a:lnSpc>
                <a:spcPct val="22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晓雾将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歇</a:t>
            </a:r>
          </a:p>
          <a:p>
            <a:pPr>
              <a:lnSpc>
                <a:spcPct val="22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夕日欲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颓</a:t>
            </a: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2411413" y="1768475"/>
            <a:ext cx="6481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古义：季节。今义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指比较长的一段时间。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2411413" y="2701925"/>
            <a:ext cx="6481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古义：消散。今义：休息。</a:t>
            </a: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411413" y="3619500"/>
            <a:ext cx="6481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古义：坠落。今义：萎靡。</a:t>
            </a:r>
          </a:p>
        </p:txBody>
      </p:sp>
      <p:grpSp>
        <p:nvGrpSpPr>
          <p:cNvPr id="67589" name="组合 17"/>
          <p:cNvGrpSpPr>
            <a:grpSpLocks/>
          </p:cNvGrpSpPr>
          <p:nvPr/>
        </p:nvGrpSpPr>
        <p:grpSpPr bwMode="auto">
          <a:xfrm>
            <a:off x="539750" y="700088"/>
            <a:ext cx="1743075" cy="566737"/>
            <a:chOff x="461963" y="598488"/>
            <a:chExt cx="1743075" cy="566737"/>
          </a:xfrm>
        </p:grpSpPr>
        <p:sp>
          <p:nvSpPr>
            <p:cNvPr id="19" name="圆角矩形 18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1730376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1325563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906463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496888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67598" name="矩形 22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defTabSz="68580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古今异义</a:t>
              </a:r>
            </a:p>
          </p:txBody>
        </p:sp>
      </p:grpSp>
      <p:grpSp>
        <p:nvGrpSpPr>
          <p:cNvPr id="6759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759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9" grpId="0" bldLvl="0"/>
      <p:bldP spid="12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14"/>
          <p:cNvSpPr txBox="1">
            <a:spLocks noChangeArrowheads="1"/>
          </p:cNvSpPr>
          <p:nvPr/>
        </p:nvSpPr>
        <p:spPr bwMode="auto">
          <a:xfrm>
            <a:off x="1379538" y="1314450"/>
            <a:ext cx="49339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90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夕日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欲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颓（            ）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9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欲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穷其林（            ）</a:t>
            </a:r>
          </a:p>
        </p:txBody>
      </p:sp>
      <p:sp>
        <p:nvSpPr>
          <p:cNvPr id="68610" name="Text Box 16"/>
          <p:cNvSpPr txBox="1">
            <a:spLocks noChangeArrowheads="1"/>
          </p:cNvSpPr>
          <p:nvPr/>
        </p:nvSpPr>
        <p:spPr bwMode="auto">
          <a:xfrm>
            <a:off x="1379538" y="3203575"/>
            <a:ext cx="75136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未复有能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其奇者（                      ）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念无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为乐者（           ）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3341688" y="1408113"/>
            <a:ext cx="21383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副词，将要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3341688" y="2170113"/>
            <a:ext cx="23526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动词，想要</a:t>
            </a: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4572000" y="3251200"/>
            <a:ext cx="4240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动词，参与，文中指置身其中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4067175" y="4030663"/>
            <a:ext cx="19462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动词，和</a:t>
            </a:r>
          </a:p>
        </p:txBody>
      </p:sp>
      <p:sp>
        <p:nvSpPr>
          <p:cNvPr id="68615" name="TextBox 22"/>
          <p:cNvSpPr txBox="1">
            <a:spLocks noChangeArrowheads="1"/>
          </p:cNvSpPr>
          <p:nvPr/>
        </p:nvSpPr>
        <p:spPr bwMode="auto">
          <a:xfrm>
            <a:off x="496888" y="1768475"/>
            <a:ext cx="6477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欲</a:t>
            </a:r>
          </a:p>
        </p:txBody>
      </p:sp>
      <p:sp>
        <p:nvSpPr>
          <p:cNvPr id="24" name="左大括号 23">
            <a:extLst>
              <a:ext uri="{FF2B5EF4-FFF2-40B4-BE49-F238E27FC236}"/>
            </a:extLst>
          </p:cNvPr>
          <p:cNvSpPr/>
          <p:nvPr/>
        </p:nvSpPr>
        <p:spPr>
          <a:xfrm>
            <a:off x="1119188" y="1568450"/>
            <a:ext cx="287337" cy="1079500"/>
          </a:xfrm>
          <a:prstGeom prst="leftBrace">
            <a:avLst>
              <a:gd name="adj1" fmla="val 74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617" name="TextBox 24"/>
          <p:cNvSpPr txBox="1">
            <a:spLocks noChangeArrowheads="1"/>
          </p:cNvSpPr>
          <p:nvPr/>
        </p:nvSpPr>
        <p:spPr bwMode="auto">
          <a:xfrm>
            <a:off x="496888" y="3568700"/>
            <a:ext cx="49688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</a:t>
            </a:r>
          </a:p>
        </p:txBody>
      </p:sp>
      <p:sp>
        <p:nvSpPr>
          <p:cNvPr id="26" name="左大括号 25">
            <a:extLst>
              <a:ext uri="{FF2B5EF4-FFF2-40B4-BE49-F238E27FC236}"/>
            </a:extLst>
          </p:cNvPr>
          <p:cNvSpPr/>
          <p:nvPr/>
        </p:nvSpPr>
        <p:spPr>
          <a:xfrm>
            <a:off x="1119188" y="3368675"/>
            <a:ext cx="219075" cy="1079500"/>
          </a:xfrm>
          <a:prstGeom prst="leftBrace">
            <a:avLst>
              <a:gd name="adj1" fmla="val 74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8619" name="组合 18"/>
          <p:cNvGrpSpPr>
            <a:grpSpLocks/>
          </p:cNvGrpSpPr>
          <p:nvPr/>
        </p:nvGrpSpPr>
        <p:grpSpPr bwMode="auto">
          <a:xfrm>
            <a:off x="530225" y="565150"/>
            <a:ext cx="1743075" cy="566738"/>
            <a:chOff x="461963" y="598488"/>
            <a:chExt cx="1743075" cy="566737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1730376" y="715963"/>
              <a:ext cx="442912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1325563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5" name="圆角矩形 24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906463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7" name="圆角矩形 2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496888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68628" name="矩形 27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defTabSz="68580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一词多义</a:t>
              </a:r>
            </a:p>
          </p:txBody>
        </p:sp>
      </p:grpSp>
      <p:grpSp>
        <p:nvGrpSpPr>
          <p:cNvPr id="6862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86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3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菱形 3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/>
      <p:bldP spid="15" grpId="0" bldLvl="0"/>
      <p:bldP spid="16" grpId="0" bldLvl="0"/>
      <p:bldP spid="17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矩形 3"/>
          <p:cNvSpPr>
            <a:spLocks noChangeArrowheads="1"/>
          </p:cNvSpPr>
          <p:nvPr/>
        </p:nvSpPr>
        <p:spPr bwMode="auto">
          <a:xfrm>
            <a:off x="539750" y="1635125"/>
            <a:ext cx="16557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五色交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辉</a:t>
            </a:r>
          </a:p>
          <a:p>
            <a:pPr>
              <a:lnSpc>
                <a:spcPct val="20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夕日欲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颓</a:t>
            </a:r>
          </a:p>
        </p:txBody>
      </p:sp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2700338" y="1889125"/>
            <a:ext cx="3754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名词用作动词，辉映。</a:t>
            </a: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2700338" y="2733675"/>
            <a:ext cx="417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形容词用作动词，坠落。</a:t>
            </a:r>
          </a:p>
        </p:txBody>
      </p:sp>
      <p:grpSp>
        <p:nvGrpSpPr>
          <p:cNvPr id="69636" name="组合 10"/>
          <p:cNvGrpSpPr>
            <a:grpSpLocks/>
          </p:cNvGrpSpPr>
          <p:nvPr/>
        </p:nvGrpSpPr>
        <p:grpSpPr bwMode="auto">
          <a:xfrm>
            <a:off x="525463" y="627063"/>
            <a:ext cx="1743075" cy="566737"/>
            <a:chOff x="461963" y="598488"/>
            <a:chExt cx="1743075" cy="566502"/>
          </a:xfrm>
        </p:grpSpPr>
        <p:sp>
          <p:nvSpPr>
            <p:cNvPr id="12" name="圆角矩形 11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1730375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1325563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906463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496888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69645" name="矩形 15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defTabSz="68580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词类活用</a:t>
              </a:r>
            </a:p>
          </p:txBody>
        </p:sp>
      </p:grpSp>
      <p:grpSp>
        <p:nvGrpSpPr>
          <p:cNvPr id="6963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96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8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Box 1"/>
          <p:cNvSpPr txBox="1">
            <a:spLocks noChangeArrowheads="1"/>
          </p:cNvSpPr>
          <p:nvPr/>
        </p:nvSpPr>
        <p:spPr bwMode="auto">
          <a:xfrm>
            <a:off x="684213" y="842963"/>
            <a:ext cx="77041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latin typeface="宋体" charset="-122"/>
              </a:rPr>
              <a:t>    </a:t>
            </a:r>
          </a:p>
        </p:txBody>
      </p:sp>
      <p:grpSp>
        <p:nvGrpSpPr>
          <p:cNvPr id="6246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246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287016" y="627534"/>
            <a:ext cx="885698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文中总领全文的</a:t>
            </a:r>
            <a:r>
              <a:rPr lang="zh-CN" altLang="en-US" sz="3200" dirty="0" smtClean="0"/>
              <a:t>一句</a:t>
            </a:r>
            <a:r>
              <a:rPr lang="zh-CN" altLang="en-US" sz="3200" dirty="0" smtClean="0"/>
              <a:t>话是什么</a:t>
            </a:r>
            <a:r>
              <a:rPr lang="en-US" altLang="zh-CN" sz="3200" dirty="0" smtClean="0"/>
              <a:t>? </a:t>
            </a:r>
            <a:r>
              <a:rPr lang="zh-CN" altLang="en-US" sz="3200" dirty="0" smtClean="0"/>
              <a:t>全</a:t>
            </a:r>
            <a:r>
              <a:rPr lang="zh-CN" altLang="en-US" sz="3200" dirty="0" smtClean="0"/>
              <a:t>文围绕哪个字展开的</a:t>
            </a:r>
            <a:r>
              <a:rPr lang="en-US" altLang="zh-CN" sz="3200" dirty="0" smtClean="0"/>
              <a:t>?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1520" y="1707654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</a:rPr>
              <a:t>）山</a:t>
            </a:r>
            <a:r>
              <a:rPr lang="zh-CN" altLang="en-US" sz="3200" dirty="0" smtClean="0">
                <a:solidFill>
                  <a:srgbClr val="FF0000"/>
                </a:solidFill>
              </a:rPr>
              <a:t>川之美，古来共</a:t>
            </a:r>
            <a:r>
              <a:rPr lang="zh-CN" altLang="en-US" sz="3200" dirty="0" smtClean="0">
                <a:solidFill>
                  <a:srgbClr val="FF0000"/>
                </a:solidFill>
              </a:rPr>
              <a:t>识；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964" y="2499742"/>
            <a:ext cx="9030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</a:rPr>
              <a:t>）一</a:t>
            </a:r>
            <a:r>
              <a:rPr lang="zh-CN" altLang="en-US" sz="3200" dirty="0" smtClean="0">
                <a:solidFill>
                  <a:srgbClr val="FF0000"/>
                </a:solidFill>
              </a:rPr>
              <a:t>个“美”字，高度概括了山川景色的特点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Box 5"/>
          <p:cNvSpPr txBox="1">
            <a:spLocks noChangeArrowheads="1"/>
          </p:cNvSpPr>
          <p:nvPr/>
        </p:nvSpPr>
        <p:spPr bwMode="auto">
          <a:xfrm>
            <a:off x="468313" y="771525"/>
            <a:ext cx="7704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为了说明这个“美”字，作者描写了哪些景物？</a:t>
            </a:r>
          </a:p>
        </p:txBody>
      </p:sp>
      <p:sp>
        <p:nvSpPr>
          <p:cNvPr id="7" name="矩形 6">
            <a:extLst>
              <a:ext uri="{FF2B5EF4-FFF2-40B4-BE49-F238E27FC236}"/>
            </a:extLst>
          </p:cNvPr>
          <p:cNvSpPr/>
          <p:nvPr/>
        </p:nvSpPr>
        <p:spPr>
          <a:xfrm>
            <a:off x="611188" y="2211388"/>
            <a:ext cx="7921625" cy="1385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高峰</a:t>
            </a:r>
            <a:r>
              <a:rPr lang="zh-CN" altLang="en-US" sz="28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入云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清流</a:t>
            </a:r>
            <a:r>
              <a:rPr lang="zh-CN" altLang="en-US" sz="28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见底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。两岸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石壁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，五色交辉。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青林翠竹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，四时俱备。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晓雾</a:t>
            </a:r>
            <a:r>
              <a:rPr lang="zh-CN" altLang="en-US" sz="28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将歇，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猿鸟</a:t>
            </a:r>
            <a:r>
              <a:rPr lang="zh-CN" altLang="en-US" sz="28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乱鸣；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夕日</a:t>
            </a:r>
            <a:r>
              <a:rPr lang="zh-CN" altLang="en-US" sz="28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欲颓，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沉鳞</a:t>
            </a:r>
            <a:r>
              <a:rPr lang="zh-CN" altLang="en-US" sz="28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竞跃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8" name="圆角矩形标注 7">
            <a:extLst>
              <a:ext uri="{FF2B5EF4-FFF2-40B4-BE49-F238E27FC236}"/>
            </a:extLst>
          </p:cNvPr>
          <p:cNvSpPr/>
          <p:nvPr/>
        </p:nvSpPr>
        <p:spPr>
          <a:xfrm>
            <a:off x="1908175" y="1797050"/>
            <a:ext cx="1079500" cy="342900"/>
          </a:xfrm>
          <a:prstGeom prst="wedgeRoundRectCallout">
            <a:avLst>
              <a:gd name="adj1" fmla="val 16445"/>
              <a:gd name="adj2" fmla="val 123765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山之高</a:t>
            </a:r>
          </a:p>
        </p:txBody>
      </p:sp>
      <p:sp>
        <p:nvSpPr>
          <p:cNvPr id="9" name="圆角矩形标注 8">
            <a:extLst>
              <a:ext uri="{FF2B5EF4-FFF2-40B4-BE49-F238E27FC236}"/>
            </a:extLst>
          </p:cNvPr>
          <p:cNvSpPr/>
          <p:nvPr/>
        </p:nvSpPr>
        <p:spPr>
          <a:xfrm>
            <a:off x="3276600" y="1797050"/>
            <a:ext cx="1079500" cy="342900"/>
          </a:xfrm>
          <a:prstGeom prst="wedgeRoundRectCallout">
            <a:avLst>
              <a:gd name="adj1" fmla="val 16445"/>
              <a:gd name="adj2" fmla="val 123765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水之净</a:t>
            </a:r>
          </a:p>
        </p:txBody>
      </p:sp>
      <p:sp>
        <p:nvSpPr>
          <p:cNvPr id="10" name="圆角矩形标注 9">
            <a:extLst>
              <a:ext uri="{FF2B5EF4-FFF2-40B4-BE49-F238E27FC236}"/>
            </a:extLst>
          </p:cNvPr>
          <p:cNvSpPr/>
          <p:nvPr/>
        </p:nvSpPr>
        <p:spPr>
          <a:xfrm>
            <a:off x="4643438" y="3454400"/>
            <a:ext cx="2771775" cy="341313"/>
          </a:xfrm>
          <a:prstGeom prst="wedgeRoundRectCallout">
            <a:avLst>
              <a:gd name="adj1" fmla="val 5669"/>
              <a:gd name="adj2" fmla="val -146324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从静景转入动景</a:t>
            </a:r>
          </a:p>
        </p:txBody>
      </p:sp>
      <p:grpSp>
        <p:nvGrpSpPr>
          <p:cNvPr id="6349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34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Box 5"/>
          <p:cNvSpPr txBox="1">
            <a:spLocks noChangeArrowheads="1"/>
          </p:cNvSpPr>
          <p:nvPr/>
        </p:nvSpPr>
        <p:spPr bwMode="auto">
          <a:xfrm>
            <a:off x="522288" y="484188"/>
            <a:ext cx="80994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这些景物是杂乱无章的吗？作者是按照怎样的顺序将它们组织起来的？</a:t>
            </a:r>
          </a:p>
        </p:txBody>
      </p:sp>
      <p:sp>
        <p:nvSpPr>
          <p:cNvPr id="26628" name="矩形 6"/>
          <p:cNvSpPr>
            <a:spLocks noChangeArrowheads="1"/>
          </p:cNvSpPr>
          <p:nvPr/>
        </p:nvSpPr>
        <p:spPr bwMode="auto">
          <a:xfrm>
            <a:off x="1187450" y="1492250"/>
            <a:ext cx="30241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不是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杂乱无章的。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629" name="矩形 7"/>
          <p:cNvSpPr>
            <a:spLocks noChangeArrowheads="1"/>
          </p:cNvSpPr>
          <p:nvPr/>
        </p:nvSpPr>
        <p:spPr bwMode="auto">
          <a:xfrm>
            <a:off x="788988" y="2124075"/>
            <a:ext cx="372745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高峰入云，清流见底。两岸石壁，五色交辉。青林翠竹，四时俱备。晓雾将歇，猿鸟乱鸣；夕日欲颓，沉鳞竞跃。</a:t>
            </a:r>
            <a:endParaRPr lang="zh-CN" altLang="en-US"/>
          </a:p>
        </p:txBody>
      </p:sp>
      <p:sp>
        <p:nvSpPr>
          <p:cNvPr id="9" name="右箭头 8">
            <a:extLst>
              <a:ext uri="{FF2B5EF4-FFF2-40B4-BE49-F238E27FC236}"/>
            </a:extLst>
          </p:cNvPr>
          <p:cNvSpPr/>
          <p:nvPr/>
        </p:nvSpPr>
        <p:spPr>
          <a:xfrm>
            <a:off x="4462463" y="3579813"/>
            <a:ext cx="449262" cy="2159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0" name="右箭头 9">
            <a:extLst>
              <a:ext uri="{FF2B5EF4-FFF2-40B4-BE49-F238E27FC236}"/>
            </a:extLst>
          </p:cNvPr>
          <p:cNvSpPr/>
          <p:nvPr/>
        </p:nvSpPr>
        <p:spPr>
          <a:xfrm>
            <a:off x="4462463" y="4011613"/>
            <a:ext cx="449262" cy="2159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6632" name="TextBox 10"/>
          <p:cNvSpPr txBox="1">
            <a:spLocks noChangeArrowheads="1"/>
          </p:cNvSpPr>
          <p:nvPr/>
        </p:nvSpPr>
        <p:spPr bwMode="auto">
          <a:xfrm>
            <a:off x="5181600" y="3470275"/>
            <a:ext cx="6477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晨</a:t>
            </a:r>
          </a:p>
        </p:txBody>
      </p:sp>
      <p:sp>
        <p:nvSpPr>
          <p:cNvPr id="26633" name="TextBox 11"/>
          <p:cNvSpPr txBox="1">
            <a:spLocks noChangeArrowheads="1"/>
          </p:cNvSpPr>
          <p:nvPr/>
        </p:nvSpPr>
        <p:spPr bwMode="auto">
          <a:xfrm>
            <a:off x="5181600" y="3929063"/>
            <a:ext cx="647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昏</a:t>
            </a:r>
          </a:p>
        </p:txBody>
      </p:sp>
      <p:sp>
        <p:nvSpPr>
          <p:cNvPr id="13" name="右箭头 12">
            <a:extLst>
              <a:ext uri="{FF2B5EF4-FFF2-40B4-BE49-F238E27FC236}"/>
            </a:extLst>
          </p:cNvPr>
          <p:cNvSpPr/>
          <p:nvPr/>
        </p:nvSpPr>
        <p:spPr>
          <a:xfrm>
            <a:off x="4462463" y="2284413"/>
            <a:ext cx="449262" cy="2159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6635" name="TextBox 13"/>
          <p:cNvSpPr txBox="1">
            <a:spLocks noChangeArrowheads="1"/>
          </p:cNvSpPr>
          <p:nvPr/>
        </p:nvSpPr>
        <p:spPr bwMode="auto">
          <a:xfrm>
            <a:off x="5181600" y="2165350"/>
            <a:ext cx="20891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仰视、俯察</a:t>
            </a:r>
          </a:p>
        </p:txBody>
      </p:sp>
      <p:sp>
        <p:nvSpPr>
          <p:cNvPr id="26636" name="TextBox 16"/>
          <p:cNvSpPr txBox="1">
            <a:spLocks noChangeArrowheads="1"/>
          </p:cNvSpPr>
          <p:nvPr/>
        </p:nvSpPr>
        <p:spPr bwMode="auto">
          <a:xfrm>
            <a:off x="5181600" y="2686050"/>
            <a:ext cx="17287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平远的视角极目远眺</a:t>
            </a:r>
          </a:p>
        </p:txBody>
      </p:sp>
      <p:sp>
        <p:nvSpPr>
          <p:cNvPr id="18" name="右大括号 17">
            <a:extLst>
              <a:ext uri="{FF2B5EF4-FFF2-40B4-BE49-F238E27FC236}"/>
            </a:extLst>
          </p:cNvPr>
          <p:cNvSpPr/>
          <p:nvPr/>
        </p:nvSpPr>
        <p:spPr>
          <a:xfrm>
            <a:off x="7116763" y="2265363"/>
            <a:ext cx="306387" cy="129540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9" name="右大括号 18">
            <a:extLst>
              <a:ext uri="{FF2B5EF4-FFF2-40B4-BE49-F238E27FC236}"/>
            </a:extLst>
          </p:cNvPr>
          <p:cNvSpPr/>
          <p:nvPr/>
        </p:nvSpPr>
        <p:spPr>
          <a:xfrm>
            <a:off x="7116763" y="3617913"/>
            <a:ext cx="306387" cy="67310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6639" name="TextBox 19"/>
          <p:cNvSpPr txBox="1">
            <a:spLocks noChangeArrowheads="1"/>
          </p:cNvSpPr>
          <p:nvPr/>
        </p:nvSpPr>
        <p:spPr bwMode="auto">
          <a:xfrm>
            <a:off x="7629525" y="2625725"/>
            <a:ext cx="1044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静景</a:t>
            </a:r>
          </a:p>
        </p:txBody>
      </p:sp>
      <p:sp>
        <p:nvSpPr>
          <p:cNvPr id="26640" name="TextBox 20"/>
          <p:cNvSpPr txBox="1">
            <a:spLocks noChangeArrowheads="1"/>
          </p:cNvSpPr>
          <p:nvPr/>
        </p:nvSpPr>
        <p:spPr bwMode="auto">
          <a:xfrm>
            <a:off x="7629525" y="3741738"/>
            <a:ext cx="10445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动景</a:t>
            </a:r>
          </a:p>
        </p:txBody>
      </p:sp>
      <p:sp>
        <p:nvSpPr>
          <p:cNvPr id="22" name="右箭头 21">
            <a:extLst>
              <a:ext uri="{FF2B5EF4-FFF2-40B4-BE49-F238E27FC236}"/>
            </a:extLst>
          </p:cNvPr>
          <p:cNvSpPr/>
          <p:nvPr/>
        </p:nvSpPr>
        <p:spPr>
          <a:xfrm>
            <a:off x="4446588" y="2859088"/>
            <a:ext cx="450850" cy="4191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6452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452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菱形 2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9" grpId="0" animBg="1"/>
      <p:bldP spid="10" grpId="0" animBg="1"/>
      <p:bldP spid="26632" grpId="0"/>
      <p:bldP spid="26633" grpId="0"/>
      <p:bldP spid="13" grpId="0" animBg="1"/>
      <p:bldP spid="26635" grpId="0"/>
      <p:bldP spid="26636" grpId="0"/>
      <p:bldP spid="18" grpId="0" animBg="1"/>
      <p:bldP spid="19" grpId="0" animBg="1"/>
      <p:bldP spid="26639" grpId="0"/>
      <p:bldP spid="26640" grpId="0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5"/>
          <p:cNvSpPr txBox="1">
            <a:spLocks noChangeArrowheads="1"/>
          </p:cNvSpPr>
          <p:nvPr/>
        </p:nvSpPr>
        <p:spPr bwMode="auto">
          <a:xfrm>
            <a:off x="287338" y="627063"/>
            <a:ext cx="856932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    </a:t>
            </a:r>
            <a:r>
              <a:rPr lang="zh-CN" altLang="zh-CN" sz="2800" b="1">
                <a:latin typeface="宋体" charset="-122"/>
              </a:rPr>
              <a:t>“晓雾将歇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猿鸟乱鸣</a:t>
            </a:r>
            <a:r>
              <a:rPr lang="zh-CN" altLang="en-US" sz="2800" b="1">
                <a:latin typeface="宋体" charset="-122"/>
              </a:rPr>
              <a:t>；</a:t>
            </a:r>
            <a:r>
              <a:rPr lang="zh-CN" altLang="zh-CN" sz="2800" b="1">
                <a:latin typeface="宋体" charset="-122"/>
              </a:rPr>
              <a:t>夕日欲颓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沉鳞竞跃。”试用形象的语言描绘其画面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并说说这几句描写有怎样的表达效果。</a:t>
            </a:r>
            <a:endParaRPr lang="zh-CN" altLang="en-US" sz="2800" b="1">
              <a:latin typeface="宋体" charset="-122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87338" y="2178050"/>
            <a:ext cx="856932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画面：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猿鸟的鸣叫声穿透了清晨即将消散的薄雾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传入耳际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夕阳的余晖中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鱼儿在水中竞相嬉戏。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表达效果：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这一句通过描写朝与夕两个特定时间段的生物的活动，为画面增添了灵动感，传达了生命气息。</a:t>
            </a:r>
          </a:p>
        </p:txBody>
      </p:sp>
      <p:grpSp>
        <p:nvGrpSpPr>
          <p:cNvPr id="65539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55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34"/>
          <p:cNvSpPr txBox="1">
            <a:spLocks noChangeArrowheads="1"/>
          </p:cNvSpPr>
          <p:nvPr/>
        </p:nvSpPr>
        <p:spPr bwMode="auto"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2" name="文本框 49"/>
          <p:cNvSpPr txBox="1">
            <a:spLocks noChangeArrowheads="1"/>
          </p:cNvSpPr>
          <p:nvPr/>
        </p:nvSpPr>
        <p:spPr bwMode="auto"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3" name="文本框 51"/>
          <p:cNvSpPr txBox="1">
            <a:spLocks noChangeArrowheads="1"/>
          </p:cNvSpPr>
          <p:nvPr/>
        </p:nvSpPr>
        <p:spPr bwMode="auto">
          <a:xfrm rot="-5350866">
            <a:off x="8364538" y="27130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4" name="文本框 49"/>
          <p:cNvSpPr txBox="1">
            <a:spLocks noChangeArrowheads="1"/>
          </p:cNvSpPr>
          <p:nvPr/>
        </p:nvSpPr>
        <p:spPr bwMode="auto">
          <a:xfrm rot="-3180423">
            <a:off x="8107363" y="32654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5" name="文本框 51"/>
          <p:cNvSpPr txBox="1">
            <a:spLocks noChangeArrowheads="1"/>
          </p:cNvSpPr>
          <p:nvPr/>
        </p:nvSpPr>
        <p:spPr bwMode="auto"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6" name="文本框 49"/>
          <p:cNvSpPr txBox="1">
            <a:spLocks noChangeArrowheads="1"/>
          </p:cNvSpPr>
          <p:nvPr/>
        </p:nvSpPr>
        <p:spPr bwMode="auto"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7" name="文本框 51"/>
          <p:cNvSpPr txBox="1">
            <a:spLocks noChangeArrowheads="1"/>
          </p:cNvSpPr>
          <p:nvPr/>
        </p:nvSpPr>
        <p:spPr bwMode="auto"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8" name="Text Box 5"/>
          <p:cNvSpPr txBox="1">
            <a:spLocks noChangeArrowheads="1"/>
          </p:cNvSpPr>
          <p:nvPr/>
        </p:nvSpPr>
        <p:spPr bwMode="auto">
          <a:xfrm>
            <a:off x="577850" y="681038"/>
            <a:ext cx="79883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“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自康乐以来，未复有能</a:t>
            </a:r>
            <a:r>
              <a:rPr lang="zh-CN" altLang="en-US" sz="2800" b="1">
                <a:latin typeface="宋体" charset="-122"/>
              </a:rPr>
              <a:t>与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其奇者。</a:t>
            </a:r>
            <a:r>
              <a:rPr lang="zh-CN" altLang="en-US" sz="2800" b="1">
                <a:latin typeface="宋体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这</a:t>
            </a:r>
            <a:r>
              <a:rPr lang="zh-CN" altLang="en-US" sz="2800" b="1">
                <a:latin typeface="宋体" charset="-122"/>
              </a:rPr>
              <a:t>句话流露出了作者怎样的情感？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590550" y="1995488"/>
            <a:ext cx="79629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自从谢灵运以来，没有人能够欣赏它的绮丽，而作者却能够从中发现无尽的乐趣，带有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自豪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之感，其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与谢公比肩之意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溢于言表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感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情：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归隐山林，沉醉自然，欣然自得；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657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657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菱形 2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3"/>
          <p:cNvGrpSpPr>
            <a:grpSpLocks/>
          </p:cNvGrpSpPr>
          <p:nvPr/>
        </p:nvGrpSpPr>
        <p:grpSpPr bwMode="auto">
          <a:xfrm>
            <a:off x="28575" y="-20638"/>
            <a:ext cx="2007235" cy="522923"/>
            <a:chOff x="70" y="-63"/>
            <a:chExt cx="3161" cy="823"/>
          </a:xfrm>
        </p:grpSpPr>
        <p:sp>
          <p:nvSpPr>
            <p:cNvPr id="706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 dirty="0" smtClean="0">
                  <a:latin typeface="黑体" pitchFamily="49" charset="-122"/>
                  <a:ea typeface="黑体" pitchFamily="49" charset="-122"/>
                </a:rPr>
                <a:t>知识扩充</a:t>
              </a:r>
              <a:endParaRPr kumimoji="1" lang="zh-CN" altLang="en-US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pic>
        <p:nvPicPr>
          <p:cNvPr id="125954" name="Picture 2" descr="https://p1.ssl.qhimg.com/t0101bec1a425d2d1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55526"/>
            <a:ext cx="2808312" cy="4341650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3707904" y="771550"/>
            <a:ext cx="52200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谢灵运</a:t>
            </a:r>
            <a:r>
              <a:rPr lang="en-US" altLang="zh-CN" dirty="0" smtClean="0"/>
              <a:t>(385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-433</a:t>
            </a:r>
            <a:r>
              <a:rPr lang="zh-CN" altLang="en-US" dirty="0" smtClean="0"/>
              <a:t>年</a:t>
            </a:r>
            <a:r>
              <a:rPr lang="en-US" altLang="zh-CN" dirty="0" smtClean="0"/>
              <a:t>)</a:t>
            </a:r>
            <a:r>
              <a:rPr lang="zh-CN" altLang="en-US" dirty="0" smtClean="0"/>
              <a:t>，原名公义，字灵运，以字行于世，小名客儿，世称谢客，陈郡阳夏县</a:t>
            </a:r>
            <a:r>
              <a:rPr lang="en-US" altLang="zh-CN" dirty="0" smtClean="0"/>
              <a:t>(</a:t>
            </a:r>
            <a:r>
              <a:rPr lang="zh-CN" altLang="en-US" dirty="0" smtClean="0"/>
              <a:t>今河南太康</a:t>
            </a:r>
            <a:r>
              <a:rPr lang="en-US" altLang="zh-CN" dirty="0" smtClean="0"/>
              <a:t>)</a:t>
            </a:r>
            <a:r>
              <a:rPr lang="zh-CN" altLang="en-US" dirty="0" smtClean="0"/>
              <a:t>人，生于会稽郡始宁县</a:t>
            </a:r>
            <a:r>
              <a:rPr lang="en-US" altLang="zh-CN" dirty="0" smtClean="0"/>
              <a:t>(</a:t>
            </a:r>
            <a:r>
              <a:rPr lang="zh-CN" altLang="en-US" dirty="0" smtClean="0"/>
              <a:t>今浙江上虞</a:t>
            </a:r>
            <a:r>
              <a:rPr lang="en-US" altLang="zh-CN" dirty="0" smtClean="0"/>
              <a:t>)</a:t>
            </a:r>
            <a:r>
              <a:rPr lang="zh-CN" altLang="en-US" dirty="0" smtClean="0"/>
              <a:t>，出身陈郡谢氏。南北朝时期诗人、佛学家、旅行家。</a:t>
            </a:r>
          </a:p>
          <a:p>
            <a:r>
              <a:rPr lang="zh-CN" altLang="en-US" dirty="0" smtClean="0"/>
              <a:t>晋安帝元兴二年</a:t>
            </a:r>
            <a:r>
              <a:rPr lang="en-US" altLang="zh-CN" dirty="0" smtClean="0"/>
              <a:t>(403</a:t>
            </a:r>
            <a:r>
              <a:rPr lang="zh-CN" altLang="en-US" dirty="0" smtClean="0"/>
              <a:t>年</a:t>
            </a:r>
            <a:r>
              <a:rPr lang="en-US" altLang="zh-CN" dirty="0" smtClean="0"/>
              <a:t>)</a:t>
            </a:r>
            <a:r>
              <a:rPr lang="zh-CN" altLang="en-US" dirty="0" smtClean="0"/>
              <a:t>，谢灵运继承了祖父的爵位，被封为康乐公。义熙元年</a:t>
            </a:r>
            <a:r>
              <a:rPr lang="en-US" altLang="zh-CN" dirty="0" smtClean="0"/>
              <a:t>(405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)</a:t>
            </a:r>
            <a:r>
              <a:rPr lang="zh-CN" altLang="en-US" dirty="0" smtClean="0"/>
              <a:t>，出任大司马司马德文的行参军。此后任抚军将军记室参军、太尉参军等职。刘宋代晋后，降封康乐侯，历任永嘉太守、秘书监、临川内史，元嘉十年</a:t>
            </a:r>
            <a:r>
              <a:rPr lang="en-US" altLang="zh-CN" dirty="0" smtClean="0"/>
              <a:t>(433</a:t>
            </a:r>
            <a:r>
              <a:rPr lang="zh-CN" altLang="en-US" dirty="0" smtClean="0"/>
              <a:t>年</a:t>
            </a:r>
            <a:r>
              <a:rPr lang="en-US" altLang="zh-CN" dirty="0" smtClean="0"/>
              <a:t>)</a:t>
            </a:r>
            <a:r>
              <a:rPr lang="zh-CN" altLang="en-US" dirty="0" smtClean="0"/>
              <a:t>，被宋文帝刘义隆以</a:t>
            </a:r>
            <a:r>
              <a:rPr lang="en-US" altLang="zh-CN" dirty="0" smtClean="0"/>
              <a:t>"</a:t>
            </a:r>
            <a:r>
              <a:rPr lang="zh-CN" altLang="en-US" dirty="0" smtClean="0"/>
              <a:t>叛逆</a:t>
            </a:r>
            <a:r>
              <a:rPr lang="en-US" altLang="zh-CN" dirty="0" smtClean="0"/>
              <a:t>"</a:t>
            </a:r>
            <a:r>
              <a:rPr lang="zh-CN" altLang="en-US" dirty="0" smtClean="0"/>
              <a:t>罪名杀害，年仅四十九岁。</a:t>
            </a:r>
          </a:p>
          <a:p>
            <a:r>
              <a:rPr lang="zh-CN" altLang="en-US" dirty="0" smtClean="0"/>
              <a:t>谢灵运少即好学，博览群书，工诗善文。其诗与颜延之齐名，并称</a:t>
            </a:r>
            <a:r>
              <a:rPr lang="en-US" altLang="zh-CN" dirty="0" smtClean="0"/>
              <a:t>"</a:t>
            </a:r>
            <a:r>
              <a:rPr lang="zh-CN" altLang="en-US" dirty="0" smtClean="0"/>
              <a:t>颜谢</a:t>
            </a:r>
            <a:r>
              <a:rPr lang="en-US" altLang="zh-CN" dirty="0" smtClean="0"/>
              <a:t>"</a:t>
            </a:r>
            <a:r>
              <a:rPr lang="zh-CN" altLang="en-US" dirty="0" smtClean="0"/>
              <a:t>，是第一位全力创作山水诗的诗人，他还兼通史学，擅书法，曾翻译外来佛经，并奉诏撰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晋书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。明人辑有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谢康乐集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3"/>
          <p:cNvGrpSpPr>
            <a:grpSpLocks/>
          </p:cNvGrpSpPr>
          <p:nvPr/>
        </p:nvGrpSpPr>
        <p:grpSpPr bwMode="auto">
          <a:xfrm>
            <a:off x="28575" y="-20638"/>
            <a:ext cx="2007235" cy="522923"/>
            <a:chOff x="70" y="-63"/>
            <a:chExt cx="3161" cy="823"/>
          </a:xfrm>
        </p:grpSpPr>
        <p:sp>
          <p:nvSpPr>
            <p:cNvPr id="706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 dirty="0" smtClean="0">
                  <a:latin typeface="黑体" pitchFamily="49" charset="-122"/>
                  <a:ea typeface="黑体" pitchFamily="49" charset="-122"/>
                </a:rPr>
                <a:t>合作探究</a:t>
              </a:r>
              <a:endParaRPr kumimoji="1" lang="zh-CN" altLang="en-US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55576" y="699542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本文是一篇美文，试分析美在何处？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179512" y="1131591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        (</a:t>
            </a:r>
            <a:r>
              <a:rPr lang="en-US" altLang="zh-CN" sz="2000" dirty="0" smtClean="0">
                <a:solidFill>
                  <a:srgbClr val="FF0000"/>
                </a:solidFill>
              </a:rPr>
              <a:t>1)</a:t>
            </a:r>
            <a:r>
              <a:rPr lang="zh-CN" altLang="en-US" sz="2000" dirty="0" smtClean="0">
                <a:solidFill>
                  <a:srgbClr val="FF0000"/>
                </a:solidFill>
              </a:rPr>
              <a:t>意境美。风光绮丽，融入感情，形成优美的意境</a:t>
            </a:r>
            <a:r>
              <a:rPr lang="zh-CN" altLang="en-US" dirty="0" smtClean="0"/>
              <a:t>。</a:t>
            </a:r>
            <a:br>
              <a:rPr lang="zh-CN" altLang="en-US" dirty="0" smtClean="0"/>
            </a:br>
            <a:r>
              <a:rPr lang="zh-CN" altLang="en-US" dirty="0" smtClean="0"/>
              <a:t>①</a:t>
            </a:r>
            <a:r>
              <a:rPr lang="zh-CN" altLang="en-US" dirty="0" smtClean="0"/>
              <a:t>山水相映之美。②色彩配合之美。③晨昏变化之美。④动静相衬之美。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51520" y="1727180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        (2)</a:t>
            </a:r>
            <a:r>
              <a:rPr lang="zh-CN" altLang="en-US" dirty="0" smtClean="0">
                <a:solidFill>
                  <a:srgbClr val="FF0000"/>
                </a:solidFill>
              </a:rPr>
              <a:t>结构美</a:t>
            </a:r>
            <a:r>
              <a:rPr lang="zh-CN" altLang="en-US" dirty="0" smtClean="0"/>
              <a:t>。全文分三部分。</a:t>
            </a:r>
            <a:br>
              <a:rPr lang="zh-CN" altLang="en-US" dirty="0" smtClean="0"/>
            </a:br>
            <a:r>
              <a:rPr lang="zh-CN" altLang="en-US" dirty="0" smtClean="0"/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“山川之美，古来共谈”总领全文，以“美”点明全文中心</a:t>
            </a:r>
            <a:r>
              <a:rPr lang="zh-CN" altLang="en-US" dirty="0" smtClean="0"/>
              <a:t>。</a:t>
            </a:r>
            <a:br>
              <a:rPr lang="zh-CN" altLang="en-US" dirty="0" smtClean="0"/>
            </a:br>
            <a:r>
              <a:rPr lang="zh-CN" altLang="en-US" dirty="0" smtClean="0"/>
              <a:t>      中间部分具体叙写山川之美。文中的写景部分，仰视再俯瞰，复平看，最后又分“晓”与“夕来写，次第井然。</a:t>
            </a:r>
            <a:endParaRPr lang="en-US" altLang="zh-CN" dirty="0" smtClean="0"/>
          </a:p>
          <a:p>
            <a:r>
              <a:rPr lang="en-US" altLang="zh-CN" dirty="0" smtClean="0"/>
              <a:t>     </a:t>
            </a:r>
            <a:r>
              <a:rPr lang="zh-CN" altLang="en-US" dirty="0" smtClean="0"/>
              <a:t>最后以感叹总括前文，首尾呼应，议叙结合，使文章主体部分更为鲜明突出。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11560" y="3219822"/>
            <a:ext cx="763284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en-US" altLang="zh-CN" sz="2000" dirty="0" smtClean="0">
                <a:solidFill>
                  <a:srgbClr val="FF0000"/>
                </a:solidFill>
              </a:rPr>
              <a:t>(3)</a:t>
            </a:r>
            <a:r>
              <a:rPr lang="zh-CN" altLang="en-US" sz="2000" dirty="0" smtClean="0">
                <a:solidFill>
                  <a:srgbClr val="FF0000"/>
                </a:solidFill>
              </a:rPr>
              <a:t>语言美。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言</a:t>
            </a:r>
            <a:r>
              <a:rPr lang="zh-CN" altLang="en-US" dirty="0" smtClean="0"/>
              <a:t>简意赅，多用对称四字句，配以长句收束</a:t>
            </a:r>
            <a:r>
              <a:rPr lang="en-US" altLang="zh-CN" dirty="0" smtClean="0"/>
              <a:t>;</a:t>
            </a:r>
            <a:r>
              <a:rPr lang="zh-CN" altLang="en-US" dirty="0" smtClean="0"/>
              <a:t>修饰词语使颜色、声音、动作的状态表露无遗。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Box 4"/>
          <p:cNvSpPr txBox="1">
            <a:spLocks noChangeArrowheads="1"/>
          </p:cNvSpPr>
          <p:nvPr/>
        </p:nvSpPr>
        <p:spPr bwMode="auto">
          <a:xfrm>
            <a:off x="360363" y="915988"/>
            <a:ext cx="8424862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把握两篇短文的思想内容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理解作者丰富微妙的思想感情。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感知写景类文章中作者的思想感情。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感受作者热爱生活、热爱祖国河山、追求美好事物的执着情怀。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226" name="组合 11"/>
          <p:cNvGrpSpPr>
            <a:grpSpLocks/>
          </p:cNvGrpSpPr>
          <p:nvPr/>
        </p:nvGrpSpPr>
        <p:grpSpPr bwMode="auto">
          <a:xfrm>
            <a:off x="-4763" y="-39688"/>
            <a:ext cx="2006601" cy="523876"/>
            <a:chOff x="70" y="-63"/>
            <a:chExt cx="3161" cy="824"/>
          </a:xfrm>
        </p:grpSpPr>
        <p:sp>
          <p:nvSpPr>
            <p:cNvPr id="5222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3"/>
          <p:cNvGrpSpPr>
            <a:grpSpLocks/>
          </p:cNvGrpSpPr>
          <p:nvPr/>
        </p:nvGrpSpPr>
        <p:grpSpPr bwMode="auto">
          <a:xfrm>
            <a:off x="28575" y="-20638"/>
            <a:ext cx="2007235" cy="522923"/>
            <a:chOff x="70" y="-63"/>
            <a:chExt cx="3161" cy="823"/>
          </a:xfrm>
        </p:grpSpPr>
        <p:sp>
          <p:nvSpPr>
            <p:cNvPr id="716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 dirty="0" smtClean="0">
                  <a:latin typeface="黑体" pitchFamily="49" charset="-122"/>
                  <a:ea typeface="黑体" pitchFamily="49" charset="-122"/>
                </a:rPr>
                <a:t>合作探究</a:t>
              </a:r>
              <a:endParaRPr kumimoji="1" lang="zh-CN" altLang="en-US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179512" y="69954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 </a:t>
            </a:r>
            <a:r>
              <a:rPr lang="zh-CN" altLang="en-US" dirty="0" smtClean="0"/>
              <a:t>         </a:t>
            </a:r>
            <a:r>
              <a:rPr lang="zh-CN" altLang="en-US" sz="2400" dirty="0" smtClean="0"/>
              <a:t>根</a:t>
            </a:r>
            <a:r>
              <a:rPr lang="zh-CN" altLang="en-US" sz="2400" dirty="0" smtClean="0"/>
              <a:t>据课文内容，想象画面，用自己的语言加以描述，体会文章的意境美。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0" y="1563638"/>
            <a:ext cx="89289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          (</a:t>
            </a:r>
            <a:r>
              <a:rPr lang="en-US" altLang="zh-CN" sz="2000" dirty="0" smtClean="0"/>
              <a:t>1)</a:t>
            </a:r>
            <a:r>
              <a:rPr lang="zh-CN" altLang="en-US" sz="2000" dirty="0" smtClean="0">
                <a:solidFill>
                  <a:srgbClr val="FF0000"/>
                </a:solidFill>
              </a:rPr>
              <a:t>山水相映之美。</a:t>
            </a:r>
            <a:r>
              <a:rPr lang="zh-CN" altLang="en-US" sz="2000" dirty="0" smtClean="0"/>
              <a:t>山的峻峭，水的明丽。水的动势给山增加了活力，山的倒影给水铺上了异彩，二者相映成趣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179512" y="2283718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       (</a:t>
            </a:r>
            <a:r>
              <a:rPr lang="en-US" altLang="zh-CN" sz="2000" dirty="0" smtClean="0"/>
              <a:t>2)</a:t>
            </a:r>
            <a:r>
              <a:rPr lang="zh-CN" altLang="en-US" sz="2000" dirty="0" smtClean="0">
                <a:solidFill>
                  <a:srgbClr val="FF0000"/>
                </a:solidFill>
              </a:rPr>
              <a:t>色彩配合之美。</a:t>
            </a:r>
            <a:r>
              <a:rPr lang="zh-CN" altLang="en-US" sz="2000" dirty="0" smtClean="0"/>
              <a:t>两岸石壁，五色交辉</a:t>
            </a:r>
            <a:r>
              <a:rPr lang="en-US" altLang="zh-CN" sz="2000" dirty="0" smtClean="0"/>
              <a:t>;</a:t>
            </a:r>
            <a:r>
              <a:rPr lang="zh-CN" altLang="en-US" sz="2000" dirty="0" smtClean="0"/>
              <a:t>青林翠竹，四时俱备，蓝天作背景，绿水为衬托，绚丽动人，美不胜收。</a:t>
            </a:r>
            <a:endParaRPr lang="zh-CN" altLang="en-US" sz="2000" dirty="0"/>
          </a:p>
        </p:txBody>
      </p:sp>
      <p:sp>
        <p:nvSpPr>
          <p:cNvPr id="18" name="矩形 17"/>
          <p:cNvSpPr/>
          <p:nvPr/>
        </p:nvSpPr>
        <p:spPr>
          <a:xfrm>
            <a:off x="395536" y="3003798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    (</a:t>
            </a:r>
            <a:r>
              <a:rPr lang="en-US" altLang="zh-CN" sz="2000" dirty="0" smtClean="0"/>
              <a:t>3)</a:t>
            </a:r>
            <a:r>
              <a:rPr lang="zh-CN" altLang="en-US" sz="2000" dirty="0" smtClean="0">
                <a:solidFill>
                  <a:srgbClr val="FF0000"/>
                </a:solidFill>
              </a:rPr>
              <a:t>晨昏变化之美。</a:t>
            </a:r>
            <a:r>
              <a:rPr lang="zh-CN" altLang="en-US" sz="2000" dirty="0" smtClean="0"/>
              <a:t>清晨白雾缭绕，似烟似缕，猿啼鸟鸣生机勃勃</a:t>
            </a:r>
            <a:r>
              <a:rPr lang="en-US" altLang="zh-CN" sz="2000" dirty="0" smtClean="0"/>
              <a:t>:</a:t>
            </a:r>
            <a:r>
              <a:rPr lang="zh-CN" altLang="en-US" sz="2000" dirty="0" smtClean="0"/>
              <a:t>傍晚红日西沉，山色苍茫，飞鸟归林， 猿猴息树，游鱼跃水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79512" y="3723878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        (</a:t>
            </a:r>
            <a:r>
              <a:rPr lang="en-US" altLang="zh-CN" sz="2000" dirty="0" smtClean="0"/>
              <a:t>4)</a:t>
            </a:r>
            <a:r>
              <a:rPr lang="zh-CN" altLang="en-US" sz="2000" dirty="0" smtClean="0">
                <a:solidFill>
                  <a:srgbClr val="FF0000"/>
                </a:solidFill>
              </a:rPr>
              <a:t>动静相衬之美。</a:t>
            </a:r>
            <a:r>
              <a:rPr lang="zh-CN" altLang="en-US" sz="2000" dirty="0" smtClean="0"/>
              <a:t>高峰为静，流水为动</a:t>
            </a:r>
            <a:r>
              <a:rPr lang="en-US" altLang="zh-CN" sz="2000" dirty="0" smtClean="0"/>
              <a:t>(</a:t>
            </a:r>
            <a:r>
              <a:rPr lang="zh-CN" altLang="en-US" sz="2000" dirty="0" smtClean="0"/>
              <a:t>形体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。林青竹翠为静，五色交辉为动</a:t>
            </a:r>
            <a:r>
              <a:rPr lang="en-US" altLang="zh-CN" sz="2000" dirty="0" smtClean="0"/>
              <a:t>(</a:t>
            </a:r>
            <a:r>
              <a:rPr lang="zh-CN" altLang="en-US" sz="2000" dirty="0" smtClean="0"/>
              <a:t>色彩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；日</a:t>
            </a:r>
            <a:r>
              <a:rPr lang="zh-CN" altLang="en-US" sz="2000" dirty="0" smtClean="0"/>
              <a:t>出雾歇为静，猿鸟乱史鸣为动</a:t>
            </a:r>
            <a:r>
              <a:rPr lang="en-US" altLang="zh-CN" sz="2000" dirty="0" smtClean="0"/>
              <a:t>; </a:t>
            </a:r>
            <a:r>
              <a:rPr lang="zh-CN" altLang="en-US" sz="2000" dirty="0" smtClean="0"/>
              <a:t>日落山暝为静，游鱼跃水为动</a:t>
            </a:r>
            <a:r>
              <a:rPr lang="en-US" altLang="zh-CN" sz="2000" dirty="0" smtClean="0"/>
              <a:t>(</a:t>
            </a:r>
            <a:r>
              <a:rPr lang="zh-CN" altLang="en-US" sz="2000" dirty="0" smtClean="0"/>
              <a:t>声响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3"/>
          <p:cNvGrpSpPr>
            <a:grpSpLocks/>
          </p:cNvGrpSpPr>
          <p:nvPr/>
        </p:nvGrpSpPr>
        <p:grpSpPr bwMode="auto">
          <a:xfrm>
            <a:off x="28575" y="-20638"/>
            <a:ext cx="2007235" cy="522923"/>
            <a:chOff x="70" y="-63"/>
            <a:chExt cx="3161" cy="823"/>
          </a:xfrm>
        </p:grpSpPr>
        <p:sp>
          <p:nvSpPr>
            <p:cNvPr id="716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 dirty="0" smtClean="0">
                  <a:latin typeface="黑体" pitchFamily="49" charset="-122"/>
                  <a:ea typeface="黑体" pitchFamily="49" charset="-122"/>
                </a:rPr>
                <a:t>合作探究</a:t>
              </a:r>
              <a:endParaRPr kumimoji="1" lang="zh-CN" altLang="en-US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1115616" y="627534"/>
            <a:ext cx="5052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整篇文章表</a:t>
            </a:r>
            <a:r>
              <a:rPr lang="zh-CN" altLang="en-US" sz="2800" dirty="0" smtClean="0"/>
              <a:t>达</a:t>
            </a:r>
            <a:r>
              <a:rPr lang="zh-CN" altLang="en-US" sz="2800" dirty="0" smtClean="0"/>
              <a:t>了作者什</a:t>
            </a:r>
            <a:r>
              <a:rPr lang="zh-CN" altLang="en-US" sz="2800" dirty="0" smtClean="0"/>
              <a:t>么感情</a:t>
            </a:r>
            <a:r>
              <a:rPr lang="en-US" altLang="zh-CN" sz="2800" dirty="0" smtClean="0"/>
              <a:t>?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539552" y="1694587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        陶弘景的</a:t>
            </a:r>
            <a:r>
              <a:rPr lang="en-US" altLang="zh-CN" sz="2400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</a:rPr>
              <a:t>答谢中书书</a:t>
            </a:r>
            <a:r>
              <a:rPr lang="en-US" altLang="zh-CN" sz="2400" dirty="0" smtClean="0">
                <a:solidFill>
                  <a:srgbClr val="FF0000"/>
                </a:solidFill>
              </a:rPr>
              <a:t>》</a:t>
            </a:r>
            <a:r>
              <a:rPr lang="zh-CN" altLang="en-US" sz="2400" dirty="0" smtClean="0">
                <a:solidFill>
                  <a:srgbClr val="FF0000"/>
                </a:solidFill>
              </a:rPr>
              <a:t>写的是普通山川之美，他状写高峰清流、石壁清</a:t>
            </a:r>
            <a:r>
              <a:rPr lang="zh-CN" altLang="en-US" sz="2400" dirty="0" smtClean="0">
                <a:solidFill>
                  <a:srgbClr val="FF0000"/>
                </a:solidFill>
              </a:rPr>
              <a:t>林，描摹日光的色彩变化和猿鸣鱼游，都</a:t>
            </a:r>
            <a:r>
              <a:rPr lang="zh-CN" altLang="en-US" sz="2400" dirty="0" smtClean="0">
                <a:solidFill>
                  <a:srgbClr val="FF0000"/>
                </a:solidFill>
              </a:rPr>
              <a:t>是</a:t>
            </a:r>
            <a:r>
              <a:rPr lang="zh-CN" altLang="en-US" sz="2400" dirty="0" smtClean="0">
                <a:solidFill>
                  <a:srgbClr val="FF0000"/>
                </a:solidFill>
              </a:rPr>
              <a:t>一</a:t>
            </a:r>
            <a:r>
              <a:rPr lang="en-US" altLang="zh-CN" sz="2400" dirty="0" smtClean="0">
                <a:solidFill>
                  <a:srgbClr val="FF0000"/>
                </a:solidFill>
              </a:rPr>
              <a:t> </a:t>
            </a:r>
            <a:r>
              <a:rPr lang="zh-CN" altLang="en-US" sz="2400" dirty="0" smtClean="0">
                <a:solidFill>
                  <a:srgbClr val="FF0000"/>
                </a:solidFill>
              </a:rPr>
              <a:t>些常见之景，虽然只有寥寥六十八个字，但包罗四时，兼顾晨昏，写得清丽自然，自有一股浑然天趣，表露自己居身其中的欢乐、愉悦，像一幅怡神悦情的山水画，让人欣赏不够，回味无穷。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Box 5"/>
          <p:cNvSpPr txBox="1">
            <a:spLocks noChangeArrowheads="1"/>
          </p:cNvSpPr>
          <p:nvPr/>
        </p:nvSpPr>
        <p:spPr bwMode="auto">
          <a:xfrm>
            <a:off x="539750" y="1419225"/>
            <a:ext cx="80645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答谢中书书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中，作者描绘了秀美的山川景色，并通过借古论今，强调了山川之美，表达了他与自然相融合的愉悦，以及酷爱自然、归隐林泉的志趣。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0658" name="组合 1"/>
          <p:cNvGrpSpPr>
            <a:grpSpLocks/>
          </p:cNvGrpSpPr>
          <p:nvPr/>
        </p:nvGrpSpPr>
        <p:grpSpPr bwMode="auto">
          <a:xfrm>
            <a:off x="3700463" y="598488"/>
            <a:ext cx="1743075" cy="644525"/>
            <a:chOff x="3333750" y="598488"/>
            <a:chExt cx="1743075" cy="643766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066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70659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706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Box 5"/>
          <p:cNvSpPr txBox="1">
            <a:spLocks noChangeArrowheads="1"/>
          </p:cNvSpPr>
          <p:nvPr/>
        </p:nvSpPr>
        <p:spPr bwMode="auto">
          <a:xfrm>
            <a:off x="539750" y="1419225"/>
            <a:ext cx="80645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我国有很多山川美景，或雄伟壮阔，或秀美瑰丽。我们有时间要多四处走走，多感受祖国山川之美，陶冶情操，开阔胸襟。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1682" name="组合 1"/>
          <p:cNvGrpSpPr>
            <a:grpSpLocks/>
          </p:cNvGrpSpPr>
          <p:nvPr/>
        </p:nvGrpSpPr>
        <p:grpSpPr bwMode="auto">
          <a:xfrm>
            <a:off x="3700463" y="598488"/>
            <a:ext cx="1743075" cy="566737"/>
            <a:chOff x="3333750" y="598488"/>
            <a:chExt cx="1743075" cy="565835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776"/>
              <a:ext cx="442913" cy="41843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116"/>
              <a:ext cx="442912" cy="42001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116"/>
              <a:ext cx="441325" cy="42001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040"/>
              <a:ext cx="441325" cy="42001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169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5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grpSp>
        <p:nvGrpSpPr>
          <p:cNvPr id="71683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716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46"/>
          <p:cNvSpPr txBox="1">
            <a:spLocks noChangeArrowheads="1"/>
          </p:cNvSpPr>
          <p:nvPr/>
        </p:nvSpPr>
        <p:spPr bwMode="auto"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06" name="文本框 32"/>
          <p:cNvSpPr txBox="1">
            <a:spLocks noChangeArrowheads="1"/>
          </p:cNvSpPr>
          <p:nvPr/>
        </p:nvSpPr>
        <p:spPr bwMode="auto">
          <a:xfrm rot="-5070842">
            <a:off x="318295" y="2037556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07" name="文本框 34"/>
          <p:cNvSpPr txBox="1">
            <a:spLocks noChangeArrowheads="1"/>
          </p:cNvSpPr>
          <p:nvPr/>
        </p:nvSpPr>
        <p:spPr bwMode="auto">
          <a:xfrm rot="4149897">
            <a:off x="1339851" y="2159000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08" name="文本框 36"/>
          <p:cNvSpPr txBox="1">
            <a:spLocks noChangeArrowheads="1"/>
          </p:cNvSpPr>
          <p:nvPr/>
        </p:nvSpPr>
        <p:spPr bwMode="auto">
          <a:xfrm rot="-170103">
            <a:off x="322263" y="133667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09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10" name="文本框 46"/>
          <p:cNvSpPr txBox="1">
            <a:spLocks noChangeArrowheads="1"/>
          </p:cNvSpPr>
          <p:nvPr/>
        </p:nvSpPr>
        <p:spPr bwMode="auto"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11" name="文本框 37"/>
          <p:cNvSpPr txBox="1">
            <a:spLocks noChangeArrowheads="1"/>
          </p:cNvSpPr>
          <p:nvPr/>
        </p:nvSpPr>
        <p:spPr bwMode="auto">
          <a:xfrm rot="5220000">
            <a:off x="1668463" y="20526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12" name="TextBox 5"/>
          <p:cNvSpPr txBox="1">
            <a:spLocks noChangeArrowheads="1"/>
          </p:cNvSpPr>
          <p:nvPr/>
        </p:nvSpPr>
        <p:spPr bwMode="auto">
          <a:xfrm>
            <a:off x="522288" y="711200"/>
            <a:ext cx="3978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❶艺术独特，意境优美。</a:t>
            </a:r>
          </a:p>
        </p:txBody>
      </p:sp>
      <p:sp>
        <p:nvSpPr>
          <p:cNvPr id="72713" name="TextBox 6"/>
          <p:cNvSpPr txBox="1">
            <a:spLocks noChangeArrowheads="1"/>
          </p:cNvSpPr>
          <p:nvPr/>
        </p:nvSpPr>
        <p:spPr bwMode="auto">
          <a:xfrm>
            <a:off x="509588" y="1347788"/>
            <a:ext cx="81248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陶弘景以自己独特的艺术感受、饱含感情的语言，再现了江南山水的美丽风光，激起了读者审美的兴致。作者从山水相映之美、色彩配合之美、晨昏变化之美和动静相衬之美四个方面泼墨染彩，熔裁营构，使文章清幽隽雅，像诗一般优美动人。</a:t>
            </a:r>
          </a:p>
        </p:txBody>
      </p:sp>
      <p:grpSp>
        <p:nvGrpSpPr>
          <p:cNvPr id="72714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271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Box 5"/>
          <p:cNvSpPr txBox="1">
            <a:spLocks noChangeArrowheads="1"/>
          </p:cNvSpPr>
          <p:nvPr/>
        </p:nvSpPr>
        <p:spPr bwMode="auto">
          <a:xfrm>
            <a:off x="528638" y="752475"/>
            <a:ext cx="4835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❷抒情绘景，语言凝练。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730" name="TextBox 6"/>
          <p:cNvSpPr txBox="1">
            <a:spLocks noChangeArrowheads="1"/>
          </p:cNvSpPr>
          <p:nvPr/>
        </p:nvSpPr>
        <p:spPr bwMode="auto">
          <a:xfrm>
            <a:off x="528638" y="1419225"/>
            <a:ext cx="8086725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这篇小品文只用了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68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个字，就把大自然的山川、河流、青林、翠竹、晓雾、猿鸣、夕日、沉鳞等景物描写得淋漓尽致。本文语言极富特色，言简意赅，无一句之虚，无一字之冗。</a:t>
            </a:r>
          </a:p>
        </p:txBody>
      </p:sp>
      <p:grpSp>
        <p:nvGrpSpPr>
          <p:cNvPr id="73731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37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49"/>
          <p:cNvSpPr txBox="1">
            <a:spLocks noChangeArrowheads="1"/>
          </p:cNvSpPr>
          <p:nvPr/>
        </p:nvSpPr>
        <p:spPr bwMode="auto"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4754" name="文本框 51"/>
          <p:cNvSpPr txBox="1">
            <a:spLocks noChangeArrowheads="1"/>
          </p:cNvSpPr>
          <p:nvPr/>
        </p:nvSpPr>
        <p:spPr bwMode="auto">
          <a:xfrm rot="-5350866">
            <a:off x="8364538" y="27130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4755" name="TextBox 8"/>
          <p:cNvSpPr txBox="1">
            <a:spLocks noChangeArrowheads="1"/>
          </p:cNvSpPr>
          <p:nvPr/>
        </p:nvSpPr>
        <p:spPr bwMode="auto">
          <a:xfrm>
            <a:off x="611188" y="1563688"/>
            <a:ext cx="70167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答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谢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书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书</a:t>
            </a:r>
          </a:p>
        </p:txBody>
      </p:sp>
      <p:sp>
        <p:nvSpPr>
          <p:cNvPr id="10" name="左大括号 9">
            <a:extLst>
              <a:ext uri="{FF2B5EF4-FFF2-40B4-BE49-F238E27FC236}"/>
            </a:extLst>
          </p:cNvPr>
          <p:cNvSpPr/>
          <p:nvPr/>
        </p:nvSpPr>
        <p:spPr>
          <a:xfrm>
            <a:off x="1187450" y="1131888"/>
            <a:ext cx="360363" cy="2952750"/>
          </a:xfrm>
          <a:prstGeom prst="leftBrace">
            <a:avLst>
              <a:gd name="adj1" fmla="val 75674"/>
              <a:gd name="adj2" fmla="val 50000"/>
            </a:avLst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4757" name="TextBox 10"/>
          <p:cNvSpPr txBox="1">
            <a:spLocks noChangeArrowheads="1"/>
          </p:cNvSpPr>
          <p:nvPr/>
        </p:nvSpPr>
        <p:spPr bwMode="auto">
          <a:xfrm>
            <a:off x="1690688" y="915988"/>
            <a:ext cx="18002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总领全文</a:t>
            </a:r>
          </a:p>
        </p:txBody>
      </p:sp>
      <p:sp>
        <p:nvSpPr>
          <p:cNvPr id="74758" name="TextBox 11"/>
          <p:cNvSpPr txBox="1">
            <a:spLocks noChangeArrowheads="1"/>
          </p:cNvSpPr>
          <p:nvPr/>
        </p:nvSpPr>
        <p:spPr bwMode="auto">
          <a:xfrm>
            <a:off x="1690688" y="2355850"/>
            <a:ext cx="1800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描绘景色</a:t>
            </a:r>
          </a:p>
        </p:txBody>
      </p:sp>
      <p:sp>
        <p:nvSpPr>
          <p:cNvPr id="74759" name="TextBox 12"/>
          <p:cNvSpPr txBox="1">
            <a:spLocks noChangeArrowheads="1"/>
          </p:cNvSpPr>
          <p:nvPr/>
        </p:nvSpPr>
        <p:spPr bwMode="auto">
          <a:xfrm>
            <a:off x="1690688" y="3705225"/>
            <a:ext cx="38893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感慨、议论，总括全文</a:t>
            </a:r>
          </a:p>
        </p:txBody>
      </p:sp>
      <p:sp>
        <p:nvSpPr>
          <p:cNvPr id="74760" name="TextBox 13"/>
          <p:cNvSpPr txBox="1">
            <a:spLocks noChangeArrowheads="1"/>
          </p:cNvSpPr>
          <p:nvPr/>
        </p:nvSpPr>
        <p:spPr bwMode="auto">
          <a:xfrm>
            <a:off x="6948488" y="2716213"/>
            <a:ext cx="18002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归隐林泉</a:t>
            </a:r>
          </a:p>
        </p:txBody>
      </p:sp>
      <p:sp>
        <p:nvSpPr>
          <p:cNvPr id="74761" name="TextBox 14"/>
          <p:cNvSpPr txBox="1">
            <a:spLocks noChangeArrowheads="1"/>
          </p:cNvSpPr>
          <p:nvPr/>
        </p:nvSpPr>
        <p:spPr bwMode="auto">
          <a:xfrm>
            <a:off x="6948488" y="1924050"/>
            <a:ext cx="18002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沉醉山水</a:t>
            </a:r>
          </a:p>
        </p:txBody>
      </p:sp>
      <p:grpSp>
        <p:nvGrpSpPr>
          <p:cNvPr id="74762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747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0" name="左大括号 19">
            <a:extLst>
              <a:ext uri="{FF2B5EF4-FFF2-40B4-BE49-F238E27FC236}"/>
            </a:extLst>
          </p:cNvPr>
          <p:cNvSpPr/>
          <p:nvPr/>
        </p:nvSpPr>
        <p:spPr>
          <a:xfrm rot="10800000">
            <a:off x="6635750" y="1131888"/>
            <a:ext cx="360363" cy="2952750"/>
          </a:xfrm>
          <a:prstGeom prst="leftBrace">
            <a:avLst>
              <a:gd name="adj1" fmla="val 75674"/>
              <a:gd name="adj2" fmla="val 50000"/>
            </a:avLst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4764" name="TextBox 10"/>
          <p:cNvSpPr txBox="1">
            <a:spLocks noChangeArrowheads="1"/>
          </p:cNvSpPr>
          <p:nvPr/>
        </p:nvSpPr>
        <p:spPr bwMode="auto">
          <a:xfrm>
            <a:off x="4211638" y="754063"/>
            <a:ext cx="18002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山川之美古来共谈</a:t>
            </a:r>
          </a:p>
        </p:txBody>
      </p:sp>
      <p:sp>
        <p:nvSpPr>
          <p:cNvPr id="22" name="左大括号 21">
            <a:extLst>
              <a:ext uri="{FF2B5EF4-FFF2-40B4-BE49-F238E27FC236}"/>
            </a:extLst>
          </p:cNvPr>
          <p:cNvSpPr/>
          <p:nvPr/>
        </p:nvSpPr>
        <p:spPr>
          <a:xfrm>
            <a:off x="3563938" y="1887538"/>
            <a:ext cx="360362" cy="1476375"/>
          </a:xfrm>
          <a:prstGeom prst="leftBrace">
            <a:avLst>
              <a:gd name="adj1" fmla="val 75674"/>
              <a:gd name="adj2" fmla="val 50000"/>
            </a:avLst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4766" name="TextBox 10"/>
          <p:cNvSpPr txBox="1">
            <a:spLocks noChangeArrowheads="1"/>
          </p:cNvSpPr>
          <p:nvPr/>
        </p:nvSpPr>
        <p:spPr bwMode="auto">
          <a:xfrm>
            <a:off x="4240213" y="1711325"/>
            <a:ext cx="18002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山高水净</a:t>
            </a:r>
          </a:p>
        </p:txBody>
      </p:sp>
      <p:sp>
        <p:nvSpPr>
          <p:cNvPr id="74767" name="TextBox 10"/>
          <p:cNvSpPr txBox="1">
            <a:spLocks noChangeArrowheads="1"/>
          </p:cNvSpPr>
          <p:nvPr/>
        </p:nvSpPr>
        <p:spPr bwMode="auto">
          <a:xfrm>
            <a:off x="4240213" y="2317750"/>
            <a:ext cx="18002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石绚林青</a:t>
            </a:r>
          </a:p>
        </p:txBody>
      </p:sp>
      <p:sp>
        <p:nvSpPr>
          <p:cNvPr id="74768" name="TextBox 10"/>
          <p:cNvSpPr txBox="1">
            <a:spLocks noChangeArrowheads="1"/>
          </p:cNvSpPr>
          <p:nvPr/>
        </p:nvSpPr>
        <p:spPr bwMode="auto">
          <a:xfrm>
            <a:off x="4240213" y="2924175"/>
            <a:ext cx="1800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猿鸣鳞竞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6" descr="https://timgsa.baidu.com/timg?image&amp;quality=80&amp;size=b9999_10000&amp;sec=1554962779012&amp;di=6d87e815d379d99d05e689367a7466de&amp;imgtype=0&amp;src=http%3A%2F%2Fimg14.artimg.net%2Fgallery%2F2015%2F0309%2F1425911178_3588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20638"/>
            <a:ext cx="9147175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024717" y="1563638"/>
            <a:ext cx="5094566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 typeface="Arial" charset="0"/>
              <a:buNone/>
              <a:defRPr/>
            </a:pPr>
            <a:r>
              <a:rPr lang="zh-CN" altLang="en-US" sz="51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Kaiti SC"/>
                <a:cs typeface="Kaiti SC"/>
              </a:rPr>
              <a:t>记承天寺夜游</a:t>
            </a:r>
          </a:p>
        </p:txBody>
      </p:sp>
      <p:grpSp>
        <p:nvGrpSpPr>
          <p:cNvPr id="76805" name="组合 6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76806" name="图片 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807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Font typeface="Arial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第二课时</a:t>
              </a: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7"/>
          <p:cNvSpPr>
            <a:spLocks noChangeArrowheads="1"/>
          </p:cNvSpPr>
          <p:nvPr/>
        </p:nvSpPr>
        <p:spPr bwMode="auto">
          <a:xfrm>
            <a:off x="2622550" y="661988"/>
            <a:ext cx="6265863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苏轼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1037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1101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宋代文学家。字子瞻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号东坡居士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眉山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今属四川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人。北宋文坛领袖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取得了多方面的文学业绩。散文汪洋恣肆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明白畅达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是“唐宋八大家”之一。与父亲苏洵、弟弟苏辙并称为“三苏”。诗歌清新豪健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善用夸张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比喻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在艺术表现方面独具风格。与黄庭坚并称“苏黄”。苏轼的词开豪放一派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对后代很有影响。《念奴娇·赤壁怀古》《水调歌头·丙辰中秋》传诵甚广。与辛弃疾并称“苏辛”。诗文有《东坡七集》等。词集有《东坡乐府》。</a:t>
            </a:r>
          </a:p>
        </p:txBody>
      </p:sp>
      <p:pic>
        <p:nvPicPr>
          <p:cNvPr id="77826" name="l16.jpg" descr="id:2147503318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347788"/>
            <a:ext cx="230346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7827" name="组合 1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782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7"/>
          <p:cNvSpPr>
            <a:spLocks noChangeArrowheads="1"/>
          </p:cNvSpPr>
          <p:nvPr/>
        </p:nvSpPr>
        <p:spPr bwMode="auto">
          <a:xfrm>
            <a:off x="550863" y="901700"/>
            <a:ext cx="82772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承天寺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　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苏东坡的散文名篇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记承天寺夜游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中的承天寺，指的是湖北黄州的承天寺。苏东坡曾谪居黄州，其间写下此文。南宋后期，该寺毁于兵灾。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9874" name="组合 1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987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9" descr="http://5b0988e595225.cdn.sohucs.com/images/20170914/1e6e8769ef624e9fab3b14de072ddc1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-20638"/>
            <a:ext cx="9142412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4274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54278" name="图片 9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279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Font typeface="Arial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第一课时</a:t>
              </a:r>
            </a:p>
          </p:txBody>
        </p:sp>
      </p:grpSp>
      <p:sp>
        <p:nvSpPr>
          <p:cNvPr id="13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024717" y="1563638"/>
            <a:ext cx="5094566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 typeface="Arial" charset="0"/>
              <a:buNone/>
              <a:defRPr/>
            </a:pPr>
            <a:r>
              <a:rPr lang="zh-CN" altLang="en-US" sz="51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Kaiti SC"/>
                <a:cs typeface="Kaiti SC"/>
              </a:rPr>
              <a:t>答谢中书书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1" name="组合 1"/>
          <p:cNvGrpSpPr>
            <a:grpSpLocks/>
          </p:cNvGrpSpPr>
          <p:nvPr/>
        </p:nvGrpSpPr>
        <p:grpSpPr bwMode="auto">
          <a:xfrm>
            <a:off x="3700463" y="411163"/>
            <a:ext cx="1743075" cy="566737"/>
            <a:chOff x="3333750" y="598488"/>
            <a:chExt cx="1743075" cy="566502"/>
          </a:xfrm>
        </p:grpSpPr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圆角矩形 17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93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</a:rPr>
                <a:t>写作背景</a:t>
              </a:r>
            </a:p>
          </p:txBody>
        </p:sp>
      </p:grpSp>
      <p:grpSp>
        <p:nvGrpSpPr>
          <p:cNvPr id="81922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819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1923" name="矩形 1"/>
          <p:cNvSpPr>
            <a:spLocks noChangeArrowheads="1"/>
          </p:cNvSpPr>
          <p:nvPr/>
        </p:nvSpPr>
        <p:spPr bwMode="auto">
          <a:xfrm>
            <a:off x="323850" y="1054100"/>
            <a:ext cx="84963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苏轼于元丰二年（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1079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）八月十日所作诗篇中“潜龙”一语遭谤，被下御史台狱，于是年十二月二十八日始出狱，史称“乌台诗案”。元丰三年二月到达黄州贬所，名义上是团练副使，却“不得签书公事”，实为看押。这篇文章开头即说“元丰六年十月十二日”，表明他在黄州贬所已经快满四年了。张怀民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名梦得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此时也谪居黄州，暂寓承天寺。他们同是天涯沦落人，都因贬而获“闲”。本文即苏轼于元丰六年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(1083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在黄州任上所作的。</a:t>
            </a:r>
            <a:endParaRPr lang="zh-CN" altLang="zh-CN" sz="2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矩形 6"/>
          <p:cNvSpPr>
            <a:spLocks noChangeArrowheads="1"/>
          </p:cNvSpPr>
          <p:nvPr/>
        </p:nvSpPr>
        <p:spPr bwMode="auto">
          <a:xfrm>
            <a:off x="250825" y="1419225"/>
            <a:ext cx="8569325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元丰六年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十月十二日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夜，解衣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欲睡，月色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入户，欣然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起行。 念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无与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为乐者，遂至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承天寺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寻张怀民。怀民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亦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未寝，相与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步于中庭。庭下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如积水空明，水中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藻荇交横，盖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竹柏影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也。何夜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无月？何处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无竹柏？但少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闲人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如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吾两人者耳。</a:t>
            </a:r>
          </a:p>
        </p:txBody>
      </p:sp>
      <p:sp>
        <p:nvSpPr>
          <p:cNvPr id="82946" name="TextBox 4"/>
          <p:cNvSpPr txBox="1">
            <a:spLocks noChangeArrowheads="1"/>
          </p:cNvSpPr>
          <p:nvPr/>
        </p:nvSpPr>
        <p:spPr bwMode="auto">
          <a:xfrm>
            <a:off x="395288" y="679450"/>
            <a:ext cx="6264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有感情地朗读课文，注意节奏和停顿。</a:t>
            </a:r>
          </a:p>
        </p:txBody>
      </p:sp>
      <p:grpSp>
        <p:nvGrpSpPr>
          <p:cNvPr id="82947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829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82953" name="11 短文二篇-记承天寺夜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7715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9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74" fill="hold"/>
                                        <p:tgtEl>
                                          <p:spTgt spid="829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9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95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文本框 34"/>
          <p:cNvSpPr txBox="1">
            <a:spLocks noChangeArrowheads="1"/>
          </p:cNvSpPr>
          <p:nvPr/>
        </p:nvSpPr>
        <p:spPr bwMode="auto"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0" name="文本框 49"/>
          <p:cNvSpPr txBox="1">
            <a:spLocks noChangeArrowheads="1"/>
          </p:cNvSpPr>
          <p:nvPr/>
        </p:nvSpPr>
        <p:spPr bwMode="auto"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1" name="文本框 51"/>
          <p:cNvSpPr txBox="1">
            <a:spLocks noChangeArrowheads="1"/>
          </p:cNvSpPr>
          <p:nvPr/>
        </p:nvSpPr>
        <p:spPr bwMode="auto">
          <a:xfrm rot="-5350866">
            <a:off x="8364538" y="27130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2" name="文本框 49"/>
          <p:cNvSpPr txBox="1">
            <a:spLocks noChangeArrowheads="1"/>
          </p:cNvSpPr>
          <p:nvPr/>
        </p:nvSpPr>
        <p:spPr bwMode="auto">
          <a:xfrm rot="-3180423">
            <a:off x="8107363" y="32654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3" name="文本框 51"/>
          <p:cNvSpPr txBox="1">
            <a:spLocks noChangeArrowheads="1"/>
          </p:cNvSpPr>
          <p:nvPr/>
        </p:nvSpPr>
        <p:spPr bwMode="auto"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4" name="文本框 49"/>
          <p:cNvSpPr txBox="1">
            <a:spLocks noChangeArrowheads="1"/>
          </p:cNvSpPr>
          <p:nvPr/>
        </p:nvSpPr>
        <p:spPr bwMode="auto"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5" name="文本框 51"/>
          <p:cNvSpPr txBox="1">
            <a:spLocks noChangeArrowheads="1"/>
          </p:cNvSpPr>
          <p:nvPr/>
        </p:nvSpPr>
        <p:spPr bwMode="auto"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6" name="TextBox 4"/>
          <p:cNvSpPr txBox="1">
            <a:spLocks noChangeArrowheads="1"/>
          </p:cNvSpPr>
          <p:nvPr/>
        </p:nvSpPr>
        <p:spPr bwMode="auto">
          <a:xfrm>
            <a:off x="474663" y="454025"/>
            <a:ext cx="81946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buFont typeface="Arial" charset="0"/>
              <a:buNone/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记承天寺夜游</a:t>
            </a:r>
          </a:p>
          <a:p>
            <a:pPr>
              <a:lnSpc>
                <a:spcPct val="170000"/>
              </a:lnSpc>
              <a:spcBef>
                <a:spcPts val="60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元丰六年十月十二日夜，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解衣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欲睡，月色入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户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欣然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起行。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念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无与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乐者，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遂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至承天寺寻张怀民。怀民亦未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寝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相与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步于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中庭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。庭下如积水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空明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，水</a:t>
            </a:r>
          </a:p>
          <a:p>
            <a:pPr>
              <a:lnSpc>
                <a:spcPct val="170000"/>
              </a:lnSpc>
              <a:spcBef>
                <a:spcPts val="600"/>
              </a:spcBef>
              <a:buFont typeface="Arial" charset="0"/>
              <a:buNone/>
            </a:pP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中藻、荇交横，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盖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竹柏影也。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何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夜无月？何处无竹</a:t>
            </a:r>
          </a:p>
          <a:p>
            <a:pPr>
              <a:lnSpc>
                <a:spcPct val="170000"/>
              </a:lnSpc>
              <a:spcBef>
                <a:spcPts val="600"/>
              </a:spcBef>
              <a:buFont typeface="Arial" charset="0"/>
              <a:buNone/>
            </a:pP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柏？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但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少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闲人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如吾两人者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耳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7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923088" y="766763"/>
            <a:ext cx="1897062" cy="6143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单扇的门，泛指门。这里指门窗。</a:t>
            </a:r>
            <a:endParaRPr lang="zh-CN" altLang="en-US" sz="1700" dirty="0"/>
          </a:p>
        </p:txBody>
      </p:sp>
      <p:sp>
        <p:nvSpPr>
          <p:cNvPr id="20" name="矩形 19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42900" y="1765300"/>
            <a:ext cx="1420813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愉快的样子。</a:t>
            </a:r>
            <a:endParaRPr lang="zh-CN" altLang="en-US" sz="1700" dirty="0"/>
          </a:p>
        </p:txBody>
      </p:sp>
      <p:sp>
        <p:nvSpPr>
          <p:cNvPr id="21" name="矩形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855788" y="2476500"/>
            <a:ext cx="1347787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考虑，想到。</a:t>
            </a:r>
            <a:endParaRPr lang="zh-CN" altLang="en-US" sz="1700" dirty="0"/>
          </a:p>
        </p:txBody>
      </p:sp>
      <p:sp>
        <p:nvSpPr>
          <p:cNvPr id="22" name="矩形 2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521200" y="1765300"/>
            <a:ext cx="1130300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于是，就。</a:t>
            </a:r>
            <a:endParaRPr lang="zh-CN" altLang="en-US" sz="1700" dirty="0"/>
          </a:p>
        </p:txBody>
      </p:sp>
      <p:sp>
        <p:nvSpPr>
          <p:cNvPr id="23" name="矩形 2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935288" y="1765300"/>
            <a:ext cx="1420812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动词，享受。</a:t>
            </a:r>
            <a:endParaRPr lang="zh-CN" altLang="en-US" sz="1700" dirty="0"/>
          </a:p>
        </p:txBody>
      </p:sp>
      <p:grpSp>
        <p:nvGrpSpPr>
          <p:cNvPr id="8398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399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8" name="矩形 27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422400" y="3219450"/>
            <a:ext cx="720725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睡觉。</a:t>
            </a:r>
            <a:endParaRPr lang="zh-CN" altLang="en-US" sz="1700" dirty="0"/>
          </a:p>
        </p:txBody>
      </p:sp>
      <p:sp>
        <p:nvSpPr>
          <p:cNvPr id="29" name="矩形 28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616325" y="2465388"/>
            <a:ext cx="936625" cy="3540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院子里。</a:t>
            </a:r>
            <a:endParaRPr lang="zh-CN" altLang="en-US" sz="1700" dirty="0"/>
          </a:p>
        </p:txBody>
      </p:sp>
      <p:sp>
        <p:nvSpPr>
          <p:cNvPr id="30" name="矩形 29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011863" y="2455863"/>
            <a:ext cx="1584325" cy="3540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形容水的澄澈。</a:t>
            </a:r>
            <a:endParaRPr lang="zh-CN" altLang="en-US" sz="1700" dirty="0"/>
          </a:p>
        </p:txBody>
      </p:sp>
      <p:sp>
        <p:nvSpPr>
          <p:cNvPr id="31" name="矩形 3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249488" y="3216275"/>
            <a:ext cx="1366837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共同，一起。</a:t>
            </a:r>
            <a:endParaRPr lang="zh-CN" altLang="en-US" sz="1700" dirty="0"/>
          </a:p>
        </p:txBody>
      </p:sp>
      <p:sp>
        <p:nvSpPr>
          <p:cNvPr id="33" name="矩形 3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646363" y="3962400"/>
            <a:ext cx="955675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大概是。</a:t>
            </a:r>
            <a:endParaRPr lang="zh-CN" altLang="en-US" sz="1700" dirty="0"/>
          </a:p>
        </p:txBody>
      </p:sp>
      <p:sp>
        <p:nvSpPr>
          <p:cNvPr id="34" name="矩形 3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111250" y="4021138"/>
            <a:ext cx="647700" cy="3540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只是。</a:t>
            </a:r>
            <a:endParaRPr lang="zh-CN" altLang="en-US" sz="1700" dirty="0"/>
          </a:p>
        </p:txBody>
      </p:sp>
      <p:sp>
        <p:nvSpPr>
          <p:cNvPr id="35" name="矩形 3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809750" y="4756150"/>
            <a:ext cx="1079500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清闲的人。</a:t>
            </a:r>
            <a:endParaRPr lang="zh-CN" altLang="en-US" sz="1700" dirty="0"/>
          </a:p>
        </p:txBody>
      </p:sp>
      <p:sp>
        <p:nvSpPr>
          <p:cNvPr id="36" name="矩形 3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708400" y="3990975"/>
            <a:ext cx="2717800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语气词，相当于“罢了”。</a:t>
            </a:r>
            <a:endParaRPr lang="zh-CN" altLang="en-US" sz="1700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矩形 1"/>
          <p:cNvSpPr>
            <a:spLocks noChangeArrowheads="1"/>
          </p:cNvSpPr>
          <p:nvPr/>
        </p:nvSpPr>
        <p:spPr bwMode="auto">
          <a:xfrm>
            <a:off x="433388" y="755650"/>
            <a:ext cx="8277225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译：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元丰六年十月十二日夜晚，（我）脱下衣服准备睡觉，（只见）月光照入门内，我不由产生夜游的雅兴，高兴地起来走到户外。想到没有可以交谈取乐的人，就到承天寺去找张怀民。张怀民也没有睡，（于是）我们一起在庭院中散步。（月光照在院中）庭院的地面像积水那样清澈透明，水中（仿佛有）藻、荇交错纵横，原来是竹子和柏树枝叶的影子。哪一夜没有月光呢？哪个地方没有竹子和柏树呢？只是缺少像我们两个这样清闲的人罢了。</a:t>
            </a:r>
          </a:p>
        </p:txBody>
      </p:sp>
      <p:grpSp>
        <p:nvGrpSpPr>
          <p:cNvPr id="8499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49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Box 5"/>
          <p:cNvSpPr txBox="1">
            <a:spLocks noChangeArrowheads="1"/>
          </p:cNvSpPr>
          <p:nvPr/>
        </p:nvSpPr>
        <p:spPr bwMode="auto">
          <a:xfrm>
            <a:off x="4176713" y="2212975"/>
            <a:ext cx="7905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游。</a:t>
            </a:r>
            <a:endParaRPr lang="en-US" altLang="zh-CN" sz="36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601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60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86019" name="矩形 1"/>
          <p:cNvSpPr>
            <a:spLocks noChangeArrowheads="1"/>
          </p:cNvSpPr>
          <p:nvPr/>
        </p:nvSpPr>
        <p:spPr bwMode="auto">
          <a:xfrm>
            <a:off x="539750" y="1062038"/>
            <a:ext cx="7200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从标题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记承天寺夜游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中找出一个关键字。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 </a:t>
            </a:r>
            <a:endParaRPr lang="zh-CN" altLang="en-US" b="1">
              <a:latin typeface="宋体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extBox 1"/>
          <p:cNvSpPr txBox="1">
            <a:spLocks noChangeArrowheads="1"/>
          </p:cNvSpPr>
          <p:nvPr/>
        </p:nvSpPr>
        <p:spPr bwMode="auto">
          <a:xfrm>
            <a:off x="304800" y="627063"/>
            <a:ext cx="85344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作为一篇游记，作者在文中交代了以下要素，请试着找出来。</a:t>
            </a:r>
          </a:p>
        </p:txBody>
      </p:sp>
      <p:graphicFrame>
        <p:nvGraphicFramePr>
          <p:cNvPr id="2" name="表格 1">
            <a:extLst>
              <a:ext uri="{FF2B5EF4-FFF2-40B4-BE49-F238E27FC236}"/>
            </a:extLst>
          </p:cNvPr>
          <p:cNvGraphicFramePr>
            <a:graphicFrameLocks noGrp="1"/>
          </p:cNvGraphicFramePr>
          <p:nvPr/>
        </p:nvGraphicFramePr>
        <p:xfrm>
          <a:off x="1524000" y="1851025"/>
          <a:ext cx="6096000" cy="25908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47800">
                  <a:extLst>
                    <a:ext uri="{9D8B030D-6E8A-4147-A177-3AD203B41FA5}"/>
                  </a:extLst>
                </a:gridCol>
                <a:gridCol w="4848200">
                  <a:extLst>
                    <a:ext uri="{9D8B030D-6E8A-4147-A177-3AD203B41FA5}"/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原因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地点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</a:tbl>
          </a:graphicData>
        </a:graphic>
      </p:graphicFrame>
      <p:grpSp>
        <p:nvGrpSpPr>
          <p:cNvPr id="8706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706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59225" y="1851025"/>
            <a:ext cx="23479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十月十二日夜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236913" y="2365375"/>
            <a:ext cx="3790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月色入户，想邀人取乐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778250" y="2894013"/>
            <a:ext cx="27098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贬官之人张怀民</a:t>
            </a: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138613" y="3411538"/>
            <a:ext cx="19891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黄州承天寺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319588" y="3921125"/>
            <a:ext cx="16271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庭院赏月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1"/>
          <p:cNvSpPr txBox="1">
            <a:spLocks noChangeArrowheads="1"/>
          </p:cNvSpPr>
          <p:nvPr/>
        </p:nvSpPr>
        <p:spPr bwMode="auto">
          <a:xfrm>
            <a:off x="461963" y="501650"/>
            <a:ext cx="82200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  <a:sym typeface="微软雅黑" pitchFamily="34" charset="-122"/>
              </a:rPr>
              <a:t>    夜游期间，作者的心情发生了怎样的变化？先找关键句，再体会作者心情。</a:t>
            </a:r>
            <a:endParaRPr lang="zh-CN" altLang="en-US" sz="2800">
              <a:latin typeface="宋体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165350" y="2030413"/>
            <a:ext cx="19748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“欣然起行” 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47813" y="2482850"/>
            <a:ext cx="25923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“念无与为乐者” 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87575" y="2936875"/>
            <a:ext cx="1952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“遂”“寻” 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757363" y="3390900"/>
            <a:ext cx="24399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“怀民亦未寝”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47813" y="3844925"/>
            <a:ext cx="2438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“相与步于中庭”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38438" y="4300538"/>
            <a:ext cx="12001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“闲人”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995863" y="203041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欣喜之情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995863" y="2482850"/>
            <a:ext cx="1730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有点儿遗憾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995863" y="2936875"/>
            <a:ext cx="2659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急切、激动、渴望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995863" y="3390900"/>
            <a:ext cx="2349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心有灵犀的喜悦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005388" y="4298950"/>
            <a:ext cx="3587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贬谪的悲凉、人生的感慨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995863" y="3844925"/>
            <a:ext cx="1730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从容、闲适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807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808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5" name="文本框 3"/>
          <p:cNvSpPr txBox="1">
            <a:spLocks noChangeArrowheads="1"/>
          </p:cNvSpPr>
          <p:nvPr/>
        </p:nvSpPr>
        <p:spPr bwMode="auto">
          <a:xfrm>
            <a:off x="2655888" y="1466850"/>
            <a:ext cx="12684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" pitchFamily="34" charset="-122"/>
              </a:rPr>
              <a:t>关键句 </a:t>
            </a:r>
            <a:endParaRPr lang="zh-CN" altLang="en-US" sz="24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文本框 3"/>
          <p:cNvSpPr txBox="1">
            <a:spLocks noChangeArrowheads="1"/>
          </p:cNvSpPr>
          <p:nvPr/>
        </p:nvSpPr>
        <p:spPr bwMode="auto">
          <a:xfrm>
            <a:off x="5219700" y="1466850"/>
            <a:ext cx="9540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" pitchFamily="34" charset="-122"/>
              </a:rPr>
              <a:t>心情 </a:t>
            </a:r>
            <a:endParaRPr lang="zh-CN" altLang="en-US" sz="24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右箭头 13">
            <a:extLst>
              <a:ext uri="{FF2B5EF4-FFF2-40B4-BE49-F238E27FC236}"/>
            </a:extLst>
          </p:cNvPr>
          <p:cNvSpPr/>
          <p:nvPr/>
        </p:nvSpPr>
        <p:spPr>
          <a:xfrm>
            <a:off x="4246273" y="2139133"/>
            <a:ext cx="748986" cy="216593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0" name="右箭头 29">
            <a:extLst>
              <a:ext uri="{FF2B5EF4-FFF2-40B4-BE49-F238E27FC236}"/>
            </a:extLst>
          </p:cNvPr>
          <p:cNvSpPr/>
          <p:nvPr/>
        </p:nvSpPr>
        <p:spPr>
          <a:xfrm>
            <a:off x="4246273" y="2595544"/>
            <a:ext cx="748986" cy="216593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1" name="右箭头 30">
            <a:extLst>
              <a:ext uri="{FF2B5EF4-FFF2-40B4-BE49-F238E27FC236}"/>
            </a:extLst>
          </p:cNvPr>
          <p:cNvSpPr/>
          <p:nvPr/>
        </p:nvSpPr>
        <p:spPr>
          <a:xfrm>
            <a:off x="4246273" y="3051955"/>
            <a:ext cx="748986" cy="216593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" name="右箭头 31">
            <a:extLst>
              <a:ext uri="{FF2B5EF4-FFF2-40B4-BE49-F238E27FC236}"/>
            </a:extLst>
          </p:cNvPr>
          <p:cNvSpPr/>
          <p:nvPr/>
        </p:nvSpPr>
        <p:spPr>
          <a:xfrm>
            <a:off x="4246273" y="3508366"/>
            <a:ext cx="748986" cy="216593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3" name="右箭头 32">
            <a:extLst>
              <a:ext uri="{FF2B5EF4-FFF2-40B4-BE49-F238E27FC236}"/>
            </a:extLst>
          </p:cNvPr>
          <p:cNvSpPr/>
          <p:nvPr/>
        </p:nvSpPr>
        <p:spPr>
          <a:xfrm>
            <a:off x="4246273" y="3964777"/>
            <a:ext cx="748986" cy="216593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4" name="右箭头 33">
            <a:extLst>
              <a:ext uri="{FF2B5EF4-FFF2-40B4-BE49-F238E27FC236}"/>
            </a:extLst>
          </p:cNvPr>
          <p:cNvSpPr/>
          <p:nvPr/>
        </p:nvSpPr>
        <p:spPr>
          <a:xfrm>
            <a:off x="4246273" y="4421187"/>
            <a:ext cx="748986" cy="216593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25" grpId="0"/>
      <p:bldP spid="2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Box 5"/>
          <p:cNvSpPr txBox="1">
            <a:spLocks noChangeArrowheads="1"/>
          </p:cNvSpPr>
          <p:nvPr/>
        </p:nvSpPr>
        <p:spPr bwMode="auto">
          <a:xfrm>
            <a:off x="431800" y="628650"/>
            <a:ext cx="8280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读课文，你是否从中感受到了一丝孤独和清冷？试着从前面的表格中寻找蛛丝马迹。</a:t>
            </a:r>
            <a:endParaRPr lang="en-US" altLang="zh-CN" sz="2800" b="1">
              <a:latin typeface="宋体" charset="-122"/>
            </a:endParaRPr>
          </a:p>
        </p:txBody>
      </p:sp>
      <p:graphicFrame>
        <p:nvGraphicFramePr>
          <p:cNvPr id="7" name="表格 6">
            <a:extLst>
              <a:ext uri="{FF2B5EF4-FFF2-40B4-BE49-F238E27FC236}"/>
            </a:extLst>
          </p:cNvPr>
          <p:cNvGraphicFramePr>
            <a:graphicFrameLocks noGrp="1"/>
          </p:cNvGraphicFramePr>
          <p:nvPr/>
        </p:nvGraphicFramePr>
        <p:xfrm>
          <a:off x="611188" y="2057400"/>
          <a:ext cx="3673475" cy="19812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864195">
                  <a:extLst>
                    <a:ext uri="{9D8B030D-6E8A-4147-A177-3AD203B41FA5}"/>
                  </a:extLst>
                </a:gridCol>
                <a:gridCol w="2809280">
                  <a:extLst>
                    <a:ext uri="{9D8B030D-6E8A-4147-A177-3AD203B41FA5}"/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时间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十月十二日夜</a:t>
                      </a:r>
                    </a:p>
                  </a:txBody>
                  <a:tcPr marL="91450" marR="91450"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原因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月色入户，想邀人取乐</a:t>
                      </a:r>
                    </a:p>
                  </a:txBody>
                  <a:tcPr marL="91450" marR="91450"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对象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贬官之人张怀民</a:t>
                      </a:r>
                    </a:p>
                  </a:txBody>
                  <a:tcPr marL="91450" marR="91450"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地点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黄州承天寺</a:t>
                      </a:r>
                    </a:p>
                  </a:txBody>
                  <a:tcPr marL="91450" marR="91450"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内容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庭院赏月</a:t>
                      </a:r>
                    </a:p>
                  </a:txBody>
                  <a:tcPr marL="91450" marR="91450"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9" name="右箭头 8">
            <a:extLst>
              <a:ext uri="{FF2B5EF4-FFF2-40B4-BE49-F238E27FC236}"/>
            </a:extLst>
          </p:cNvPr>
          <p:cNvSpPr/>
          <p:nvPr/>
        </p:nvSpPr>
        <p:spPr>
          <a:xfrm>
            <a:off x="4427538" y="2571750"/>
            <a:ext cx="433387" cy="215900"/>
          </a:xfrm>
          <a:prstGeom prst="rightArrow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0" name="右箭头 9">
            <a:extLst>
              <a:ext uri="{FF2B5EF4-FFF2-40B4-BE49-F238E27FC236}"/>
            </a:extLst>
          </p:cNvPr>
          <p:cNvSpPr/>
          <p:nvPr/>
        </p:nvSpPr>
        <p:spPr>
          <a:xfrm>
            <a:off x="4427538" y="2932113"/>
            <a:ext cx="433387" cy="215900"/>
          </a:xfrm>
          <a:prstGeom prst="rightArrow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1" name="右箭头 10">
            <a:extLst>
              <a:ext uri="{FF2B5EF4-FFF2-40B4-BE49-F238E27FC236}"/>
            </a:extLst>
          </p:cNvPr>
          <p:cNvSpPr/>
          <p:nvPr/>
        </p:nvSpPr>
        <p:spPr>
          <a:xfrm>
            <a:off x="4427538" y="3292475"/>
            <a:ext cx="433387" cy="215900"/>
          </a:xfrm>
          <a:prstGeom prst="rightArrow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2" name="右箭头 11">
            <a:extLst>
              <a:ext uri="{FF2B5EF4-FFF2-40B4-BE49-F238E27FC236}"/>
            </a:extLst>
          </p:cNvPr>
          <p:cNvSpPr/>
          <p:nvPr/>
        </p:nvSpPr>
        <p:spPr>
          <a:xfrm>
            <a:off x="4427538" y="3760788"/>
            <a:ext cx="433387" cy="215900"/>
          </a:xfrm>
          <a:prstGeom prst="rightArrow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8156" name="TextBox 5"/>
          <p:cNvSpPr txBox="1">
            <a:spLocks noChangeArrowheads="1"/>
          </p:cNvSpPr>
          <p:nvPr/>
        </p:nvSpPr>
        <p:spPr bwMode="auto">
          <a:xfrm>
            <a:off x="4932363" y="2490788"/>
            <a:ext cx="3779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面对明月，“无与为乐”的孤独</a:t>
            </a:r>
          </a:p>
        </p:txBody>
      </p:sp>
      <p:sp>
        <p:nvSpPr>
          <p:cNvPr id="48157" name="TextBox 14"/>
          <p:cNvSpPr txBox="1">
            <a:spLocks noChangeArrowheads="1"/>
          </p:cNvSpPr>
          <p:nvPr/>
        </p:nvSpPr>
        <p:spPr bwMode="auto">
          <a:xfrm>
            <a:off x="4932363" y="3289300"/>
            <a:ext cx="37798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承天寺，是佛门之地，有一丝孤独之感</a:t>
            </a:r>
          </a:p>
        </p:txBody>
      </p:sp>
      <p:sp>
        <p:nvSpPr>
          <p:cNvPr id="48158" name="TextBox 15"/>
          <p:cNvSpPr txBox="1">
            <a:spLocks noChangeArrowheads="1"/>
          </p:cNvSpPr>
          <p:nvPr/>
        </p:nvSpPr>
        <p:spPr bwMode="auto">
          <a:xfrm>
            <a:off x="4932363" y="2792413"/>
            <a:ext cx="3887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“闲人”东坡和张怀民，两个被贬的失意官员</a:t>
            </a:r>
          </a:p>
        </p:txBody>
      </p:sp>
      <p:sp>
        <p:nvSpPr>
          <p:cNvPr id="48159" name="TextBox 16"/>
          <p:cNvSpPr txBox="1">
            <a:spLocks noChangeArrowheads="1"/>
          </p:cNvSpPr>
          <p:nvPr/>
        </p:nvSpPr>
        <p:spPr bwMode="auto">
          <a:xfrm>
            <a:off x="4932363" y="3743325"/>
            <a:ext cx="3779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月光虽美，似乎也有丝清冷之意</a:t>
            </a:r>
          </a:p>
        </p:txBody>
      </p:sp>
      <p:grpSp>
        <p:nvGrpSpPr>
          <p:cNvPr id="8911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911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8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48156" grpId="0"/>
      <p:bldP spid="48157" grpId="0"/>
      <p:bldP spid="48158" grpId="0"/>
      <p:bldP spid="4815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extBox 5"/>
          <p:cNvSpPr txBox="1">
            <a:spLocks noChangeArrowheads="1"/>
          </p:cNvSpPr>
          <p:nvPr/>
        </p:nvSpPr>
        <p:spPr bwMode="auto">
          <a:xfrm>
            <a:off x="423863" y="466725"/>
            <a:ext cx="82978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孤独是一种很特殊的心境，它往往是人在经历了一段特殊的人生后所沉淀下来的一种情绪。有谁知道苏轼的这段经历吗？</a:t>
            </a:r>
          </a:p>
        </p:txBody>
      </p:sp>
      <p:sp>
        <p:nvSpPr>
          <p:cNvPr id="49156" name="TextBox 6"/>
          <p:cNvSpPr txBox="1">
            <a:spLocks noChangeArrowheads="1"/>
          </p:cNvSpPr>
          <p:nvPr/>
        </p:nvSpPr>
        <p:spPr bwMode="auto">
          <a:xfrm>
            <a:off x="1187450" y="1978025"/>
            <a:ext cx="47894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因乌台诗案被贬。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在黄州无权也无事。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157" name="TextBox 7"/>
          <p:cNvSpPr txBox="1">
            <a:spLocks noChangeArrowheads="1"/>
          </p:cNvSpPr>
          <p:nvPr/>
        </p:nvSpPr>
        <p:spPr bwMode="auto">
          <a:xfrm>
            <a:off x="409575" y="3076575"/>
            <a:ext cx="83248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结合课文内容和写作背景，我们可以探寻到苏轼超越孤独的旷达情怀。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011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01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Box 1"/>
          <p:cNvSpPr txBox="1">
            <a:spLocks noChangeArrowheads="1"/>
          </p:cNvSpPr>
          <p:nvPr/>
        </p:nvSpPr>
        <p:spPr bwMode="auto">
          <a:xfrm>
            <a:off x="539750" y="987425"/>
            <a:ext cx="806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你觉得“月色入户”中哪个字用得好？好在哪里？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9750" y="1793875"/>
            <a:ext cx="8064500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“入”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字用得好。运用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拟人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的修辞手法，写月似乎也通人情，善解人意，知道人的寂寞，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主动来与人为伴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91139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11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7"/>
          <p:cNvSpPr>
            <a:spLocks noChangeArrowheads="1"/>
          </p:cNvSpPr>
          <p:nvPr/>
        </p:nvSpPr>
        <p:spPr bwMode="auto">
          <a:xfrm>
            <a:off x="250825" y="1130300"/>
            <a:ext cx="6265863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陶弘景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456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536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　南朝齐梁时思想家。字通明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自号华阳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隐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士，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丹阳秣陵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今江苏南京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人。曾于句曲山华阳洞隐居多年。隐居期间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“国家每有吉凶征讨大事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无不前以咨询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月中常有数信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时人谓为‘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山中宰相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’”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《南史·陶弘景传》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有《陶隐居集》。</a:t>
            </a:r>
          </a:p>
        </p:txBody>
      </p:sp>
      <p:pic>
        <p:nvPicPr>
          <p:cNvPr id="55298" name="p94陶弘景.jpg" descr="id:2147503311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1347788"/>
            <a:ext cx="194468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5299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5530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5463" y="1924050"/>
            <a:ext cx="8093075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“亦”说明张怀民与作者的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处境相同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情怀自然也一致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。见明月而未寝，体现出被贬官之人的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抑郁寡欢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之情。</a:t>
            </a:r>
          </a:p>
        </p:txBody>
      </p:sp>
      <p:sp>
        <p:nvSpPr>
          <p:cNvPr id="92162" name="Text Box 5"/>
          <p:cNvSpPr txBox="1">
            <a:spLocks noChangeArrowheads="1"/>
          </p:cNvSpPr>
          <p:nvPr/>
        </p:nvSpPr>
        <p:spPr bwMode="auto">
          <a:xfrm>
            <a:off x="1231900" y="915988"/>
            <a:ext cx="70850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“怀民亦未寝”中的“亦”说明了什么？</a:t>
            </a:r>
          </a:p>
        </p:txBody>
      </p:sp>
      <p:grpSp>
        <p:nvGrpSpPr>
          <p:cNvPr id="9216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216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62025" y="1106488"/>
            <a:ext cx="7354888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450"/>
              </a:spcBef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庭下如积水空明，水中藻、荇交横，盖竹柏影也。</a:t>
            </a:r>
          </a:p>
        </p:txBody>
      </p:sp>
      <p:sp>
        <p:nvSpPr>
          <p:cNvPr id="93186" name="矩形 5"/>
          <p:cNvSpPr>
            <a:spLocks noChangeArrowheads="1"/>
          </p:cNvSpPr>
          <p:nvPr/>
        </p:nvSpPr>
        <p:spPr bwMode="auto">
          <a:xfrm>
            <a:off x="1023938" y="566738"/>
            <a:ext cx="5851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600" b="1">
                <a:solidFill>
                  <a:srgbClr val="000000"/>
                </a:solidFill>
                <a:latin typeface="宋体" charset="-122"/>
              </a:rPr>
              <a:t>作者是怎样描写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月</a:t>
            </a:r>
            <a:r>
              <a:rPr lang="zh-CN" altLang="zh-CN" sz="2600" b="1">
                <a:solidFill>
                  <a:srgbClr val="000000"/>
                </a:solidFill>
                <a:latin typeface="宋体" charset="-122"/>
              </a:rPr>
              <a:t>色的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？</a:t>
            </a:r>
            <a:r>
              <a:rPr lang="zh-CN" altLang="zh-CN" sz="2600" b="1">
                <a:solidFill>
                  <a:srgbClr val="000000"/>
                </a:solidFill>
                <a:latin typeface="宋体" charset="-122"/>
              </a:rPr>
              <a:t>有什么作用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？</a:t>
            </a:r>
            <a:endParaRPr lang="zh-CN" altLang="zh-CN" sz="26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52229" name="矩形 6"/>
          <p:cNvSpPr>
            <a:spLocks noChangeArrowheads="1"/>
          </p:cNvSpPr>
          <p:nvPr/>
        </p:nvSpPr>
        <p:spPr bwMode="auto">
          <a:xfrm>
            <a:off x="395288" y="1779588"/>
            <a:ext cx="8353425" cy="297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作者发挥奇特的想象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两个新奇的比喻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来描绘庭院景色。写月光好像积水一样清澈透明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水中有藻、荇交横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原来是竹柏的影子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真可谓月光如水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空明澄澈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疏影摇曳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似真似幻。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古人常用竹柏比喻君子、友人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苏轼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借景抒情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表达了他与张怀民深厚的友谊。</a:t>
            </a:r>
            <a:endParaRPr lang="zh-CN" altLang="en-US" sz="26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3188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318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矩形 5"/>
          <p:cNvSpPr>
            <a:spLocks noChangeArrowheads="1"/>
          </p:cNvSpPr>
          <p:nvPr/>
        </p:nvSpPr>
        <p:spPr bwMode="auto">
          <a:xfrm>
            <a:off x="1260475" y="700088"/>
            <a:ext cx="417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800" b="1">
                <a:latin typeface="宋体" charset="-122"/>
              </a:rPr>
              <a:t>如何理解“闲人”一词</a:t>
            </a:r>
            <a:r>
              <a:rPr lang="zh-CN" altLang="en-US" sz="2800" b="1">
                <a:latin typeface="宋体" charset="-122"/>
              </a:rPr>
              <a:t>？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39750" y="1366838"/>
            <a:ext cx="80645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“闲人”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清闲的人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这里并不是指无聊、无所事事的人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而是包含着复杂的意味。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首先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“闲人”具体指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有闲情雅致的人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其次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“闲人”一词中包含了作者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郁郁不得志的悲凉心境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9421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42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3" name="组合 15"/>
          <p:cNvGrpSpPr>
            <a:grpSpLocks/>
          </p:cNvGrpSpPr>
          <p:nvPr/>
        </p:nvGrpSpPr>
        <p:grpSpPr bwMode="auto">
          <a:xfrm>
            <a:off x="539750" y="627063"/>
            <a:ext cx="1743075" cy="566737"/>
            <a:chOff x="461963" y="598488"/>
            <a:chExt cx="1743075" cy="566737"/>
          </a:xfrm>
        </p:grpSpPr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1730376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8" name="圆角矩形 17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1325563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9" name="圆角矩形 18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906463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496888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95245" name="矩形 20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defTabSz="68580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古今异义</a:t>
              </a:r>
            </a:p>
          </p:txBody>
        </p:sp>
      </p:grpSp>
      <p:sp>
        <p:nvSpPr>
          <p:cNvPr id="95234" name="Rectangle 15"/>
          <p:cNvSpPr>
            <a:spLocks noChangeArrowheads="1"/>
          </p:cNvSpPr>
          <p:nvPr/>
        </p:nvSpPr>
        <p:spPr bwMode="auto">
          <a:xfrm>
            <a:off x="219075" y="1708150"/>
            <a:ext cx="410368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20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月色入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户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indent="266700">
              <a:lnSpc>
                <a:spcPct val="20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但少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闲人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如吾两人者耳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5235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52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11413" y="2047875"/>
            <a:ext cx="5599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古义：文中指门窗。今义：门。</a:t>
            </a:r>
            <a:endParaRPr lang="zh-CN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500563" y="2922588"/>
            <a:ext cx="4572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古义：清闲的人。今义：指与事无关的人，多含贬义。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矩形 3"/>
          <p:cNvSpPr>
            <a:spLocks noChangeArrowheads="1"/>
          </p:cNvSpPr>
          <p:nvPr/>
        </p:nvSpPr>
        <p:spPr bwMode="auto">
          <a:xfrm>
            <a:off x="539750" y="1905000"/>
            <a:ext cx="24669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相与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于中庭</a:t>
            </a:r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3419475" y="1905000"/>
            <a:ext cx="37449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名词用作动词，散步。</a:t>
            </a:r>
          </a:p>
        </p:txBody>
      </p:sp>
      <p:grpSp>
        <p:nvGrpSpPr>
          <p:cNvPr id="96259" name="组合 9"/>
          <p:cNvGrpSpPr>
            <a:grpSpLocks/>
          </p:cNvGrpSpPr>
          <p:nvPr/>
        </p:nvGrpSpPr>
        <p:grpSpPr bwMode="auto">
          <a:xfrm>
            <a:off x="573088" y="652463"/>
            <a:ext cx="1743075" cy="566737"/>
            <a:chOff x="461963" y="598488"/>
            <a:chExt cx="1743075" cy="566502"/>
          </a:xfrm>
        </p:grpSpPr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1730375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2" name="圆角矩形 11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1325563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906463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496888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96268" name="矩形 14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defTabSz="68580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词类活用</a:t>
              </a:r>
            </a:p>
          </p:txBody>
        </p:sp>
      </p:grpSp>
      <p:grpSp>
        <p:nvGrpSpPr>
          <p:cNvPr id="9626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626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30213" y="1347788"/>
            <a:ext cx="8288337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判断句：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盖竹柏影也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也”表判断。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省略句：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解衣欲睡  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省略主语“余”。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倒装句：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相与步于中庭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状语后置，应为“相与于中庭步”。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7282" name="组合 8"/>
          <p:cNvGrpSpPr>
            <a:grpSpLocks/>
          </p:cNvGrpSpPr>
          <p:nvPr/>
        </p:nvGrpSpPr>
        <p:grpSpPr bwMode="auto">
          <a:xfrm>
            <a:off x="539750" y="627063"/>
            <a:ext cx="1743075" cy="566737"/>
            <a:chOff x="461963" y="598488"/>
            <a:chExt cx="1743075" cy="566502"/>
          </a:xfrm>
        </p:grpSpPr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1730376" y="715914"/>
              <a:ext cx="442912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1325563" y="722262"/>
              <a:ext cx="442913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2" name="圆角矩形 1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906463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496888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97291" name="矩形 13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defTabSz="68580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特殊句式</a:t>
              </a:r>
            </a:p>
          </p:txBody>
        </p:sp>
      </p:grpSp>
      <p:grpSp>
        <p:nvGrpSpPr>
          <p:cNvPr id="9728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72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extBox 5"/>
          <p:cNvSpPr txBox="1">
            <a:spLocks noChangeArrowheads="1"/>
          </p:cNvSpPr>
          <p:nvPr/>
        </p:nvSpPr>
        <p:spPr bwMode="auto">
          <a:xfrm>
            <a:off x="395288" y="1333500"/>
            <a:ext cx="842486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本文通过对夜游承天寺庭院所见的月下美景的描绘，创造了一个清幽宁静的艺术境界，传达了作者复杂微妙的心境，抒发了作者寄情自然美景以排遣忧郁的旷达胸襟。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8306" name="组合 1"/>
          <p:cNvGrpSpPr>
            <a:grpSpLocks/>
          </p:cNvGrpSpPr>
          <p:nvPr/>
        </p:nvGrpSpPr>
        <p:grpSpPr bwMode="auto">
          <a:xfrm>
            <a:off x="3700463" y="598488"/>
            <a:ext cx="1743075" cy="644525"/>
            <a:chOff x="3333750" y="598488"/>
            <a:chExt cx="1743075" cy="643766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831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98307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9830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29" name="组合 2"/>
          <p:cNvGrpSpPr>
            <a:grpSpLocks/>
          </p:cNvGrpSpPr>
          <p:nvPr/>
        </p:nvGrpSpPr>
        <p:grpSpPr bwMode="auto">
          <a:xfrm>
            <a:off x="3700463" y="569913"/>
            <a:ext cx="1743075" cy="644525"/>
            <a:chOff x="3333750" y="598488"/>
            <a:chExt cx="1743075" cy="643766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933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sp>
        <p:nvSpPr>
          <p:cNvPr id="99330" name="矩形 12"/>
          <p:cNvSpPr>
            <a:spLocks noChangeArrowheads="1"/>
          </p:cNvSpPr>
          <p:nvPr/>
        </p:nvSpPr>
        <p:spPr bwMode="auto">
          <a:xfrm>
            <a:off x="287338" y="1347788"/>
            <a:ext cx="8569325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eaLnBrk="0" hangingPunct="0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月亮自古以来就是柔美的化身，它挂在天上，盈亏往复，月复一月，年复一年。月色当空，观赏者的心境不同，月亮的意境也就不同。月亮在我们心中有童年的故事，有夜里母亲的催眠曲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随着生活阅历的不断增长，月亮在我们心中还会有更丰富的意蕴。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9331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993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extBox 5"/>
          <p:cNvSpPr txBox="1">
            <a:spLocks noChangeArrowheads="1"/>
          </p:cNvSpPr>
          <p:nvPr/>
        </p:nvSpPr>
        <p:spPr bwMode="auto">
          <a:xfrm>
            <a:off x="493713" y="484188"/>
            <a:ext cx="3967162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叙事简洁，写景别致。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0354" name="TextBox 6"/>
          <p:cNvSpPr txBox="1">
            <a:spLocks noChangeArrowheads="1"/>
          </p:cNvSpPr>
          <p:nvPr/>
        </p:nvSpPr>
        <p:spPr bwMode="auto">
          <a:xfrm>
            <a:off x="493713" y="1276350"/>
            <a:ext cx="8156575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作者写到承天寺找张怀民时，只用“亦未寝”三个字，略去相见时的对话，省了不少笔墨，使文章十分紧凑。全文写景只有一句话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庭下如积水空明，水中藻、荇交横，盖竹柏影也。”这里先虚后实，暗用了“月光如水”的比喻，写法巧妙，匠心独运，有别具一格的艺术效果。</a:t>
            </a:r>
          </a:p>
        </p:txBody>
      </p:sp>
      <p:grpSp>
        <p:nvGrpSpPr>
          <p:cNvPr id="100355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035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Box 6"/>
          <p:cNvSpPr txBox="1">
            <a:spLocks noChangeArrowheads="1"/>
          </p:cNvSpPr>
          <p:nvPr/>
        </p:nvSpPr>
        <p:spPr bwMode="auto">
          <a:xfrm>
            <a:off x="900113" y="1255713"/>
            <a:ext cx="5032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记承天寺夜游</a:t>
            </a:r>
          </a:p>
        </p:txBody>
      </p:sp>
      <p:sp>
        <p:nvSpPr>
          <p:cNvPr id="8" name="左大括号 7">
            <a:extLst>
              <a:ext uri="{FF2B5EF4-FFF2-40B4-BE49-F238E27FC236}"/>
            </a:extLst>
          </p:cNvPr>
          <p:cNvSpPr/>
          <p:nvPr/>
        </p:nvSpPr>
        <p:spPr>
          <a:xfrm>
            <a:off x="1763713" y="1328738"/>
            <a:ext cx="288925" cy="2519362"/>
          </a:xfrm>
          <a:prstGeom prst="leftBrace">
            <a:avLst>
              <a:gd name="adj1" fmla="val 87699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379" name="TextBox 14"/>
          <p:cNvSpPr txBox="1">
            <a:spLocks noChangeArrowheads="1"/>
          </p:cNvSpPr>
          <p:nvPr/>
        </p:nvSpPr>
        <p:spPr bwMode="auto">
          <a:xfrm>
            <a:off x="2482850" y="3632200"/>
            <a:ext cx="1728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月下感慨</a:t>
            </a:r>
          </a:p>
        </p:txBody>
      </p:sp>
      <p:sp>
        <p:nvSpPr>
          <p:cNvPr id="101380" name="TextBox 15"/>
          <p:cNvSpPr txBox="1">
            <a:spLocks noChangeArrowheads="1"/>
          </p:cNvSpPr>
          <p:nvPr/>
        </p:nvSpPr>
        <p:spPr bwMode="auto">
          <a:xfrm>
            <a:off x="2482850" y="2263775"/>
            <a:ext cx="1728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庭中月色</a:t>
            </a:r>
          </a:p>
        </p:txBody>
      </p:sp>
      <p:sp>
        <p:nvSpPr>
          <p:cNvPr id="101381" name="TextBox 16"/>
          <p:cNvSpPr txBox="1">
            <a:spLocks noChangeArrowheads="1"/>
          </p:cNvSpPr>
          <p:nvPr/>
        </p:nvSpPr>
        <p:spPr bwMode="auto">
          <a:xfrm>
            <a:off x="2482850" y="1111250"/>
            <a:ext cx="1728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赏月缘由</a:t>
            </a:r>
          </a:p>
        </p:txBody>
      </p:sp>
      <p:sp>
        <p:nvSpPr>
          <p:cNvPr id="101382" name="TextBox 18"/>
          <p:cNvSpPr txBox="1">
            <a:spLocks noChangeArrowheads="1"/>
          </p:cNvSpPr>
          <p:nvPr/>
        </p:nvSpPr>
        <p:spPr bwMode="auto">
          <a:xfrm>
            <a:off x="6229350" y="2768600"/>
            <a:ext cx="20875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豁达乐观</a:t>
            </a:r>
          </a:p>
        </p:txBody>
      </p:sp>
      <p:sp>
        <p:nvSpPr>
          <p:cNvPr id="101383" name="TextBox 19"/>
          <p:cNvSpPr txBox="1">
            <a:spLocks noChangeArrowheads="1"/>
          </p:cNvSpPr>
          <p:nvPr/>
        </p:nvSpPr>
        <p:spPr bwMode="auto">
          <a:xfrm>
            <a:off x="6229350" y="2047875"/>
            <a:ext cx="1943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悲凉感慨</a:t>
            </a:r>
          </a:p>
        </p:txBody>
      </p:sp>
      <p:sp>
        <p:nvSpPr>
          <p:cNvPr id="101384" name="TextBox 20"/>
          <p:cNvSpPr txBox="1">
            <a:spLocks noChangeArrowheads="1"/>
          </p:cNvSpPr>
          <p:nvPr/>
        </p:nvSpPr>
        <p:spPr bwMode="auto">
          <a:xfrm>
            <a:off x="4427538" y="3632200"/>
            <a:ext cx="1081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议论</a:t>
            </a:r>
          </a:p>
        </p:txBody>
      </p:sp>
      <p:sp>
        <p:nvSpPr>
          <p:cNvPr id="101385" name="TextBox 21"/>
          <p:cNvSpPr txBox="1">
            <a:spLocks noChangeArrowheads="1"/>
          </p:cNvSpPr>
          <p:nvPr/>
        </p:nvSpPr>
        <p:spPr bwMode="auto">
          <a:xfrm>
            <a:off x="4427538" y="2263775"/>
            <a:ext cx="1152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描写</a:t>
            </a:r>
          </a:p>
        </p:txBody>
      </p:sp>
      <p:sp>
        <p:nvSpPr>
          <p:cNvPr id="101386" name="TextBox 22"/>
          <p:cNvSpPr txBox="1">
            <a:spLocks noChangeArrowheads="1"/>
          </p:cNvSpPr>
          <p:nvPr/>
        </p:nvSpPr>
        <p:spPr bwMode="auto">
          <a:xfrm>
            <a:off x="4427538" y="1111250"/>
            <a:ext cx="1152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叙述</a:t>
            </a:r>
          </a:p>
        </p:txBody>
      </p:sp>
      <p:grpSp>
        <p:nvGrpSpPr>
          <p:cNvPr id="101387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10138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1" name="左大括号 20">
            <a:extLst>
              <a:ext uri="{FF2B5EF4-FFF2-40B4-BE49-F238E27FC236}"/>
            </a:extLst>
          </p:cNvPr>
          <p:cNvSpPr/>
          <p:nvPr/>
        </p:nvSpPr>
        <p:spPr>
          <a:xfrm rot="10800000">
            <a:off x="5751513" y="1328738"/>
            <a:ext cx="288925" cy="2519362"/>
          </a:xfrm>
          <a:prstGeom prst="leftBrace">
            <a:avLst>
              <a:gd name="adj1" fmla="val 87699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5" name="组合 1"/>
          <p:cNvGrpSpPr>
            <a:grpSpLocks/>
          </p:cNvGrpSpPr>
          <p:nvPr/>
        </p:nvGrpSpPr>
        <p:grpSpPr bwMode="auto">
          <a:xfrm>
            <a:off x="3700463" y="549275"/>
            <a:ext cx="1743075" cy="566738"/>
            <a:chOff x="3333750" y="598488"/>
            <a:chExt cx="1743075" cy="566502"/>
          </a:xfrm>
        </p:grpSpPr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14"/>
              <a:ext cx="442913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261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261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196"/>
              <a:ext cx="441325" cy="42051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735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写作背景</a:t>
              </a:r>
            </a:p>
          </p:txBody>
        </p:sp>
      </p:grpSp>
      <p:grpSp>
        <p:nvGrpSpPr>
          <p:cNvPr id="57346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573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57347" name="矩形 1"/>
          <p:cNvSpPr>
            <a:spLocks noChangeArrowheads="1"/>
          </p:cNvSpPr>
          <p:nvPr/>
        </p:nvSpPr>
        <p:spPr bwMode="auto">
          <a:xfrm>
            <a:off x="539750" y="1279525"/>
            <a:ext cx="8064500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南北朝时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因政局动荡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矛盾尖锐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不少文人遁迹山林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从自然美中寻求精神上的解脱。他们在书信中常常描山画水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以示志趣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并以此作为对友人的安慰。本文就是陶弘景隐居句曲山时回复谢中书的一封信。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extBox 1"/>
          <p:cNvSpPr txBox="1">
            <a:spLocks noChangeArrowheads="1"/>
          </p:cNvSpPr>
          <p:nvPr/>
        </p:nvSpPr>
        <p:spPr bwMode="auto">
          <a:xfrm>
            <a:off x="333375" y="615950"/>
            <a:ext cx="8477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比较</a:t>
            </a:r>
            <a:r>
              <a:rPr lang="en-US" altLang="zh-CN" sz="2800" b="1">
                <a:latin typeface="宋体" charset="-122"/>
              </a:rPr>
              <a:t>《</a:t>
            </a:r>
            <a:r>
              <a:rPr lang="zh-CN" altLang="en-US" sz="2800" b="1">
                <a:latin typeface="宋体" charset="-122"/>
              </a:rPr>
              <a:t>答谢中书书</a:t>
            </a:r>
            <a:r>
              <a:rPr lang="en-US" altLang="zh-CN" sz="2800" b="1">
                <a:latin typeface="宋体" charset="-122"/>
              </a:rPr>
              <a:t>》</a:t>
            </a:r>
            <a:r>
              <a:rPr lang="zh-CN" altLang="en-US" sz="2800" b="1">
                <a:latin typeface="宋体" charset="-122"/>
              </a:rPr>
              <a:t>和</a:t>
            </a:r>
            <a:r>
              <a:rPr lang="en-US" altLang="zh-CN" sz="2800" b="1">
                <a:latin typeface="宋体" charset="-122"/>
              </a:rPr>
              <a:t>《</a:t>
            </a:r>
            <a:r>
              <a:rPr lang="zh-CN" altLang="en-US" sz="2800" b="1">
                <a:latin typeface="宋体" charset="-122"/>
              </a:rPr>
              <a:t>记承天寺夜游</a:t>
            </a:r>
            <a:r>
              <a:rPr lang="en-US" altLang="zh-CN" sz="2800" b="1">
                <a:latin typeface="宋体" charset="-122"/>
              </a:rPr>
              <a:t>》</a:t>
            </a:r>
            <a:r>
              <a:rPr lang="zh-CN" altLang="en-US" sz="2800" b="1">
                <a:latin typeface="宋体" charset="-122"/>
              </a:rPr>
              <a:t>的语言风格、写景手法和情感。</a:t>
            </a:r>
          </a:p>
        </p:txBody>
      </p:sp>
      <p:sp>
        <p:nvSpPr>
          <p:cNvPr id="62467" name="TextBox 1"/>
          <p:cNvSpPr txBox="1">
            <a:spLocks noChangeArrowheads="1"/>
          </p:cNvSpPr>
          <p:nvPr/>
        </p:nvSpPr>
        <p:spPr bwMode="auto">
          <a:xfrm>
            <a:off x="395288" y="1635125"/>
            <a:ext cx="841533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语言风格：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前者多用骈文，用词华美；后者多用散文，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语言清丽。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写景手法：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前者通过高低、远近、动静变化，视觉、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听觉的立体感受来写景；后者只用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个字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勾勒出一幅空明的月光图。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    感：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前者表达了融情山水的志趣；后者表达了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超越孤独的旷达。</a:t>
            </a:r>
          </a:p>
        </p:txBody>
      </p:sp>
      <p:grpSp>
        <p:nvGrpSpPr>
          <p:cNvPr id="10240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240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矩形 8"/>
          <p:cNvSpPr>
            <a:spLocks noChangeArrowheads="1"/>
          </p:cNvSpPr>
          <p:nvPr/>
        </p:nvSpPr>
        <p:spPr bwMode="auto">
          <a:xfrm>
            <a:off x="4572000" y="3148013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/>
              <a:t>　</a:t>
            </a:r>
          </a:p>
        </p:txBody>
      </p:sp>
      <p:sp>
        <p:nvSpPr>
          <p:cNvPr id="103426" name="矩形 9"/>
          <p:cNvSpPr>
            <a:spLocks noChangeArrowheads="1"/>
          </p:cNvSpPr>
          <p:nvPr/>
        </p:nvSpPr>
        <p:spPr bwMode="auto">
          <a:xfrm>
            <a:off x="611188" y="1406525"/>
            <a:ext cx="74168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沉鳞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竞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跃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jìng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能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其奇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yǔ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藻、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荇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交横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xìng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	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亦未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qǐn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晓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雾将歇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xiǎo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	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夕日欲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颓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tuí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遂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至承天寺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suì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	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何处无松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bǎi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72238" y="608013"/>
            <a:ext cx="6492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A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103428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343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03429" name="矩形 1"/>
          <p:cNvSpPr>
            <a:spLocks noChangeArrowheads="1"/>
          </p:cNvSpPr>
          <p:nvPr/>
        </p:nvSpPr>
        <p:spPr bwMode="auto">
          <a:xfrm>
            <a:off x="485775" y="579438"/>
            <a:ext cx="7542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1.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下列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画线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字的注音有误的一项是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　　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）</a:t>
            </a:r>
            <a:endParaRPr lang="en-US" altLang="zh-CN" sz="2800" b="1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矩形 9"/>
          <p:cNvSpPr>
            <a:spLocks noChangeArrowheads="1"/>
          </p:cNvSpPr>
          <p:nvPr/>
        </p:nvSpPr>
        <p:spPr bwMode="auto">
          <a:xfrm>
            <a:off x="323850" y="1477963"/>
            <a:ext cx="8135938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夕日欲颓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沉鳞竞跃。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何夜无月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何处无竹柏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？（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庭下如积水空明。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月色入户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欣然起行。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08625" y="1616075"/>
            <a:ext cx="935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借代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95963" y="2239963"/>
            <a:ext cx="9366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反问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787900" y="2887663"/>
            <a:ext cx="1008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比喻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508625" y="3517900"/>
            <a:ext cx="10080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拟人</a:t>
            </a:r>
          </a:p>
        </p:txBody>
      </p:sp>
      <p:grpSp>
        <p:nvGrpSpPr>
          <p:cNvPr id="104454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445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04455" name="矩形 1"/>
          <p:cNvSpPr>
            <a:spLocks noChangeArrowheads="1"/>
          </p:cNvSpPr>
          <p:nvPr/>
        </p:nvSpPr>
        <p:spPr bwMode="auto">
          <a:xfrm>
            <a:off x="504825" y="700088"/>
            <a:ext cx="55435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2.</a:t>
            </a:r>
            <a:r>
              <a:rPr lang="zh-CN" altLang="en-US" sz="2800" b="1"/>
              <a:t>指出下列句子运用的修辞手法。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矩形 12"/>
          <p:cNvSpPr>
            <a:spLocks noChangeArrowheads="1"/>
          </p:cNvSpPr>
          <p:nvPr/>
        </p:nvSpPr>
        <p:spPr bwMode="auto">
          <a:xfrm>
            <a:off x="431800" y="901700"/>
            <a:ext cx="82804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3.</a:t>
            </a:r>
            <a:r>
              <a:rPr lang="zh-CN" altLang="zh-CN" sz="2800" b="1">
                <a:latin typeface="宋体" charset="-122"/>
              </a:rPr>
              <a:t>《三峡》一文中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作者分别用几个四字句描写了山、水的特点</a:t>
            </a:r>
            <a:r>
              <a:rPr lang="zh-CN" altLang="en-US" sz="2800" b="1">
                <a:latin typeface="宋体" charset="-122"/>
              </a:rPr>
              <a:t>：“</a:t>
            </a:r>
            <a:r>
              <a:rPr lang="zh-CN" altLang="zh-CN" sz="2800" b="1" u="sng">
                <a:latin typeface="宋体" charset="-122"/>
              </a:rPr>
              <a:t>　　　</a:t>
            </a:r>
            <a:r>
              <a:rPr lang="zh-CN" altLang="en-US" sz="2800" b="1">
                <a:latin typeface="宋体" charset="-122"/>
              </a:rPr>
              <a:t>”“</a:t>
            </a:r>
            <a:r>
              <a:rPr lang="zh-CN" altLang="zh-CN" sz="2800" b="1" u="sng">
                <a:latin typeface="宋体" charset="-122"/>
              </a:rPr>
              <a:t>　　　</a:t>
            </a:r>
            <a:r>
              <a:rPr lang="zh-CN" altLang="zh-CN" sz="2800" b="1">
                <a:latin typeface="宋体" charset="-122"/>
              </a:rPr>
              <a:t>”</a:t>
            </a:r>
            <a:r>
              <a:rPr lang="zh-CN" altLang="en-US" sz="2800" b="1">
                <a:latin typeface="宋体" charset="-122"/>
              </a:rPr>
              <a:t>“</a:t>
            </a:r>
            <a:r>
              <a:rPr lang="zh-CN" altLang="zh-CN" sz="2800" b="1" u="sng">
                <a:latin typeface="宋体" charset="-122"/>
              </a:rPr>
              <a:t>　　　</a:t>
            </a:r>
            <a:r>
              <a:rPr lang="zh-CN" altLang="zh-CN" sz="2800" b="1">
                <a:latin typeface="宋体" charset="-122"/>
              </a:rPr>
              <a:t>”</a:t>
            </a:r>
            <a:r>
              <a:rPr lang="zh-CN" altLang="en-US" sz="2800" b="1">
                <a:latin typeface="宋体" charset="-122"/>
              </a:rPr>
              <a:t>。</a:t>
            </a:r>
            <a:endParaRPr lang="en-US" altLang="zh-CN" sz="2800" b="1"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zh-CN" sz="2800" b="1">
                <a:latin typeface="宋体" charset="-122"/>
              </a:rPr>
              <a:t>《答谢中书书》一文中的“</a:t>
            </a:r>
            <a:r>
              <a:rPr lang="zh-CN" altLang="zh-CN" sz="2800" b="1" u="sng">
                <a:latin typeface="宋体" charset="-122"/>
              </a:rPr>
              <a:t>　　　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 u="sng">
                <a:latin typeface="宋体" charset="-122"/>
              </a:rPr>
              <a:t>　　　</a:t>
            </a:r>
            <a:r>
              <a:rPr lang="zh-CN" altLang="zh-CN" sz="2800" b="1">
                <a:latin typeface="宋体" charset="-122"/>
              </a:rPr>
              <a:t>”与其有异曲同工之妙。</a:t>
            </a:r>
            <a:r>
              <a:rPr lang="en-US" altLang="zh-CN" sz="2800" b="1">
                <a:latin typeface="宋体" charset="-122"/>
              </a:rPr>
              <a:t> </a:t>
            </a:r>
            <a:endParaRPr lang="zh-CN" altLang="zh-CN" sz="2800" b="1">
              <a:latin typeface="宋体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983288" y="2312988"/>
            <a:ext cx="1439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清流见底</a:t>
            </a:r>
          </a:p>
        </p:txBody>
      </p:sp>
      <p:grpSp>
        <p:nvGrpSpPr>
          <p:cNvPr id="105475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54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19625" y="2341563"/>
            <a:ext cx="1422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高峰入云</a:t>
            </a:r>
            <a:endParaRPr lang="zh-CN" altLang="en-US" sz="240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8500" y="1693863"/>
            <a:ext cx="1422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隐天蔽日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965700" y="1693863"/>
            <a:ext cx="1422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素湍绿潭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767513" y="1681163"/>
            <a:ext cx="1422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回清倒影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4" grpId="0"/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矩形 6"/>
          <p:cNvSpPr>
            <a:spLocks noChangeArrowheads="1"/>
          </p:cNvSpPr>
          <p:nvPr/>
        </p:nvSpPr>
        <p:spPr bwMode="auto">
          <a:xfrm>
            <a:off x="509588" y="700088"/>
            <a:ext cx="8181975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4.</a:t>
            </a:r>
            <a:r>
              <a:rPr lang="zh-CN" altLang="zh-CN" sz="2800" b="1">
                <a:latin typeface="宋体" charset="-122"/>
              </a:rPr>
              <a:t>记承天寺夜游全文只用了八十多个字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先正面描写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再用竹柏的倒影来衬托月光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写出了月光</a:t>
            </a:r>
            <a:endParaRPr lang="en-US" altLang="zh-CN" sz="2800" b="1"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u="sng">
                <a:latin typeface="宋体" charset="-122"/>
              </a:rPr>
              <a:t>      </a:t>
            </a:r>
            <a:r>
              <a:rPr lang="zh-CN" altLang="zh-CN" sz="2800" b="1" u="sng">
                <a:latin typeface="宋体" charset="-122"/>
              </a:rPr>
              <a:t>　</a:t>
            </a:r>
            <a:r>
              <a:rPr lang="zh-CN" altLang="zh-CN" sz="2800" b="1">
                <a:latin typeface="宋体" charset="-122"/>
              </a:rPr>
              <a:t>的特点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创造出宁静淡雅的优美意境。从邀友赏月的情形看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苏轼并未完全消沉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这说明他是一个</a:t>
            </a:r>
            <a:r>
              <a:rPr lang="zh-CN" altLang="zh-CN" sz="2800" b="1" u="sng">
                <a:latin typeface="宋体" charset="-122"/>
              </a:rPr>
              <a:t>　　　　</a:t>
            </a:r>
            <a:r>
              <a:rPr lang="zh-CN" altLang="zh-CN" sz="2800" b="1">
                <a:latin typeface="宋体" charset="-122"/>
              </a:rPr>
              <a:t>的人。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25463" y="2079625"/>
            <a:ext cx="17272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空明澄澈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63700" y="3355975"/>
            <a:ext cx="15113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豁达乐观</a:t>
            </a:r>
          </a:p>
        </p:txBody>
      </p:sp>
      <p:grpSp>
        <p:nvGrpSpPr>
          <p:cNvPr id="106500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65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矩形 1"/>
          <p:cNvSpPr>
            <a:spLocks noChangeArrowheads="1"/>
          </p:cNvSpPr>
          <p:nvPr/>
        </p:nvSpPr>
        <p:spPr bwMode="auto">
          <a:xfrm>
            <a:off x="468313" y="484188"/>
            <a:ext cx="82073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5.</a:t>
            </a:r>
            <a:r>
              <a:rPr lang="zh-CN" altLang="zh-CN" sz="2600" b="1">
                <a:latin typeface="宋体" charset="-122"/>
              </a:rPr>
              <a:t>苏轼与张怀民夜游承天寺时</a:t>
            </a:r>
            <a:r>
              <a:rPr lang="zh-CN" altLang="en-US" sz="2600" b="1">
                <a:latin typeface="宋体" charset="-122"/>
              </a:rPr>
              <a:t>，</a:t>
            </a:r>
            <a:r>
              <a:rPr lang="zh-CN" altLang="zh-CN" sz="2600" b="1">
                <a:latin typeface="宋体" charset="-122"/>
              </a:rPr>
              <a:t>课文只写了“相与步于中庭”</a:t>
            </a:r>
            <a:r>
              <a:rPr lang="zh-CN" altLang="en-US" sz="2600" b="1">
                <a:latin typeface="宋体" charset="-122"/>
              </a:rPr>
              <a:t>，</a:t>
            </a:r>
            <a:r>
              <a:rPr lang="zh-CN" altLang="zh-CN" sz="2600" b="1">
                <a:latin typeface="宋体" charset="-122"/>
              </a:rPr>
              <a:t>并没有写他与张怀民的对话。请结合二人当时的处境</a:t>
            </a:r>
            <a:r>
              <a:rPr lang="zh-CN" altLang="en-US" sz="2600" b="1">
                <a:latin typeface="宋体" charset="-122"/>
              </a:rPr>
              <a:t>（</a:t>
            </a:r>
            <a:r>
              <a:rPr lang="zh-CN" altLang="zh-CN" sz="2600" b="1">
                <a:latin typeface="宋体" charset="-122"/>
              </a:rPr>
              <a:t>皆被贬</a:t>
            </a:r>
            <a:r>
              <a:rPr lang="zh-CN" altLang="en-US" sz="2600" b="1">
                <a:latin typeface="宋体" charset="-122"/>
              </a:rPr>
              <a:t>），</a:t>
            </a:r>
            <a:r>
              <a:rPr lang="zh-CN" altLang="zh-CN" sz="2600" b="1">
                <a:latin typeface="宋体" charset="-122"/>
              </a:rPr>
              <a:t>发挥想象</a:t>
            </a:r>
            <a:r>
              <a:rPr lang="zh-CN" altLang="en-US" sz="2600" b="1">
                <a:latin typeface="宋体" charset="-122"/>
              </a:rPr>
              <a:t>，</a:t>
            </a:r>
            <a:r>
              <a:rPr lang="zh-CN" altLang="zh-CN" sz="2600" b="1">
                <a:latin typeface="宋体" charset="-122"/>
              </a:rPr>
              <a:t>为他们设计一段对话。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8313" y="1639888"/>
            <a:ext cx="820737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</a:t>
            </a: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6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张怀民面对月色说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“想这世人都蝇营狗苟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拍马钻营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哪儿会有我们这般闲情逸致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苏轼道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“唉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虽是闲置此地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无以报国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但好在有你在此与我共赏月色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也可聊以自慰吧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张怀民说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“老兄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天地之大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又何必自寻烦恼呢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还是共赏美景吧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两人同笑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“哈哈哈……哈哈……”</a:t>
            </a:r>
            <a:endParaRPr lang="zh-CN" altLang="en-US" sz="26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7523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75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45" name="组合 6"/>
          <p:cNvGrpSpPr>
            <a:grpSpLocks/>
          </p:cNvGrpSpPr>
          <p:nvPr/>
        </p:nvGrpSpPr>
        <p:grpSpPr bwMode="auto">
          <a:xfrm>
            <a:off x="3700463" y="560388"/>
            <a:ext cx="1743075" cy="566737"/>
            <a:chOff x="3563938" y="339725"/>
            <a:chExt cx="1743075" cy="566738"/>
          </a:xfrm>
        </p:grpSpPr>
        <p:sp>
          <p:nvSpPr>
            <p:cNvPr id="3" name="圆角矩形 2">
              <a:extLst>
                <a:ext uri="{FF2B5EF4-FFF2-40B4-BE49-F238E27FC236}"/>
              </a:extLst>
            </p:cNvPr>
            <p:cNvSpPr/>
            <p:nvPr/>
          </p:nvSpPr>
          <p:spPr bwMode="auto">
            <a:xfrm rot="555800">
              <a:off x="4816475" y="465137"/>
              <a:ext cx="442913" cy="41910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4" name="圆角矩形 3">
              <a:extLst>
                <a:ext uri="{FF2B5EF4-FFF2-40B4-BE49-F238E27FC236}"/>
              </a:extLst>
            </p:cNvPr>
            <p:cNvSpPr/>
            <p:nvPr/>
          </p:nvSpPr>
          <p:spPr bwMode="auto">
            <a:xfrm rot="20470821">
              <a:off x="4411663" y="471487"/>
              <a:ext cx="442912" cy="42068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" name="圆角矩形 4">
              <a:extLst>
                <a:ext uri="{FF2B5EF4-FFF2-40B4-BE49-F238E27FC236}"/>
              </a:extLst>
            </p:cNvPr>
            <p:cNvSpPr/>
            <p:nvPr/>
          </p:nvSpPr>
          <p:spPr bwMode="auto">
            <a:xfrm rot="319204">
              <a:off x="3992563" y="471487"/>
              <a:ext cx="441325" cy="42068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6" name="圆角矩形 5">
              <a:extLst>
                <a:ext uri="{FF2B5EF4-FFF2-40B4-BE49-F238E27FC236}"/>
              </a:extLst>
            </p:cNvPr>
            <p:cNvSpPr/>
            <p:nvPr/>
          </p:nvSpPr>
          <p:spPr bwMode="auto">
            <a:xfrm rot="21148334">
              <a:off x="3582988" y="479425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8556" name="矩形 1"/>
            <p:cNvSpPr>
              <a:spLocks noChangeArrowheads="1"/>
            </p:cNvSpPr>
            <p:nvPr/>
          </p:nvSpPr>
          <p:spPr bwMode="auto">
            <a:xfrm>
              <a:off x="3563938" y="3397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拓展阅读</a:t>
              </a:r>
            </a:p>
          </p:txBody>
        </p:sp>
      </p:grpSp>
      <p:sp>
        <p:nvSpPr>
          <p:cNvPr id="108546" name="矩形 1"/>
          <p:cNvSpPr>
            <a:spLocks noChangeArrowheads="1"/>
          </p:cNvSpPr>
          <p:nvPr/>
        </p:nvSpPr>
        <p:spPr bwMode="auto">
          <a:xfrm>
            <a:off x="539750" y="1276350"/>
            <a:ext cx="80645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阅读下面的文言语段，完成</a:t>
            </a:r>
            <a:r>
              <a:rPr lang="en-US" altLang="zh-CN" sz="2800" b="1">
                <a:latin typeface="宋体" charset="-122"/>
              </a:rPr>
              <a:t>1-4</a:t>
            </a:r>
            <a:r>
              <a:rPr lang="zh-CN" altLang="en-US" sz="2800" b="1">
                <a:latin typeface="宋体" charset="-122"/>
              </a:rPr>
              <a:t>题。</a:t>
            </a:r>
            <a:endParaRPr lang="en-US" altLang="zh-CN" sz="28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京师花木最古者，首给孤寺</a:t>
            </a:r>
            <a:r>
              <a:rPr lang="zh-CN" altLang="en-US" sz="2800" b="1" baseline="30000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吕氏藤花，次则余家之青桐，皆数百年物也。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吕氏宅后售与高太守兆煌，又转售程主事振甲，藤今犹在，其架用梁栋之材，始能支拄。其阴覆厅事一院，其蔓旁引，又覆西偏书室一院。花时如紫云垂地，香气袭衣。慕堂</a:t>
            </a:r>
            <a:r>
              <a:rPr lang="zh-CN" altLang="en-US" sz="2800" b="1" baseline="30000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在日，或自宴客，或友人借宴客，觞咏殆无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8547" name="矩形 1"/>
          <p:cNvSpPr>
            <a:spLocks noChangeArrowheads="1"/>
          </p:cNvSpPr>
          <p:nvPr/>
        </p:nvSpPr>
        <p:spPr bwMode="auto">
          <a:xfrm>
            <a:off x="5241925" y="762000"/>
            <a:ext cx="15792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charset="-122"/>
              </a:rPr>
              <a:t>（中考真题</a:t>
            </a:r>
            <a:r>
              <a:rPr lang="zh-CN" altLang="en-US" b="1" dirty="0">
                <a:solidFill>
                  <a:srgbClr val="FF0000"/>
                </a:solidFill>
                <a:latin typeface="宋体" charset="-122"/>
              </a:rPr>
              <a:t>）</a:t>
            </a:r>
          </a:p>
        </p:txBody>
      </p:sp>
      <p:grpSp>
        <p:nvGrpSpPr>
          <p:cNvPr id="108548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85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矩形 1"/>
          <p:cNvSpPr>
            <a:spLocks noChangeArrowheads="1"/>
          </p:cNvSpPr>
          <p:nvPr/>
        </p:nvSpPr>
        <p:spPr bwMode="auto">
          <a:xfrm>
            <a:off x="539750" y="555625"/>
            <a:ext cx="8064500" cy="416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虚夕</a:t>
            </a:r>
            <a:r>
              <a:rPr lang="zh-CN" altLang="en-US" sz="2800" b="1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。迄今四十馀</a:t>
            </a:r>
            <a:r>
              <a:rPr lang="zh-CN" altLang="en-US" sz="2800" b="1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年，再到曾游，已非旧主，殊笛之悲</a:t>
            </a:r>
            <a:r>
              <a:rPr lang="zh-CN" altLang="en-US" sz="2800" b="1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（节选自清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纪昀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阅微草堂笔记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，有删减）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】①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给孤寺：寺名。②慕堂：吕元龙，乾隆时举人，曾与作者同窗。③觞咏殆无虚夕：饮酒赋诗，几乎没有空过一个晚上。④馀：同“余”。⑤殊笛之悲：是哀念亡友的典故。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9570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957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/>
            </a:extLst>
          </p:cNvPr>
          <p:cNvSpPr/>
          <p:nvPr/>
        </p:nvSpPr>
        <p:spPr>
          <a:xfrm>
            <a:off x="468313" y="411163"/>
            <a:ext cx="8207375" cy="44942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根据要求</a:t>
            </a: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完成下列两小题。</a:t>
            </a:r>
            <a:endParaRPr lang="en-US" altLang="zh-CN" sz="2600" b="1" kern="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解释下列句中</a:t>
            </a: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画线</a:t>
            </a:r>
            <a:r>
              <a:rPr lang="zh-CN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词的意思。</a:t>
            </a: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600" b="1" u="sng" kern="100" dirty="0">
                <a:latin typeface="楷体" pitchFamily="49" charset="-122"/>
                <a:ea typeface="楷体" pitchFamily="49" charset="-122"/>
              </a:rPr>
              <a:t>皆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数百年物也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②藤今</a:t>
            </a:r>
            <a:r>
              <a:rPr lang="zh-CN" altLang="zh-CN" sz="2600" b="1" u="sng" kern="100" dirty="0">
                <a:latin typeface="楷体" pitchFamily="49" charset="-122"/>
                <a:ea typeface="楷体" pitchFamily="49" charset="-122"/>
              </a:rPr>
              <a:t>犹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600" b="1" kern="100" dirty="0">
              <a:latin typeface="楷体" pitchFamily="49" charset="-122"/>
              <a:ea typeface="楷体" pitchFamily="49" charset="-122"/>
            </a:endParaRP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600" b="1" u="sng" kern="100" dirty="0">
                <a:latin typeface="楷体" pitchFamily="49" charset="-122"/>
                <a:ea typeface="楷体" pitchFamily="49" charset="-122"/>
              </a:rPr>
              <a:t>始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能支拄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④其蔓旁</a:t>
            </a:r>
            <a:r>
              <a:rPr lang="zh-CN" altLang="zh-CN" sz="2600" b="1" u="sng" kern="100" dirty="0">
                <a:latin typeface="楷体" pitchFamily="49" charset="-122"/>
                <a:ea typeface="楷体" pitchFamily="49" charset="-122"/>
              </a:rPr>
              <a:t>引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600" b="1" kern="100" dirty="0">
              <a:latin typeface="楷体" pitchFamily="49" charset="-122"/>
              <a:ea typeface="楷体" pitchFamily="49" charset="-122"/>
            </a:endParaRP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下列各句与例句中“其”的用法不相同的一项是</a:t>
            </a: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600" b="1" kern="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例句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其架用梁栋之材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始能支拄</a:t>
            </a: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复前行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欲穷其林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《桃花源记》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  </a:t>
            </a: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其真无马邪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《马说》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600" b="1" kern="100" dirty="0">
              <a:latin typeface="楷体" pitchFamily="49" charset="-122"/>
              <a:ea typeface="楷体" pitchFamily="49" charset="-122"/>
            </a:endParaRP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常蹲其身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使与台齐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《幼时记趣》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</a:t>
            </a: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而计其长曾不盈寸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《核舟记》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600" b="1" kern="1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0594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05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/>
            </a:extLst>
          </p:cNvPr>
          <p:cNvSpPr/>
          <p:nvPr/>
        </p:nvSpPr>
        <p:spPr>
          <a:xfrm>
            <a:off x="503238" y="484188"/>
            <a:ext cx="8137525" cy="4198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用”</a:t>
            </a:r>
            <a:r>
              <a:rPr lang="en-US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/”</a:t>
            </a:r>
            <a:r>
              <a:rPr lang="zh-CN" altLang="en-US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标出下面句子的两处朗读停顿。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次 则 余 家 之 青 桐</a:t>
            </a:r>
            <a:endParaRPr lang="en-US" altLang="zh-CN" sz="2600" b="1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翻译下列句子。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花时如紫云垂地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香气袭衣。</a:t>
            </a:r>
            <a:r>
              <a:rPr lang="en-US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2600" b="1" kern="1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浮光跃金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静影沉璧。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《岳阳楼记》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600" b="1" kern="1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《阅微草堂笔记》流露出作者对理想生存状态的追求</a:t>
            </a:r>
            <a:r>
              <a:rPr lang="zh-CN" altLang="en-US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从选文可以看出纪昀追求怎样的生存状态</a:t>
            </a:r>
            <a:r>
              <a:rPr lang="zh-CN" altLang="en-US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en-US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zh-CN" sz="2600" b="1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1618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161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1"/>
          <p:cNvSpPr txBox="1">
            <a:spLocks noChangeArrowheads="1"/>
          </p:cNvSpPr>
          <p:nvPr/>
        </p:nvSpPr>
        <p:spPr bwMode="auto">
          <a:xfrm>
            <a:off x="3154363" y="1582738"/>
            <a:ext cx="5738812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即书信，古人的书信又叫“尺牍”或“信札”，是一种应用性文体，多记事陈情。我国古代的抒情散文始于书信。汉魏六朝文人的尺牍重在实用。唐宋以后，在一些文人的笔下，尺牍的实用功能明显淡化，审美性能日益强化，有些尺牍刻意写成纯粹的文学作品。</a:t>
            </a:r>
          </a:p>
        </p:txBody>
      </p:sp>
      <p:sp>
        <p:nvSpPr>
          <p:cNvPr id="58370" name="TextBox 8"/>
          <p:cNvSpPr txBox="1">
            <a:spLocks noChangeArrowheads="1"/>
          </p:cNvSpPr>
          <p:nvPr/>
        </p:nvSpPr>
        <p:spPr bwMode="auto">
          <a:xfrm>
            <a:off x="5753100" y="1068388"/>
            <a:ext cx="541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书</a:t>
            </a:r>
          </a:p>
        </p:txBody>
      </p:sp>
      <p:pic>
        <p:nvPicPr>
          <p:cNvPr id="58371" name="图片 9" descr="ce874f913bdc5f0_size54_w693_h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525" y="1347788"/>
            <a:ext cx="2325688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8372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5837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58373" name="组合 1"/>
          <p:cNvGrpSpPr>
            <a:grpSpLocks/>
          </p:cNvGrpSpPr>
          <p:nvPr/>
        </p:nvGrpSpPr>
        <p:grpSpPr bwMode="auto">
          <a:xfrm>
            <a:off x="3700463" y="411163"/>
            <a:ext cx="1743075" cy="566737"/>
            <a:chOff x="3333750" y="598488"/>
            <a:chExt cx="1743075" cy="566502"/>
          </a:xfrm>
        </p:grpSpPr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837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文学常识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矩形 2"/>
          <p:cNvSpPr>
            <a:spLocks noChangeArrowheads="1"/>
          </p:cNvSpPr>
          <p:nvPr/>
        </p:nvSpPr>
        <p:spPr bwMode="auto">
          <a:xfrm>
            <a:off x="468313" y="484188"/>
            <a:ext cx="18510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参考答案：</a:t>
            </a:r>
          </a:p>
        </p:txBody>
      </p:sp>
      <p:sp>
        <p:nvSpPr>
          <p:cNvPr id="112642" name="矩形 1"/>
          <p:cNvSpPr>
            <a:spLocks noChangeArrowheads="1"/>
          </p:cNvSpPr>
          <p:nvPr/>
        </p:nvSpPr>
        <p:spPr bwMode="auto">
          <a:xfrm>
            <a:off x="503238" y="987425"/>
            <a:ext cx="8137525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全、都  ②还、仍然 ③刚刚、才  ④伸出</a:t>
            </a:r>
          </a:p>
          <a:p>
            <a:pPr>
              <a:buFont typeface="Arial" charset="0"/>
              <a:buNone/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B</a:t>
            </a:r>
          </a:p>
          <a:p>
            <a:pPr>
              <a:buFont typeface="Arial" charset="0"/>
              <a:buNone/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次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则余家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之青桐</a:t>
            </a:r>
          </a:p>
          <a:p>
            <a:pPr>
              <a:buFont typeface="Arial" charset="0"/>
              <a:buNone/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）藤花（盛开的）时候，就好像紫色的云霞从空中垂到地上，香气充满了衣服。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）（水面）波动的月光闪着金色，静静的月影像沉入水中的玉璧。</a:t>
            </a:r>
          </a:p>
          <a:p>
            <a:pPr>
              <a:buFont typeface="Arial" charset="0"/>
              <a:buNone/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从选文可以看出纪昀追求与朋友一起饮酒赋诗的无拘无束、自由快乐的生存状态。</a:t>
            </a:r>
          </a:p>
        </p:txBody>
      </p:sp>
      <p:grpSp>
        <p:nvGrpSpPr>
          <p:cNvPr id="112643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26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矩形 7"/>
          <p:cNvSpPr>
            <a:spLocks noChangeArrowheads="1"/>
          </p:cNvSpPr>
          <p:nvPr/>
        </p:nvSpPr>
        <p:spPr bwMode="auto">
          <a:xfrm>
            <a:off x="676275" y="842963"/>
            <a:ext cx="77914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假如现在你就是元丰六年十月十二日夜的苏轼，面对天上的那轮明月，面对身边同样遭遇的朋友，你想对他们说些什么？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宋体" charset="-122"/>
              </a:rPr>
              <a:t>请选择其中一个对象加以倾诉，写一篇不少于</a:t>
            </a:r>
            <a:r>
              <a:rPr lang="en-US" altLang="zh-CN" sz="2800" b="1">
                <a:latin typeface="宋体" charset="-122"/>
              </a:rPr>
              <a:t>600</a:t>
            </a:r>
            <a:r>
              <a:rPr lang="zh-CN" altLang="en-US" sz="2800" b="1">
                <a:latin typeface="宋体" charset="-122"/>
              </a:rPr>
              <a:t>字的作文。</a:t>
            </a:r>
            <a:endParaRPr lang="en-US" altLang="zh-CN" sz="2800" b="1">
              <a:latin typeface="宋体" charset="-122"/>
            </a:endParaRPr>
          </a:p>
        </p:txBody>
      </p:sp>
      <p:grpSp>
        <p:nvGrpSpPr>
          <p:cNvPr id="113666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366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>
              <a:buFont typeface="Arial" charset="0"/>
              <a:buNone/>
            </a:pPr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 Box 5"/>
          <p:cNvSpPr txBox="1">
            <a:spLocks noChangeArrowheads="1"/>
          </p:cNvSpPr>
          <p:nvPr/>
        </p:nvSpPr>
        <p:spPr bwMode="auto">
          <a:xfrm>
            <a:off x="1906588" y="1239838"/>
            <a:ext cx="8223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tuí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66" name="Text Box 5"/>
          <p:cNvSpPr txBox="1">
            <a:spLocks noChangeArrowheads="1"/>
          </p:cNvSpPr>
          <p:nvPr/>
        </p:nvSpPr>
        <p:spPr bwMode="auto">
          <a:xfrm>
            <a:off x="4716463" y="1239838"/>
            <a:ext cx="1104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yuè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69" name="Text Box 5"/>
          <p:cNvSpPr txBox="1">
            <a:spLocks noChangeArrowheads="1"/>
          </p:cNvSpPr>
          <p:nvPr/>
        </p:nvSpPr>
        <p:spPr bwMode="auto">
          <a:xfrm>
            <a:off x="6161088" y="1239838"/>
            <a:ext cx="7016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yù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72" name="Text Box 5"/>
          <p:cNvSpPr txBox="1">
            <a:spLocks noChangeArrowheads="1"/>
          </p:cNvSpPr>
          <p:nvPr/>
        </p:nvSpPr>
        <p:spPr bwMode="auto">
          <a:xfrm>
            <a:off x="971550" y="2279650"/>
            <a:ext cx="9413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qǐn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75" name="Text Box 5"/>
          <p:cNvSpPr txBox="1">
            <a:spLocks noChangeArrowheads="1"/>
          </p:cNvSpPr>
          <p:nvPr/>
        </p:nvSpPr>
        <p:spPr bwMode="auto">
          <a:xfrm>
            <a:off x="3276600" y="2279650"/>
            <a:ext cx="7000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yǔ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78" name="Text Box 5"/>
          <p:cNvSpPr txBox="1">
            <a:spLocks noChangeArrowheads="1"/>
          </p:cNvSpPr>
          <p:nvPr/>
        </p:nvSpPr>
        <p:spPr bwMode="auto">
          <a:xfrm>
            <a:off x="7058025" y="2279650"/>
            <a:ext cx="10731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suì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82" name="Text Box 5"/>
          <p:cNvSpPr txBox="1">
            <a:spLocks noChangeArrowheads="1"/>
          </p:cNvSpPr>
          <p:nvPr/>
        </p:nvSpPr>
        <p:spPr bwMode="auto">
          <a:xfrm>
            <a:off x="4716463" y="2279650"/>
            <a:ext cx="10080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zǎo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85" name="Text Box 5"/>
          <p:cNvSpPr txBox="1">
            <a:spLocks noChangeArrowheads="1"/>
          </p:cNvSpPr>
          <p:nvPr/>
        </p:nvSpPr>
        <p:spPr bwMode="auto">
          <a:xfrm>
            <a:off x="5786438" y="2279650"/>
            <a:ext cx="11636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xìnɡ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87" name="Text Box 5"/>
          <p:cNvSpPr txBox="1">
            <a:spLocks noChangeArrowheads="1"/>
          </p:cNvSpPr>
          <p:nvPr/>
        </p:nvSpPr>
        <p:spPr bwMode="auto">
          <a:xfrm>
            <a:off x="1139825" y="3633788"/>
            <a:ext cx="758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bǎi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89" name="Text Box 5"/>
          <p:cNvSpPr txBox="1">
            <a:spLocks noChangeArrowheads="1"/>
          </p:cNvSpPr>
          <p:nvPr/>
        </p:nvSpPr>
        <p:spPr bwMode="auto">
          <a:xfrm>
            <a:off x="2687638" y="3633788"/>
            <a:ext cx="1163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yuán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395288" y="1597025"/>
            <a:ext cx="1722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夕日欲</a:t>
            </a:r>
            <a:endParaRPr lang="zh-CN" altLang="en-US"/>
          </a:p>
        </p:txBody>
      </p:sp>
      <p:sp>
        <p:nvSpPr>
          <p:cNvPr id="53260" name="矩形 90"/>
          <p:cNvSpPr>
            <a:spLocks noChangeArrowheads="1"/>
          </p:cNvSpPr>
          <p:nvPr/>
        </p:nvSpPr>
        <p:spPr bwMode="auto">
          <a:xfrm>
            <a:off x="1979613" y="1597025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颓</a:t>
            </a:r>
            <a:endParaRPr lang="zh-CN" altLang="en-US" u="sng"/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3419475" y="1597025"/>
            <a:ext cx="1724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沉鳞竞</a:t>
            </a:r>
            <a:endParaRPr lang="zh-CN" altLang="en-US"/>
          </a:p>
        </p:txBody>
      </p:sp>
      <p:sp>
        <p:nvSpPr>
          <p:cNvPr id="53262" name="矩形 92"/>
          <p:cNvSpPr>
            <a:spLocks noChangeArrowheads="1"/>
          </p:cNvSpPr>
          <p:nvPr/>
        </p:nvSpPr>
        <p:spPr bwMode="auto">
          <a:xfrm>
            <a:off x="4932363" y="1597025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跃</a:t>
            </a:r>
            <a:endParaRPr lang="zh-CN" altLang="en-US" u="sng"/>
          </a:p>
        </p:txBody>
      </p:sp>
      <p:sp>
        <p:nvSpPr>
          <p:cNvPr id="53263" name="矩形 93"/>
          <p:cNvSpPr>
            <a:spLocks noChangeArrowheads="1"/>
          </p:cNvSpPr>
          <p:nvPr/>
        </p:nvSpPr>
        <p:spPr bwMode="auto">
          <a:xfrm>
            <a:off x="3205163" y="2711450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</a:t>
            </a:r>
            <a:endParaRPr lang="zh-CN" altLang="en-US" u="sng"/>
          </a:p>
        </p:txBody>
      </p:sp>
      <p:sp>
        <p:nvSpPr>
          <p:cNvPr id="95" name="矩形 94"/>
          <p:cNvSpPr>
            <a:spLocks noChangeArrowheads="1"/>
          </p:cNvSpPr>
          <p:nvPr/>
        </p:nvSpPr>
        <p:spPr bwMode="auto">
          <a:xfrm>
            <a:off x="6808788" y="1597025"/>
            <a:ext cx="1722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其奇者</a:t>
            </a:r>
            <a:endParaRPr lang="zh-CN" altLang="en-US"/>
          </a:p>
        </p:txBody>
      </p:sp>
      <p:sp>
        <p:nvSpPr>
          <p:cNvPr id="96" name="矩形 95"/>
          <p:cNvSpPr>
            <a:spLocks noChangeArrowheads="1"/>
          </p:cNvSpPr>
          <p:nvPr/>
        </p:nvSpPr>
        <p:spPr bwMode="auto">
          <a:xfrm>
            <a:off x="395288" y="2711450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未</a:t>
            </a:r>
            <a:endParaRPr lang="zh-CN" altLang="en-US"/>
          </a:p>
        </p:txBody>
      </p:sp>
      <p:sp>
        <p:nvSpPr>
          <p:cNvPr id="53266" name="矩形 96"/>
          <p:cNvSpPr>
            <a:spLocks noChangeArrowheads="1"/>
          </p:cNvSpPr>
          <p:nvPr/>
        </p:nvSpPr>
        <p:spPr bwMode="auto">
          <a:xfrm>
            <a:off x="1042988" y="2711450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寝</a:t>
            </a:r>
            <a:endParaRPr lang="zh-CN" altLang="en-US" u="sng"/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2700338" y="27114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相</a:t>
            </a:r>
            <a:endParaRPr lang="zh-CN" altLang="en-US"/>
          </a:p>
        </p:txBody>
      </p:sp>
      <p:sp>
        <p:nvSpPr>
          <p:cNvPr id="53268" name="矩形 98"/>
          <p:cNvSpPr>
            <a:spLocks noChangeArrowheads="1"/>
          </p:cNvSpPr>
          <p:nvPr/>
        </p:nvSpPr>
        <p:spPr bwMode="auto">
          <a:xfrm>
            <a:off x="6161088" y="1597025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</a:t>
            </a:r>
            <a:endParaRPr lang="zh-CN" altLang="en-US" u="sng"/>
          </a:p>
        </p:txBody>
      </p:sp>
      <p:sp>
        <p:nvSpPr>
          <p:cNvPr id="53269" name="矩形 99"/>
          <p:cNvSpPr>
            <a:spLocks noChangeArrowheads="1"/>
          </p:cNvSpPr>
          <p:nvPr/>
        </p:nvSpPr>
        <p:spPr bwMode="auto">
          <a:xfrm>
            <a:off x="7308850" y="2711450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遂</a:t>
            </a:r>
            <a:endParaRPr lang="zh-CN" altLang="en-US" u="sng"/>
          </a:p>
        </p:txBody>
      </p:sp>
      <p:sp>
        <p:nvSpPr>
          <p:cNvPr id="53270" name="矩形 100"/>
          <p:cNvSpPr>
            <a:spLocks noChangeArrowheads="1"/>
          </p:cNvSpPr>
          <p:nvPr/>
        </p:nvSpPr>
        <p:spPr bwMode="auto">
          <a:xfrm>
            <a:off x="4859338" y="27114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藻</a:t>
            </a:r>
            <a:endParaRPr lang="zh-CN" altLang="en-US" u="sng"/>
          </a:p>
        </p:txBody>
      </p:sp>
      <p:sp>
        <p:nvSpPr>
          <p:cNvPr id="53271" name="矩形 101"/>
          <p:cNvSpPr>
            <a:spLocks noChangeArrowheads="1"/>
          </p:cNvSpPr>
          <p:nvPr/>
        </p:nvSpPr>
        <p:spPr bwMode="auto">
          <a:xfrm>
            <a:off x="5930900" y="2711450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荇</a:t>
            </a:r>
            <a:endParaRPr lang="zh-CN" altLang="en-US" u="sng"/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492125" y="41386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竹</a:t>
            </a:r>
            <a:endParaRPr lang="zh-CN" altLang="en-US"/>
          </a:p>
        </p:txBody>
      </p:sp>
      <p:sp>
        <p:nvSpPr>
          <p:cNvPr id="53273" name="矩形 103"/>
          <p:cNvSpPr>
            <a:spLocks noChangeArrowheads="1"/>
          </p:cNvSpPr>
          <p:nvPr/>
        </p:nvSpPr>
        <p:spPr bwMode="auto">
          <a:xfrm>
            <a:off x="1139825" y="41386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柏</a:t>
            </a:r>
            <a:endParaRPr lang="zh-CN" altLang="en-US" u="sng"/>
          </a:p>
        </p:txBody>
      </p:sp>
      <p:sp>
        <p:nvSpPr>
          <p:cNvPr id="53274" name="矩形 104"/>
          <p:cNvSpPr>
            <a:spLocks noChangeArrowheads="1"/>
          </p:cNvSpPr>
          <p:nvPr/>
        </p:nvSpPr>
        <p:spPr bwMode="auto">
          <a:xfrm>
            <a:off x="2903538" y="4138613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猿</a:t>
            </a:r>
            <a:endParaRPr lang="zh-CN" altLang="en-US" u="sng"/>
          </a:p>
        </p:txBody>
      </p:sp>
      <p:grpSp>
        <p:nvGrpSpPr>
          <p:cNvPr id="53275" name="组合 2"/>
          <p:cNvGrpSpPr>
            <a:grpSpLocks/>
          </p:cNvGrpSpPr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43" name="圆角矩形 42">
              <a:extLst>
                <a:ext uri="{FF2B5EF4-FFF2-40B4-BE49-F238E27FC236}"/>
              </a:extLst>
            </p:cNvPr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44" name="圆角矩形 43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45" name="圆角矩形 44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53283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grpSp>
        <p:nvGrpSpPr>
          <p:cNvPr id="53276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532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4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菱形 4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2" grpId="0"/>
      <p:bldP spid="95" grpId="0"/>
      <p:bldP spid="96" grpId="0"/>
      <p:bldP spid="98" grpId="0"/>
      <p:bldP spid="1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5"/>
          <p:cNvSpPr>
            <a:spLocks noChangeArrowheads="1"/>
          </p:cNvSpPr>
          <p:nvPr/>
        </p:nvSpPr>
        <p:spPr bwMode="auto">
          <a:xfrm>
            <a:off x="354013" y="1333500"/>
            <a:ext cx="84359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山川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之美，古来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共谈。高峰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入云，清流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见底。两岸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石壁，五色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交辉。青林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翠竹，四时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俱备。晓雾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将歇，猿鸟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乱鸣；夕日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欲颓，沉鳞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竞跃。实是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欲界之仙都。自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康乐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以来，未复有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能与其奇者。</a:t>
            </a:r>
          </a:p>
        </p:txBody>
      </p:sp>
      <p:sp>
        <p:nvSpPr>
          <p:cNvPr id="59394" name="TextBox 4"/>
          <p:cNvSpPr txBox="1">
            <a:spLocks noChangeArrowheads="1"/>
          </p:cNvSpPr>
          <p:nvPr/>
        </p:nvSpPr>
        <p:spPr bwMode="auto">
          <a:xfrm>
            <a:off x="395288" y="679450"/>
            <a:ext cx="6192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有感情地朗读课文，注意节奏和停顿。</a:t>
            </a:r>
          </a:p>
        </p:txBody>
      </p:sp>
      <p:grpSp>
        <p:nvGrpSpPr>
          <p:cNvPr id="59395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93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59401" name="11 短文二篇-答谢中书书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7715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4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70" fill="hold"/>
                                        <p:tgtEl>
                                          <p:spTgt spid="594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4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40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1142</TotalTime>
  <Words>6476</Words>
  <Application>Microsoft Office PowerPoint</Application>
  <PresentationFormat>全屏显示(16:9)</PresentationFormat>
  <Paragraphs>438</Paragraphs>
  <Slides>72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7" baseType="lpstr">
      <vt:lpstr>Arial</vt:lpstr>
      <vt:lpstr>宋体</vt:lpstr>
      <vt:lpstr>楷体</vt:lpstr>
      <vt:lpstr>Times New Roman</vt:lpstr>
      <vt:lpstr>微软雅黑</vt:lpstr>
      <vt:lpstr>FZXingKai-S04</vt:lpstr>
      <vt:lpstr>Kaiti SC</vt:lpstr>
      <vt:lpstr>黑体</vt:lpstr>
      <vt:lpstr>汉语拼音</vt:lpstr>
      <vt:lpstr>Arial Unicode MS</vt:lpstr>
      <vt:lpstr>Wingdings</vt:lpstr>
      <vt:lpstr>Xingkai SC</vt:lpstr>
      <vt:lpstr>Calibri</vt:lpstr>
      <vt:lpstr>Impact</vt:lpstr>
      <vt:lpstr>《七彩课堂》课件模板（新）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</vt:vector>
  </TitlesOfParts>
  <Company>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彭静</cp:lastModifiedBy>
  <cp:revision>728</cp:revision>
  <dcterms:created xsi:type="dcterms:W3CDTF">2018-11-06T06:39:21Z</dcterms:created>
  <dcterms:modified xsi:type="dcterms:W3CDTF">2020-09-16T09:51:31Z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