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9" r:id="rId2"/>
    <p:sldId id="271" r:id="rId3"/>
    <p:sldId id="274" r:id="rId4"/>
    <p:sldId id="278" r:id="rId5"/>
    <p:sldId id="276" r:id="rId6"/>
    <p:sldId id="280" r:id="rId7"/>
    <p:sldId id="288" r:id="rId8"/>
    <p:sldId id="256" r:id="rId9"/>
    <p:sldId id="257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322" r:id="rId21"/>
    <p:sldId id="410" r:id="rId22"/>
    <p:sldId id="411" r:id="rId23"/>
    <p:sldId id="412" r:id="rId24"/>
    <p:sldId id="413" r:id="rId25"/>
    <p:sldId id="343" r:id="rId26"/>
    <p:sldId id="308" r:id="rId27"/>
    <p:sldId id="309" r:id="rId28"/>
    <p:sldId id="310" r:id="rId29"/>
    <p:sldId id="311" r:id="rId30"/>
    <p:sldId id="312" r:id="rId31"/>
    <p:sldId id="316" r:id="rId32"/>
    <p:sldId id="319" r:id="rId33"/>
    <p:sldId id="320" r:id="rId34"/>
    <p:sldId id="321" r:id="rId35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8"/>
    <p:restoredTop sz="94660"/>
  </p:normalViewPr>
  <p:slideViewPr>
    <p:cSldViewPr showGuides="1">
      <p:cViewPr varScale="1">
        <p:scale>
          <a:sx n="78" d="100"/>
          <a:sy n="78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2021-10-19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>
                <a:latin typeface="Arial" panose="020B0604020202020204" pitchFamily="34" charset="0"/>
              </a:rPr>
              <a:t>2021-10-19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68313" y="2133600"/>
            <a:ext cx="8229600" cy="1143000"/>
          </a:xfrm>
        </p:spPr>
        <p:txBody>
          <a:bodyPr anchor="ctr" anchorCtr="0"/>
          <a:lstStyle/>
          <a:p>
            <a:r>
              <a:rPr lang="zh-CN" altLang="en-US" sz="6000" b="1">
                <a:solidFill>
                  <a:srgbClr val="0000FF"/>
                </a:solidFill>
                <a:ea typeface="黑体" panose="02010609060101010101" pitchFamily="49" charset="-122"/>
              </a:rPr>
              <a:t>多彩人生之</a:t>
            </a:r>
            <a:r>
              <a:rPr lang="en-US" altLang="zh-CN" sz="6000" b="1">
                <a:solidFill>
                  <a:srgbClr val="0000FF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6000" b="1">
                <a:solidFill>
                  <a:srgbClr val="0000FF"/>
                </a:solidFill>
                <a:ea typeface="黑体" panose="02010609060101010101" pitchFamily="49" charset="-122"/>
              </a:rPr>
              <a:t>苏武传</a:t>
            </a:r>
            <a:r>
              <a:rPr lang="en-US" altLang="zh-CN" sz="6000" b="1">
                <a:solidFill>
                  <a:srgbClr val="0000FF"/>
                </a:solidFill>
                <a:ea typeface="黑体" panose="02010609060101010101" pitchFamily="49" charset="-122"/>
              </a:rPr>
              <a:t>》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3313" descr="绿色大理石"/>
          <p:cNvSpPr/>
          <p:nvPr/>
        </p:nvSpPr>
        <p:spPr>
          <a:xfrm>
            <a:off x="0" y="0"/>
            <a:ext cx="684213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1042988" y="404813"/>
            <a:ext cx="4392612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后月余，单于出猎，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阏氏子弟在。虞常等七十余人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欲发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，其一人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夜亡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告之。单于子弟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兵与战，缑王等皆死，虞常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生得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。单于使卫律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治其事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。张胜闻之，恐前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以状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武。武曰：“事如此，此必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我，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见犯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乃死，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负国！”欲自杀，胜惠共止之。虞常果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张胜。单于怒，召诸贵人议，欲杀汉使者。左伊秩訾曰：“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谋单于，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复加？宜皆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降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之。” </a:t>
            </a:r>
          </a:p>
        </p:txBody>
      </p:sp>
      <p:sp>
        <p:nvSpPr>
          <p:cNvPr id="13316" name="文本框 13315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三   段</a:t>
            </a:r>
          </a:p>
        </p:txBody>
      </p:sp>
      <p:sp>
        <p:nvSpPr>
          <p:cNvPr id="13317" name="圆角矩形标注 13316"/>
          <p:cNvSpPr/>
          <p:nvPr/>
        </p:nvSpPr>
        <p:spPr>
          <a:xfrm>
            <a:off x="5867400" y="0"/>
            <a:ext cx="1584325" cy="609600"/>
          </a:xfrm>
          <a:prstGeom prst="wedgeRoundRectCallout">
            <a:avLst>
              <a:gd name="adj1" fmla="val -79356"/>
              <a:gd name="adj2" fmla="val 64843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只有</a:t>
            </a:r>
          </a:p>
        </p:txBody>
      </p:sp>
      <p:sp>
        <p:nvSpPr>
          <p:cNvPr id="13318" name="圆角矩形标注 13317"/>
          <p:cNvSpPr/>
          <p:nvPr/>
        </p:nvSpPr>
        <p:spPr>
          <a:xfrm>
            <a:off x="5435600" y="765175"/>
            <a:ext cx="1871663" cy="609600"/>
          </a:xfrm>
          <a:prstGeom prst="wedgeRoundRectCallout">
            <a:avLst>
              <a:gd name="adj1" fmla="val -195037"/>
              <a:gd name="adj2" fmla="val 54949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准备动手</a:t>
            </a:r>
          </a:p>
        </p:txBody>
      </p:sp>
      <p:sp>
        <p:nvSpPr>
          <p:cNvPr id="13319" name="圆角矩形标注 13318"/>
          <p:cNvSpPr/>
          <p:nvPr/>
        </p:nvSpPr>
        <p:spPr>
          <a:xfrm>
            <a:off x="7308850" y="1052513"/>
            <a:ext cx="1511300" cy="936625"/>
          </a:xfrm>
          <a:prstGeom prst="wedgeRoundRectCallout">
            <a:avLst>
              <a:gd name="adj1" fmla="val -191384"/>
              <a:gd name="adj2" fmla="val 4574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夜里跑出来</a:t>
            </a:r>
          </a:p>
        </p:txBody>
      </p:sp>
      <p:sp>
        <p:nvSpPr>
          <p:cNvPr id="13320" name="圆角矩形标注 13319"/>
          <p:cNvSpPr/>
          <p:nvPr/>
        </p:nvSpPr>
        <p:spPr>
          <a:xfrm>
            <a:off x="5292725" y="1628775"/>
            <a:ext cx="914400" cy="576263"/>
          </a:xfrm>
          <a:prstGeom prst="wedgeRoundRectCallout">
            <a:avLst>
              <a:gd name="adj1" fmla="val -105556"/>
              <a:gd name="adj2" fmla="val 3444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派</a:t>
            </a:r>
          </a:p>
        </p:txBody>
      </p:sp>
      <p:sp>
        <p:nvSpPr>
          <p:cNvPr id="13321" name="圆角矩形标注 13320"/>
          <p:cNvSpPr/>
          <p:nvPr/>
        </p:nvSpPr>
        <p:spPr>
          <a:xfrm>
            <a:off x="5867400" y="1989138"/>
            <a:ext cx="1657350" cy="609600"/>
          </a:xfrm>
          <a:prstGeom prst="wedgeRoundRectCallout">
            <a:avLst>
              <a:gd name="adj1" fmla="val -104310"/>
              <a:gd name="adj2" fmla="val 24481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被活捉</a:t>
            </a:r>
          </a:p>
        </p:txBody>
      </p:sp>
      <p:sp>
        <p:nvSpPr>
          <p:cNvPr id="13322" name="圆角矩形标注 13321"/>
          <p:cNvSpPr/>
          <p:nvPr/>
        </p:nvSpPr>
        <p:spPr>
          <a:xfrm>
            <a:off x="6011863" y="2565400"/>
            <a:ext cx="2736850" cy="576263"/>
          </a:xfrm>
          <a:prstGeom prst="wedgeRoundRectCallout">
            <a:avLst>
              <a:gd name="adj1" fmla="val -82366"/>
              <a:gd name="adj2" fmla="val -2065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审理这个案件</a:t>
            </a:r>
          </a:p>
        </p:txBody>
      </p:sp>
      <p:sp>
        <p:nvSpPr>
          <p:cNvPr id="13323" name="圆角矩形标注 13322"/>
          <p:cNvSpPr/>
          <p:nvPr/>
        </p:nvSpPr>
        <p:spPr>
          <a:xfrm>
            <a:off x="827088" y="1700213"/>
            <a:ext cx="1130300" cy="609600"/>
          </a:xfrm>
          <a:prstGeom prst="wedgeRoundRectCallout">
            <a:avLst>
              <a:gd name="adj1" fmla="val 146208"/>
              <a:gd name="adj2" fmla="val 171093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谈话</a:t>
            </a:r>
          </a:p>
        </p:txBody>
      </p:sp>
      <p:sp>
        <p:nvSpPr>
          <p:cNvPr id="13324" name="圆角矩形标注 13323"/>
          <p:cNvSpPr/>
          <p:nvPr/>
        </p:nvSpPr>
        <p:spPr>
          <a:xfrm>
            <a:off x="900113" y="0"/>
            <a:ext cx="2159000" cy="549275"/>
          </a:xfrm>
          <a:prstGeom prst="wedgeRoundRectCallout">
            <a:avLst>
              <a:gd name="adj1" fmla="val 66912"/>
              <a:gd name="adj2" fmla="val 526009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揭露，暴露</a:t>
            </a:r>
          </a:p>
        </p:txBody>
      </p:sp>
      <p:sp>
        <p:nvSpPr>
          <p:cNvPr id="13325" name="圆角矩形标注 13324"/>
          <p:cNvSpPr/>
          <p:nvPr/>
        </p:nvSpPr>
        <p:spPr>
          <a:xfrm>
            <a:off x="5580063" y="3141663"/>
            <a:ext cx="2447925" cy="609600"/>
          </a:xfrm>
          <a:prstGeom prst="wedgeRoundRectCallout">
            <a:avLst>
              <a:gd name="adj1" fmla="val -69000"/>
              <a:gd name="adj2" fmla="val -30208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把情况告诉</a:t>
            </a:r>
          </a:p>
        </p:txBody>
      </p:sp>
      <p:sp>
        <p:nvSpPr>
          <p:cNvPr id="13326" name="圆角矩形标注 13325"/>
          <p:cNvSpPr/>
          <p:nvPr/>
        </p:nvSpPr>
        <p:spPr>
          <a:xfrm>
            <a:off x="755650" y="2781300"/>
            <a:ext cx="1512888" cy="609600"/>
          </a:xfrm>
          <a:prstGeom prst="wedgeRoundRectCallout">
            <a:avLst>
              <a:gd name="adj1" fmla="val -9810"/>
              <a:gd name="adj2" fmla="val 138282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牵连到</a:t>
            </a:r>
          </a:p>
        </p:txBody>
      </p:sp>
      <p:sp>
        <p:nvSpPr>
          <p:cNvPr id="13327" name="圆角矩形标注 13326"/>
          <p:cNvSpPr/>
          <p:nvPr/>
        </p:nvSpPr>
        <p:spPr>
          <a:xfrm>
            <a:off x="5292725" y="3284538"/>
            <a:ext cx="3382963" cy="609600"/>
          </a:xfrm>
          <a:prstGeom prst="wedgeRoundRectCallout">
            <a:avLst>
              <a:gd name="adj1" fmla="val -110958"/>
              <a:gd name="adj2" fmla="val 52606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受到侵犯、侮辱</a:t>
            </a:r>
          </a:p>
        </p:txBody>
      </p:sp>
      <p:sp>
        <p:nvSpPr>
          <p:cNvPr id="13328" name="圆角矩形标注 13327"/>
          <p:cNvSpPr/>
          <p:nvPr/>
        </p:nvSpPr>
        <p:spPr>
          <a:xfrm>
            <a:off x="6156325" y="4005263"/>
            <a:ext cx="1655763" cy="609600"/>
          </a:xfrm>
          <a:prstGeom prst="wedgeRoundRectCallout">
            <a:avLst>
              <a:gd name="adj1" fmla="val -131593"/>
              <a:gd name="adj2" fmla="val -28644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更加</a:t>
            </a:r>
          </a:p>
        </p:txBody>
      </p:sp>
      <p:sp>
        <p:nvSpPr>
          <p:cNvPr id="13329" name="圆角矩形标注 13328"/>
          <p:cNvSpPr/>
          <p:nvPr/>
        </p:nvSpPr>
        <p:spPr>
          <a:xfrm>
            <a:off x="5292725" y="4508500"/>
            <a:ext cx="1511300" cy="609600"/>
          </a:xfrm>
          <a:prstGeom prst="wedgeRoundRectCallout">
            <a:avLst>
              <a:gd name="adj1" fmla="val -82773"/>
              <a:gd name="adj2" fmla="val 22134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招供</a:t>
            </a:r>
          </a:p>
        </p:txBody>
      </p:sp>
      <p:sp>
        <p:nvSpPr>
          <p:cNvPr id="13330" name="圆角矩形标注 13329"/>
          <p:cNvSpPr/>
          <p:nvPr/>
        </p:nvSpPr>
        <p:spPr>
          <a:xfrm>
            <a:off x="6804025" y="4797425"/>
            <a:ext cx="1655763" cy="609600"/>
          </a:xfrm>
          <a:prstGeom prst="wedgeRoundRectCallout">
            <a:avLst>
              <a:gd name="adj1" fmla="val -164190"/>
              <a:gd name="adj2" fmla="val 102606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假如</a:t>
            </a:r>
          </a:p>
        </p:txBody>
      </p:sp>
      <p:sp>
        <p:nvSpPr>
          <p:cNvPr id="13331" name="圆角矩形标注 13330"/>
          <p:cNvSpPr/>
          <p:nvPr/>
        </p:nvSpPr>
        <p:spPr>
          <a:xfrm>
            <a:off x="5364163" y="5516563"/>
            <a:ext cx="3168650" cy="609600"/>
          </a:xfrm>
          <a:prstGeom prst="wedgeRoundRectCallout">
            <a:avLst>
              <a:gd name="adj1" fmla="val -152106"/>
              <a:gd name="adj2" fmla="val 36199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“以何”用什么</a:t>
            </a:r>
          </a:p>
        </p:txBody>
      </p:sp>
      <p:sp>
        <p:nvSpPr>
          <p:cNvPr id="13332" name="圆角矩形标注 13331"/>
          <p:cNvSpPr/>
          <p:nvPr/>
        </p:nvSpPr>
        <p:spPr>
          <a:xfrm>
            <a:off x="4787900" y="6248400"/>
            <a:ext cx="2447925" cy="609600"/>
          </a:xfrm>
          <a:prstGeom prst="wedgeRoundRectCallout">
            <a:avLst>
              <a:gd name="adj1" fmla="val -75551"/>
              <a:gd name="adj2" fmla="val -27602"/>
              <a:gd name="adj3" fmla="val 1666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使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投降</a:t>
            </a:r>
          </a:p>
        </p:txBody>
      </p:sp>
      <p:sp>
        <p:nvSpPr>
          <p:cNvPr id="13333" name="直接连接符 13332"/>
          <p:cNvSpPr/>
          <p:nvPr/>
        </p:nvSpPr>
        <p:spPr>
          <a:xfrm>
            <a:off x="1187450" y="6453188"/>
            <a:ext cx="1296988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34" name="云形标注 13333"/>
          <p:cNvSpPr/>
          <p:nvPr/>
        </p:nvSpPr>
        <p:spPr>
          <a:xfrm>
            <a:off x="2627313" y="4941888"/>
            <a:ext cx="2520950" cy="968375"/>
          </a:xfrm>
          <a:prstGeom prst="cloudCallout">
            <a:avLst>
              <a:gd name="adj1" fmla="val -53083"/>
              <a:gd name="adj2" fmla="val 74097"/>
            </a:avLst>
          </a:prstGeom>
          <a:solidFill>
            <a:srgbClr val="0000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介词宾语前置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8" dur="2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3" dur="2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 animBg="1"/>
      <p:bldP spid="13328" grpId="0" animBg="1"/>
      <p:bldP spid="13329" grpId="0" animBg="1"/>
      <p:bldP spid="13330" grpId="0" animBg="1"/>
      <p:bldP spid="13331" grpId="0" animBg="1"/>
      <p:bldP spid="13332" grpId="0" animBg="1"/>
      <p:bldP spid="133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4337"/>
          <p:cNvSpPr/>
          <p:nvPr/>
        </p:nvSpPr>
        <p:spPr>
          <a:xfrm>
            <a:off x="1042988" y="576263"/>
            <a:ext cx="4608512" cy="54530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单于使卫律召武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受辞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。武谓惠等：“屈节辱命，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何面目以归汉？”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佩刀自刺。卫律惊，自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抱持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武，驰召医。凿地为坎，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置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煴火，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武其上，蹈其背，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出血。武气绝，半日复息。惠等哭，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归营。单于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壮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其节，朝夕遣人候问武，而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收系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张胜。 </a:t>
            </a:r>
          </a:p>
        </p:txBody>
      </p:sp>
      <p:sp>
        <p:nvSpPr>
          <p:cNvPr id="14339" name="矩形 14338" descr="绿色大理石"/>
          <p:cNvSpPr/>
          <p:nvPr/>
        </p:nvSpPr>
        <p:spPr>
          <a:xfrm>
            <a:off x="0" y="0"/>
            <a:ext cx="684213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四   段</a:t>
            </a:r>
          </a:p>
        </p:txBody>
      </p:sp>
      <p:sp>
        <p:nvSpPr>
          <p:cNvPr id="14341" name="圆角矩形标注 14340"/>
          <p:cNvSpPr/>
          <p:nvPr/>
        </p:nvSpPr>
        <p:spPr>
          <a:xfrm>
            <a:off x="5795963" y="0"/>
            <a:ext cx="1657350" cy="609600"/>
          </a:xfrm>
          <a:prstGeom prst="wedgeRoundRectCallout">
            <a:avLst>
              <a:gd name="adj1" fmla="val -77681"/>
              <a:gd name="adj2" fmla="val 6224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受审讯</a:t>
            </a:r>
          </a:p>
        </p:txBody>
      </p:sp>
      <p:sp>
        <p:nvSpPr>
          <p:cNvPr id="14342" name="直接连接符 14341"/>
          <p:cNvSpPr/>
          <p:nvPr/>
        </p:nvSpPr>
        <p:spPr>
          <a:xfrm flipV="1">
            <a:off x="1116013" y="2060575"/>
            <a:ext cx="3384550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4343" name="椭圆 14342"/>
          <p:cNvSpPr/>
          <p:nvPr/>
        </p:nvSpPr>
        <p:spPr>
          <a:xfrm>
            <a:off x="3132138" y="1557338"/>
            <a:ext cx="503237" cy="576262"/>
          </a:xfrm>
          <a:prstGeom prst="ellipse">
            <a:avLst/>
          </a:prstGeom>
          <a:noFill/>
          <a:ln w="28575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左箭头 14343"/>
          <p:cNvSpPr/>
          <p:nvPr/>
        </p:nvSpPr>
        <p:spPr>
          <a:xfrm>
            <a:off x="2051050" y="1557338"/>
            <a:ext cx="1193800" cy="142875"/>
          </a:xfrm>
          <a:prstGeom prst="leftArrow">
            <a:avLst>
              <a:gd name="adj1" fmla="val 50000"/>
              <a:gd name="adj2" fmla="val 208888"/>
            </a:avLst>
          </a:prstGeom>
          <a:noFill/>
          <a:ln w="2857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5" name="圆角矩形标注 14344"/>
          <p:cNvSpPr/>
          <p:nvPr/>
        </p:nvSpPr>
        <p:spPr>
          <a:xfrm>
            <a:off x="5867400" y="765175"/>
            <a:ext cx="2233613" cy="609600"/>
          </a:xfrm>
          <a:prstGeom prst="wedgeRoundRectCallout">
            <a:avLst>
              <a:gd name="adj1" fmla="val -132944"/>
              <a:gd name="adj2" fmla="val 9062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即使活着</a:t>
            </a:r>
          </a:p>
        </p:txBody>
      </p:sp>
      <p:sp>
        <p:nvSpPr>
          <p:cNvPr id="14346" name="云形标注 14345"/>
          <p:cNvSpPr/>
          <p:nvPr/>
        </p:nvSpPr>
        <p:spPr>
          <a:xfrm>
            <a:off x="4859338" y="549275"/>
            <a:ext cx="2809875" cy="968375"/>
          </a:xfrm>
          <a:prstGeom prst="cloudCallout">
            <a:avLst>
              <a:gd name="adj1" fmla="val -57176"/>
              <a:gd name="adj2" fmla="val 7065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介宾倒置</a:t>
            </a:r>
          </a:p>
        </p:txBody>
      </p:sp>
      <p:sp>
        <p:nvSpPr>
          <p:cNvPr id="14347" name="圆角矩形标注 14346"/>
          <p:cNvSpPr/>
          <p:nvPr/>
        </p:nvSpPr>
        <p:spPr>
          <a:xfrm>
            <a:off x="5940425" y="2133600"/>
            <a:ext cx="1584325" cy="609600"/>
          </a:xfrm>
          <a:prstGeom prst="wedgeRoundRectCallout">
            <a:avLst>
              <a:gd name="adj1" fmla="val -100199"/>
              <a:gd name="adj2" fmla="val 7525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抱住</a:t>
            </a:r>
          </a:p>
        </p:txBody>
      </p:sp>
      <p:sp>
        <p:nvSpPr>
          <p:cNvPr id="14348" name="圆角矩形标注 14347"/>
          <p:cNvSpPr/>
          <p:nvPr/>
        </p:nvSpPr>
        <p:spPr>
          <a:xfrm>
            <a:off x="5651500" y="2781300"/>
            <a:ext cx="2520950" cy="863600"/>
          </a:xfrm>
          <a:prstGeom prst="wedgeRoundRectCallout">
            <a:avLst>
              <a:gd name="adj1" fmla="val -68514"/>
              <a:gd name="adj2" fmla="val 1764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置：放；</a:t>
            </a:r>
          </a:p>
          <a:p>
            <a:pPr algn="ctr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覆：使</a:t>
            </a:r>
            <a:r>
              <a:rPr lang="en-US" altLang="zh-CN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覆</a:t>
            </a:r>
          </a:p>
        </p:txBody>
      </p:sp>
      <p:sp>
        <p:nvSpPr>
          <p:cNvPr id="14349" name="圆角矩形标注 14348"/>
          <p:cNvSpPr/>
          <p:nvPr/>
        </p:nvSpPr>
        <p:spPr>
          <a:xfrm>
            <a:off x="5292725" y="3644900"/>
            <a:ext cx="1150938" cy="504825"/>
          </a:xfrm>
          <a:prstGeom prst="wedgeRoundRectCallout">
            <a:avLst>
              <a:gd name="adj1" fmla="val -78968"/>
              <a:gd name="adj2" fmla="val -1761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来</a:t>
            </a:r>
          </a:p>
        </p:txBody>
      </p:sp>
      <p:sp>
        <p:nvSpPr>
          <p:cNvPr id="14350" name="圆角矩形标注 14349"/>
          <p:cNvSpPr/>
          <p:nvPr/>
        </p:nvSpPr>
        <p:spPr>
          <a:xfrm>
            <a:off x="6659563" y="3716338"/>
            <a:ext cx="1584325" cy="609600"/>
          </a:xfrm>
          <a:prstGeom prst="wedgeRoundRectCallout">
            <a:avLst>
              <a:gd name="adj1" fmla="val -253708"/>
              <a:gd name="adj2" fmla="val 105991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抬，扛</a:t>
            </a:r>
          </a:p>
        </p:txBody>
      </p:sp>
      <p:sp>
        <p:nvSpPr>
          <p:cNvPr id="14351" name="圆角矩形标注 14350"/>
          <p:cNvSpPr/>
          <p:nvPr/>
        </p:nvSpPr>
        <p:spPr>
          <a:xfrm>
            <a:off x="5724525" y="4437063"/>
            <a:ext cx="3240088" cy="609600"/>
          </a:xfrm>
          <a:prstGeom prst="wedgeRoundRectCallout">
            <a:avLst>
              <a:gd name="adj1" fmla="val -65236"/>
              <a:gd name="adj2" fmla="val 2812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意动，认为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壮</a:t>
            </a:r>
          </a:p>
        </p:txBody>
      </p:sp>
      <p:sp>
        <p:nvSpPr>
          <p:cNvPr id="14352" name="圆角矩形标注 14351"/>
          <p:cNvSpPr/>
          <p:nvPr/>
        </p:nvSpPr>
        <p:spPr>
          <a:xfrm>
            <a:off x="5292725" y="5589588"/>
            <a:ext cx="2232025" cy="609600"/>
          </a:xfrm>
          <a:prstGeom prst="wedgeRoundRectCallout">
            <a:avLst>
              <a:gd name="adj1" fmla="val -96301"/>
              <a:gd name="adj2" fmla="val -15884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逮捕监禁</a:t>
            </a:r>
          </a:p>
        </p:txBody>
      </p:sp>
      <p:sp>
        <p:nvSpPr>
          <p:cNvPr id="14353" name="圆角矩形标注 14352"/>
          <p:cNvSpPr/>
          <p:nvPr/>
        </p:nvSpPr>
        <p:spPr>
          <a:xfrm>
            <a:off x="5940425" y="1484313"/>
            <a:ext cx="1800225" cy="576262"/>
          </a:xfrm>
          <a:prstGeom prst="wedgeRoundRectCallout">
            <a:avLst>
              <a:gd name="adj1" fmla="val -77426"/>
              <a:gd name="adj2" fmla="val 23278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拔、拿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 animBg="1"/>
      <p:bldP spid="14352" grpId="0" animBg="1"/>
      <p:bldP spid="1435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5361"/>
          <p:cNvSpPr/>
          <p:nvPr/>
        </p:nvSpPr>
        <p:spPr>
          <a:xfrm>
            <a:off x="755650" y="360363"/>
            <a:ext cx="4752975" cy="64976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     武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益愈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。单于使使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晓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武，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会论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虞常，欲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因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此时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武。剑斩虞常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已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，律曰：“汉使张胜谋杀单于近臣，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当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死；单于募降者赦罪。”举剑欲击之，胜请降。律谓武曰：“副有罪，当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相坐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。”武曰：“本无谋，又非亲属，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何谓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相坐？”复举剑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拟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之，武不动。律曰：“苏君，律前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负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汉归匈奴，幸蒙大恩，赐号称王，拥众数万，马畜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弥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山，富贵如此。苏君今日降，明日复然。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空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身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膏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草野，谁复知之？”武不应。</a:t>
            </a:r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3" name="矩形 15362" descr="绿色大理石"/>
          <p:cNvSpPr/>
          <p:nvPr/>
        </p:nvSpPr>
        <p:spPr>
          <a:xfrm>
            <a:off x="0" y="0"/>
            <a:ext cx="684213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五   段</a:t>
            </a:r>
          </a:p>
        </p:txBody>
      </p:sp>
      <p:sp>
        <p:nvSpPr>
          <p:cNvPr id="15365" name="圆角矩形标注 15364"/>
          <p:cNvSpPr/>
          <p:nvPr/>
        </p:nvSpPr>
        <p:spPr>
          <a:xfrm>
            <a:off x="5435600" y="0"/>
            <a:ext cx="1800225" cy="609600"/>
          </a:xfrm>
          <a:prstGeom prst="wedgeRoundRectCallout">
            <a:avLst>
              <a:gd name="adj1" fmla="val -176014"/>
              <a:gd name="adj2" fmla="val -1328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渐渐痊愈</a:t>
            </a:r>
          </a:p>
        </p:txBody>
      </p:sp>
      <p:sp>
        <p:nvSpPr>
          <p:cNvPr id="15366" name="圆角矩形标注 15365"/>
          <p:cNvSpPr/>
          <p:nvPr/>
        </p:nvSpPr>
        <p:spPr>
          <a:xfrm>
            <a:off x="7380288" y="188913"/>
            <a:ext cx="1274762" cy="609600"/>
          </a:xfrm>
          <a:prstGeom prst="wedgeRoundRectCallout">
            <a:avLst>
              <a:gd name="adj1" fmla="val -226713"/>
              <a:gd name="adj2" fmla="val 24741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通知</a:t>
            </a:r>
          </a:p>
        </p:txBody>
      </p:sp>
      <p:sp>
        <p:nvSpPr>
          <p:cNvPr id="15367" name="圆角矩形标注 15366"/>
          <p:cNvSpPr/>
          <p:nvPr/>
        </p:nvSpPr>
        <p:spPr>
          <a:xfrm>
            <a:off x="971550" y="0"/>
            <a:ext cx="2736850" cy="609600"/>
          </a:xfrm>
          <a:prstGeom prst="wedgeRoundRectCallout">
            <a:avLst>
              <a:gd name="adj1" fmla="val -43273"/>
              <a:gd name="adj2" fmla="val 91407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会同判定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的罪</a:t>
            </a:r>
          </a:p>
        </p:txBody>
      </p:sp>
      <p:sp>
        <p:nvSpPr>
          <p:cNvPr id="15368" name="圆角矩形标注 15367"/>
          <p:cNvSpPr/>
          <p:nvPr/>
        </p:nvSpPr>
        <p:spPr>
          <a:xfrm>
            <a:off x="5435600" y="692150"/>
            <a:ext cx="2665413" cy="792163"/>
          </a:xfrm>
          <a:prstGeom prst="wedgeRoundRectCallout">
            <a:avLst>
              <a:gd name="adj1" fmla="val -70250"/>
              <a:gd name="adj2" fmla="val -731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因：趁；</a:t>
            </a:r>
          </a:p>
          <a:p>
            <a:pPr algn="ctr"/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降：使</a:t>
            </a:r>
            <a:r>
              <a:rPr lang="en-US" altLang="zh-CN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投降</a:t>
            </a:r>
          </a:p>
        </p:txBody>
      </p:sp>
      <p:sp>
        <p:nvSpPr>
          <p:cNvPr id="15369" name="圆角矩形标注 15368"/>
          <p:cNvSpPr/>
          <p:nvPr/>
        </p:nvSpPr>
        <p:spPr>
          <a:xfrm>
            <a:off x="5795963" y="1484313"/>
            <a:ext cx="914400" cy="609600"/>
          </a:xfrm>
          <a:prstGeom prst="wedgeRoundRectCallout">
            <a:avLst>
              <a:gd name="adj1" fmla="val -375523"/>
              <a:gd name="adj2" fmla="val -39843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后</a:t>
            </a:r>
          </a:p>
        </p:txBody>
      </p:sp>
      <p:sp>
        <p:nvSpPr>
          <p:cNvPr id="15370" name="圆角矩形标注 15369"/>
          <p:cNvSpPr/>
          <p:nvPr/>
        </p:nvSpPr>
        <p:spPr>
          <a:xfrm>
            <a:off x="6804025" y="1916113"/>
            <a:ext cx="1366838" cy="609600"/>
          </a:xfrm>
          <a:prstGeom prst="wedgeRoundRectCallout">
            <a:avLst>
              <a:gd name="adj1" fmla="val -209583"/>
              <a:gd name="adj2" fmla="val -2968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判处</a:t>
            </a:r>
          </a:p>
        </p:txBody>
      </p:sp>
      <p:sp>
        <p:nvSpPr>
          <p:cNvPr id="15371" name="圆角矩形标注 15370"/>
          <p:cNvSpPr/>
          <p:nvPr/>
        </p:nvSpPr>
        <p:spPr>
          <a:xfrm>
            <a:off x="5651500" y="2636838"/>
            <a:ext cx="1873250" cy="609600"/>
          </a:xfrm>
          <a:prstGeom prst="wedgeRoundRectCallout">
            <a:avLst>
              <a:gd name="adj1" fmla="val -248028"/>
              <a:gd name="adj2" fmla="val 6395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连坐罪</a:t>
            </a:r>
          </a:p>
        </p:txBody>
      </p:sp>
      <p:sp>
        <p:nvSpPr>
          <p:cNvPr id="15372" name="圆角矩形标注 15371"/>
          <p:cNvSpPr/>
          <p:nvPr/>
        </p:nvSpPr>
        <p:spPr>
          <a:xfrm>
            <a:off x="5508625" y="3284538"/>
            <a:ext cx="3024188" cy="609600"/>
          </a:xfrm>
          <a:prstGeom prst="wedgeRoundRectCallout">
            <a:avLst>
              <a:gd name="adj1" fmla="val -69685"/>
              <a:gd name="adj2" fmla="val 781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“谓何”，说什么</a:t>
            </a:r>
          </a:p>
        </p:txBody>
      </p:sp>
      <p:sp>
        <p:nvSpPr>
          <p:cNvPr id="15373" name="圆角矩形标注 15372"/>
          <p:cNvSpPr/>
          <p:nvPr/>
        </p:nvSpPr>
        <p:spPr>
          <a:xfrm>
            <a:off x="5651500" y="3860800"/>
            <a:ext cx="3024188" cy="609600"/>
          </a:xfrm>
          <a:prstGeom prst="wedgeRoundRectCallout">
            <a:avLst>
              <a:gd name="adj1" fmla="val -66796"/>
              <a:gd name="adj2" fmla="val -1796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模拟，做样子</a:t>
            </a:r>
          </a:p>
        </p:txBody>
      </p:sp>
      <p:sp>
        <p:nvSpPr>
          <p:cNvPr id="15374" name="圆角矩形标注 15373"/>
          <p:cNvSpPr/>
          <p:nvPr/>
        </p:nvSpPr>
        <p:spPr>
          <a:xfrm>
            <a:off x="5940425" y="4508500"/>
            <a:ext cx="1655763" cy="609600"/>
          </a:xfrm>
          <a:prstGeom prst="wedgeRoundRectCallout">
            <a:avLst>
              <a:gd name="adj1" fmla="val -87778"/>
              <a:gd name="adj2" fmla="val -51565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背叛</a:t>
            </a:r>
          </a:p>
        </p:txBody>
      </p:sp>
      <p:sp>
        <p:nvSpPr>
          <p:cNvPr id="15375" name="圆角矩形标注 15374"/>
          <p:cNvSpPr/>
          <p:nvPr/>
        </p:nvSpPr>
        <p:spPr>
          <a:xfrm>
            <a:off x="5795963" y="5157788"/>
            <a:ext cx="914400" cy="503237"/>
          </a:xfrm>
          <a:prstGeom prst="wedgeRoundRectCallout">
            <a:avLst>
              <a:gd name="adj1" fmla="val -110417"/>
              <a:gd name="adj2" fmla="val -26343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满</a:t>
            </a:r>
          </a:p>
        </p:txBody>
      </p:sp>
      <p:sp>
        <p:nvSpPr>
          <p:cNvPr id="15376" name="圆角矩形标注 15375"/>
          <p:cNvSpPr/>
          <p:nvPr/>
        </p:nvSpPr>
        <p:spPr>
          <a:xfrm>
            <a:off x="3563938" y="4508500"/>
            <a:ext cx="1439862" cy="609600"/>
          </a:xfrm>
          <a:prstGeom prst="wedgeRoundRectCallout">
            <a:avLst>
              <a:gd name="adj1" fmla="val -5019"/>
              <a:gd name="adj2" fmla="val 167190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白白的</a:t>
            </a:r>
          </a:p>
        </p:txBody>
      </p:sp>
      <p:sp>
        <p:nvSpPr>
          <p:cNvPr id="15377" name="圆角矩形标注 15376"/>
          <p:cNvSpPr/>
          <p:nvPr/>
        </p:nvSpPr>
        <p:spPr>
          <a:xfrm>
            <a:off x="7164388" y="5229225"/>
            <a:ext cx="914400" cy="609600"/>
          </a:xfrm>
          <a:prstGeom prst="wedgeRoundRectCallout">
            <a:avLst>
              <a:gd name="adj1" fmla="val -314023"/>
              <a:gd name="adj2" fmla="val 7979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把</a:t>
            </a:r>
          </a:p>
        </p:txBody>
      </p:sp>
      <p:sp>
        <p:nvSpPr>
          <p:cNvPr id="15378" name="圆角矩形标注 15377"/>
          <p:cNvSpPr/>
          <p:nvPr/>
        </p:nvSpPr>
        <p:spPr>
          <a:xfrm>
            <a:off x="5651500" y="6248400"/>
            <a:ext cx="3024188" cy="609600"/>
          </a:xfrm>
          <a:prstGeom prst="wedgeRoundRectCallout">
            <a:avLst>
              <a:gd name="adj1" fmla="val -202611"/>
              <a:gd name="adj2" fmla="val -1426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使动，使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肥沃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 animBg="1"/>
      <p:bldP spid="15368" grpId="0" animBg="1"/>
      <p:bldP spid="15369" grpId="0" animBg="1"/>
      <p:bldP spid="15370" grpId="0" animBg="1"/>
      <p:bldP spid="15371" grpId="0" animBg="1"/>
      <p:bldP spid="15372" grpId="0" animBg="1"/>
      <p:bldP spid="15373" grpId="0" animBg="1"/>
      <p:bldP spid="15374" grpId="0" animBg="1"/>
      <p:bldP spid="15375" grpId="0" animBg="1"/>
      <p:bldP spid="15376" grpId="0" animBg="1"/>
      <p:bldP spid="15377" grpId="0" animBg="1"/>
      <p:bldP spid="153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6385"/>
          <p:cNvSpPr/>
          <p:nvPr/>
        </p:nvSpPr>
        <p:spPr>
          <a:xfrm>
            <a:off x="827088" y="260350"/>
            <a:ext cx="4392612" cy="642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律曰：“君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我降，与君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兄弟；今不听吾计，后虽复欲见我，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可得乎？”武骂律曰：“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为人臣子，不顾恩义，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畔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主背亲，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降虏于蛮夷，何以汝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见？且单于信汝，使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决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人死生，不平心持正，反欲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斗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两主，观祸败。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知我不降明，欲令两国相攻，匈奴之祸，从我始矣！”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6387" name="矩形 16386" descr="绿色大理石"/>
          <p:cNvSpPr/>
          <p:nvPr/>
        </p:nvSpPr>
        <p:spPr>
          <a:xfrm>
            <a:off x="0" y="0"/>
            <a:ext cx="684213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五   段</a:t>
            </a:r>
          </a:p>
        </p:txBody>
      </p:sp>
      <p:sp>
        <p:nvSpPr>
          <p:cNvPr id="16389" name="直接连接符 16388"/>
          <p:cNvSpPr/>
          <p:nvPr/>
        </p:nvSpPr>
        <p:spPr>
          <a:xfrm flipV="1">
            <a:off x="3851275" y="3284538"/>
            <a:ext cx="1081088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6390" name="直接连接符 16389"/>
          <p:cNvSpPr/>
          <p:nvPr/>
        </p:nvSpPr>
        <p:spPr>
          <a:xfrm>
            <a:off x="971550" y="3716338"/>
            <a:ext cx="1079500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6391" name="直接连接符 16390"/>
          <p:cNvSpPr/>
          <p:nvPr/>
        </p:nvSpPr>
        <p:spPr>
          <a:xfrm>
            <a:off x="900113" y="5661025"/>
            <a:ext cx="1584325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6392" name="直接连接符 16391"/>
          <p:cNvSpPr/>
          <p:nvPr/>
        </p:nvSpPr>
        <p:spPr>
          <a:xfrm>
            <a:off x="4211638" y="5229225"/>
            <a:ext cx="792162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6393" name="椭圆 16392"/>
          <p:cNvSpPr/>
          <p:nvPr/>
        </p:nvSpPr>
        <p:spPr>
          <a:xfrm>
            <a:off x="2124075" y="5157788"/>
            <a:ext cx="431800" cy="576262"/>
          </a:xfrm>
          <a:prstGeom prst="ellipse">
            <a:avLst/>
          </a:prstGeom>
          <a:noFill/>
          <a:ln w="28575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直接连接符 16393"/>
          <p:cNvSpPr/>
          <p:nvPr/>
        </p:nvSpPr>
        <p:spPr>
          <a:xfrm flipV="1">
            <a:off x="2627313" y="5157788"/>
            <a:ext cx="2016125" cy="287337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6395" name="矩形 16394"/>
          <p:cNvSpPr/>
          <p:nvPr/>
        </p:nvSpPr>
        <p:spPr>
          <a:xfrm>
            <a:off x="971550" y="3284538"/>
            <a:ext cx="1223963" cy="504825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6" name="直接连接符 16395"/>
          <p:cNvSpPr/>
          <p:nvPr/>
        </p:nvSpPr>
        <p:spPr>
          <a:xfrm flipV="1">
            <a:off x="2195513" y="3141663"/>
            <a:ext cx="1584325" cy="21590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6397" name="圆角矩形标注 16396"/>
          <p:cNvSpPr/>
          <p:nvPr/>
        </p:nvSpPr>
        <p:spPr>
          <a:xfrm>
            <a:off x="5651500" y="0"/>
            <a:ext cx="1368425" cy="609600"/>
          </a:xfrm>
          <a:prstGeom prst="wedgeRoundRectCallout">
            <a:avLst>
              <a:gd name="adj1" fmla="val -113690"/>
              <a:gd name="adj2" fmla="val 43750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通过</a:t>
            </a:r>
          </a:p>
        </p:txBody>
      </p:sp>
      <p:sp>
        <p:nvSpPr>
          <p:cNvPr id="16398" name="圆角矩形标注 16397"/>
          <p:cNvSpPr/>
          <p:nvPr/>
        </p:nvSpPr>
        <p:spPr>
          <a:xfrm>
            <a:off x="5364163" y="620713"/>
            <a:ext cx="2447925" cy="609600"/>
          </a:xfrm>
          <a:prstGeom prst="wedgeRoundRectCallout">
            <a:avLst>
              <a:gd name="adj1" fmla="val -200060"/>
              <a:gd name="adj2" fmla="val 1979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做，结交为</a:t>
            </a:r>
          </a:p>
        </p:txBody>
      </p:sp>
      <p:sp>
        <p:nvSpPr>
          <p:cNvPr id="16399" name="圆角矩形标注 16398"/>
          <p:cNvSpPr/>
          <p:nvPr/>
        </p:nvSpPr>
        <p:spPr>
          <a:xfrm>
            <a:off x="5508625" y="1341438"/>
            <a:ext cx="2160588" cy="609600"/>
          </a:xfrm>
          <a:prstGeom prst="wedgeRoundRectCallout">
            <a:avLst>
              <a:gd name="adj1" fmla="val -71602"/>
              <a:gd name="adj2" fmla="val -21093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哪，怎么</a:t>
            </a:r>
          </a:p>
        </p:txBody>
      </p:sp>
      <p:sp>
        <p:nvSpPr>
          <p:cNvPr id="16400" name="圆角矩形标注 16399"/>
          <p:cNvSpPr/>
          <p:nvPr/>
        </p:nvSpPr>
        <p:spPr>
          <a:xfrm>
            <a:off x="1692275" y="1484313"/>
            <a:ext cx="914400" cy="609600"/>
          </a:xfrm>
          <a:prstGeom prst="wedgeRoundRectCallout">
            <a:avLst>
              <a:gd name="adj1" fmla="val 227014"/>
              <a:gd name="adj2" fmla="val 4270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你</a:t>
            </a:r>
          </a:p>
        </p:txBody>
      </p:sp>
      <p:sp>
        <p:nvSpPr>
          <p:cNvPr id="16401" name="圆角矩形标注 16400"/>
          <p:cNvSpPr/>
          <p:nvPr/>
        </p:nvSpPr>
        <p:spPr>
          <a:xfrm>
            <a:off x="5292725" y="1989138"/>
            <a:ext cx="2808288" cy="609600"/>
          </a:xfrm>
          <a:prstGeom prst="wedgeRoundRectCallout">
            <a:avLst>
              <a:gd name="adj1" fmla="val -161194"/>
              <a:gd name="adj2" fmla="val 8645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同“叛”，背叛</a:t>
            </a:r>
          </a:p>
        </p:txBody>
      </p:sp>
      <p:sp>
        <p:nvSpPr>
          <p:cNvPr id="16402" name="圆角矩形标注 16401"/>
          <p:cNvSpPr/>
          <p:nvPr/>
        </p:nvSpPr>
        <p:spPr>
          <a:xfrm>
            <a:off x="5651500" y="2708275"/>
            <a:ext cx="914400" cy="609600"/>
          </a:xfrm>
          <a:prstGeom prst="wedgeRoundRectCallout">
            <a:avLst>
              <a:gd name="adj1" fmla="val -123093"/>
              <a:gd name="adj2" fmla="val -8593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做</a:t>
            </a:r>
          </a:p>
        </p:txBody>
      </p:sp>
      <p:sp>
        <p:nvSpPr>
          <p:cNvPr id="16403" name="云形标注 16402"/>
          <p:cNvSpPr/>
          <p:nvPr/>
        </p:nvSpPr>
        <p:spPr>
          <a:xfrm>
            <a:off x="5508625" y="3068638"/>
            <a:ext cx="2879725" cy="1041400"/>
          </a:xfrm>
          <a:prstGeom prst="cloudCallout">
            <a:avLst>
              <a:gd name="adj1" fmla="val -66319"/>
              <a:gd name="adj2" fmla="val -25917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状语后置</a:t>
            </a:r>
          </a:p>
        </p:txBody>
      </p:sp>
      <p:sp>
        <p:nvSpPr>
          <p:cNvPr id="16404" name="圆角矩形标注 16403"/>
          <p:cNvSpPr/>
          <p:nvPr/>
        </p:nvSpPr>
        <p:spPr>
          <a:xfrm>
            <a:off x="5219700" y="3644900"/>
            <a:ext cx="1800225" cy="609600"/>
          </a:xfrm>
          <a:prstGeom prst="wedgeRoundRectCallout">
            <a:avLst>
              <a:gd name="adj1" fmla="val -197509"/>
              <a:gd name="adj2" fmla="val -59477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语气词</a:t>
            </a:r>
          </a:p>
        </p:txBody>
      </p:sp>
      <p:sp>
        <p:nvSpPr>
          <p:cNvPr id="16405" name="圆角矩形标注 16404"/>
          <p:cNvSpPr/>
          <p:nvPr/>
        </p:nvSpPr>
        <p:spPr>
          <a:xfrm>
            <a:off x="6084888" y="4149725"/>
            <a:ext cx="2519362" cy="609600"/>
          </a:xfrm>
          <a:prstGeom prst="wedgeRoundRectCallout">
            <a:avLst>
              <a:gd name="adj1" fmla="val -120889"/>
              <a:gd name="adj2" fmla="val -49218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决定，判定</a:t>
            </a:r>
          </a:p>
        </p:txBody>
      </p:sp>
      <p:sp>
        <p:nvSpPr>
          <p:cNvPr id="16406" name="圆角矩形标注 16405"/>
          <p:cNvSpPr/>
          <p:nvPr/>
        </p:nvSpPr>
        <p:spPr>
          <a:xfrm>
            <a:off x="5148263" y="4292600"/>
            <a:ext cx="1584325" cy="609600"/>
          </a:xfrm>
          <a:prstGeom prst="wedgeRoundRectCallout">
            <a:avLst>
              <a:gd name="adj1" fmla="val -264431"/>
              <a:gd name="adj2" fmla="val 32032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使</a:t>
            </a: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斗</a:t>
            </a:r>
          </a:p>
        </p:txBody>
      </p:sp>
      <p:sp>
        <p:nvSpPr>
          <p:cNvPr id="16407" name="圆角矩形标注 16406"/>
          <p:cNvSpPr/>
          <p:nvPr/>
        </p:nvSpPr>
        <p:spPr>
          <a:xfrm>
            <a:off x="6732588" y="4868863"/>
            <a:ext cx="914400" cy="609600"/>
          </a:xfrm>
          <a:prstGeom prst="wedgeRoundRectCallout">
            <a:avLst>
              <a:gd name="adj1" fmla="val -251912"/>
              <a:gd name="adj2" fmla="val -13019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你</a:t>
            </a:r>
          </a:p>
        </p:txBody>
      </p:sp>
      <p:sp>
        <p:nvSpPr>
          <p:cNvPr id="16408" name="云形标注 16407"/>
          <p:cNvSpPr/>
          <p:nvPr/>
        </p:nvSpPr>
        <p:spPr>
          <a:xfrm>
            <a:off x="5219700" y="5516563"/>
            <a:ext cx="2879725" cy="1041400"/>
          </a:xfrm>
          <a:prstGeom prst="cloudCallout">
            <a:avLst>
              <a:gd name="adj1" fmla="val -57389"/>
              <a:gd name="adj2" fmla="val -78505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状语后置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 animBg="1"/>
      <p:bldP spid="16398" grpId="0" animBg="1"/>
      <p:bldP spid="16399" grpId="0" animBg="1"/>
      <p:bldP spid="16400" grpId="0" animBg="1"/>
      <p:bldP spid="16401" grpId="0" animBg="1"/>
      <p:bldP spid="16402" grpId="0" animBg="1"/>
      <p:bldP spid="16403" grpId="0" animBg="1"/>
      <p:bldP spid="16404" grpId="0" animBg="1"/>
      <p:bldP spid="16405" grpId="0" animBg="1"/>
      <p:bldP spid="16406" grpId="0" animBg="1"/>
      <p:bldP spid="16407" grpId="0" animBg="1"/>
      <p:bldP spid="1640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7409" descr="绿色大理石"/>
          <p:cNvSpPr/>
          <p:nvPr/>
        </p:nvSpPr>
        <p:spPr>
          <a:xfrm>
            <a:off x="0" y="0"/>
            <a:ext cx="611188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611188" y="0"/>
            <a:ext cx="5329237" cy="6497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     律知武终不可胁，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白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单于。单于愈益欲降之，乃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幽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武置大窖中，绝不饮食。天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雨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雪，武卧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啮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雪，与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旃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毛并咽之，数日不死。匈奴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以为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神，乃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徙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武北海上无人处，使牧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羝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。羝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乳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乃得归。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别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其官属常惠等各置他所。武既至海上，廪食不至，掘野鼠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去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草实而食之。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杖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汉节牧羊，卧起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操持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，节旄尽落。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积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五六年，单于弟於靬王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弋射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海上。武能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网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纺缴，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檠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弓弩，於靬王爱之，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给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其衣食。三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岁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余，王病，赐武马畜、服匿、穹庐。王死后，人众徙去。其冬，丁令盗武牛羊，武复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穷厄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7412" name="文本框 17411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六   段</a:t>
            </a:r>
          </a:p>
        </p:txBody>
      </p:sp>
      <p:sp>
        <p:nvSpPr>
          <p:cNvPr id="17413" name="圆角矩形标注 17412"/>
          <p:cNvSpPr/>
          <p:nvPr/>
        </p:nvSpPr>
        <p:spPr>
          <a:xfrm>
            <a:off x="6227763" y="0"/>
            <a:ext cx="2305050" cy="609600"/>
          </a:xfrm>
          <a:prstGeom prst="wedgeRoundRectCallout">
            <a:avLst>
              <a:gd name="adj1" fmla="val -65634"/>
              <a:gd name="adj2" fmla="val -20051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告诉，报告</a:t>
            </a:r>
          </a:p>
        </p:txBody>
      </p:sp>
      <p:sp>
        <p:nvSpPr>
          <p:cNvPr id="17414" name="圆角矩形标注 17413"/>
          <p:cNvSpPr/>
          <p:nvPr/>
        </p:nvSpPr>
        <p:spPr>
          <a:xfrm>
            <a:off x="6084888" y="549275"/>
            <a:ext cx="1150937" cy="609600"/>
          </a:xfrm>
          <a:prstGeom prst="wedgeRoundRectCallout">
            <a:avLst>
              <a:gd name="adj1" fmla="val -111657"/>
              <a:gd name="adj2" fmla="val -23958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禁闭</a:t>
            </a:r>
          </a:p>
        </p:txBody>
      </p:sp>
      <p:sp>
        <p:nvSpPr>
          <p:cNvPr id="17415" name="圆角矩形标注 17414"/>
          <p:cNvSpPr/>
          <p:nvPr/>
        </p:nvSpPr>
        <p:spPr>
          <a:xfrm>
            <a:off x="7092950" y="765175"/>
            <a:ext cx="1871663" cy="609600"/>
          </a:xfrm>
          <a:prstGeom prst="wedgeRoundRectCallout">
            <a:avLst>
              <a:gd name="adj1" fmla="val -193171"/>
              <a:gd name="adj2" fmla="val -10935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动词，下</a:t>
            </a:r>
          </a:p>
        </p:txBody>
      </p:sp>
      <p:sp>
        <p:nvSpPr>
          <p:cNvPr id="17416" name="圆角矩形标注 17415"/>
          <p:cNvSpPr/>
          <p:nvPr/>
        </p:nvSpPr>
        <p:spPr>
          <a:xfrm>
            <a:off x="6156325" y="1268413"/>
            <a:ext cx="1655763" cy="609600"/>
          </a:xfrm>
          <a:prstGeom prst="wedgeRoundRectCallout">
            <a:avLst>
              <a:gd name="adj1" fmla="val -74926"/>
              <a:gd name="adj2" fmla="val -53907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咬，嚼</a:t>
            </a:r>
          </a:p>
        </p:txBody>
      </p:sp>
      <p:sp>
        <p:nvSpPr>
          <p:cNvPr id="17417" name="圆角矩形标注 17416"/>
          <p:cNvSpPr/>
          <p:nvPr/>
        </p:nvSpPr>
        <p:spPr>
          <a:xfrm>
            <a:off x="755650" y="188913"/>
            <a:ext cx="1439863" cy="609600"/>
          </a:xfrm>
          <a:prstGeom prst="wedgeRoundRectCallout">
            <a:avLst>
              <a:gd name="adj1" fmla="val 34454"/>
              <a:gd name="adj2" fmla="val 132815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同“毡”</a:t>
            </a:r>
          </a:p>
        </p:txBody>
      </p:sp>
      <p:sp>
        <p:nvSpPr>
          <p:cNvPr id="17418" name="圆角矩形标注 17417"/>
          <p:cNvSpPr/>
          <p:nvPr/>
        </p:nvSpPr>
        <p:spPr>
          <a:xfrm>
            <a:off x="1979613" y="476250"/>
            <a:ext cx="1798637" cy="609600"/>
          </a:xfrm>
          <a:prstGeom prst="wedgeRoundRectCallout">
            <a:avLst>
              <a:gd name="adj1" fmla="val -49736"/>
              <a:gd name="adj2" fmla="val 176301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把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当作</a:t>
            </a:r>
          </a:p>
        </p:txBody>
      </p:sp>
      <p:sp>
        <p:nvSpPr>
          <p:cNvPr id="17419" name="圆角矩形标注 17418"/>
          <p:cNvSpPr/>
          <p:nvPr/>
        </p:nvSpPr>
        <p:spPr>
          <a:xfrm>
            <a:off x="6156325" y="1844675"/>
            <a:ext cx="1655763" cy="609600"/>
          </a:xfrm>
          <a:prstGeom prst="wedgeRoundRectCallout">
            <a:avLst>
              <a:gd name="adj1" fmla="val -83079"/>
              <a:gd name="adj2" fmla="val -31509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流放</a:t>
            </a:r>
          </a:p>
        </p:txBody>
      </p:sp>
      <p:sp>
        <p:nvSpPr>
          <p:cNvPr id="17420" name="圆角矩形标注 17419"/>
          <p:cNvSpPr/>
          <p:nvPr/>
        </p:nvSpPr>
        <p:spPr>
          <a:xfrm>
            <a:off x="684213" y="1412875"/>
            <a:ext cx="1223962" cy="609600"/>
          </a:xfrm>
          <a:prstGeom prst="wedgeRoundRectCallout">
            <a:avLst>
              <a:gd name="adj1" fmla="val 69972"/>
              <a:gd name="adj2" fmla="val 82292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公羊</a:t>
            </a:r>
          </a:p>
        </p:txBody>
      </p:sp>
      <p:sp>
        <p:nvSpPr>
          <p:cNvPr id="17421" name="圆角矩形标注 17420"/>
          <p:cNvSpPr/>
          <p:nvPr/>
        </p:nvSpPr>
        <p:spPr>
          <a:xfrm>
            <a:off x="3419475" y="1341438"/>
            <a:ext cx="1295400" cy="609600"/>
          </a:xfrm>
          <a:prstGeom prst="wedgeRoundRectCallout">
            <a:avLst>
              <a:gd name="adj1" fmla="val -97986"/>
              <a:gd name="adj2" fmla="val 111773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生子</a:t>
            </a:r>
          </a:p>
        </p:txBody>
      </p:sp>
      <p:sp>
        <p:nvSpPr>
          <p:cNvPr id="17422" name="圆角矩形标注 17421"/>
          <p:cNvSpPr/>
          <p:nvPr/>
        </p:nvSpPr>
        <p:spPr>
          <a:xfrm>
            <a:off x="7164388" y="2205038"/>
            <a:ext cx="1800225" cy="609600"/>
          </a:xfrm>
          <a:prstGeom prst="wedgeRoundRectCallout">
            <a:avLst>
              <a:gd name="adj1" fmla="val -196028"/>
              <a:gd name="adj2" fmla="val -10102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分别隔离</a:t>
            </a:r>
          </a:p>
        </p:txBody>
      </p:sp>
      <p:sp>
        <p:nvSpPr>
          <p:cNvPr id="17423" name="圆角矩形标注 17422"/>
          <p:cNvSpPr/>
          <p:nvPr/>
        </p:nvSpPr>
        <p:spPr>
          <a:xfrm>
            <a:off x="5940425" y="2852738"/>
            <a:ext cx="2232025" cy="609600"/>
          </a:xfrm>
          <a:prstGeom prst="wedgeRoundRectCallout">
            <a:avLst>
              <a:gd name="adj1" fmla="val -61593"/>
              <a:gd name="adj2" fmla="val 20315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同“弆”收藏</a:t>
            </a:r>
          </a:p>
        </p:txBody>
      </p:sp>
      <p:sp>
        <p:nvSpPr>
          <p:cNvPr id="17424" name="圆角矩形标注 17423"/>
          <p:cNvSpPr/>
          <p:nvPr/>
        </p:nvSpPr>
        <p:spPr>
          <a:xfrm>
            <a:off x="971550" y="2565400"/>
            <a:ext cx="1584325" cy="609600"/>
          </a:xfrm>
          <a:prstGeom prst="wedgeRoundRectCallout">
            <a:avLst>
              <a:gd name="adj1" fmla="val 8616"/>
              <a:gd name="adj2" fmla="val 110676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执、拄</a:t>
            </a:r>
          </a:p>
        </p:txBody>
      </p:sp>
      <p:sp>
        <p:nvSpPr>
          <p:cNvPr id="17425" name="圆角矩形标注 17424"/>
          <p:cNvSpPr/>
          <p:nvPr/>
        </p:nvSpPr>
        <p:spPr>
          <a:xfrm>
            <a:off x="6084888" y="3500438"/>
            <a:ext cx="1366837" cy="609600"/>
          </a:xfrm>
          <a:prstGeom prst="wedgeRoundRectCallout">
            <a:avLst>
              <a:gd name="adj1" fmla="val -187171"/>
              <a:gd name="adj2" fmla="val -41352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拿着</a:t>
            </a:r>
          </a:p>
        </p:txBody>
      </p:sp>
      <p:sp>
        <p:nvSpPr>
          <p:cNvPr id="17426" name="圆角矩形标注 17425"/>
          <p:cNvSpPr/>
          <p:nvPr/>
        </p:nvSpPr>
        <p:spPr>
          <a:xfrm>
            <a:off x="2771775" y="2781300"/>
            <a:ext cx="1368425" cy="609600"/>
          </a:xfrm>
          <a:prstGeom prst="wedgeRoundRectCallout">
            <a:avLst>
              <a:gd name="adj1" fmla="val -127074"/>
              <a:gd name="adj2" fmla="val 163023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过了</a:t>
            </a:r>
          </a:p>
        </p:txBody>
      </p:sp>
      <p:sp>
        <p:nvSpPr>
          <p:cNvPr id="17427" name="圆角矩形标注 17426"/>
          <p:cNvSpPr/>
          <p:nvPr/>
        </p:nvSpPr>
        <p:spPr>
          <a:xfrm>
            <a:off x="539750" y="3357563"/>
            <a:ext cx="1366838" cy="609600"/>
          </a:xfrm>
          <a:prstGeom prst="wedgeRoundRectCallout">
            <a:avLst>
              <a:gd name="adj1" fmla="val -12657"/>
              <a:gd name="adj2" fmla="val 127606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打猎</a:t>
            </a:r>
          </a:p>
        </p:txBody>
      </p:sp>
      <p:sp>
        <p:nvSpPr>
          <p:cNvPr id="17428" name="圆角矩形标注 17427"/>
          <p:cNvSpPr/>
          <p:nvPr/>
        </p:nvSpPr>
        <p:spPr>
          <a:xfrm>
            <a:off x="6227763" y="4797425"/>
            <a:ext cx="2124075" cy="609600"/>
          </a:xfrm>
          <a:prstGeom prst="wedgeRoundRectCallout">
            <a:avLst>
              <a:gd name="adj1" fmla="val -198963"/>
              <a:gd name="adj2" fmla="val -64995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动词，结网</a:t>
            </a:r>
          </a:p>
        </p:txBody>
      </p:sp>
      <p:sp>
        <p:nvSpPr>
          <p:cNvPr id="17429" name="圆角矩形标注 17428"/>
          <p:cNvSpPr/>
          <p:nvPr/>
        </p:nvSpPr>
        <p:spPr>
          <a:xfrm>
            <a:off x="6227763" y="4292600"/>
            <a:ext cx="2520950" cy="609600"/>
          </a:xfrm>
          <a:prstGeom prst="wedgeRoundRectCallout">
            <a:avLst>
              <a:gd name="adj1" fmla="val -119593"/>
              <a:gd name="adj2" fmla="val -9477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名作动，矫正</a:t>
            </a:r>
          </a:p>
        </p:txBody>
      </p:sp>
      <p:sp>
        <p:nvSpPr>
          <p:cNvPr id="17430" name="圆角矩形标注 17429"/>
          <p:cNvSpPr/>
          <p:nvPr/>
        </p:nvSpPr>
        <p:spPr>
          <a:xfrm>
            <a:off x="6300788" y="5445125"/>
            <a:ext cx="1366837" cy="609600"/>
          </a:xfrm>
          <a:prstGeom prst="wedgeRoundRectCallout">
            <a:avLst>
              <a:gd name="adj1" fmla="val -286704"/>
              <a:gd name="adj2" fmla="val -96037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供给</a:t>
            </a:r>
          </a:p>
        </p:txBody>
      </p:sp>
      <p:sp>
        <p:nvSpPr>
          <p:cNvPr id="17431" name="圆角矩形标注 17430"/>
          <p:cNvSpPr/>
          <p:nvPr/>
        </p:nvSpPr>
        <p:spPr>
          <a:xfrm>
            <a:off x="4429125" y="3717925"/>
            <a:ext cx="914400" cy="609600"/>
          </a:xfrm>
          <a:prstGeom prst="wedgeRoundRectCallout">
            <a:avLst>
              <a:gd name="adj1" fmla="val 28819"/>
              <a:gd name="adj2" fmla="val 137241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年</a:t>
            </a:r>
          </a:p>
        </p:txBody>
      </p:sp>
      <p:sp>
        <p:nvSpPr>
          <p:cNvPr id="17432" name="圆角矩形标注 17431"/>
          <p:cNvSpPr/>
          <p:nvPr/>
        </p:nvSpPr>
        <p:spPr>
          <a:xfrm>
            <a:off x="4572000" y="6165850"/>
            <a:ext cx="1871663" cy="609600"/>
          </a:xfrm>
          <a:prstGeom prst="wedgeRoundRectCallout">
            <a:avLst>
              <a:gd name="adj1" fmla="val -74088"/>
              <a:gd name="adj2" fmla="val -19269"/>
              <a:gd name="adj3" fmla="val 16667"/>
            </a:avLst>
          </a:prstGeom>
          <a:solidFill>
            <a:srgbClr val="00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陷于困境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 animBg="1"/>
      <p:bldP spid="17420" grpId="0" animBg="1"/>
      <p:bldP spid="17421" grpId="0" animBg="1"/>
      <p:bldP spid="17422" grpId="0" animBg="1"/>
      <p:bldP spid="17423" grpId="0" animBg="1"/>
      <p:bldP spid="17424" grpId="0" animBg="1"/>
      <p:bldP spid="17425" grpId="0" animBg="1"/>
      <p:bldP spid="17426" grpId="0" animBg="1"/>
      <p:bldP spid="17427" grpId="0" animBg="1"/>
      <p:bldP spid="17428" grpId="0" animBg="1"/>
      <p:bldP spid="17429" grpId="0" animBg="1"/>
      <p:bldP spid="17430" grpId="0" animBg="1"/>
      <p:bldP spid="17431" grpId="0" animBg="1"/>
      <p:bldP spid="174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8433"/>
          <p:cNvSpPr/>
          <p:nvPr/>
        </p:nvSpPr>
        <p:spPr>
          <a:xfrm>
            <a:off x="539750" y="0"/>
            <a:ext cx="5472113" cy="692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    初，武与李陵俱为侍中。武使匈奴，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明年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，陵降，不敢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求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武。久之，单于使陵至海上，为武置酒设乐。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因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谓武曰：“单于闻陵与子卿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素厚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，故使陵来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说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足下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，虚心欲相待。终不得归汉，空自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苦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人之地，信义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安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所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见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乎？前长君为奉车，从至雍棫阳宫，扶辇下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除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，触柱折辕，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劾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大不敬，伏剑自刎，赐钱二百万以葬。孺卿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从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祠河东后土，宦骑与黄门驸马争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船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，推堕驸马河中溺死，宦骑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，诏使孺卿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逐捕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，不得，惶恐饮药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而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死。来时太夫人已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不幸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，陵送葬至阳陵。子卿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妇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年少，闻已</a:t>
            </a:r>
            <a:r>
              <a:rPr lang="zh-CN" altLang="en-US" sz="28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更嫁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矣。</a:t>
            </a:r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5" name="矩形 18434" descr="绿色大理石"/>
          <p:cNvSpPr/>
          <p:nvPr/>
        </p:nvSpPr>
        <p:spPr>
          <a:xfrm>
            <a:off x="0" y="0"/>
            <a:ext cx="611188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七   段</a:t>
            </a:r>
          </a:p>
        </p:txBody>
      </p:sp>
      <p:sp>
        <p:nvSpPr>
          <p:cNvPr id="18437" name="直接连接符 18436"/>
          <p:cNvSpPr/>
          <p:nvPr/>
        </p:nvSpPr>
        <p:spPr>
          <a:xfrm>
            <a:off x="4500563" y="2636838"/>
            <a:ext cx="1150937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8438" name="直接连接符 18437"/>
          <p:cNvSpPr/>
          <p:nvPr/>
        </p:nvSpPr>
        <p:spPr>
          <a:xfrm>
            <a:off x="684213" y="3068638"/>
            <a:ext cx="1366837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8439" name="圆角矩形标注 18438"/>
          <p:cNvSpPr/>
          <p:nvPr/>
        </p:nvSpPr>
        <p:spPr>
          <a:xfrm>
            <a:off x="5940425" y="0"/>
            <a:ext cx="1511300" cy="609600"/>
          </a:xfrm>
          <a:prstGeom prst="wedgeRoundRectCallout">
            <a:avLst>
              <a:gd name="adj1" fmla="val -201889"/>
              <a:gd name="adj2" fmla="val 46093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第二年</a:t>
            </a:r>
          </a:p>
        </p:txBody>
      </p:sp>
      <p:sp>
        <p:nvSpPr>
          <p:cNvPr id="18440" name="圆角矩形标注 18439"/>
          <p:cNvSpPr/>
          <p:nvPr/>
        </p:nvSpPr>
        <p:spPr>
          <a:xfrm>
            <a:off x="7092950" y="549275"/>
            <a:ext cx="1511300" cy="609600"/>
          </a:xfrm>
          <a:prstGeom prst="wedgeRoundRectCallout">
            <a:avLst>
              <a:gd name="adj1" fmla="val -150944"/>
              <a:gd name="adj2" fmla="val -20833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访求</a:t>
            </a:r>
          </a:p>
        </p:txBody>
      </p:sp>
      <p:sp>
        <p:nvSpPr>
          <p:cNvPr id="18441" name="圆角矩形标注 18440"/>
          <p:cNvSpPr/>
          <p:nvPr/>
        </p:nvSpPr>
        <p:spPr>
          <a:xfrm>
            <a:off x="684213" y="620713"/>
            <a:ext cx="1295400" cy="609600"/>
          </a:xfrm>
          <a:prstGeom prst="wedgeRoundRectCallout">
            <a:avLst>
              <a:gd name="adj1" fmla="val 59681"/>
              <a:gd name="adj2" fmla="val 77083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趁机</a:t>
            </a:r>
          </a:p>
        </p:txBody>
      </p:sp>
      <p:sp>
        <p:nvSpPr>
          <p:cNvPr id="18442" name="圆角矩形标注 18441"/>
          <p:cNvSpPr/>
          <p:nvPr/>
        </p:nvSpPr>
        <p:spPr>
          <a:xfrm>
            <a:off x="6011863" y="981075"/>
            <a:ext cx="2663825" cy="609600"/>
          </a:xfrm>
          <a:prstGeom prst="wedgeRoundRectCallout">
            <a:avLst>
              <a:gd name="adj1" fmla="val -187366"/>
              <a:gd name="adj2" fmla="val 89065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一向关系很好</a:t>
            </a:r>
          </a:p>
        </p:txBody>
      </p:sp>
      <p:sp>
        <p:nvSpPr>
          <p:cNvPr id="18443" name="圆角矩形标注 18442"/>
          <p:cNvSpPr/>
          <p:nvPr/>
        </p:nvSpPr>
        <p:spPr>
          <a:xfrm>
            <a:off x="2771775" y="836613"/>
            <a:ext cx="1346200" cy="609600"/>
          </a:xfrm>
          <a:prstGeom prst="wedgeRoundRectCallout">
            <a:avLst>
              <a:gd name="adj1" fmla="val 41273"/>
              <a:gd name="adj2" fmla="val 112759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劝说</a:t>
            </a:r>
          </a:p>
        </p:txBody>
      </p:sp>
      <p:sp>
        <p:nvSpPr>
          <p:cNvPr id="18444" name="圆角矩形标注 18443"/>
          <p:cNvSpPr/>
          <p:nvPr/>
        </p:nvSpPr>
        <p:spPr>
          <a:xfrm>
            <a:off x="6084888" y="1628775"/>
            <a:ext cx="1800225" cy="576263"/>
          </a:xfrm>
          <a:prstGeom prst="wedgeRoundRectCallout">
            <a:avLst>
              <a:gd name="adj1" fmla="val -71782"/>
              <a:gd name="adj2" fmla="val 26310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尊称，你</a:t>
            </a:r>
          </a:p>
        </p:txBody>
      </p:sp>
      <p:sp>
        <p:nvSpPr>
          <p:cNvPr id="18445" name="圆角矩形标注 18444"/>
          <p:cNvSpPr/>
          <p:nvPr/>
        </p:nvSpPr>
        <p:spPr>
          <a:xfrm>
            <a:off x="7667625" y="1989138"/>
            <a:ext cx="1296988" cy="609600"/>
          </a:xfrm>
          <a:prstGeom prst="wedgeRoundRectCallout">
            <a:avLst>
              <a:gd name="adj1" fmla="val -205815"/>
              <a:gd name="adj2" fmla="val 22134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受苦</a:t>
            </a:r>
          </a:p>
        </p:txBody>
      </p:sp>
      <p:sp>
        <p:nvSpPr>
          <p:cNvPr id="18446" name="圆角矩形标注 18445"/>
          <p:cNvSpPr/>
          <p:nvPr/>
        </p:nvSpPr>
        <p:spPr>
          <a:xfrm>
            <a:off x="684213" y="1412875"/>
            <a:ext cx="1584325" cy="609600"/>
          </a:xfrm>
          <a:prstGeom prst="wedgeRoundRectCallout">
            <a:avLst>
              <a:gd name="adj1" fmla="val -36472"/>
              <a:gd name="adj2" fmla="val 157292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同“无”</a:t>
            </a:r>
          </a:p>
        </p:txBody>
      </p:sp>
      <p:sp>
        <p:nvSpPr>
          <p:cNvPr id="18447" name="圆角矩形标注 18446"/>
          <p:cNvSpPr/>
          <p:nvPr/>
        </p:nvSpPr>
        <p:spPr>
          <a:xfrm>
            <a:off x="2268538" y="1700213"/>
            <a:ext cx="1150937" cy="609600"/>
          </a:xfrm>
          <a:prstGeom prst="wedgeRoundRectCallout">
            <a:avLst>
              <a:gd name="adj1" fmla="val 33032"/>
              <a:gd name="adj2" fmla="val 107815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哪里</a:t>
            </a:r>
          </a:p>
        </p:txBody>
      </p:sp>
      <p:sp>
        <p:nvSpPr>
          <p:cNvPr id="18448" name="圆角矩形标注 18447"/>
          <p:cNvSpPr/>
          <p:nvPr/>
        </p:nvSpPr>
        <p:spPr>
          <a:xfrm>
            <a:off x="6227763" y="2636838"/>
            <a:ext cx="2305050" cy="609600"/>
          </a:xfrm>
          <a:prstGeom prst="wedgeRoundRectCallout">
            <a:avLst>
              <a:gd name="adj1" fmla="val -73347"/>
              <a:gd name="adj2" fmla="val -22657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同“现”表现</a:t>
            </a:r>
          </a:p>
        </p:txBody>
      </p:sp>
      <p:sp>
        <p:nvSpPr>
          <p:cNvPr id="18449" name="矩形 18448"/>
          <p:cNvSpPr/>
          <p:nvPr/>
        </p:nvSpPr>
        <p:spPr>
          <a:xfrm>
            <a:off x="611188" y="2636838"/>
            <a:ext cx="1512887" cy="504825"/>
          </a:xfrm>
          <a:prstGeom prst="rect">
            <a:avLst/>
          </a:prstGeom>
          <a:noFill/>
          <a:ln w="38100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0" name="直接连接符 18449"/>
          <p:cNvSpPr/>
          <p:nvPr/>
        </p:nvSpPr>
        <p:spPr>
          <a:xfrm flipV="1">
            <a:off x="2124075" y="2565400"/>
            <a:ext cx="3240088" cy="214313"/>
          </a:xfrm>
          <a:prstGeom prst="line">
            <a:avLst/>
          </a:prstGeom>
          <a:ln w="57150" cap="flat" cmpd="sng">
            <a:solidFill>
              <a:srgbClr val="0000CC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8451" name="云形标注 18450"/>
          <p:cNvSpPr/>
          <p:nvPr/>
        </p:nvSpPr>
        <p:spPr>
          <a:xfrm>
            <a:off x="5940425" y="1700213"/>
            <a:ext cx="2592388" cy="1081087"/>
          </a:xfrm>
          <a:prstGeom prst="cloudCallout">
            <a:avLst>
              <a:gd name="adj1" fmla="val -62491"/>
              <a:gd name="adj2" fmla="val 2680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状语后置</a:t>
            </a:r>
          </a:p>
        </p:txBody>
      </p:sp>
      <p:sp>
        <p:nvSpPr>
          <p:cNvPr id="18452" name="圆角矩形标注 18451"/>
          <p:cNvSpPr/>
          <p:nvPr/>
        </p:nvSpPr>
        <p:spPr>
          <a:xfrm>
            <a:off x="2268538" y="2852738"/>
            <a:ext cx="1295400" cy="609600"/>
          </a:xfrm>
          <a:prstGeom prst="wedgeRoundRectCallout">
            <a:avLst>
              <a:gd name="adj1" fmla="val -113972"/>
              <a:gd name="adj2" fmla="val 69532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殿阶</a:t>
            </a:r>
          </a:p>
        </p:txBody>
      </p:sp>
      <p:sp>
        <p:nvSpPr>
          <p:cNvPr id="18453" name="圆角矩形标注 18452"/>
          <p:cNvSpPr/>
          <p:nvPr/>
        </p:nvSpPr>
        <p:spPr>
          <a:xfrm>
            <a:off x="6227763" y="3357563"/>
            <a:ext cx="1368425" cy="609600"/>
          </a:xfrm>
          <a:prstGeom prst="wedgeRoundRectCallout">
            <a:avLst>
              <a:gd name="adj1" fmla="val -88282"/>
              <a:gd name="adj2" fmla="val 5731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弹劾</a:t>
            </a:r>
          </a:p>
        </p:txBody>
      </p:sp>
      <p:sp>
        <p:nvSpPr>
          <p:cNvPr id="18454" name="圆角矩形标注 18453"/>
          <p:cNvSpPr/>
          <p:nvPr/>
        </p:nvSpPr>
        <p:spPr>
          <a:xfrm>
            <a:off x="1908175" y="3644900"/>
            <a:ext cx="1150938" cy="609600"/>
          </a:xfrm>
          <a:prstGeom prst="wedgeRoundRectCallout">
            <a:avLst>
              <a:gd name="adj1" fmla="val -118278"/>
              <a:gd name="adj2" fmla="val 76824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跟随</a:t>
            </a:r>
          </a:p>
        </p:txBody>
      </p:sp>
      <p:sp>
        <p:nvSpPr>
          <p:cNvPr id="18455" name="圆角矩形标注 18454"/>
          <p:cNvSpPr/>
          <p:nvPr/>
        </p:nvSpPr>
        <p:spPr>
          <a:xfrm>
            <a:off x="6372225" y="4076700"/>
            <a:ext cx="1296988" cy="609600"/>
          </a:xfrm>
          <a:prstGeom prst="wedgeRoundRectCallout">
            <a:avLst>
              <a:gd name="adj1" fmla="val -102509"/>
              <a:gd name="adj2" fmla="val 74481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上船</a:t>
            </a:r>
          </a:p>
        </p:txBody>
      </p:sp>
      <p:sp>
        <p:nvSpPr>
          <p:cNvPr id="18456" name="圆角矩形标注 18455"/>
          <p:cNvSpPr/>
          <p:nvPr/>
        </p:nvSpPr>
        <p:spPr>
          <a:xfrm>
            <a:off x="1692275" y="4508500"/>
            <a:ext cx="1150938" cy="609600"/>
          </a:xfrm>
          <a:prstGeom prst="wedgeRoundRectCallout">
            <a:avLst>
              <a:gd name="adj1" fmla="val -110551"/>
              <a:gd name="adj2" fmla="val 91407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逃跑</a:t>
            </a:r>
          </a:p>
        </p:txBody>
      </p:sp>
      <p:sp>
        <p:nvSpPr>
          <p:cNvPr id="18457" name="圆角矩形标注 18456"/>
          <p:cNvSpPr/>
          <p:nvPr/>
        </p:nvSpPr>
        <p:spPr>
          <a:xfrm>
            <a:off x="6372225" y="4652963"/>
            <a:ext cx="1441450" cy="609600"/>
          </a:xfrm>
          <a:prstGeom prst="wedgeRoundRectCallout">
            <a:avLst>
              <a:gd name="adj1" fmla="val -98458"/>
              <a:gd name="adj2" fmla="val 62759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追捕</a:t>
            </a:r>
          </a:p>
        </p:txBody>
      </p:sp>
      <p:sp>
        <p:nvSpPr>
          <p:cNvPr id="18458" name="圆角矩形标注 18457"/>
          <p:cNvSpPr/>
          <p:nvPr/>
        </p:nvSpPr>
        <p:spPr>
          <a:xfrm>
            <a:off x="2987675" y="4365625"/>
            <a:ext cx="1512888" cy="609600"/>
          </a:xfrm>
          <a:prstGeom prst="wedgeRoundRectCallout">
            <a:avLst>
              <a:gd name="adj1" fmla="val -134574"/>
              <a:gd name="adj2" fmla="val 165366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表修饰</a:t>
            </a:r>
          </a:p>
        </p:txBody>
      </p:sp>
      <p:sp>
        <p:nvSpPr>
          <p:cNvPr id="18459" name="圆角矩形标注 18458"/>
          <p:cNvSpPr/>
          <p:nvPr/>
        </p:nvSpPr>
        <p:spPr>
          <a:xfrm>
            <a:off x="6084888" y="5300663"/>
            <a:ext cx="1512887" cy="609600"/>
          </a:xfrm>
          <a:prstGeom prst="wedgeRoundRectCallout">
            <a:avLst>
              <a:gd name="adj1" fmla="val -88931"/>
              <a:gd name="adj2" fmla="val 34375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去世</a:t>
            </a:r>
          </a:p>
        </p:txBody>
      </p:sp>
      <p:sp>
        <p:nvSpPr>
          <p:cNvPr id="18460" name="圆角矩形标注 18459"/>
          <p:cNvSpPr/>
          <p:nvPr/>
        </p:nvSpPr>
        <p:spPr>
          <a:xfrm>
            <a:off x="5940425" y="6021388"/>
            <a:ext cx="1511300" cy="609600"/>
          </a:xfrm>
          <a:prstGeom prst="wedgeRoundRectCallout">
            <a:avLst>
              <a:gd name="adj1" fmla="val -165338"/>
              <a:gd name="adj2" fmla="val 17449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妻子</a:t>
            </a:r>
          </a:p>
        </p:txBody>
      </p:sp>
      <p:sp>
        <p:nvSpPr>
          <p:cNvPr id="18461" name="圆角矩形标注 18460"/>
          <p:cNvSpPr/>
          <p:nvPr/>
        </p:nvSpPr>
        <p:spPr>
          <a:xfrm>
            <a:off x="1763713" y="5516563"/>
            <a:ext cx="1130300" cy="609600"/>
          </a:xfrm>
          <a:prstGeom prst="wedgeRoundRectCallout">
            <a:avLst>
              <a:gd name="adj1" fmla="val -60532"/>
              <a:gd name="adj2" fmla="val 158074"/>
              <a:gd name="adj3" fmla="val 16667"/>
            </a:avLst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改嫁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10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4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6" grpId="0" animBg="1"/>
      <p:bldP spid="18447" grpId="0" animBg="1"/>
      <p:bldP spid="18448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6" grpId="0" animBg="1"/>
      <p:bldP spid="18457" grpId="0" animBg="1"/>
      <p:bldP spid="18458" grpId="0" animBg="1"/>
      <p:bldP spid="18459" grpId="0" animBg="1"/>
      <p:bldP spid="18460" grpId="0" animBg="1"/>
      <p:bldP spid="1846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9457" descr="绿色大理石"/>
          <p:cNvSpPr/>
          <p:nvPr/>
        </p:nvSpPr>
        <p:spPr>
          <a:xfrm>
            <a:off x="0" y="0"/>
            <a:ext cx="611188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9459" name="矩形 19458"/>
          <p:cNvSpPr/>
          <p:nvPr/>
        </p:nvSpPr>
        <p:spPr>
          <a:xfrm>
            <a:off x="611188" y="0"/>
            <a:ext cx="4968875" cy="6924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女弟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二人，两女一男，今复十余年，存亡不可知。人生如朝露，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何久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自苦如此？陵始降时，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忽忽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如狂，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自痛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负汉；加以老母系保宫。子卿不欲降，何以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陵？且陛下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高，法令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常，大臣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罪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夷灭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者数十家，安危不可知。子卿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复谁为乎？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愿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听陵计，勿复有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！”武曰：“武父子</a:t>
            </a:r>
            <a:r>
              <a:rPr lang="zh-CN" altLang="en-US" sz="28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功德，皆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陛下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成就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，位列将，爵通侯，兄弟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亲近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，常愿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肝脑涂地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。今得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杀身自效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，虽蒙斧钺汤镬，诚甘乐之。臣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君，犹子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父也。子为父死，</a:t>
            </a:r>
            <a:r>
              <a:rPr lang="zh-CN" altLang="en-US" sz="28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亡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所恨，愿无复再言。”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9460" name="文本框 19459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七   段</a:t>
            </a:r>
          </a:p>
        </p:txBody>
      </p:sp>
      <p:sp>
        <p:nvSpPr>
          <p:cNvPr id="19461" name="直接连接符 19460"/>
          <p:cNvSpPr/>
          <p:nvPr/>
        </p:nvSpPr>
        <p:spPr>
          <a:xfrm flipV="1">
            <a:off x="684213" y="3860800"/>
            <a:ext cx="1871662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62" name="矩形 19461"/>
          <p:cNvSpPr/>
          <p:nvPr/>
        </p:nvSpPr>
        <p:spPr>
          <a:xfrm>
            <a:off x="1403350" y="3500438"/>
            <a:ext cx="431800" cy="504825"/>
          </a:xfrm>
          <a:prstGeom prst="rect">
            <a:avLst/>
          </a:prstGeom>
          <a:noFill/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上弧形箭头 19462"/>
          <p:cNvSpPr/>
          <p:nvPr/>
        </p:nvSpPr>
        <p:spPr>
          <a:xfrm>
            <a:off x="1403350" y="3141663"/>
            <a:ext cx="720725" cy="358775"/>
          </a:xfrm>
          <a:prstGeom prst="curvedDownArrow">
            <a:avLst>
              <a:gd name="adj1" fmla="val 40176"/>
              <a:gd name="adj2" fmla="val 80353"/>
              <a:gd name="adj3" fmla="val 33333"/>
            </a:avLst>
          </a:prstGeom>
          <a:solidFill>
            <a:srgbClr val="CC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直接连接符 19463"/>
          <p:cNvSpPr/>
          <p:nvPr/>
        </p:nvSpPr>
        <p:spPr>
          <a:xfrm flipV="1">
            <a:off x="1476375" y="4724400"/>
            <a:ext cx="2519363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65" name="圆角矩形标注 19464"/>
          <p:cNvSpPr/>
          <p:nvPr/>
        </p:nvSpPr>
        <p:spPr>
          <a:xfrm>
            <a:off x="5867400" y="0"/>
            <a:ext cx="1368425" cy="609600"/>
          </a:xfrm>
          <a:prstGeom prst="wedgeRoundRectCallout">
            <a:avLst>
              <a:gd name="adj1" fmla="val -87241"/>
              <a:gd name="adj2" fmla="val -1301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妹妹</a:t>
            </a:r>
          </a:p>
        </p:txBody>
      </p:sp>
      <p:sp>
        <p:nvSpPr>
          <p:cNvPr id="19466" name="圆角矩形标注 19465"/>
          <p:cNvSpPr/>
          <p:nvPr/>
        </p:nvSpPr>
        <p:spPr>
          <a:xfrm>
            <a:off x="5867400" y="549275"/>
            <a:ext cx="2305050" cy="609600"/>
          </a:xfrm>
          <a:prstGeom prst="wedgeRoundRectCallout">
            <a:avLst>
              <a:gd name="adj1" fmla="val -71352"/>
              <a:gd name="adj2" fmla="val 41148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何必久久的</a:t>
            </a:r>
          </a:p>
        </p:txBody>
      </p:sp>
      <p:sp>
        <p:nvSpPr>
          <p:cNvPr id="19467" name="圆角矩形标注 19466"/>
          <p:cNvSpPr/>
          <p:nvPr/>
        </p:nvSpPr>
        <p:spPr>
          <a:xfrm>
            <a:off x="755650" y="0"/>
            <a:ext cx="1728788" cy="609600"/>
          </a:xfrm>
          <a:prstGeom prst="wedgeRoundRectCallout">
            <a:avLst>
              <a:gd name="adj1" fmla="val 23736"/>
              <a:gd name="adj2" fmla="val 174218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精神恍惚</a:t>
            </a:r>
          </a:p>
        </p:txBody>
      </p:sp>
      <p:sp>
        <p:nvSpPr>
          <p:cNvPr id="19468" name="圆角矩形标注 19467"/>
          <p:cNvSpPr/>
          <p:nvPr/>
        </p:nvSpPr>
        <p:spPr>
          <a:xfrm>
            <a:off x="5508625" y="1196975"/>
            <a:ext cx="2159000" cy="609600"/>
          </a:xfrm>
          <a:prstGeom prst="wedgeRoundRectCallout">
            <a:avLst>
              <a:gd name="adj1" fmla="val -66176"/>
              <a:gd name="adj2" fmla="val 22398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痛恨自己</a:t>
            </a:r>
          </a:p>
        </p:txBody>
      </p:sp>
      <p:sp>
        <p:nvSpPr>
          <p:cNvPr id="19469" name="圆角矩形标注 19468"/>
          <p:cNvSpPr/>
          <p:nvPr/>
        </p:nvSpPr>
        <p:spPr>
          <a:xfrm>
            <a:off x="827088" y="1268413"/>
            <a:ext cx="1152525" cy="609600"/>
          </a:xfrm>
          <a:prstGeom prst="wedgeRoundRectCallout">
            <a:avLst>
              <a:gd name="adj1" fmla="val 68181"/>
              <a:gd name="adj2" fmla="val 119792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超过</a:t>
            </a:r>
          </a:p>
        </p:txBody>
      </p:sp>
      <p:sp>
        <p:nvSpPr>
          <p:cNvPr id="19470" name="圆角矩形标注 19469"/>
          <p:cNvSpPr/>
          <p:nvPr/>
        </p:nvSpPr>
        <p:spPr>
          <a:xfrm>
            <a:off x="5724525" y="1844675"/>
            <a:ext cx="1439863" cy="609600"/>
          </a:xfrm>
          <a:prstGeom prst="wedgeRoundRectCallout">
            <a:avLst>
              <a:gd name="adj1" fmla="val -98514"/>
              <a:gd name="adj2" fmla="val 48699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年纪</a:t>
            </a:r>
          </a:p>
        </p:txBody>
      </p:sp>
      <p:sp>
        <p:nvSpPr>
          <p:cNvPr id="19471" name="圆角矩形标注 19470"/>
          <p:cNvSpPr/>
          <p:nvPr/>
        </p:nvSpPr>
        <p:spPr>
          <a:xfrm>
            <a:off x="6084888" y="2349500"/>
            <a:ext cx="2808287" cy="609600"/>
          </a:xfrm>
          <a:prstGeom prst="wedgeRoundRectCallout">
            <a:avLst>
              <a:gd name="adj1" fmla="val -76736"/>
              <a:gd name="adj2" fmla="val 29426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消灭，全家杀尽</a:t>
            </a:r>
          </a:p>
        </p:txBody>
      </p:sp>
      <p:sp>
        <p:nvSpPr>
          <p:cNvPr id="19472" name="圆角矩形标注 19471"/>
          <p:cNvSpPr/>
          <p:nvPr/>
        </p:nvSpPr>
        <p:spPr>
          <a:xfrm>
            <a:off x="611188" y="2420938"/>
            <a:ext cx="792162" cy="609600"/>
          </a:xfrm>
          <a:prstGeom prst="wedgeRoundRectCallout">
            <a:avLst>
              <a:gd name="adj1" fmla="val -24551"/>
              <a:gd name="adj2" fmla="val 138801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还</a:t>
            </a:r>
          </a:p>
        </p:txBody>
      </p:sp>
      <p:sp>
        <p:nvSpPr>
          <p:cNvPr id="19473" name="云形标注 19472"/>
          <p:cNvSpPr/>
          <p:nvPr/>
        </p:nvSpPr>
        <p:spPr>
          <a:xfrm>
            <a:off x="1692275" y="2492375"/>
            <a:ext cx="2520950" cy="792163"/>
          </a:xfrm>
          <a:prstGeom prst="cloudCallout">
            <a:avLst>
              <a:gd name="adj1" fmla="val -35454"/>
              <a:gd name="adj2" fmla="val 81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宾语前置</a:t>
            </a:r>
          </a:p>
        </p:txBody>
      </p:sp>
      <p:sp>
        <p:nvSpPr>
          <p:cNvPr id="19474" name="圆角矩形标注 19473"/>
          <p:cNvSpPr/>
          <p:nvPr/>
        </p:nvSpPr>
        <p:spPr>
          <a:xfrm>
            <a:off x="5867400" y="3213100"/>
            <a:ext cx="1441450" cy="609600"/>
          </a:xfrm>
          <a:prstGeom prst="wedgeRoundRectCallout">
            <a:avLst>
              <a:gd name="adj1" fmla="val -91301"/>
              <a:gd name="adj2" fmla="val 41148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希望</a:t>
            </a:r>
          </a:p>
        </p:txBody>
      </p:sp>
      <p:sp>
        <p:nvSpPr>
          <p:cNvPr id="19475" name="圆角矩形标注 19474"/>
          <p:cNvSpPr/>
          <p:nvPr/>
        </p:nvSpPr>
        <p:spPr>
          <a:xfrm>
            <a:off x="827088" y="2420938"/>
            <a:ext cx="914400" cy="609600"/>
          </a:xfrm>
          <a:prstGeom prst="wedgeRoundRectCallout">
            <a:avLst>
              <a:gd name="adj1" fmla="val -5727"/>
              <a:gd name="adj2" fmla="val 191407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说</a:t>
            </a:r>
          </a:p>
        </p:txBody>
      </p:sp>
      <p:sp>
        <p:nvSpPr>
          <p:cNvPr id="19476" name="圆角矩形标注 19475"/>
          <p:cNvSpPr/>
          <p:nvPr/>
        </p:nvSpPr>
        <p:spPr>
          <a:xfrm>
            <a:off x="5724525" y="3933825"/>
            <a:ext cx="2376488" cy="609600"/>
          </a:xfrm>
          <a:prstGeom prst="wedgeRoundRectCallout">
            <a:avLst>
              <a:gd name="adj1" fmla="val -79324"/>
              <a:gd name="adj2" fmla="val 50782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栽培，提拔</a:t>
            </a:r>
          </a:p>
        </p:txBody>
      </p:sp>
      <p:sp>
        <p:nvSpPr>
          <p:cNvPr id="19477" name="云形标注 19476"/>
          <p:cNvSpPr/>
          <p:nvPr/>
        </p:nvSpPr>
        <p:spPr>
          <a:xfrm>
            <a:off x="2411413" y="3429000"/>
            <a:ext cx="2016125" cy="720725"/>
          </a:xfrm>
          <a:prstGeom prst="cloudCallout">
            <a:avLst>
              <a:gd name="adj1" fmla="val -15042"/>
              <a:gd name="adj2" fmla="val 81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被动句</a:t>
            </a:r>
          </a:p>
        </p:txBody>
      </p:sp>
      <p:sp>
        <p:nvSpPr>
          <p:cNvPr id="19478" name="圆角矩形标注 19477"/>
          <p:cNvSpPr/>
          <p:nvPr/>
        </p:nvSpPr>
        <p:spPr>
          <a:xfrm>
            <a:off x="5724525" y="4508500"/>
            <a:ext cx="2160588" cy="609600"/>
          </a:xfrm>
          <a:prstGeom prst="wedgeRoundRectCallout">
            <a:avLst>
              <a:gd name="adj1" fmla="val -68884"/>
              <a:gd name="adj2" fmla="val 44273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亲近之臣</a:t>
            </a:r>
          </a:p>
        </p:txBody>
      </p:sp>
      <p:sp>
        <p:nvSpPr>
          <p:cNvPr id="19479" name="圆角矩形标注 19478"/>
          <p:cNvSpPr/>
          <p:nvPr/>
        </p:nvSpPr>
        <p:spPr>
          <a:xfrm>
            <a:off x="5724525" y="5157788"/>
            <a:ext cx="3095625" cy="609600"/>
          </a:xfrm>
          <a:prstGeom prst="wedgeRoundRectCallout">
            <a:avLst>
              <a:gd name="adj1" fmla="val -62718"/>
              <a:gd name="adj2" fmla="val -6509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牺牲自己报效朝廷</a:t>
            </a:r>
          </a:p>
        </p:txBody>
      </p:sp>
      <p:sp>
        <p:nvSpPr>
          <p:cNvPr id="19480" name="圆角矩形标注 19479"/>
          <p:cNvSpPr/>
          <p:nvPr/>
        </p:nvSpPr>
        <p:spPr>
          <a:xfrm>
            <a:off x="5724525" y="6092825"/>
            <a:ext cx="1584325" cy="609600"/>
          </a:xfrm>
          <a:prstGeom prst="wedgeRoundRectCallout">
            <a:avLst>
              <a:gd name="adj1" fmla="val -75750"/>
              <a:gd name="adj2" fmla="val -67968"/>
              <a:gd name="adj3" fmla="val 16667"/>
            </a:avLst>
          </a:prstGeom>
          <a:solidFill>
            <a:srgbClr val="66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侍奉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4" dur="2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74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0481"/>
          <p:cNvSpPr/>
          <p:nvPr/>
        </p:nvSpPr>
        <p:spPr>
          <a:xfrm>
            <a:off x="1116013" y="865188"/>
            <a:ext cx="4608512" cy="447833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    陵与武饮数日，复曰：“子卿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壹听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陵言。”武曰：“自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已死久矣！王必欲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降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武，请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毕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今日之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驩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效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死于前！”陵见其至诚，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喟然叹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曰：“嗟呼！义士！陵与卫律之罪上通于天！”因泣下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霑衿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，与武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决</a:t>
            </a:r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去。</a:t>
            </a:r>
          </a:p>
        </p:txBody>
      </p:sp>
      <p:sp>
        <p:nvSpPr>
          <p:cNvPr id="20483" name="矩形 20482" descr="绿色大理石"/>
          <p:cNvSpPr/>
          <p:nvPr/>
        </p:nvSpPr>
        <p:spPr>
          <a:xfrm>
            <a:off x="0" y="0"/>
            <a:ext cx="684213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八   段</a:t>
            </a:r>
          </a:p>
        </p:txBody>
      </p:sp>
      <p:sp>
        <p:nvSpPr>
          <p:cNvPr id="20485" name="直接连接符 20484"/>
          <p:cNvSpPr/>
          <p:nvPr/>
        </p:nvSpPr>
        <p:spPr>
          <a:xfrm>
            <a:off x="1187450" y="3357563"/>
            <a:ext cx="1728788" cy="0"/>
          </a:xfrm>
          <a:prstGeom prst="line">
            <a:avLst/>
          </a:prstGeom>
          <a:ln w="38100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0486" name="矩形 20485"/>
          <p:cNvSpPr/>
          <p:nvPr/>
        </p:nvSpPr>
        <p:spPr>
          <a:xfrm>
            <a:off x="2051050" y="2852738"/>
            <a:ext cx="792163" cy="576262"/>
          </a:xfrm>
          <a:prstGeom prst="rect">
            <a:avLst/>
          </a:prstGeom>
          <a:noFill/>
          <a:ln w="38100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左箭头 20486"/>
          <p:cNvSpPr/>
          <p:nvPr/>
        </p:nvSpPr>
        <p:spPr>
          <a:xfrm>
            <a:off x="1116013" y="2781300"/>
            <a:ext cx="976312" cy="142875"/>
          </a:xfrm>
          <a:prstGeom prst="leftArrow">
            <a:avLst>
              <a:gd name="adj1" fmla="val 50000"/>
              <a:gd name="adj2" fmla="val 170833"/>
            </a:avLst>
          </a:prstGeom>
          <a:solidFill>
            <a:srgbClr val="CC00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8" name="圆角矩形标注 20487"/>
          <p:cNvSpPr/>
          <p:nvPr/>
        </p:nvSpPr>
        <p:spPr>
          <a:xfrm>
            <a:off x="5940425" y="765175"/>
            <a:ext cx="1511300" cy="609600"/>
          </a:xfrm>
          <a:prstGeom prst="wedgeRoundRectCallout">
            <a:avLst>
              <a:gd name="adj1" fmla="val -166069"/>
              <a:gd name="adj2" fmla="val 73440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听一听</a:t>
            </a:r>
          </a:p>
        </p:txBody>
      </p:sp>
      <p:sp>
        <p:nvSpPr>
          <p:cNvPr id="20489" name="圆角矩形标注 20488"/>
          <p:cNvSpPr/>
          <p:nvPr/>
        </p:nvSpPr>
        <p:spPr>
          <a:xfrm>
            <a:off x="6084888" y="1557338"/>
            <a:ext cx="2303462" cy="609600"/>
          </a:xfrm>
          <a:prstGeom prst="wedgeRoundRectCallout">
            <a:avLst>
              <a:gd name="adj1" fmla="val -75843"/>
              <a:gd name="adj2" fmla="val 48440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料想，断定</a:t>
            </a:r>
          </a:p>
        </p:txBody>
      </p:sp>
      <p:sp>
        <p:nvSpPr>
          <p:cNvPr id="20490" name="圆角矩形标注 20489"/>
          <p:cNvSpPr/>
          <p:nvPr/>
        </p:nvSpPr>
        <p:spPr>
          <a:xfrm>
            <a:off x="3203575" y="0"/>
            <a:ext cx="2233613" cy="609600"/>
          </a:xfrm>
          <a:prstGeom prst="wedgeRoundRectCallout">
            <a:avLst>
              <a:gd name="adj1" fmla="val -57106"/>
              <a:gd name="adj2" fmla="val 353384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尽，结束</a:t>
            </a:r>
          </a:p>
        </p:txBody>
      </p:sp>
      <p:sp>
        <p:nvSpPr>
          <p:cNvPr id="20491" name="圆角矩形标注 20490"/>
          <p:cNvSpPr/>
          <p:nvPr/>
        </p:nvSpPr>
        <p:spPr>
          <a:xfrm>
            <a:off x="5940425" y="2349500"/>
            <a:ext cx="2520950" cy="609600"/>
          </a:xfrm>
          <a:prstGeom prst="wedgeRoundRectCallout">
            <a:avLst>
              <a:gd name="adj1" fmla="val -88037"/>
              <a:gd name="adj2" fmla="val -3907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通“欢”，欢聚</a:t>
            </a:r>
          </a:p>
        </p:txBody>
      </p:sp>
      <p:sp>
        <p:nvSpPr>
          <p:cNvPr id="20492" name="圆角矩形标注 20491"/>
          <p:cNvSpPr/>
          <p:nvPr/>
        </p:nvSpPr>
        <p:spPr>
          <a:xfrm>
            <a:off x="755650" y="0"/>
            <a:ext cx="1439863" cy="609600"/>
          </a:xfrm>
          <a:prstGeom prst="wedgeRoundRectCallout">
            <a:avLst>
              <a:gd name="adj1" fmla="val -20894"/>
              <a:gd name="adj2" fmla="val 440625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献出</a:t>
            </a:r>
          </a:p>
        </p:txBody>
      </p:sp>
      <p:sp>
        <p:nvSpPr>
          <p:cNvPr id="20493" name="云形标注 20492"/>
          <p:cNvSpPr/>
          <p:nvPr/>
        </p:nvSpPr>
        <p:spPr>
          <a:xfrm>
            <a:off x="3276600" y="1700213"/>
            <a:ext cx="2446338" cy="1042987"/>
          </a:xfrm>
          <a:prstGeom prst="cloudCallout">
            <a:avLst>
              <a:gd name="adj1" fmla="val -57981"/>
              <a:gd name="adj2" fmla="val 7085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状语后置</a:t>
            </a:r>
          </a:p>
        </p:txBody>
      </p:sp>
      <p:sp>
        <p:nvSpPr>
          <p:cNvPr id="20494" name="圆角矩形标注 20493"/>
          <p:cNvSpPr/>
          <p:nvPr/>
        </p:nvSpPr>
        <p:spPr>
          <a:xfrm>
            <a:off x="5940425" y="3141663"/>
            <a:ext cx="1295400" cy="609600"/>
          </a:xfrm>
          <a:prstGeom prst="wedgeRoundRectCallout">
            <a:avLst>
              <a:gd name="adj1" fmla="val -105023"/>
              <a:gd name="adj2" fmla="val 24481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感叹</a:t>
            </a:r>
          </a:p>
        </p:txBody>
      </p:sp>
      <p:sp>
        <p:nvSpPr>
          <p:cNvPr id="20495" name="圆角矩形标注 20494"/>
          <p:cNvSpPr/>
          <p:nvPr/>
        </p:nvSpPr>
        <p:spPr>
          <a:xfrm>
            <a:off x="5148263" y="4797425"/>
            <a:ext cx="2447925" cy="1152525"/>
          </a:xfrm>
          <a:prstGeom prst="wedgeRoundRectCallout">
            <a:avLst>
              <a:gd name="adj1" fmla="val -83657"/>
              <a:gd name="adj2" fmla="val -34435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即“沾襟”，沾湿了衣襟</a:t>
            </a:r>
          </a:p>
        </p:txBody>
      </p:sp>
      <p:sp>
        <p:nvSpPr>
          <p:cNvPr id="20496" name="圆角矩形标注 20495"/>
          <p:cNvSpPr/>
          <p:nvPr/>
        </p:nvSpPr>
        <p:spPr>
          <a:xfrm>
            <a:off x="1835150" y="5734050"/>
            <a:ext cx="3241675" cy="609600"/>
          </a:xfrm>
          <a:prstGeom prst="wedgeRoundRectCallout">
            <a:avLst>
              <a:gd name="adj1" fmla="val -37171"/>
              <a:gd name="adj2" fmla="val -125523"/>
              <a:gd name="adj3" fmla="val 16667"/>
            </a:avLst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同“诀”，辞别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1505"/>
          <p:cNvSpPr/>
          <p:nvPr/>
        </p:nvSpPr>
        <p:spPr>
          <a:xfrm>
            <a:off x="1116013" y="188913"/>
            <a:ext cx="4464050" cy="64277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昭帝即位。数年，匈奴与汉和亲。汉求武等。匈奴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诡言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武死。后汉使复至匈奴。常惠请其守者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与俱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，得夜见汉使，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陈道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。教使者谓单于，言：“天子射上林中，得雁，足有系帛书，言武等在某泽中。”使者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大喜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惠语</a:t>
            </a:r>
            <a:r>
              <a:rPr lang="zh-CN" altLang="en-US" sz="3200" b="1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单于。单于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左右而惊，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汉使曰：“武等</a:t>
            </a:r>
            <a:r>
              <a:rPr lang="zh-CN" altLang="en-US" sz="32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实在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。” </a:t>
            </a:r>
          </a:p>
        </p:txBody>
      </p:sp>
      <p:sp>
        <p:nvSpPr>
          <p:cNvPr id="21507" name="矩形 21506" descr="绿色大理石"/>
          <p:cNvSpPr/>
          <p:nvPr/>
        </p:nvSpPr>
        <p:spPr>
          <a:xfrm>
            <a:off x="0" y="0"/>
            <a:ext cx="684213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九   段</a:t>
            </a:r>
          </a:p>
        </p:txBody>
      </p:sp>
      <p:sp>
        <p:nvSpPr>
          <p:cNvPr id="21509" name="直接连接符 21508"/>
          <p:cNvSpPr/>
          <p:nvPr/>
        </p:nvSpPr>
        <p:spPr>
          <a:xfrm>
            <a:off x="1331913" y="2924175"/>
            <a:ext cx="1871662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1510" name="直接连接符 21509"/>
          <p:cNvSpPr/>
          <p:nvPr/>
        </p:nvSpPr>
        <p:spPr>
          <a:xfrm>
            <a:off x="4140200" y="3860800"/>
            <a:ext cx="1441450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1511" name="直接连接符 21510"/>
          <p:cNvSpPr/>
          <p:nvPr/>
        </p:nvSpPr>
        <p:spPr>
          <a:xfrm>
            <a:off x="1116013" y="4365625"/>
            <a:ext cx="1152525" cy="0"/>
          </a:xfrm>
          <a:prstGeom prst="line">
            <a:avLst/>
          </a:prstGeom>
          <a:ln w="38100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1512" name="圆角矩形标注 21511"/>
          <p:cNvSpPr/>
          <p:nvPr/>
        </p:nvSpPr>
        <p:spPr>
          <a:xfrm>
            <a:off x="5580063" y="260350"/>
            <a:ext cx="2016125" cy="609600"/>
          </a:xfrm>
          <a:prstGeom prst="wedgeRoundRectCallout">
            <a:avLst>
              <a:gd name="adj1" fmla="val -108583"/>
              <a:gd name="adj2" fmla="val 141407"/>
              <a:gd name="adj3" fmla="val 16667"/>
            </a:avLst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欺骗说</a:t>
            </a:r>
          </a:p>
        </p:txBody>
      </p:sp>
      <p:sp>
        <p:nvSpPr>
          <p:cNvPr id="21513" name="圆角矩形标注 21512"/>
          <p:cNvSpPr/>
          <p:nvPr/>
        </p:nvSpPr>
        <p:spPr>
          <a:xfrm>
            <a:off x="6084888" y="981075"/>
            <a:ext cx="2735262" cy="1439863"/>
          </a:xfrm>
          <a:prstGeom prst="wedgeRoundRectCallout">
            <a:avLst>
              <a:gd name="adj1" fmla="val -179829"/>
              <a:gd name="adj2" fmla="val 67065"/>
              <a:gd name="adj3" fmla="val 16667"/>
            </a:avLst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与之俱，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同他一起去。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（省略句）</a:t>
            </a:r>
          </a:p>
        </p:txBody>
      </p:sp>
      <p:sp>
        <p:nvSpPr>
          <p:cNvPr id="21514" name="圆角矩形标注 21513"/>
          <p:cNvSpPr/>
          <p:nvPr/>
        </p:nvSpPr>
        <p:spPr>
          <a:xfrm>
            <a:off x="827088" y="1196975"/>
            <a:ext cx="1152525" cy="609600"/>
          </a:xfrm>
          <a:prstGeom prst="wedgeRoundRectCallout">
            <a:avLst>
              <a:gd name="adj1" fmla="val 60745"/>
              <a:gd name="adj2" fmla="val 198176"/>
              <a:gd name="adj3" fmla="val 16667"/>
            </a:avLst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详细</a:t>
            </a:r>
          </a:p>
        </p:txBody>
      </p:sp>
      <p:sp>
        <p:nvSpPr>
          <p:cNvPr id="21515" name="圆角矩形标注 21514"/>
          <p:cNvSpPr/>
          <p:nvPr/>
        </p:nvSpPr>
        <p:spPr>
          <a:xfrm>
            <a:off x="6084888" y="2636838"/>
            <a:ext cx="2590800" cy="609600"/>
          </a:xfrm>
          <a:prstGeom prst="wedgeRoundRectCallout">
            <a:avLst>
              <a:gd name="adj1" fmla="val -175731"/>
              <a:gd name="adj2" fmla="val 34583"/>
              <a:gd name="adj3" fmla="val 16667"/>
            </a:avLst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陈述说明</a:t>
            </a:r>
          </a:p>
        </p:txBody>
      </p:sp>
      <p:sp>
        <p:nvSpPr>
          <p:cNvPr id="21516" name="文本框 21515"/>
          <p:cNvSpPr txBox="1"/>
          <p:nvPr/>
        </p:nvSpPr>
        <p:spPr>
          <a:xfrm>
            <a:off x="323850" y="364490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（于）</a:t>
            </a:r>
          </a:p>
        </p:txBody>
      </p:sp>
      <p:sp>
        <p:nvSpPr>
          <p:cNvPr id="21517" name="矩形 21516"/>
          <p:cNvSpPr/>
          <p:nvPr/>
        </p:nvSpPr>
        <p:spPr>
          <a:xfrm>
            <a:off x="1260475" y="3860800"/>
            <a:ext cx="717550" cy="504825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8" name="云形标注 21517"/>
          <p:cNvSpPr/>
          <p:nvPr/>
        </p:nvSpPr>
        <p:spPr>
          <a:xfrm>
            <a:off x="5580063" y="3284538"/>
            <a:ext cx="3095625" cy="754062"/>
          </a:xfrm>
          <a:prstGeom prst="cloudCallout">
            <a:avLst>
              <a:gd name="adj1" fmla="val -61796"/>
              <a:gd name="adj2" fmla="val -684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倒装、省略句</a:t>
            </a:r>
          </a:p>
        </p:txBody>
      </p:sp>
      <p:sp>
        <p:nvSpPr>
          <p:cNvPr id="21519" name="圆角矩形标注 21518"/>
          <p:cNvSpPr/>
          <p:nvPr/>
        </p:nvSpPr>
        <p:spPr>
          <a:xfrm>
            <a:off x="2771775" y="4221163"/>
            <a:ext cx="2520950" cy="792162"/>
          </a:xfrm>
          <a:prstGeom prst="wedgeRoundRectCallout">
            <a:avLst>
              <a:gd name="adj1" fmla="val -68954"/>
              <a:gd name="adj2" fmla="val 38176"/>
              <a:gd name="adj3" fmla="val 16667"/>
            </a:avLst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依照，按照</a:t>
            </a:r>
          </a:p>
        </p:txBody>
      </p:sp>
      <p:sp>
        <p:nvSpPr>
          <p:cNvPr id="21520" name="圆角矩形标注 21519"/>
          <p:cNvSpPr/>
          <p:nvPr/>
        </p:nvSpPr>
        <p:spPr>
          <a:xfrm>
            <a:off x="5724525" y="4076700"/>
            <a:ext cx="1295400" cy="609600"/>
          </a:xfrm>
          <a:prstGeom prst="wedgeRoundRectCallout">
            <a:avLst>
              <a:gd name="adj1" fmla="val -187889"/>
              <a:gd name="adj2" fmla="val 123231"/>
              <a:gd name="adj3" fmla="val 16667"/>
            </a:avLst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责备</a:t>
            </a:r>
          </a:p>
        </p:txBody>
      </p:sp>
      <p:sp>
        <p:nvSpPr>
          <p:cNvPr id="21521" name="圆角矩形标注 21520"/>
          <p:cNvSpPr/>
          <p:nvPr/>
        </p:nvSpPr>
        <p:spPr>
          <a:xfrm>
            <a:off x="5940425" y="5157788"/>
            <a:ext cx="2376488" cy="609600"/>
          </a:xfrm>
          <a:prstGeom prst="wedgeRoundRectCallout">
            <a:avLst>
              <a:gd name="adj1" fmla="val -196028"/>
              <a:gd name="adj2" fmla="val 28856"/>
              <a:gd name="adj3" fmla="val 16667"/>
            </a:avLst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看，环顾</a:t>
            </a:r>
          </a:p>
        </p:txBody>
      </p:sp>
      <p:sp>
        <p:nvSpPr>
          <p:cNvPr id="21522" name="圆角矩形标注 21521"/>
          <p:cNvSpPr/>
          <p:nvPr/>
        </p:nvSpPr>
        <p:spPr>
          <a:xfrm>
            <a:off x="5003800" y="5876925"/>
            <a:ext cx="1873250" cy="609600"/>
          </a:xfrm>
          <a:prstGeom prst="wedgeRoundRectCallout">
            <a:avLst>
              <a:gd name="adj1" fmla="val -127375"/>
              <a:gd name="adj2" fmla="val 34116"/>
              <a:gd name="adj3" fmla="val 16667"/>
            </a:avLst>
          </a:prstGeom>
          <a:solidFill>
            <a:srgbClr val="8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确实活着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nimBg="1"/>
      <p:bldP spid="21513" grpId="0" animBg="1"/>
      <p:bldP spid="21514" grpId="0" animBg="1"/>
      <p:bldP spid="21515" grpId="0" animBg="1"/>
      <p:bldP spid="21516" grpId="0"/>
      <p:bldP spid="21518" grpId="0" animBg="1"/>
      <p:bldP spid="21519" grpId="0" animBg="1"/>
      <p:bldP spid="21520" grpId="0" animBg="1"/>
      <p:bldP spid="21521" grpId="0" animBg="1"/>
      <p:bldP spid="215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29"/>
          <p:cNvSpPr/>
          <p:nvPr/>
        </p:nvSpPr>
        <p:spPr>
          <a:xfrm>
            <a:off x="971550" y="1196975"/>
            <a:ext cx="4321175" cy="3016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  单于</a:t>
            </a:r>
            <a:r>
              <a:rPr lang="zh-CN" altLang="en-US" sz="3200" b="1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召会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武</a:t>
            </a:r>
            <a:r>
              <a:rPr lang="zh-CN" altLang="en-US" sz="3200" b="1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官属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，前以降及</a:t>
            </a:r>
            <a:r>
              <a:rPr lang="zh-CN" altLang="en-US" sz="3200" b="1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物故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凡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随武还者九人。武</a:t>
            </a:r>
            <a:r>
              <a:rPr lang="zh-CN" altLang="en-US" sz="3200" b="1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始元六年春至京师。武</a:t>
            </a:r>
            <a:r>
              <a:rPr lang="zh-CN" altLang="en-US" sz="3200" b="1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匈奴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凡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十九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始</a:t>
            </a:r>
            <a:r>
              <a:rPr lang="zh-CN" altLang="en-US" sz="32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强壮</a:t>
            </a:r>
            <a:r>
              <a:rPr lang="zh-CN" altLang="en-US" sz="3200" b="1">
                <a:solidFill>
                  <a:srgbClr val="CC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，及还，须发尽白。 </a:t>
            </a:r>
          </a:p>
        </p:txBody>
      </p:sp>
      <p:sp>
        <p:nvSpPr>
          <p:cNvPr id="22531" name="矩形 22530" descr="绿色大理石"/>
          <p:cNvSpPr/>
          <p:nvPr/>
        </p:nvSpPr>
        <p:spPr>
          <a:xfrm>
            <a:off x="0" y="0"/>
            <a:ext cx="684213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十   段</a:t>
            </a:r>
          </a:p>
        </p:txBody>
      </p:sp>
      <p:sp>
        <p:nvSpPr>
          <p:cNvPr id="22533" name="圆角矩形标注 22532"/>
          <p:cNvSpPr/>
          <p:nvPr/>
        </p:nvSpPr>
        <p:spPr>
          <a:xfrm>
            <a:off x="2411413" y="188913"/>
            <a:ext cx="1584325" cy="609600"/>
          </a:xfrm>
          <a:prstGeom prst="wedgeRoundRectCallout">
            <a:avLst>
              <a:gd name="adj1" fmla="val -20843"/>
              <a:gd name="adj2" fmla="val 131509"/>
              <a:gd name="adj3" fmla="val 16667"/>
            </a:avLst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召集</a:t>
            </a:r>
          </a:p>
        </p:txBody>
      </p:sp>
      <p:sp>
        <p:nvSpPr>
          <p:cNvPr id="22534" name="圆角矩形标注 22533"/>
          <p:cNvSpPr/>
          <p:nvPr/>
        </p:nvSpPr>
        <p:spPr>
          <a:xfrm>
            <a:off x="5580063" y="404813"/>
            <a:ext cx="2592387" cy="609600"/>
          </a:xfrm>
          <a:prstGeom prst="wedgeRoundRectCallout">
            <a:avLst>
              <a:gd name="adj1" fmla="val -85884"/>
              <a:gd name="adj2" fmla="val 119532"/>
              <a:gd name="adj3" fmla="val 16667"/>
            </a:avLst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随行官员</a:t>
            </a:r>
          </a:p>
        </p:txBody>
      </p:sp>
      <p:sp>
        <p:nvSpPr>
          <p:cNvPr id="22535" name="圆角矩形标注 22534"/>
          <p:cNvSpPr/>
          <p:nvPr/>
        </p:nvSpPr>
        <p:spPr>
          <a:xfrm>
            <a:off x="5795963" y="1268413"/>
            <a:ext cx="1800225" cy="609600"/>
          </a:xfrm>
          <a:prstGeom prst="wedgeRoundRectCallout">
            <a:avLst>
              <a:gd name="adj1" fmla="val -165343"/>
              <a:gd name="adj2" fmla="val 39065"/>
              <a:gd name="adj3" fmla="val 16667"/>
            </a:avLst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死亡</a:t>
            </a:r>
          </a:p>
        </p:txBody>
      </p:sp>
      <p:sp>
        <p:nvSpPr>
          <p:cNvPr id="22536" name="圆角矩形标注 22535"/>
          <p:cNvSpPr/>
          <p:nvPr/>
        </p:nvSpPr>
        <p:spPr>
          <a:xfrm>
            <a:off x="5940425" y="2133600"/>
            <a:ext cx="2519363" cy="609600"/>
          </a:xfrm>
          <a:prstGeom prst="wedgeRoundRectCallout">
            <a:avLst>
              <a:gd name="adj1" fmla="val -112255"/>
              <a:gd name="adj2" fmla="val -39583"/>
              <a:gd name="adj3" fmla="val 16667"/>
            </a:avLst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总共，一共</a:t>
            </a:r>
          </a:p>
        </p:txBody>
      </p:sp>
      <p:sp>
        <p:nvSpPr>
          <p:cNvPr id="22537" name="圆角矩形标注 22536"/>
          <p:cNvSpPr/>
          <p:nvPr/>
        </p:nvSpPr>
        <p:spPr>
          <a:xfrm>
            <a:off x="5724525" y="2781300"/>
            <a:ext cx="3024188" cy="609600"/>
          </a:xfrm>
          <a:prstGeom prst="wedgeRoundRectCallout">
            <a:avLst>
              <a:gd name="adj1" fmla="val -106222"/>
              <a:gd name="adj2" fmla="val -68231"/>
              <a:gd name="adj3" fmla="val 16667"/>
            </a:avLst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相当于“于”，在</a:t>
            </a:r>
          </a:p>
        </p:txBody>
      </p:sp>
      <p:sp>
        <p:nvSpPr>
          <p:cNvPr id="22538" name="圆角矩形标注 22537"/>
          <p:cNvSpPr/>
          <p:nvPr/>
        </p:nvSpPr>
        <p:spPr>
          <a:xfrm>
            <a:off x="5580063" y="4005263"/>
            <a:ext cx="2160587" cy="609600"/>
          </a:xfrm>
          <a:prstGeom prst="wedgeRoundRectCallout">
            <a:avLst>
              <a:gd name="adj1" fmla="val -105106"/>
              <a:gd name="adj2" fmla="val -194273"/>
              <a:gd name="adj3" fmla="val 16667"/>
            </a:avLst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被扣留</a:t>
            </a:r>
          </a:p>
        </p:txBody>
      </p:sp>
      <p:sp>
        <p:nvSpPr>
          <p:cNvPr id="22539" name="圆角矩形标注 22538"/>
          <p:cNvSpPr/>
          <p:nvPr/>
        </p:nvSpPr>
        <p:spPr>
          <a:xfrm>
            <a:off x="3492500" y="5157788"/>
            <a:ext cx="1439863" cy="609600"/>
          </a:xfrm>
          <a:prstGeom prst="wedgeRoundRectCallout">
            <a:avLst>
              <a:gd name="adj1" fmla="val -52755"/>
              <a:gd name="adj2" fmla="val -296356"/>
              <a:gd name="adj3" fmla="val 16667"/>
            </a:avLst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当初</a:t>
            </a:r>
          </a:p>
        </p:txBody>
      </p:sp>
      <p:sp>
        <p:nvSpPr>
          <p:cNvPr id="22540" name="直接连接符 22539"/>
          <p:cNvSpPr/>
          <p:nvPr/>
        </p:nvSpPr>
        <p:spPr>
          <a:xfrm flipV="1">
            <a:off x="3924300" y="3141663"/>
            <a:ext cx="1800225" cy="142875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2541" name="圆角矩形标注 22540"/>
          <p:cNvSpPr/>
          <p:nvPr/>
        </p:nvSpPr>
        <p:spPr>
          <a:xfrm>
            <a:off x="4500563" y="4076700"/>
            <a:ext cx="2376487" cy="609600"/>
          </a:xfrm>
          <a:prstGeom prst="wedgeRoundRectCallout">
            <a:avLst>
              <a:gd name="adj1" fmla="val -33569"/>
              <a:gd name="adj2" fmla="val -134634"/>
              <a:gd name="adj3" fmla="val 16667"/>
            </a:avLst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出去，出使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 animBg="1"/>
      <p:bldP spid="22535" grpId="0" animBg="1"/>
      <p:bldP spid="22536" grpId="0" animBg="1"/>
      <p:bldP spid="22537" grpId="0" animBg="1"/>
      <p:bldP spid="22538" grpId="0" animBg="1"/>
      <p:bldP spid="22539" grpId="0" animBg="1"/>
      <p:bldP spid="225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09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4098"/>
          <p:cNvSpPr>
            <a:spLocks noGrp="1"/>
          </p:cNvSpPr>
          <p:nvPr>
            <p:ph type="ctrTitle"/>
          </p:nvPr>
        </p:nvSpPr>
        <p:spPr>
          <a:xfrm>
            <a:off x="1752600" y="1219200"/>
            <a:ext cx="6096000" cy="1371600"/>
          </a:xfrm>
        </p:spPr>
        <p:txBody>
          <a:bodyPr anchor="ctr" anchorCtr="0"/>
          <a:lstStyle/>
          <a:p>
            <a:pPr defTabSz="914400">
              <a:buClrTx/>
              <a:buSzTx/>
              <a:buFontTx/>
              <a:buNone/>
            </a:pPr>
            <a:r>
              <a:rPr lang="zh-CN" altLang="en-US" sz="11700" b="1" kern="1200" baseline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rPr>
              <a:t>苏武传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3553"/>
          <p:cNvSpPr txBox="1"/>
          <p:nvPr/>
        </p:nvSpPr>
        <p:spPr>
          <a:xfrm>
            <a:off x="3276600" y="260350"/>
            <a:ext cx="2927350" cy="6413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 u="sng">
                <a:latin typeface="Times New Roman" panose="02020603050405020304" pitchFamily="18" charset="0"/>
                <a:ea typeface="华文行楷" pitchFamily="2" charset="-122"/>
              </a:rPr>
              <a:t>课文结构脉络</a:t>
            </a:r>
          </a:p>
        </p:txBody>
      </p:sp>
      <p:sp>
        <p:nvSpPr>
          <p:cNvPr id="23555" name="文本框 23554"/>
          <p:cNvSpPr txBox="1"/>
          <p:nvPr/>
        </p:nvSpPr>
        <p:spPr>
          <a:xfrm>
            <a:off x="228600" y="2209800"/>
            <a:ext cx="170656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  <a:ea typeface="隶书" pitchFamily="1" charset="-122"/>
              </a:rPr>
              <a:t>苏武传</a:t>
            </a:r>
          </a:p>
        </p:txBody>
      </p:sp>
      <p:sp>
        <p:nvSpPr>
          <p:cNvPr id="23556" name="左大括号 23555"/>
          <p:cNvSpPr/>
          <p:nvPr/>
        </p:nvSpPr>
        <p:spPr>
          <a:xfrm>
            <a:off x="1905000" y="1371600"/>
            <a:ext cx="228600" cy="2438400"/>
          </a:xfrm>
          <a:prstGeom prst="leftBrace">
            <a:avLst>
              <a:gd name="adj1" fmla="val 888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文本框 23556"/>
          <p:cNvSpPr txBox="1"/>
          <p:nvPr/>
        </p:nvSpPr>
        <p:spPr>
          <a:xfrm>
            <a:off x="2057400" y="1071563"/>
            <a:ext cx="4824413" cy="2994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汉匈矛盾，苏武出使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开端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）</a:t>
            </a:r>
          </a:p>
          <a:p>
            <a:pPr>
              <a:lnSpc>
                <a:spcPct val="170000"/>
              </a:lnSpc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因事扣留，卫律胁降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发展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）</a:t>
            </a:r>
          </a:p>
          <a:p>
            <a:pPr>
              <a:lnSpc>
                <a:spcPct val="170000"/>
              </a:lnSpc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放牧北海，李陵劝降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高潮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）</a:t>
            </a:r>
          </a:p>
          <a:p>
            <a:pPr>
              <a:lnSpc>
                <a:spcPct val="170000"/>
              </a:lnSpc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汉匈和亲，白发归来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行楷" pitchFamily="2" charset="-122"/>
              </a:rPr>
              <a:t>结局</a:t>
            </a:r>
            <a:r>
              <a:rPr lang="zh-CN" altLang="en-US" sz="2800" b="1">
                <a:latin typeface="Arial" panose="020B0604020202020204" pitchFamily="34" charset="0"/>
                <a:ea typeface="楷体_GB2312" pitchFamily="1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标题 5632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b="1"/>
              <a:t>文章层次</a:t>
            </a:r>
          </a:p>
        </p:txBody>
      </p:sp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第一部分</a:t>
            </a:r>
            <a:r>
              <a:rPr lang="en-US" altLang="zh-CN"/>
              <a:t>(1)</a:t>
            </a:r>
            <a:r>
              <a:rPr lang="zh-CN" altLang="en-US"/>
              <a:t>段：介绍了苏武的身世、出使的背景及原因。</a:t>
            </a:r>
          </a:p>
          <a:p>
            <a:r>
              <a:rPr lang="zh-CN" altLang="en-US"/>
              <a:t>第二部分</a:t>
            </a:r>
            <a:r>
              <a:rPr lang="en-US" altLang="zh-CN"/>
              <a:t>(2</a:t>
            </a:r>
            <a:r>
              <a:rPr lang="zh-CN" altLang="en-US"/>
              <a:t>～</a:t>
            </a:r>
            <a:r>
              <a:rPr lang="en-US" altLang="zh-CN"/>
              <a:t>8)</a:t>
            </a:r>
            <a:r>
              <a:rPr lang="zh-CN" altLang="en-US"/>
              <a:t>段：记述了苏武在匈奴十九年倍受艰辛而坚持民族气节的事迹。</a:t>
            </a:r>
          </a:p>
          <a:p>
            <a:r>
              <a:rPr lang="zh-CN" altLang="en-US"/>
              <a:t>第三部分</a:t>
            </a:r>
            <a:r>
              <a:rPr lang="en-US" altLang="zh-CN"/>
              <a:t>(9</a:t>
            </a:r>
            <a:r>
              <a:rPr lang="zh-CN" altLang="en-US"/>
              <a:t>、</a:t>
            </a:r>
            <a:r>
              <a:rPr lang="en-US" altLang="zh-CN"/>
              <a:t>10)</a:t>
            </a:r>
            <a:r>
              <a:rPr lang="zh-CN" altLang="en-US"/>
              <a:t>段：介绍了苏武被放回国的经过。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标题 57345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b="1"/>
              <a:t>课文分析</a:t>
            </a:r>
          </a:p>
        </p:txBody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80000"/>
              </a:lnSpc>
            </a:pPr>
            <a:r>
              <a:rPr lang="en-US" altLang="zh-CN" sz="2000" b="1">
                <a:solidFill>
                  <a:srgbClr val="FF0000"/>
                </a:solidFill>
              </a:rPr>
              <a:t>1</a:t>
            </a:r>
            <a:r>
              <a:rPr lang="zh-CN" altLang="en-US" sz="2000" b="1">
                <a:solidFill>
                  <a:srgbClr val="FF0000"/>
                </a:solidFill>
              </a:rPr>
              <a:t>、苏武这一人物形象具有什么特点？你认为哪几件事最能反映苏武崇高的民族气节和强烈的爱国精神？</a:t>
            </a:r>
            <a:endParaRPr lang="zh-CN" altLang="en-US" sz="2000" b="1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zh-CN" altLang="en-US" sz="2000">
                <a:cs typeface="Times New Roman" panose="02020603050405020304" pitchFamily="18" charset="0"/>
              </a:rPr>
              <a:t>苏武</a:t>
            </a:r>
            <a:r>
              <a:rPr lang="zh-CN" altLang="en-US" sz="20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000">
                <a:cs typeface="Times New Roman" panose="02020603050405020304" pitchFamily="18" charset="0"/>
              </a:rPr>
              <a:t>威武不能屈，富贵不能淫，贫贱不能移</a:t>
            </a:r>
            <a:r>
              <a:rPr lang="zh-CN" altLang="en-US" sz="20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000">
                <a:cs typeface="Times New Roman" panose="02020603050405020304" pitchFamily="18" charset="0"/>
              </a:rPr>
              <a:t>的高尚品质。具体表现在以下几个方面：</a:t>
            </a:r>
          </a:p>
          <a:p>
            <a:pPr algn="just">
              <a:lnSpc>
                <a:spcPct val="80000"/>
              </a:lnSpc>
            </a:pPr>
            <a:r>
              <a:rPr lang="zh-CN" altLang="en-US" sz="2000">
                <a:cs typeface="Times New Roman" panose="02020603050405020304" pitchFamily="18" charset="0"/>
              </a:rPr>
              <a:t>①苏武处处维护民族的尊严和国家的利益，不忘使臣之命，既表现了和匈奴修好之愿，又不为匈奴的威吓所屈，奋力抗争。</a:t>
            </a:r>
          </a:p>
          <a:p>
            <a:pPr>
              <a:lnSpc>
                <a:spcPct val="80000"/>
              </a:lnSpc>
            </a:pPr>
            <a:endParaRPr lang="zh-CN" altLang="en-US" sz="2000"/>
          </a:p>
          <a:p>
            <a:pPr algn="just">
              <a:lnSpc>
                <a:spcPct val="80000"/>
              </a:lnSpc>
            </a:pPr>
            <a:r>
              <a:rPr lang="en-US" altLang="zh-CN" sz="2000">
                <a:cs typeface="Times New Roman" panose="02020603050405020304" pitchFamily="18" charset="0"/>
              </a:rPr>
              <a:t>②</a:t>
            </a:r>
            <a:r>
              <a:rPr lang="zh-CN" altLang="en-US" sz="2000">
                <a:cs typeface="Times New Roman" panose="02020603050405020304" pitchFamily="18" charset="0"/>
              </a:rPr>
              <a:t>他对卫律的始而威胁，继而利诱，终而相逼等手段，一一从容处之。在受审讯时，他自刎对之，义不受辱。匈奴欲以冻饿置其于死地，他千方百计自救，奇迹般地活了下来。对李陵的劝降，苏武只是以君臣和国家大义自剖心迹。</a:t>
            </a:r>
          </a:p>
          <a:p>
            <a:pPr algn="just">
              <a:lnSpc>
                <a:spcPct val="80000"/>
              </a:lnSpc>
            </a:pPr>
            <a:r>
              <a:rPr lang="zh-CN" altLang="en-US" sz="2000">
                <a:cs typeface="Times New Roman" panose="02020603050405020304" pitchFamily="18" charset="0"/>
              </a:rPr>
              <a:t>③苏武临危不惧，视死如归，处事得体，不失汉朝使节的身份，正气凛然，维护了民族尊严，感人至深。</a:t>
            </a:r>
          </a:p>
          <a:p>
            <a:pPr algn="just">
              <a:lnSpc>
                <a:spcPct val="80000"/>
              </a:lnSpc>
            </a:pPr>
            <a:r>
              <a:rPr lang="zh-CN" altLang="en-US" sz="2000">
                <a:cs typeface="Times New Roman" panose="02020603050405020304" pitchFamily="18" charset="0"/>
              </a:rPr>
              <a:t>苏武宁死不降，杖节牧羊最能反映其民族气节、爱国精神。</a:t>
            </a:r>
          </a:p>
          <a:p>
            <a:pPr>
              <a:lnSpc>
                <a:spcPct val="80000"/>
              </a:lnSpc>
            </a:pPr>
            <a:endParaRPr lang="zh-CN" altLang="en-US" sz="200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58369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b="1"/>
              <a:t>课文分析</a:t>
            </a:r>
          </a:p>
        </p:txBody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zh-CN" altLang="en-US" sz="2000"/>
          </a:p>
          <a:p>
            <a:pPr algn="just">
              <a:lnSpc>
                <a:spcPct val="80000"/>
              </a:lnSpc>
            </a:pPr>
            <a:r>
              <a:rPr lang="en-US" altLang="zh-CN" sz="1800" b="1">
                <a:solidFill>
                  <a:srgbClr val="FF0000"/>
                </a:solidFill>
              </a:rPr>
              <a:t>2.</a:t>
            </a:r>
            <a:r>
              <a:rPr lang="zh-CN" altLang="en-US" sz="1800" b="1">
                <a:solidFill>
                  <a:srgbClr val="FF0000"/>
                </a:solidFill>
              </a:rPr>
              <a:t>苏武在被囚禁流放以前两度要自杀，后来又想方设法要活下去，这是否矛盾？</a:t>
            </a:r>
            <a:endParaRPr lang="zh-CN" altLang="en-US" sz="1800" b="1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zh-CN" altLang="en-US" sz="1800">
                <a:cs typeface="Times New Roman" panose="02020603050405020304" pitchFamily="18" charset="0"/>
              </a:rPr>
              <a:t>并不矛盾。苏武在胡地以维护国家民族尊严作为自己的崇高使命和行为准则。我们不难明白，匈奴对苏武等人的劝降实际上是匈奴与汉朝的一次对峙，关乎国家尊严、民族气节。事发时他已经意识到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1800">
                <a:cs typeface="Times New Roman" panose="02020603050405020304" pitchFamily="18" charset="0"/>
              </a:rPr>
              <a:t>事如此，此必及我，见犯乃死，重负国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800">
                <a:cs typeface="Times New Roman" panose="02020603050405020304" pitchFamily="18" charset="0"/>
              </a:rPr>
              <a:t>。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1800">
                <a:cs typeface="Times New Roman" panose="02020603050405020304" pitchFamily="18" charset="0"/>
              </a:rPr>
              <a:t>重负国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800">
                <a:cs typeface="Times New Roman" panose="02020603050405020304" pitchFamily="18" charset="0"/>
              </a:rPr>
              <a:t>是因为事先没有发现副使张胜的阴谋而导致祸及国家，苏武意识到，一旦被匈奴审讯，就会给国家带来羞辱，所以要自杀以避免受审。</a:t>
            </a:r>
          </a:p>
          <a:p>
            <a:pPr>
              <a:lnSpc>
                <a:spcPct val="80000"/>
              </a:lnSpc>
            </a:pPr>
            <a:endParaRPr lang="zh-CN" altLang="en-US" sz="2000"/>
          </a:p>
          <a:p>
            <a:pPr algn="just">
              <a:lnSpc>
                <a:spcPct val="80000"/>
              </a:lnSpc>
            </a:pPr>
            <a:r>
              <a:rPr lang="zh-CN" altLang="en-US" sz="1800">
                <a:cs typeface="Times New Roman" panose="02020603050405020304" pitchFamily="18" charset="0"/>
              </a:rPr>
              <a:t>后来，在审讯时被卫律威逼利诱，他在说完一番大义凛然的话后引刀自刺，一是以行动表示坚决不投降的决心，二是要为国家雪耻。匈奴明白了苏武的决心，知道威权、富贵无法征服他，便要以摧毁苏武肉体的方式来征服其意志。所以苏武采取的反抗方式也由以前的求死而变成以后的求生，他要在各种艰难困苦中坚强地活下去，但活的前提与支柱依然是汉朝使者的身份，所以他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1800">
                <a:cs typeface="Times New Roman" panose="02020603050405020304" pitchFamily="18" charset="0"/>
              </a:rPr>
              <a:t>杖汉节牧羊，卧起操持</a:t>
            </a:r>
            <a:r>
              <a:rPr lang="zh-CN" altLang="en-US" sz="18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800">
                <a:cs typeface="Times New Roman" panose="02020603050405020304" pitchFamily="18" charset="0"/>
              </a:rPr>
              <a:t>。从全文看来，苏武将生死全然置之度外，一心考虑的是汉朝的荣誉与利益，所以在局势变化的情况下，他的对抗方式也在发生着变化。</a:t>
            </a:r>
          </a:p>
          <a:p>
            <a:pPr>
              <a:lnSpc>
                <a:spcPct val="80000"/>
              </a:lnSpc>
            </a:pPr>
            <a:endParaRPr lang="en-US" altLang="zh-CN" sz="1800"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zh-CN" altLang="en-US" sz="2000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59393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b="1"/>
              <a:t>课文分析</a:t>
            </a:r>
          </a:p>
        </p:txBody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altLang="zh-CN" b="1"/>
              <a:t>3.</a:t>
            </a:r>
            <a:r>
              <a:rPr lang="zh-CN" altLang="en-US" b="1">
                <a:solidFill>
                  <a:srgbClr val="FF0000"/>
                </a:solidFill>
              </a:rPr>
              <a:t>本文是如何运用对比和映衬手法的？</a:t>
            </a:r>
          </a:p>
          <a:p>
            <a:pPr>
              <a:buNone/>
            </a:pPr>
            <a:r>
              <a:rPr lang="zh-CN" altLang="en-US" sz="2800"/>
              <a:t>  </a:t>
            </a:r>
            <a:r>
              <a:rPr lang="zh-CN" altLang="en-US" sz="2000"/>
              <a:t>其一、在出使匈奴之初，副使张胜的对照。</a:t>
            </a:r>
            <a:endParaRPr lang="zh-CN" altLang="en-US" sz="2000" b="1"/>
          </a:p>
          <a:p>
            <a:pPr>
              <a:buNone/>
            </a:pPr>
            <a:r>
              <a:rPr lang="zh-CN" altLang="en-US" sz="2000"/>
              <a:t>   其二，在威逼利诱之时，与叛徒卫律的对照。</a:t>
            </a:r>
            <a:endParaRPr lang="zh-CN" altLang="en-US" sz="2000" b="1"/>
          </a:p>
          <a:p>
            <a:pPr>
              <a:buNone/>
            </a:pPr>
            <a:r>
              <a:rPr lang="zh-CN" altLang="en-US" sz="2000"/>
              <a:t>   其三，在以情相劝之时，与降将李陵的对照。</a:t>
            </a:r>
            <a:endParaRPr lang="zh-CN" altLang="en-US" sz="2000" b="1"/>
          </a:p>
          <a:p>
            <a:pPr>
              <a:buNone/>
            </a:pP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9937"/>
          <p:cNvSpPr txBox="1"/>
          <p:nvPr/>
        </p:nvSpPr>
        <p:spPr>
          <a:xfrm>
            <a:off x="2411413" y="2276475"/>
            <a:ext cx="4297362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0000FF"/>
                </a:solidFill>
                <a:latin typeface="Arial" panose="020B0604020202020204" pitchFamily="34" charset="0"/>
              </a:rPr>
              <a:t>知识归纳小结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40961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 anchor="ctr" anchorCtr="0"/>
          <a:lstStyle/>
          <a:p>
            <a:pPr algn="l"/>
            <a:r>
              <a:rPr lang="en-US" altLang="zh-CN" sz="5400" b="1"/>
              <a:t>1</a:t>
            </a:r>
            <a:r>
              <a:rPr lang="zh-CN" altLang="en-US" sz="5400" b="1"/>
              <a:t>．通假字</a:t>
            </a:r>
          </a:p>
        </p:txBody>
      </p:sp>
      <p:sp>
        <p:nvSpPr>
          <p:cNvPr id="40963" name="文本占位符 40962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>
              <a:buNone/>
            </a:pPr>
            <a:r>
              <a:rPr lang="zh-CN" altLang="en-US" sz="2400" b="1">
                <a:solidFill>
                  <a:srgbClr val="FF3300"/>
                </a:solidFill>
              </a:rPr>
              <a:t>     畔</a:t>
            </a:r>
            <a:r>
              <a:rPr lang="zh-CN" altLang="en-US" sz="2400" b="1"/>
              <a:t>主背亲                     “ 畔”通“叛”，背叛</a:t>
            </a:r>
          </a:p>
          <a:p>
            <a:r>
              <a:rPr lang="zh-CN" altLang="en-US" sz="2400" b="1"/>
              <a:t>与</a:t>
            </a:r>
            <a:r>
              <a:rPr lang="zh-CN" altLang="en-US" sz="2400" b="1">
                <a:solidFill>
                  <a:srgbClr val="FF3300"/>
                </a:solidFill>
              </a:rPr>
              <a:t>旃</a:t>
            </a:r>
            <a:r>
              <a:rPr lang="zh-CN" altLang="en-US" sz="2400" b="1"/>
              <a:t>毛并咽之               “旃” 通“毡”，毛织的毡毯</a:t>
            </a:r>
          </a:p>
          <a:p>
            <a:r>
              <a:rPr lang="zh-CN" altLang="en-US" sz="2400" b="1"/>
              <a:t>掘野鼠</a:t>
            </a:r>
            <a:r>
              <a:rPr lang="zh-CN" altLang="en-US" sz="2400" b="1">
                <a:solidFill>
                  <a:srgbClr val="FF3300"/>
                </a:solidFill>
              </a:rPr>
              <a:t>去</a:t>
            </a:r>
            <a:r>
              <a:rPr lang="zh-CN" altLang="en-US" sz="2400" b="1"/>
              <a:t>草实而食之    “去” 通“弆 ” ，收藏</a:t>
            </a:r>
          </a:p>
          <a:p>
            <a:r>
              <a:rPr lang="zh-CN" altLang="en-US" sz="2400" b="1"/>
              <a:t>空自苦</a:t>
            </a:r>
            <a:r>
              <a:rPr lang="zh-CN" altLang="en-US" sz="2400" b="1">
                <a:solidFill>
                  <a:srgbClr val="FF3300"/>
                </a:solidFill>
              </a:rPr>
              <a:t>亡</a:t>
            </a:r>
            <a:r>
              <a:rPr lang="zh-CN" altLang="en-US" sz="2400" b="1"/>
              <a:t>人之地            “亡” 通“无”，没有</a:t>
            </a:r>
          </a:p>
          <a:p>
            <a:r>
              <a:rPr lang="zh-CN" altLang="en-US" sz="2400" b="1"/>
              <a:t>请毕今日之</a:t>
            </a:r>
            <a:r>
              <a:rPr lang="zh-CN" altLang="en-US" sz="2400" b="1">
                <a:solidFill>
                  <a:srgbClr val="FF3300"/>
                </a:solidFill>
              </a:rPr>
              <a:t>驩 </a:t>
            </a:r>
            <a:r>
              <a:rPr lang="zh-CN" altLang="en-US" sz="2400" b="1"/>
              <a:t>              “驩 ” 通“欢”，欢聚</a:t>
            </a:r>
          </a:p>
          <a:p>
            <a:r>
              <a:rPr lang="zh-CN" altLang="en-US" sz="2400" b="1"/>
              <a:t>因泣下</a:t>
            </a:r>
            <a:r>
              <a:rPr lang="zh-CN" altLang="en-US" sz="2400" b="1">
                <a:solidFill>
                  <a:srgbClr val="FF3300"/>
                </a:solidFill>
              </a:rPr>
              <a:t>霑</a:t>
            </a:r>
            <a:r>
              <a:rPr lang="zh-CN" altLang="en-US" sz="2400" b="1"/>
              <a:t>衿                   </a:t>
            </a:r>
            <a:r>
              <a:rPr lang="zh-CN" altLang="en-US" sz="1800" b="1"/>
              <a:t>“霑 ” 通“沾”，打湿；“衿”通“襟”，衣襟</a:t>
            </a:r>
          </a:p>
          <a:p>
            <a:r>
              <a:rPr lang="zh-CN" altLang="en-US" sz="2400" b="1"/>
              <a:t>与武</a:t>
            </a:r>
            <a:r>
              <a:rPr lang="zh-CN" altLang="en-US" sz="2400" b="1">
                <a:solidFill>
                  <a:srgbClr val="FF3300"/>
                </a:solidFill>
              </a:rPr>
              <a:t>决</a:t>
            </a:r>
            <a:r>
              <a:rPr lang="zh-CN" altLang="en-US" sz="2400" b="1"/>
              <a:t>去                      “决” 通“诀”，诀别。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41985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 anchor="ctr" anchorCtr="0"/>
          <a:lstStyle/>
          <a:p>
            <a:pPr algn="l"/>
            <a:r>
              <a:rPr lang="en-US" altLang="zh-CN" sz="5400" b="1"/>
              <a:t>2.</a:t>
            </a:r>
            <a:r>
              <a:rPr lang="zh-CN" altLang="en-US" sz="5400" b="1"/>
              <a:t>古今异义词</a:t>
            </a:r>
          </a:p>
        </p:txBody>
      </p:sp>
      <p:sp>
        <p:nvSpPr>
          <p:cNvPr id="41987" name="文本占位符 41986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zh-CN" altLang="en-US" sz="800" b="1"/>
              <a:t> </a:t>
            </a:r>
            <a:r>
              <a:rPr lang="zh-CN" altLang="en-US" sz="2000" b="1"/>
              <a:t>单音节：                                   古义                           今义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兄弟并为</a:t>
            </a:r>
            <a:r>
              <a:rPr lang="zh-CN" altLang="en-US" sz="2000" b="1">
                <a:solidFill>
                  <a:srgbClr val="FF3300"/>
                </a:solidFill>
              </a:rPr>
              <a:t>郎</a:t>
            </a:r>
            <a:r>
              <a:rPr lang="zh-CN" altLang="en-US" sz="2000" b="1"/>
              <a:t>                                郎，官职，侍从       对某种人的称呼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副中郎将张胜及</a:t>
            </a:r>
            <a:r>
              <a:rPr lang="zh-CN" altLang="en-US" sz="2000" b="1">
                <a:solidFill>
                  <a:srgbClr val="FF3300"/>
                </a:solidFill>
              </a:rPr>
              <a:t>假</a:t>
            </a:r>
            <a:r>
              <a:rPr lang="zh-CN" altLang="en-US" sz="2000" b="1"/>
              <a:t>吏常惠等      假，临时担任        与“真”相对，虚假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置</a:t>
            </a:r>
            <a:r>
              <a:rPr lang="zh-CN" altLang="en-US" sz="2000" b="1">
                <a:solidFill>
                  <a:srgbClr val="FF3300"/>
                </a:solidFill>
              </a:rPr>
              <a:t>币</a:t>
            </a:r>
            <a:r>
              <a:rPr lang="zh-CN" altLang="en-US" sz="2000" b="1"/>
              <a:t>遗单于                                币，财物，礼品          货币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因厚赂单于                                赂，赠送财物              贿赂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因</a:t>
            </a:r>
            <a:r>
              <a:rPr lang="zh-CN" altLang="en-US" sz="2000" b="1">
                <a:solidFill>
                  <a:srgbClr val="FF3300"/>
                </a:solidFill>
              </a:rPr>
              <a:t>泣</a:t>
            </a:r>
            <a:r>
              <a:rPr lang="zh-CN" altLang="en-US" sz="2000" b="1"/>
              <a:t>下霑衿　　　　　　　       泣，眼泪　　　          哭泣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 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双音节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皆为陛下所</a:t>
            </a:r>
            <a:r>
              <a:rPr lang="zh-CN" altLang="en-US" sz="2000" b="1">
                <a:solidFill>
                  <a:srgbClr val="FF3300"/>
                </a:solidFill>
              </a:rPr>
              <a:t>成就</a:t>
            </a:r>
            <a:r>
              <a:rPr lang="zh-CN" altLang="en-US" sz="2000" b="1"/>
              <a:t>　　　      成就，栽培，提拔　       事业上取得的成就</a:t>
            </a:r>
          </a:p>
          <a:p>
            <a:pPr>
              <a:lnSpc>
                <a:spcPct val="80000"/>
              </a:lnSpc>
            </a:pPr>
            <a:r>
              <a:rPr lang="zh-CN" altLang="en-US" sz="2000" b="1">
                <a:solidFill>
                  <a:srgbClr val="FF3300"/>
                </a:solidFill>
              </a:rPr>
              <a:t>明年</a:t>
            </a:r>
            <a:r>
              <a:rPr lang="zh-CN" altLang="en-US" sz="2000" b="1"/>
              <a:t>，陵降，不敢求武。  明年，第二年              　今年的后一年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43009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 anchor="ctr" anchorCtr="0"/>
          <a:lstStyle/>
          <a:p>
            <a:pPr algn="l"/>
            <a:r>
              <a:rPr lang="zh-CN" altLang="en-US" sz="5400" b="1"/>
              <a:t>３</a:t>
            </a:r>
            <a:r>
              <a:rPr lang="en-US" altLang="zh-CN" sz="5400" b="1"/>
              <a:t>.</a:t>
            </a:r>
            <a:r>
              <a:rPr lang="zh-CN" altLang="en-US" sz="5400" b="1"/>
              <a:t>一词多义</a:t>
            </a:r>
          </a:p>
        </p:txBody>
      </p:sp>
      <p:sp>
        <p:nvSpPr>
          <p:cNvPr id="43011" name="文本占位符 43010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endParaRPr lang="zh-CN" altLang="en-US" sz="2400" b="1"/>
          </a:p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FF3300"/>
                </a:solidFill>
              </a:rPr>
              <a:t>使</a:t>
            </a:r>
            <a:r>
              <a:rPr lang="zh-CN" altLang="en-US" sz="2400" b="1"/>
              <a:t>：数通使相窥观　　　　　        名词，使者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       单于使使晓武　　　　        　动词，派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       使（之）牧羝　　　　　         使令动词，让</a:t>
            </a:r>
          </a:p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FF3300"/>
                </a:solidFill>
              </a:rPr>
              <a:t>发</a:t>
            </a:r>
            <a:r>
              <a:rPr lang="zh-CN" altLang="en-US" sz="2400" b="1"/>
              <a:t>：虞常等七十人欲发　　　         动词，起事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       单于子弟发兵与战　　　         动词，发出，派出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      恐前语发　　　　　　　          动词，（被）揭发</a:t>
            </a:r>
          </a:p>
          <a:p>
            <a:pPr>
              <a:lnSpc>
                <a:spcPct val="80000"/>
              </a:lnSpc>
            </a:pPr>
            <a:r>
              <a:rPr lang="zh-CN" altLang="en-US" sz="2400" b="1">
                <a:solidFill>
                  <a:srgbClr val="FF3300"/>
                </a:solidFill>
              </a:rPr>
              <a:t>当</a:t>
            </a:r>
            <a:r>
              <a:rPr lang="zh-CN" altLang="en-US" sz="2400" b="1"/>
              <a:t>：汉亦留之以相当　　　　         动词，对等，相当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       汉使张胜谋杀单于近臣，当死　　动词，判罪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       副有罪，当相坐　　　　　　　    副词，应当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占位符 44033"/>
          <p:cNvSpPr>
            <a:spLocks noGrp="1" noRot="1"/>
          </p:cNvSpPr>
          <p:nvPr>
            <p:ph type="body"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r>
              <a:rPr lang="zh-CN" altLang="en-US" sz="2800" b="1">
                <a:solidFill>
                  <a:srgbClr val="FF3300"/>
                </a:solidFill>
              </a:rPr>
              <a:t>相</a:t>
            </a:r>
            <a:r>
              <a:rPr lang="zh-CN" altLang="en-US" sz="2800" b="1"/>
              <a:t>：虚心欲相待　　 动作偏指一方　相当于“你”</a:t>
            </a:r>
          </a:p>
          <a:p>
            <a:r>
              <a:rPr lang="zh-CN" altLang="en-US" sz="2800" b="1"/>
              <a:t>      欲令两国相攻　   副词，互相</a:t>
            </a:r>
          </a:p>
          <a:p>
            <a:r>
              <a:rPr lang="zh-CN" altLang="en-US" sz="2800" b="1">
                <a:solidFill>
                  <a:srgbClr val="FF3300"/>
                </a:solidFill>
              </a:rPr>
              <a:t>以：</a:t>
            </a:r>
            <a:r>
              <a:rPr lang="zh-CN" altLang="en-US" sz="2800" b="1"/>
              <a:t>少以父任　　　         介词，因为</a:t>
            </a:r>
          </a:p>
          <a:p>
            <a:r>
              <a:rPr lang="zh-CN" altLang="en-US" sz="2800" b="1"/>
              <a:t>     以货物与常                   介词，把</a:t>
            </a:r>
          </a:p>
          <a:p>
            <a:r>
              <a:rPr lang="zh-CN" altLang="en-US" sz="2800" b="1"/>
              <a:t>     何以汝为见？                介词，凭，凭借</a:t>
            </a:r>
          </a:p>
          <a:p>
            <a:r>
              <a:rPr lang="zh-CN" altLang="en-US" sz="2800" b="1"/>
              <a:t>     乃遣武以中郎将使         介词，凭</a:t>
            </a:r>
            <a:r>
              <a:rPr lang="en-US" altLang="zh-CN" sz="2800" b="1">
                <a:latin typeface="Arial" panose="020B0604020202020204" pitchFamily="34" charset="0"/>
              </a:rPr>
              <a:t>……</a:t>
            </a:r>
            <a:r>
              <a:rPr lang="zh-CN" altLang="en-US" sz="2800" b="1"/>
              <a:t>身份</a:t>
            </a:r>
          </a:p>
          <a:p>
            <a:r>
              <a:rPr lang="zh-CN" altLang="en-US" sz="2800" b="1"/>
              <a:t>     何面目以归汉               连词，相当于“而”，来</a:t>
            </a:r>
          </a:p>
          <a:p>
            <a:r>
              <a:rPr lang="zh-CN" altLang="en-US" sz="2800" b="1"/>
              <a:t>    前以降及物故，凡随武还者九人   副词，已经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33400"/>
            <a:ext cx="3128963" cy="57912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5123" name="文本框 5122"/>
          <p:cNvSpPr txBox="1"/>
          <p:nvPr/>
        </p:nvSpPr>
        <p:spPr>
          <a:xfrm>
            <a:off x="3779838" y="908050"/>
            <a:ext cx="5105400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传写了苏武牧羊的故事： 天汉元年（公元前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100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年），苏武奉命出使匈奴被扣，匈奴贵族多方威胁诱降未遂，又将他迁至北海（今贝加尔湖）边牧羊，苏武坚持十九年不屈。始元六年（公元前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81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年），因匈奴与汉和好，方被遣回朝，官典属国。苏武决不背叛祖国的气节，流芳百世。两千多年来，这种崇高的气节，成为中国伦理人格的榜样，成为一种民族文化的心理要素。</a:t>
            </a:r>
          </a:p>
          <a:p>
            <a:endParaRPr lang="zh-CN" altLang="en-US" sz="2800" b="1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124" name="矩形 5123"/>
          <p:cNvSpPr/>
          <p:nvPr/>
        </p:nvSpPr>
        <p:spPr>
          <a:xfrm>
            <a:off x="5410200" y="228600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 u="sng">
                <a:solidFill>
                  <a:srgbClr val="000099"/>
                </a:solidFill>
                <a:latin typeface="Arial" panose="020B0604020202020204" pitchFamily="34" charset="0"/>
                <a:ea typeface="隶书" pitchFamily="1" charset="-122"/>
              </a:rPr>
              <a:t>苏武传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45057"/>
          <p:cNvSpPr>
            <a:spLocks noGrp="1" noRot="1"/>
          </p:cNvSpPr>
          <p:nvPr>
            <p:ph type="title"/>
          </p:nvPr>
        </p:nvSpPr>
        <p:spPr>
          <a:xfrm>
            <a:off x="381000" y="0"/>
            <a:ext cx="8229600" cy="1828800"/>
          </a:xfrm>
        </p:spPr>
        <p:txBody>
          <a:bodyPr anchor="ctr" anchorCtr="0"/>
          <a:lstStyle/>
          <a:p>
            <a:pPr algn="l"/>
            <a:r>
              <a:rPr lang="en-US" altLang="zh-CN" b="1"/>
              <a:t>4</a:t>
            </a:r>
            <a:r>
              <a:rPr lang="zh-CN" altLang="en-US" b="1"/>
              <a:t>．词类活用：</a:t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45059" name="文本占位符 45058"/>
          <p:cNvSpPr>
            <a:spLocks noGrp="1" noRot="1"/>
          </p:cNvSpPr>
          <p:nvPr>
            <p:ph type="body" idx="1"/>
          </p:nvPr>
        </p:nvSpPr>
        <p:spPr>
          <a:xfrm>
            <a:off x="0" y="1524000"/>
            <a:ext cx="8763000" cy="4648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000" b="1"/>
              <a:t>　</a:t>
            </a:r>
            <a:r>
              <a:rPr lang="zh-CN" altLang="en-US" sz="3600" b="1"/>
              <a:t>使动用法：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欲因此时</a:t>
            </a:r>
            <a:r>
              <a:rPr lang="zh-CN" altLang="en-US" sz="2400" b="1">
                <a:solidFill>
                  <a:srgbClr val="FF3300"/>
                </a:solidFill>
              </a:rPr>
              <a:t>降</a:t>
            </a:r>
            <a:r>
              <a:rPr lang="zh-CN" altLang="en-US" sz="2400" b="1"/>
              <a:t>武　　　　　　　　　　降，使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r>
              <a:rPr lang="zh-CN" altLang="en-US" sz="2400" b="1"/>
              <a:t>投降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空以身</a:t>
            </a:r>
            <a:r>
              <a:rPr lang="zh-CN" altLang="en-US" sz="2400" b="1">
                <a:solidFill>
                  <a:srgbClr val="FF3300"/>
                </a:solidFill>
              </a:rPr>
              <a:t>膏</a:t>
            </a:r>
            <a:r>
              <a:rPr lang="zh-CN" altLang="en-US" sz="2400" b="1"/>
              <a:t>草野　　　　　　　　　　膏，使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r>
              <a:rPr lang="zh-CN" altLang="en-US" sz="2400" b="1"/>
              <a:t>肥沃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    反欲</a:t>
            </a:r>
            <a:r>
              <a:rPr lang="zh-CN" altLang="en-US" sz="2400" b="1">
                <a:solidFill>
                  <a:srgbClr val="FF3300"/>
                </a:solidFill>
              </a:rPr>
              <a:t>斗</a:t>
            </a:r>
            <a:r>
              <a:rPr lang="zh-CN" altLang="en-US" sz="2400" b="1"/>
              <a:t>两主　　　　　　　　   　　斗，使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r>
              <a:rPr lang="zh-CN" altLang="en-US" sz="2400" b="1"/>
              <a:t>争斗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何久自</a:t>
            </a:r>
            <a:r>
              <a:rPr lang="zh-CN" altLang="en-US" sz="2400" b="1">
                <a:solidFill>
                  <a:srgbClr val="FF3300"/>
                </a:solidFill>
              </a:rPr>
              <a:t>苦</a:t>
            </a:r>
            <a:r>
              <a:rPr lang="zh-CN" altLang="en-US" sz="2400" b="1"/>
              <a:t>如此　　　　　　　　　　苦，使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r>
              <a:rPr lang="zh-CN" altLang="en-US" sz="2400" b="1"/>
              <a:t>受苦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蹈其背以</a:t>
            </a:r>
            <a:r>
              <a:rPr lang="zh-CN" altLang="en-US" sz="2400" b="1">
                <a:solidFill>
                  <a:srgbClr val="FF3300"/>
                </a:solidFill>
              </a:rPr>
              <a:t>出</a:t>
            </a:r>
            <a:r>
              <a:rPr lang="zh-CN" altLang="en-US" sz="2400" b="1"/>
              <a:t>血　　　　　　　　　　出，使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r>
              <a:rPr lang="zh-CN" altLang="en-US" sz="2400" b="1"/>
              <a:t>流出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胜、惠共</a:t>
            </a:r>
            <a:r>
              <a:rPr lang="zh-CN" altLang="en-US" sz="2400" b="1">
                <a:solidFill>
                  <a:srgbClr val="FF3300"/>
                </a:solidFill>
              </a:rPr>
              <a:t>止</a:t>
            </a:r>
            <a:r>
              <a:rPr lang="zh-CN" altLang="en-US" sz="2400" b="1"/>
              <a:t>之　　　　　　　　　　止，使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r>
              <a:rPr lang="zh-CN" altLang="en-US" sz="2400" b="1"/>
              <a:t>止，阻止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 </a:t>
            </a:r>
            <a:r>
              <a:rPr lang="zh-CN" altLang="en-US" sz="3600" b="1"/>
              <a:t>意动用法：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    </a:t>
            </a:r>
            <a:r>
              <a:rPr lang="zh-CN" altLang="en-US" sz="2800" b="1"/>
              <a:t>单于</a:t>
            </a:r>
            <a:r>
              <a:rPr lang="zh-CN" altLang="en-US" sz="2800" b="1">
                <a:solidFill>
                  <a:srgbClr val="FF3300"/>
                </a:solidFill>
              </a:rPr>
              <a:t>壮</a:t>
            </a:r>
            <a:r>
              <a:rPr lang="zh-CN" altLang="en-US" sz="2800" b="1"/>
              <a:t>其节　　　　　　　　   </a:t>
            </a:r>
            <a:r>
              <a:rPr lang="zh-CN" altLang="en-US" sz="2400" b="1"/>
              <a:t>壮，认为</a:t>
            </a:r>
            <a:r>
              <a:rPr lang="en-US" altLang="zh-CN" sz="2400" b="1">
                <a:latin typeface="Arial" panose="020B0604020202020204" pitchFamily="34" charset="0"/>
              </a:rPr>
              <a:t>……</a:t>
            </a:r>
            <a:r>
              <a:rPr lang="zh-CN" altLang="en-US" sz="2400" b="1"/>
              <a:t>壮烈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49153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 anchor="ctr" anchorCtr="0"/>
          <a:lstStyle/>
          <a:p>
            <a:pPr algn="l"/>
            <a:r>
              <a:rPr lang="en-US" altLang="zh-CN" b="1"/>
              <a:t>5.</a:t>
            </a:r>
            <a:r>
              <a:rPr lang="zh-CN" altLang="en-US" b="1"/>
              <a:t>文言文特殊句式</a:t>
            </a:r>
            <a:br>
              <a:rPr lang="zh-CN" altLang="en-US" b="1"/>
            </a:br>
            <a:endParaRPr lang="zh-CN" altLang="en-US" b="1"/>
          </a:p>
        </p:txBody>
      </p:sp>
      <p:sp>
        <p:nvSpPr>
          <p:cNvPr id="49155" name="文本占位符 49154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r>
              <a:rPr lang="zh-CN" altLang="en-US" sz="4000" b="1"/>
              <a:t>（</a:t>
            </a:r>
            <a:r>
              <a:rPr lang="en-US" altLang="zh-CN" sz="4000" b="1"/>
              <a:t>1</a:t>
            </a:r>
            <a:r>
              <a:rPr lang="zh-CN" altLang="en-US" sz="4000" b="1"/>
              <a:t>）省略句式：</a:t>
            </a:r>
            <a:endParaRPr lang="en-US" altLang="zh-CN" sz="4000"/>
          </a:p>
          <a:p>
            <a:r>
              <a:rPr lang="zh-CN" altLang="en-US" sz="2800" b="1"/>
              <a:t>会缑王与长水虞常等谋反（</a:t>
            </a:r>
            <a:r>
              <a:rPr lang="zh-CN" altLang="en-US" sz="2800" b="1">
                <a:solidFill>
                  <a:srgbClr val="FF3300"/>
                </a:solidFill>
              </a:rPr>
              <a:t>于</a:t>
            </a:r>
            <a:r>
              <a:rPr lang="zh-CN" altLang="en-US" sz="2800" b="1"/>
              <a:t>）匈奴中</a:t>
            </a:r>
          </a:p>
          <a:p>
            <a:r>
              <a:rPr lang="zh-CN" altLang="en-US" sz="2800" b="1"/>
              <a:t>乃幽武置（</a:t>
            </a:r>
            <a:r>
              <a:rPr lang="zh-CN" altLang="en-US" sz="2800" b="1">
                <a:solidFill>
                  <a:srgbClr val="FF3300"/>
                </a:solidFill>
              </a:rPr>
              <a:t>之于</a:t>
            </a:r>
            <a:r>
              <a:rPr lang="zh-CN" altLang="en-US" sz="2800" b="1"/>
              <a:t>）大窖中</a:t>
            </a:r>
          </a:p>
          <a:p>
            <a:r>
              <a:rPr lang="zh-CN" altLang="en-US" sz="2800" b="1"/>
              <a:t>匈奴以（</a:t>
            </a:r>
            <a:r>
              <a:rPr lang="zh-CN" altLang="en-US" sz="2800" b="1">
                <a:solidFill>
                  <a:srgbClr val="FF3300"/>
                </a:solidFill>
              </a:rPr>
              <a:t>之</a:t>
            </a:r>
            <a:r>
              <a:rPr lang="zh-CN" altLang="en-US" sz="2800" b="1"/>
              <a:t>）为神</a:t>
            </a:r>
          </a:p>
          <a:p>
            <a:r>
              <a:rPr lang="zh-CN" altLang="en-US" sz="2800" b="1"/>
              <a:t>推堕驸马（</a:t>
            </a:r>
            <a:r>
              <a:rPr lang="zh-CN" altLang="en-US" sz="2800" b="1">
                <a:solidFill>
                  <a:srgbClr val="FF3300"/>
                </a:solidFill>
              </a:rPr>
              <a:t>于</a:t>
            </a:r>
            <a:r>
              <a:rPr lang="zh-CN" altLang="en-US" sz="2800" b="1"/>
              <a:t>）河中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52225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 anchor="ctr" anchorCtr="0"/>
          <a:lstStyle/>
          <a:p>
            <a:pPr algn="l"/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）定语后置句：</a:t>
            </a:r>
          </a:p>
        </p:txBody>
      </p:sp>
      <p:sp>
        <p:nvSpPr>
          <p:cNvPr id="52227" name="文本占位符 52226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endParaRPr lang="zh-CN" altLang="en-US"/>
          </a:p>
          <a:p>
            <a:r>
              <a:rPr lang="zh-CN" altLang="en-US" sz="2400" b="1"/>
              <a:t>送匈奴使留在汉</a:t>
            </a:r>
            <a:r>
              <a:rPr lang="zh-CN" altLang="en-US" sz="2400" b="1">
                <a:solidFill>
                  <a:srgbClr val="FF3300"/>
                </a:solidFill>
              </a:rPr>
              <a:t>者 </a:t>
            </a:r>
            <a:r>
              <a:rPr lang="zh-CN" altLang="en-US" sz="2400" b="1"/>
              <a:t> </a:t>
            </a:r>
          </a:p>
          <a:p>
            <a:r>
              <a:rPr lang="zh-CN" altLang="en-US" sz="2400" b="1"/>
              <a:t>送（留在汉）匈奴使者，定语后置标志</a:t>
            </a:r>
          </a:p>
          <a:p>
            <a:r>
              <a:rPr lang="zh-CN" altLang="en-US" sz="2400" b="1"/>
              <a:t>大臣亡罪夷灭</a:t>
            </a:r>
            <a:r>
              <a:rPr lang="zh-CN" altLang="en-US" sz="2400" b="1">
                <a:solidFill>
                  <a:srgbClr val="FF3300"/>
                </a:solidFill>
              </a:rPr>
              <a:t>者</a:t>
            </a:r>
            <a:r>
              <a:rPr lang="zh-CN" altLang="en-US" sz="2400" b="1"/>
              <a:t>数十家　 </a:t>
            </a:r>
          </a:p>
          <a:p>
            <a:r>
              <a:rPr lang="zh-CN" altLang="en-US" sz="2400" b="1"/>
              <a:t>（亡罪夷灭者）大臣数十家者，定语后置标志</a:t>
            </a:r>
          </a:p>
          <a:p>
            <a:endParaRPr lang="zh-CN" altLang="en-US" sz="2400" b="1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53249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 anchor="ctr" anchorCtr="0"/>
          <a:lstStyle/>
          <a:p>
            <a:pPr algn="l"/>
            <a:r>
              <a:rPr lang="zh-CN" altLang="en-US" b="1"/>
              <a:t>（</a:t>
            </a:r>
            <a:r>
              <a:rPr lang="en-US" altLang="zh-CN" b="1"/>
              <a:t>3</a:t>
            </a:r>
            <a:r>
              <a:rPr lang="zh-CN" altLang="en-US" b="1"/>
              <a:t>）宾语前置：</a:t>
            </a:r>
          </a:p>
        </p:txBody>
      </p:sp>
      <p:sp>
        <p:nvSpPr>
          <p:cNvPr id="53251" name="文本占位符 53250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endParaRPr lang="zh-CN" altLang="en-US"/>
          </a:p>
          <a:p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何以</a:t>
            </a:r>
            <a:r>
              <a:rPr lang="zh-CN" altLang="en-US" sz="2400">
                <a:latin typeface="宋体" panose="02010600030101010101" pitchFamily="2" charset="-122"/>
              </a:rPr>
              <a:t>汝为见？　　　　　　　</a:t>
            </a:r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以何</a:t>
            </a:r>
            <a:r>
              <a:rPr lang="zh-CN" altLang="en-US" sz="2400" u="sng">
                <a:solidFill>
                  <a:srgbClr val="FF3300"/>
                </a:solidFill>
                <a:latin typeface="宋体" panose="02010600030101010101" pitchFamily="2" charset="-122"/>
              </a:rPr>
              <a:t>见汝</a:t>
            </a:r>
            <a:r>
              <a:rPr lang="zh-CN" altLang="en-US" sz="2400">
                <a:latin typeface="宋体" panose="02010600030101010101" pitchFamily="2" charset="-122"/>
              </a:rPr>
              <a:t>为？</a:t>
            </a:r>
          </a:p>
          <a:p>
            <a:r>
              <a:rPr lang="zh-CN" altLang="en-US" sz="2400">
                <a:latin typeface="宋体" panose="02010600030101010101" pitchFamily="2" charset="-122"/>
              </a:rPr>
              <a:t>子卿尚复</a:t>
            </a:r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谁为</a:t>
            </a:r>
            <a:r>
              <a:rPr lang="zh-CN" altLang="en-US" sz="2400">
                <a:latin typeface="宋体" panose="02010600030101010101" pitchFamily="2" charset="-122"/>
              </a:rPr>
              <a:t>乎？　　　　　子卿尚复</a:t>
            </a:r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为谁</a:t>
            </a:r>
            <a:r>
              <a:rPr lang="zh-CN" altLang="en-US" sz="2400">
                <a:latin typeface="宋体" panose="02010600030101010101" pitchFamily="2" charset="-122"/>
              </a:rPr>
              <a:t>乎？</a:t>
            </a:r>
          </a:p>
          <a:p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何以</a:t>
            </a:r>
            <a:r>
              <a:rPr lang="zh-CN" altLang="en-US" sz="2400">
                <a:latin typeface="宋体" panose="02010600030101010101" pitchFamily="2" charset="-122"/>
              </a:rPr>
              <a:t>复加？                           </a:t>
            </a:r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以何</a:t>
            </a:r>
            <a:r>
              <a:rPr lang="zh-CN" altLang="en-US" sz="2400">
                <a:latin typeface="宋体" panose="02010600030101010101" pitchFamily="2" charset="-122"/>
              </a:rPr>
              <a:t>复加？</a:t>
            </a:r>
          </a:p>
          <a:p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何以</a:t>
            </a:r>
            <a:r>
              <a:rPr lang="zh-CN" altLang="en-US" sz="2400">
                <a:latin typeface="宋体" panose="02010600030101010101" pitchFamily="2" charset="-122"/>
              </a:rPr>
              <a:t>过陵？　　　　　　　　</a:t>
            </a:r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以何</a:t>
            </a:r>
            <a:r>
              <a:rPr lang="zh-CN" altLang="en-US" sz="2400">
                <a:latin typeface="宋体" panose="02010600030101010101" pitchFamily="2" charset="-122"/>
              </a:rPr>
              <a:t>过陵？　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标题 54273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</p:spPr>
        <p:txBody>
          <a:bodyPr anchor="ctr" anchorCtr="0"/>
          <a:lstStyle/>
          <a:p>
            <a:pPr algn="l"/>
            <a:r>
              <a:rPr lang="zh-CN" altLang="en-US" b="1"/>
              <a:t>（</a:t>
            </a:r>
            <a:r>
              <a:rPr lang="en-US" altLang="zh-CN" b="1"/>
              <a:t>4</a:t>
            </a:r>
            <a:r>
              <a:rPr lang="zh-CN" altLang="en-US" b="1"/>
              <a:t>）介词结构后置：</a:t>
            </a:r>
          </a:p>
        </p:txBody>
      </p:sp>
      <p:sp>
        <p:nvSpPr>
          <p:cNvPr id="54275" name="文本占位符 54274"/>
          <p:cNvSpPr>
            <a:spLocks noGrp="1" noRot="1"/>
          </p:cNvSpPr>
          <p:nvPr>
            <p:ph type="body" idx="1"/>
          </p:nvPr>
        </p:nvSpPr>
        <p:spPr>
          <a:xfrm>
            <a:off x="301625" y="1600200"/>
            <a:ext cx="8540750" cy="4498975"/>
          </a:xfrm>
        </p:spPr>
        <p:txBody>
          <a:bodyPr/>
          <a:lstStyle/>
          <a:p>
            <a:endParaRPr lang="zh-CN" altLang="en-US"/>
          </a:p>
          <a:p>
            <a:r>
              <a:rPr lang="zh-CN" altLang="en-US" sz="2400"/>
              <a:t>为降虏</a:t>
            </a:r>
            <a:r>
              <a:rPr lang="zh-CN" altLang="en-US" sz="2400">
                <a:solidFill>
                  <a:srgbClr val="FF3300"/>
                </a:solidFill>
              </a:rPr>
              <a:t>于蛮夷</a:t>
            </a:r>
            <a:r>
              <a:rPr lang="zh-CN" altLang="en-US" sz="2400"/>
              <a:t>              </a:t>
            </a:r>
            <a:r>
              <a:rPr lang="zh-CN" altLang="en-US" sz="2400">
                <a:solidFill>
                  <a:srgbClr val="FF3300"/>
                </a:solidFill>
              </a:rPr>
              <a:t>于蛮夷</a:t>
            </a:r>
            <a:r>
              <a:rPr lang="zh-CN" altLang="en-US" sz="2400"/>
              <a:t>为降虏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占位符 6145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8362950" cy="5257800"/>
          </a:xfrm>
        </p:spPr>
        <p:txBody>
          <a:bodyPr/>
          <a:lstStyle/>
          <a:p>
            <a:pPr>
              <a:buNone/>
            </a:pPr>
            <a:r>
              <a:rPr lang="zh-CN" altLang="en-US" b="1" i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  </a:t>
            </a:r>
            <a:endParaRPr lang="zh-CN" altLang="en-US" b="1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i="1">
                <a:solidFill>
                  <a:srgbClr val="CC0066"/>
                </a:solidFill>
                <a:latin typeface="楷体_GB2312" pitchFamily="1" charset="-122"/>
                <a:ea typeface="楷体_GB2312" pitchFamily="1" charset="-122"/>
              </a:rPr>
              <a:t>性质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---《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汉书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是</a:t>
            </a:r>
            <a:r>
              <a:rPr lang="zh-CN" altLang="en-US" sz="2800" b="1" u="sng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我国第一部纪传体断代史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是古代传记文学名著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.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其中还收录了西汉大量的辞赋和散文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800" b="1" i="1">
                <a:solidFill>
                  <a:srgbClr val="CC0066"/>
                </a:solidFill>
                <a:latin typeface="楷体_GB2312" pitchFamily="1" charset="-122"/>
                <a:ea typeface="楷体_GB2312" pitchFamily="1" charset="-122"/>
              </a:rPr>
              <a:t>内容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记录了汉高祖元年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前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206)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至王莽新地皇四年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(23)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共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230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年的历史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共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100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篇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分为</a:t>
            </a:r>
            <a:r>
              <a:rPr lang="zh-CN" altLang="en-US" sz="2800" b="1" u="sng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十二帝纪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八表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十志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 u="sng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七十列传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zh-CN" altLang="en-US" sz="2800" b="1" i="1">
                <a:solidFill>
                  <a:srgbClr val="CC0066"/>
                </a:solidFill>
                <a:latin typeface="楷体_GB2312" pitchFamily="1" charset="-122"/>
                <a:ea typeface="楷体_GB2312" pitchFamily="1" charset="-122"/>
              </a:rPr>
              <a:t>作者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---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东汉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班固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撰写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班固去世后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由其妹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班昭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和同乡</a:t>
            </a:r>
            <a:r>
              <a:rPr lang="zh-CN" altLang="en-US" sz="2800" b="1" u="sng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马续</a:t>
            </a:r>
            <a:r>
              <a:rPr lang="zh-CN" altLang="en-US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完成</a:t>
            </a:r>
            <a:r>
              <a:rPr lang="en-US" altLang="zh-CN" sz="2800" b="1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2800" b="1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20000"/>
              </a:lnSpc>
              <a:buNone/>
            </a:pPr>
            <a:endParaRPr lang="zh-CN" altLang="en-US" sz="2800" b="1">
              <a:solidFill>
                <a:srgbClr val="0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228600" y="457200"/>
            <a:ext cx="2927350" cy="6413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 b="1" u="sng">
                <a:latin typeface="Times New Roman" panose="02020603050405020304" pitchFamily="18" charset="0"/>
                <a:ea typeface="华文行楷" pitchFamily="2" charset="-122"/>
              </a:rPr>
              <a:t>《</a:t>
            </a:r>
            <a:r>
              <a:rPr lang="zh-CN" altLang="en-US" sz="3600" b="1" u="sng">
                <a:latin typeface="Times New Roman" panose="02020603050405020304" pitchFamily="18" charset="0"/>
                <a:ea typeface="华文行楷" pitchFamily="2" charset="-122"/>
              </a:rPr>
              <a:t>汉书</a:t>
            </a:r>
            <a:r>
              <a:rPr lang="en-US" altLang="zh-CN" sz="3600" b="1" u="sng">
                <a:latin typeface="Times New Roman" panose="02020603050405020304" pitchFamily="18" charset="0"/>
                <a:ea typeface="华文行楷" pitchFamily="2" charset="-122"/>
              </a:rPr>
              <a:t>》</a:t>
            </a:r>
            <a:r>
              <a:rPr lang="zh-CN" altLang="en-US" sz="3600" b="1" u="sng">
                <a:latin typeface="Times New Roman" panose="02020603050405020304" pitchFamily="18" charset="0"/>
                <a:ea typeface="华文行楷" pitchFamily="2" charset="-122"/>
              </a:rPr>
              <a:t>简介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169"/>
          <p:cNvSpPr/>
          <p:nvPr/>
        </p:nvSpPr>
        <p:spPr>
          <a:xfrm>
            <a:off x="0" y="1025525"/>
            <a:ext cx="4953000" cy="58324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40000"/>
              </a:lnSpc>
              <a:spcBef>
                <a:spcPct val="20000"/>
              </a:spcBef>
              <a:buSzPct val="85000"/>
            </a:pPr>
            <a:r>
              <a:rPr lang="zh-CN" altLang="en-US" sz="320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    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字</a:t>
            </a:r>
            <a:r>
              <a:rPr lang="zh-CN" altLang="en-US" sz="2400" b="1" u="sng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孟坚</a:t>
            </a:r>
            <a:r>
              <a:rPr lang="en-US" altLang="zh-CN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扶风安陵</a:t>
            </a:r>
            <a:r>
              <a:rPr lang="en-US" altLang="zh-CN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(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今陕西咸阳东北</a:t>
            </a:r>
            <a:r>
              <a:rPr lang="en-US" altLang="zh-CN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)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人</a:t>
            </a:r>
            <a:r>
              <a:rPr lang="en-US" altLang="zh-CN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东汉著名</a:t>
            </a:r>
            <a:r>
              <a:rPr lang="zh-CN" altLang="en-US" sz="2400" b="1" u="sng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史学家</a:t>
            </a:r>
            <a:r>
              <a:rPr lang="en-US" altLang="zh-CN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400" b="1" u="sng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文学家</a:t>
            </a:r>
            <a:r>
              <a:rPr lang="en-US" altLang="zh-CN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.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经过</a:t>
            </a:r>
            <a:r>
              <a:rPr lang="en-US" altLang="zh-CN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20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多年的努力，写成</a:t>
            </a:r>
            <a:r>
              <a:rPr lang="en-US" altLang="zh-CN" sz="2400" b="1" u="sng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400" b="1" u="sng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汉书</a:t>
            </a:r>
            <a:r>
              <a:rPr lang="en-US" altLang="zh-CN" sz="2400" b="1" u="sng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。其作品</a:t>
            </a:r>
            <a:r>
              <a:rPr lang="en-US" altLang="zh-CN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汉书</a:t>
            </a:r>
            <a:r>
              <a:rPr lang="en-US" altLang="zh-CN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由其妹和同郡人续写完成。  </a:t>
            </a:r>
            <a:r>
              <a:rPr lang="zh-CN" altLang="en-US" sz="2400"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  <p:pic>
        <p:nvPicPr>
          <p:cNvPr id="7171" name="图片 7170" descr="b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1143000"/>
            <a:ext cx="3608388" cy="50292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2" name="文本框 7171"/>
          <p:cNvSpPr txBox="1"/>
          <p:nvPr/>
        </p:nvSpPr>
        <p:spPr>
          <a:xfrm>
            <a:off x="152400" y="228600"/>
            <a:ext cx="2927350" cy="6413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 b="1" u="sng">
                <a:latin typeface="Times New Roman" panose="02020603050405020304" pitchFamily="18" charset="0"/>
                <a:ea typeface="华文行楷" pitchFamily="2" charset="-122"/>
              </a:rPr>
              <a:t>作者班固简介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2627313" y="620713"/>
            <a:ext cx="3313112" cy="792162"/>
          </a:xfrm>
          <a:ln w="38100" cmpd="dbl">
            <a:solidFill>
              <a:srgbClr val="0000FF"/>
            </a:solidFill>
            <a:miter/>
          </a:ln>
        </p:spPr>
        <p:txBody>
          <a:bodyPr anchor="ctr" anchorCtr="0"/>
          <a:lstStyle/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</a:rPr>
              <a:t>疏通字音</a:t>
            </a:r>
            <a:r>
              <a:rPr lang="zh-CN" altLang="en-US" sz="4000"/>
              <a:t> </a:t>
            </a: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971550" y="1844675"/>
            <a:ext cx="7127875" cy="4319588"/>
          </a:xfrm>
        </p:spPr>
        <p:txBody>
          <a:bodyPr/>
          <a:lstStyle/>
          <a:p>
            <a:pPr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至栘（yí）         厩（jiù）监      </a:t>
            </a:r>
          </a:p>
          <a:p>
            <a:pPr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数（shu</a:t>
            </a:r>
            <a:r>
              <a:rPr lang="en-US" altLang="zh-CN" b="1">
                <a:latin typeface="宋体" panose="02010600030101010101" pitchFamily="2" charset="-122"/>
              </a:rPr>
              <a:t>ò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）         行（háng）</a:t>
            </a:r>
          </a:p>
          <a:p>
            <a:pPr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且鞮（j</a:t>
            </a:r>
            <a:r>
              <a:rPr lang="en-US" altLang="zh-CN" b="1">
                <a:latin typeface="宋体" panose="02010600030101010101" pitchFamily="2" charset="-122"/>
              </a:rPr>
              <a:t>ū</a:t>
            </a:r>
            <a:r>
              <a:rPr lang="zh-CN" altLang="en-US" b="1">
                <a:latin typeface="宋体" panose="02010600030101010101" pitchFamily="2" charset="-122"/>
              </a:rPr>
              <a:t>  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d</a:t>
            </a:r>
            <a:r>
              <a:rPr lang="en-US" altLang="zh-CN" b="1">
                <a:latin typeface="宋体" panose="02010600030101010101" pitchFamily="2" charset="-122"/>
              </a:rPr>
              <a:t>ī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）     緱（g</a:t>
            </a:r>
            <a:r>
              <a:rPr lang="en-US" altLang="zh-CN" b="1">
                <a:latin typeface="宋体" panose="02010600030101010101" pitchFamily="2" charset="-122"/>
              </a:rPr>
              <a:t>ō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u）王</a:t>
            </a:r>
          </a:p>
          <a:p>
            <a:pPr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阏氏（y</a:t>
            </a:r>
            <a:r>
              <a:rPr lang="en-US" altLang="zh-CN" b="1">
                <a:latin typeface="宋体" panose="02010600030101010101" pitchFamily="2" charset="-122"/>
              </a:rPr>
              <a:t>ā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n zh</a:t>
            </a:r>
            <a:r>
              <a:rPr lang="en-US" altLang="zh-CN" b="1">
                <a:latin typeface="宋体" panose="02010600030101010101" pitchFamily="2" charset="-122"/>
              </a:rPr>
              <a:t>ī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）    旃（zh</a:t>
            </a:r>
            <a:r>
              <a:rPr lang="en-US" altLang="zh-CN" b="1">
                <a:latin typeface="宋体" panose="02010600030101010101" pitchFamily="2" charset="-122"/>
              </a:rPr>
              <a:t>ā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n）毛</a:t>
            </a:r>
          </a:p>
          <a:p>
            <a:pPr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於靬（wūji</a:t>
            </a:r>
            <a:r>
              <a:rPr lang="en-US" altLang="zh-CN" b="1">
                <a:latin typeface="宋体" panose="02010600030101010101" pitchFamily="2" charset="-122"/>
              </a:rPr>
              <a:t>ā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n）     纺缴（zhu</a:t>
            </a:r>
            <a:r>
              <a:rPr lang="zh-CN" altLang="en-US" b="1">
                <a:latin typeface="宋体" panose="02010600030101010101" pitchFamily="2" charset="-122"/>
              </a:rPr>
              <a:t>ó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</a:p>
          <a:p>
            <a:pPr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置煴（y</a:t>
            </a:r>
            <a:r>
              <a:rPr lang="en-US" altLang="zh-CN" b="1">
                <a:latin typeface="宋体" panose="02010600030101010101" pitchFamily="2" charset="-122"/>
              </a:rPr>
              <a:t>ū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n）火      辇（ni</a:t>
            </a:r>
            <a:r>
              <a:rPr lang="en-US" altLang="zh-CN" b="1">
                <a:latin typeface="宋体" panose="02010600030101010101" pitchFamily="2" charset="-122"/>
              </a:rPr>
              <a:t>ǎ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n）</a:t>
            </a:r>
          </a:p>
          <a:p>
            <a:pPr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牧羝（d</a:t>
            </a:r>
            <a:r>
              <a:rPr lang="en-US" altLang="zh-CN" b="1">
                <a:latin typeface="宋体" panose="02010600030101010101" pitchFamily="2" charset="-122"/>
              </a:rPr>
              <a:t>ī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）         驩（hu</a:t>
            </a:r>
            <a:r>
              <a:rPr lang="en-US" altLang="zh-CN" b="1">
                <a:latin typeface="宋体" panose="02010600030101010101" pitchFamily="2" charset="-122"/>
              </a:rPr>
              <a:t>ā</a:t>
            </a: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n）</a:t>
            </a:r>
          </a:p>
        </p:txBody>
      </p:sp>
    </p:spTree>
  </p:cSld>
  <p:clrMapOvr>
    <a:masterClrMapping/>
  </p:clrMapOvr>
  <p:transition>
    <p:pull dir="l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/>
        </p:nvSpPr>
        <p:spPr>
          <a:xfrm>
            <a:off x="2627313" y="620713"/>
            <a:ext cx="3313112" cy="792162"/>
          </a:xfrm>
          <a:prstGeom prst="rect">
            <a:avLst/>
          </a:prstGeom>
          <a:noFill/>
          <a:ln w="38100" cap="flat" cmpd="dbl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</a:rPr>
              <a:t>疏通文意</a:t>
            </a:r>
            <a:r>
              <a:rPr lang="zh-CN" altLang="en-US" sz="4000"/>
              <a:t> </a:t>
            </a:r>
          </a:p>
        </p:txBody>
      </p:sp>
      <p:pic>
        <p:nvPicPr>
          <p:cNvPr id="10243" name="图片 10242" descr="gh_suwum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3862388"/>
            <a:ext cx="8351837" cy="271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文本框 10244"/>
          <p:cNvSpPr txBox="1"/>
          <p:nvPr/>
        </p:nvSpPr>
        <p:spPr>
          <a:xfrm>
            <a:off x="1187450" y="2852738"/>
            <a:ext cx="30416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师生共同梳理语段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/>
          <p:nvPr/>
        </p:nvSpPr>
        <p:spPr>
          <a:xfrm>
            <a:off x="827088" y="146050"/>
            <a:ext cx="4897437" cy="64976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武，字子卿。少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父任，兄弟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为郎。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稍迁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至栘中厩监。时汉连伐胡，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通使相窥观。匈奴留汉使郭吉、路充国等前后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十余辈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，匈奴使来，汉亦留之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以相当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。天汉元年，且鞮侯单于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，恐汉袭之，乃曰：“汉天子我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丈人行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也。”尽归汉使路充国等。武帝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嘉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其义，乃遣武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中郎将使持节送匈奴使留在汉者，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厚赂单于，答其善意。武与副中郎将张胜及假吏常惠等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募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士斥候百余人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俱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。既至匈奴，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置币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遗单于；单于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益骄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，非汉所望也。 </a:t>
            </a:r>
          </a:p>
        </p:txBody>
      </p:sp>
      <p:sp>
        <p:nvSpPr>
          <p:cNvPr id="11267" name="文本框 11266"/>
          <p:cNvSpPr txBox="1"/>
          <p:nvPr/>
        </p:nvSpPr>
        <p:spPr>
          <a:xfrm>
            <a:off x="2103438" y="2667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68" name="矩形 11267" descr="绿色大理石"/>
          <p:cNvSpPr/>
          <p:nvPr/>
        </p:nvSpPr>
        <p:spPr>
          <a:xfrm>
            <a:off x="0" y="0"/>
            <a:ext cx="684213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一   段</a:t>
            </a:r>
          </a:p>
        </p:txBody>
      </p:sp>
      <p:sp>
        <p:nvSpPr>
          <p:cNvPr id="11270" name="直接连接符 11269"/>
          <p:cNvSpPr/>
          <p:nvPr/>
        </p:nvSpPr>
        <p:spPr>
          <a:xfrm>
            <a:off x="900113" y="4437063"/>
            <a:ext cx="467995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1271" name="直接连接符 11270"/>
          <p:cNvSpPr/>
          <p:nvPr/>
        </p:nvSpPr>
        <p:spPr>
          <a:xfrm flipV="1">
            <a:off x="971550" y="4868863"/>
            <a:ext cx="1368425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1272" name="圆角矩形标注 11271"/>
          <p:cNvSpPr/>
          <p:nvPr/>
        </p:nvSpPr>
        <p:spPr>
          <a:xfrm>
            <a:off x="6084888" y="0"/>
            <a:ext cx="1366837" cy="620713"/>
          </a:xfrm>
          <a:prstGeom prst="wedgeRoundRectCallout">
            <a:avLst>
              <a:gd name="adj1" fmla="val -107722"/>
              <a:gd name="adj2" fmla="val 12403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因为</a:t>
            </a:r>
          </a:p>
        </p:txBody>
      </p:sp>
      <p:sp>
        <p:nvSpPr>
          <p:cNvPr id="11273" name="圆角矩形标注 11272"/>
          <p:cNvSpPr/>
          <p:nvPr/>
        </p:nvSpPr>
        <p:spPr>
          <a:xfrm>
            <a:off x="5940425" y="620713"/>
            <a:ext cx="2879725" cy="792162"/>
          </a:xfrm>
          <a:prstGeom prst="wedgeRoundRectCallout">
            <a:avLst>
              <a:gd name="adj1" fmla="val -63449"/>
              <a:gd name="adj2" fmla="val -28356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sz="2400">
              <a:latin typeface="Arial" panose="020B0604020202020204" pitchFamily="34" charset="0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6156325" y="620713"/>
            <a:ext cx="27368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并：都；</a:t>
            </a:r>
          </a:p>
          <a:p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稍迁：渐渐升迁</a:t>
            </a:r>
          </a:p>
        </p:txBody>
      </p:sp>
      <p:sp>
        <p:nvSpPr>
          <p:cNvPr id="11275" name="圆角矩形标注 11274"/>
          <p:cNvSpPr/>
          <p:nvPr/>
        </p:nvSpPr>
        <p:spPr>
          <a:xfrm>
            <a:off x="6156325" y="1412875"/>
            <a:ext cx="1295400" cy="503238"/>
          </a:xfrm>
          <a:prstGeom prst="wedgeRoundRectCallout">
            <a:avLst>
              <a:gd name="adj1" fmla="val -108333"/>
              <a:gd name="adj2" fmla="val -63565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屡次</a:t>
            </a:r>
          </a:p>
        </p:txBody>
      </p:sp>
      <p:sp>
        <p:nvSpPr>
          <p:cNvPr id="11276" name="圆角矩形标注 11275"/>
          <p:cNvSpPr/>
          <p:nvPr/>
        </p:nvSpPr>
        <p:spPr>
          <a:xfrm>
            <a:off x="7308850" y="1700213"/>
            <a:ext cx="1368425" cy="503237"/>
          </a:xfrm>
          <a:prstGeom prst="wedgeRoundRectCallout">
            <a:avLst>
              <a:gd name="adj1" fmla="val -174593"/>
              <a:gd name="adj2" fmla="val 31389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十余人</a:t>
            </a:r>
          </a:p>
        </p:txBody>
      </p:sp>
      <p:sp>
        <p:nvSpPr>
          <p:cNvPr id="11277" name="圆角矩形标注 11276"/>
          <p:cNvSpPr/>
          <p:nvPr/>
        </p:nvSpPr>
        <p:spPr>
          <a:xfrm>
            <a:off x="6011863" y="2276475"/>
            <a:ext cx="2736850" cy="576263"/>
          </a:xfrm>
          <a:prstGeom prst="wedgeRoundRectCallout">
            <a:avLst>
              <a:gd name="adj1" fmla="val -65431"/>
              <a:gd name="adj2" fmla="val 8676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用来作为抵押</a:t>
            </a:r>
          </a:p>
        </p:txBody>
      </p:sp>
      <p:sp>
        <p:nvSpPr>
          <p:cNvPr id="11278" name="圆角矩形标注 11277"/>
          <p:cNvSpPr/>
          <p:nvPr/>
        </p:nvSpPr>
        <p:spPr>
          <a:xfrm>
            <a:off x="6227763" y="2924175"/>
            <a:ext cx="2016125" cy="503238"/>
          </a:xfrm>
          <a:prstGeom prst="wedgeRoundRectCallout">
            <a:avLst>
              <a:gd name="adj1" fmla="val -84644"/>
              <a:gd name="adj2" fmla="val -40537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初立为王</a:t>
            </a:r>
          </a:p>
        </p:txBody>
      </p:sp>
      <p:sp>
        <p:nvSpPr>
          <p:cNvPr id="11279" name="圆角矩形标注 11278"/>
          <p:cNvSpPr/>
          <p:nvPr/>
        </p:nvSpPr>
        <p:spPr>
          <a:xfrm>
            <a:off x="7667625" y="3429000"/>
            <a:ext cx="1295400" cy="504825"/>
          </a:xfrm>
          <a:prstGeom prst="wedgeRoundRectCallout">
            <a:avLst>
              <a:gd name="adj1" fmla="val -221324"/>
              <a:gd name="adj2" fmla="val -97801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长辈</a:t>
            </a:r>
          </a:p>
        </p:txBody>
      </p:sp>
      <p:sp>
        <p:nvSpPr>
          <p:cNvPr id="11280" name="圆角矩形标注 11279"/>
          <p:cNvSpPr/>
          <p:nvPr/>
        </p:nvSpPr>
        <p:spPr>
          <a:xfrm>
            <a:off x="5867400" y="3573463"/>
            <a:ext cx="1439863" cy="504825"/>
          </a:xfrm>
          <a:prstGeom prst="wedgeRoundRectCallout">
            <a:avLst>
              <a:gd name="adj1" fmla="val -67199"/>
              <a:gd name="adj2" fmla="val -11949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赞许</a:t>
            </a:r>
          </a:p>
        </p:txBody>
      </p:sp>
      <p:sp>
        <p:nvSpPr>
          <p:cNvPr id="11281" name="圆角矩形标注 11280"/>
          <p:cNvSpPr/>
          <p:nvPr/>
        </p:nvSpPr>
        <p:spPr>
          <a:xfrm>
            <a:off x="5867400" y="4076700"/>
            <a:ext cx="2449513" cy="504825"/>
          </a:xfrm>
          <a:prstGeom prst="wedgeRoundRectCallout">
            <a:avLst>
              <a:gd name="adj1" fmla="val -61861"/>
              <a:gd name="adj2" fmla="val -14468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凭</a:t>
            </a: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…</a:t>
            </a: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的身份</a:t>
            </a:r>
          </a:p>
        </p:txBody>
      </p:sp>
      <p:sp>
        <p:nvSpPr>
          <p:cNvPr id="11282" name="圆角矩形标注 11281"/>
          <p:cNvSpPr/>
          <p:nvPr/>
        </p:nvSpPr>
        <p:spPr>
          <a:xfrm>
            <a:off x="6084888" y="4581525"/>
            <a:ext cx="1366837" cy="503238"/>
          </a:xfrm>
          <a:prstGeom prst="wedgeRoundRectCallout">
            <a:avLst>
              <a:gd name="adj1" fmla="val -81824"/>
              <a:gd name="adj2" fmla="val -22870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趁机</a:t>
            </a:r>
          </a:p>
        </p:txBody>
      </p:sp>
      <p:sp>
        <p:nvSpPr>
          <p:cNvPr id="11283" name="椭圆 11282"/>
          <p:cNvSpPr/>
          <p:nvPr/>
        </p:nvSpPr>
        <p:spPr>
          <a:xfrm>
            <a:off x="827088" y="4437063"/>
            <a:ext cx="1657350" cy="504825"/>
          </a:xfrm>
          <a:prstGeom prst="ellipse">
            <a:avLst/>
          </a:prstGeom>
          <a:noFill/>
          <a:ln w="28575" cap="flat" cmpd="sng">
            <a:solidFill>
              <a:srgbClr val="CC00CC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4" name="云形标注 11283"/>
          <p:cNvSpPr/>
          <p:nvPr/>
        </p:nvSpPr>
        <p:spPr>
          <a:xfrm>
            <a:off x="5508625" y="2924175"/>
            <a:ext cx="2447925" cy="1081088"/>
          </a:xfrm>
          <a:prstGeom prst="cloudCallout">
            <a:avLst>
              <a:gd name="adj1" fmla="val -48509"/>
              <a:gd name="adj2" fmla="val 64389"/>
            </a:avLst>
          </a:prstGeom>
          <a:solidFill>
            <a:schemeClr val="accent1"/>
          </a:soli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定语后置</a:t>
            </a:r>
          </a:p>
        </p:txBody>
      </p:sp>
      <p:sp>
        <p:nvSpPr>
          <p:cNvPr id="11285" name="圆角矩形标注 11284"/>
          <p:cNvSpPr/>
          <p:nvPr/>
        </p:nvSpPr>
        <p:spPr>
          <a:xfrm>
            <a:off x="5651500" y="5084763"/>
            <a:ext cx="3492500" cy="504825"/>
          </a:xfrm>
          <a:prstGeom prst="wedgeRoundRectCallout">
            <a:avLst>
              <a:gd name="adj1" fmla="val -61681"/>
              <a:gd name="adj2" fmla="val 31444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募：招募；俱：一同</a:t>
            </a:r>
          </a:p>
        </p:txBody>
      </p:sp>
      <p:sp>
        <p:nvSpPr>
          <p:cNvPr id="11286" name="圆角矩形标注 11285"/>
          <p:cNvSpPr/>
          <p:nvPr/>
        </p:nvSpPr>
        <p:spPr>
          <a:xfrm>
            <a:off x="5867400" y="5589588"/>
            <a:ext cx="2089150" cy="576262"/>
          </a:xfrm>
          <a:prstGeom prst="wedgeRoundRectCallout">
            <a:avLst>
              <a:gd name="adj1" fmla="val -65352"/>
              <a:gd name="adj2" fmla="val 963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备办财物</a:t>
            </a:r>
          </a:p>
        </p:txBody>
      </p:sp>
      <p:sp>
        <p:nvSpPr>
          <p:cNvPr id="11287" name="圆角矩形标注 11286"/>
          <p:cNvSpPr/>
          <p:nvPr/>
        </p:nvSpPr>
        <p:spPr>
          <a:xfrm>
            <a:off x="4284663" y="6092825"/>
            <a:ext cx="1943100" cy="609600"/>
          </a:xfrm>
          <a:prstGeom prst="wedgeRoundRectCallout">
            <a:avLst>
              <a:gd name="adj1" fmla="val -63481"/>
              <a:gd name="adj2" fmla="val 12500"/>
              <a:gd name="adj3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更加倨傲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2" dur="2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1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/>
      <p:bldP spid="11273" grpId="0" animBg="1"/>
      <p:bldP spid="11274" grpId="0"/>
      <p:bldP spid="11275" grpId="0" animBg="1"/>
      <p:bldP spid="11276" grpId="0" animBg="1"/>
      <p:bldP spid="11277" grpId="0" animBg="1"/>
      <p:bldP spid="11278" grpId="0" animBg="1"/>
      <p:bldP spid="11279" grpId="0" animBg="1"/>
      <p:bldP spid="11280" grpId="0" animBg="1"/>
      <p:bldP spid="11281" grpId="0" animBg="1"/>
      <p:bldP spid="11282" grpId="0" animBg="1"/>
      <p:bldP spid="11284" grpId="0" animBg="1"/>
      <p:bldP spid="11285" grpId="0" animBg="1"/>
      <p:bldP spid="11286" grpId="0" animBg="1"/>
      <p:bldP spid="1128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 descr="绿色大理石"/>
          <p:cNvSpPr/>
          <p:nvPr/>
        </p:nvSpPr>
        <p:spPr>
          <a:xfrm>
            <a:off x="0" y="0"/>
            <a:ext cx="684213" cy="68580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 anchorCtr="0"/>
          <a:lstStyle/>
          <a:p>
            <a:pPr algn="ctr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755650" y="549275"/>
            <a:ext cx="4679950" cy="52165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   方欲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发使送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武等，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缑王与长水虞常等谋反匈奴中。缑王者，昆邪王姊子也，与昆邪王俱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降汉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，后随浞野侯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胡中，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卫律所将降者，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阴相与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谋劫单于母阏氏归汉。会武等至匈奴。虞常在汉时，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与副张胜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私候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胜曰：“闻汉天子甚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怨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卫律，常能为汉伏弩射杀之，吾母与弟在汉，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幸蒙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其赏赐。”张胜许之，</a:t>
            </a:r>
            <a:r>
              <a:rPr lang="zh-CN" altLang="en-US" sz="28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货物与常。</a:t>
            </a:r>
          </a:p>
        </p:txBody>
      </p:sp>
      <p:sp>
        <p:nvSpPr>
          <p:cNvPr id="12292" name="直接连接符 12291"/>
          <p:cNvSpPr/>
          <p:nvPr/>
        </p:nvSpPr>
        <p:spPr>
          <a:xfrm>
            <a:off x="827088" y="1484313"/>
            <a:ext cx="4249737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2293" name="直接连接符 12292"/>
          <p:cNvSpPr/>
          <p:nvPr/>
        </p:nvSpPr>
        <p:spPr>
          <a:xfrm>
            <a:off x="4211638" y="1052513"/>
            <a:ext cx="1008062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2294" name="文本框 12293"/>
          <p:cNvSpPr txBox="1"/>
          <p:nvPr/>
        </p:nvSpPr>
        <p:spPr>
          <a:xfrm>
            <a:off x="-55562" y="1628775"/>
            <a:ext cx="727075" cy="38877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600" b="1">
                <a:solidFill>
                  <a:srgbClr val="FF99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   二   段</a:t>
            </a:r>
          </a:p>
        </p:txBody>
      </p:sp>
      <p:sp>
        <p:nvSpPr>
          <p:cNvPr id="12295" name="圆角矩形标注 12294"/>
          <p:cNvSpPr/>
          <p:nvPr/>
        </p:nvSpPr>
        <p:spPr>
          <a:xfrm>
            <a:off x="2700338" y="0"/>
            <a:ext cx="3816350" cy="609600"/>
          </a:xfrm>
          <a:prstGeom prst="wedgeRoundRectCallout">
            <a:avLst>
              <a:gd name="adj1" fmla="val -38185"/>
              <a:gd name="adj2" fmla="val 7239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都是动词，打发派送</a:t>
            </a:r>
          </a:p>
        </p:txBody>
      </p:sp>
      <p:sp>
        <p:nvSpPr>
          <p:cNvPr id="12296" name="圆角矩形标注 12295"/>
          <p:cNvSpPr/>
          <p:nvPr/>
        </p:nvSpPr>
        <p:spPr>
          <a:xfrm>
            <a:off x="6948488" y="188913"/>
            <a:ext cx="1368425" cy="609600"/>
          </a:xfrm>
          <a:prstGeom prst="wedgeRoundRectCallout">
            <a:avLst>
              <a:gd name="adj1" fmla="val -169606"/>
              <a:gd name="adj2" fmla="val 5703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适逢</a:t>
            </a:r>
          </a:p>
        </p:txBody>
      </p:sp>
      <p:sp>
        <p:nvSpPr>
          <p:cNvPr id="12297" name="矩形 12296"/>
          <p:cNvSpPr/>
          <p:nvPr/>
        </p:nvSpPr>
        <p:spPr>
          <a:xfrm>
            <a:off x="3708400" y="1052513"/>
            <a:ext cx="1079500" cy="431800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云形标注 12297"/>
          <p:cNvSpPr/>
          <p:nvPr/>
        </p:nvSpPr>
        <p:spPr>
          <a:xfrm>
            <a:off x="5940425" y="836613"/>
            <a:ext cx="2447925" cy="720725"/>
          </a:xfrm>
          <a:prstGeom prst="cloudCallout">
            <a:avLst>
              <a:gd name="adj1" fmla="val -79509"/>
              <a:gd name="adj2" fmla="val 662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状语后置</a:t>
            </a:r>
          </a:p>
        </p:txBody>
      </p:sp>
      <p:sp>
        <p:nvSpPr>
          <p:cNvPr id="12299" name="圆角矩形标注 12298"/>
          <p:cNvSpPr/>
          <p:nvPr/>
        </p:nvSpPr>
        <p:spPr>
          <a:xfrm>
            <a:off x="5867400" y="1557338"/>
            <a:ext cx="1873250" cy="609600"/>
          </a:xfrm>
          <a:prstGeom prst="wedgeRoundRectCallout">
            <a:avLst>
              <a:gd name="adj1" fmla="val -90255"/>
              <a:gd name="adj2" fmla="val 3619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投降汉朝</a:t>
            </a:r>
          </a:p>
        </p:txBody>
      </p:sp>
      <p:sp>
        <p:nvSpPr>
          <p:cNvPr id="12300" name="圆角矩形标注 12299"/>
          <p:cNvSpPr/>
          <p:nvPr/>
        </p:nvSpPr>
        <p:spPr>
          <a:xfrm>
            <a:off x="5292725" y="2060575"/>
            <a:ext cx="2951163" cy="863600"/>
          </a:xfrm>
          <a:prstGeom prst="wedgeRoundRectCallout">
            <a:avLst>
              <a:gd name="adj1" fmla="val -63556"/>
              <a:gd name="adj2" fmla="val 1011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没：陷没；</a:t>
            </a:r>
          </a:p>
          <a:p>
            <a:pPr algn="ctr"/>
            <a:r>
              <a:rPr lang="zh-CN" altLang="en-US" sz="24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及：以及，还有</a:t>
            </a:r>
          </a:p>
        </p:txBody>
      </p:sp>
      <p:sp>
        <p:nvSpPr>
          <p:cNvPr id="12301" name="圆角矩形标注 12300"/>
          <p:cNvSpPr/>
          <p:nvPr/>
        </p:nvSpPr>
        <p:spPr>
          <a:xfrm>
            <a:off x="5651500" y="2924175"/>
            <a:ext cx="2520950" cy="609600"/>
          </a:xfrm>
          <a:prstGeom prst="wedgeRoundRectCallout">
            <a:avLst>
              <a:gd name="adj1" fmla="val -64106"/>
              <a:gd name="adj2" fmla="val -3775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暗地里一起</a:t>
            </a:r>
          </a:p>
        </p:txBody>
      </p:sp>
      <p:sp>
        <p:nvSpPr>
          <p:cNvPr id="12302" name="圆角矩形标注 12301"/>
          <p:cNvSpPr/>
          <p:nvPr/>
        </p:nvSpPr>
        <p:spPr>
          <a:xfrm>
            <a:off x="1908175" y="2852738"/>
            <a:ext cx="1223963" cy="609600"/>
          </a:xfrm>
          <a:prstGeom prst="wedgeRoundRectCallout">
            <a:avLst>
              <a:gd name="adj1" fmla="val -51944"/>
              <a:gd name="adj2" fmla="val 8099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平时</a:t>
            </a:r>
          </a:p>
        </p:txBody>
      </p:sp>
      <p:sp>
        <p:nvSpPr>
          <p:cNvPr id="12303" name="圆角矩形标注 12302"/>
          <p:cNvSpPr/>
          <p:nvPr/>
        </p:nvSpPr>
        <p:spPr>
          <a:xfrm>
            <a:off x="3492500" y="2565400"/>
            <a:ext cx="2374900" cy="682625"/>
          </a:xfrm>
          <a:prstGeom prst="wedgeRoundRectCallout">
            <a:avLst>
              <a:gd name="adj1" fmla="val -42514"/>
              <a:gd name="adj2" fmla="val 10976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相识，有交情</a:t>
            </a:r>
          </a:p>
        </p:txBody>
      </p:sp>
      <p:sp>
        <p:nvSpPr>
          <p:cNvPr id="12304" name="圆角矩形标注 12303"/>
          <p:cNvSpPr/>
          <p:nvPr/>
        </p:nvSpPr>
        <p:spPr>
          <a:xfrm>
            <a:off x="5795963" y="3573463"/>
            <a:ext cx="2520950" cy="609600"/>
          </a:xfrm>
          <a:prstGeom prst="wedgeRoundRectCallout">
            <a:avLst>
              <a:gd name="adj1" fmla="val -74935"/>
              <a:gd name="adj2" fmla="val -1822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私自拜访</a:t>
            </a:r>
          </a:p>
        </p:txBody>
      </p:sp>
      <p:sp>
        <p:nvSpPr>
          <p:cNvPr id="12305" name="圆角矩形标注 12304"/>
          <p:cNvSpPr/>
          <p:nvPr/>
        </p:nvSpPr>
        <p:spPr>
          <a:xfrm>
            <a:off x="5651500" y="4221163"/>
            <a:ext cx="1584325" cy="609600"/>
          </a:xfrm>
          <a:prstGeom prst="wedgeRoundRectCallout">
            <a:avLst>
              <a:gd name="adj1" fmla="val -82264"/>
              <a:gd name="adj2" fmla="val -45310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痛恨</a:t>
            </a:r>
          </a:p>
        </p:txBody>
      </p:sp>
      <p:sp>
        <p:nvSpPr>
          <p:cNvPr id="12306" name="圆角矩形标注 12305"/>
          <p:cNvSpPr/>
          <p:nvPr/>
        </p:nvSpPr>
        <p:spPr>
          <a:xfrm>
            <a:off x="5795963" y="4941888"/>
            <a:ext cx="1871662" cy="609600"/>
          </a:xfrm>
          <a:prstGeom prst="wedgeRoundRectCallout">
            <a:avLst>
              <a:gd name="adj1" fmla="val -77903"/>
              <a:gd name="adj2" fmla="val -30468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希望得到</a:t>
            </a:r>
          </a:p>
        </p:txBody>
      </p:sp>
      <p:sp>
        <p:nvSpPr>
          <p:cNvPr id="12307" name="圆角矩形标注 12306"/>
          <p:cNvSpPr/>
          <p:nvPr/>
        </p:nvSpPr>
        <p:spPr>
          <a:xfrm>
            <a:off x="3059113" y="5949950"/>
            <a:ext cx="914400" cy="609600"/>
          </a:xfrm>
          <a:prstGeom prst="wedgeRoundRectCallout">
            <a:avLst>
              <a:gd name="adj1" fmla="val -88718"/>
              <a:gd name="adj2" fmla="val -7682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nimBg="1"/>
      <p:bldP spid="12296" grpId="0" animBg="1"/>
      <p:bldP spid="12298" grpId="0" animBg="1"/>
      <p:bldP spid="12299" grpId="0" animBg="1"/>
      <p:bldP spid="12300" grpId="0" animBg="1"/>
      <p:bldP spid="12301" grpId="0" animBg="1"/>
      <p:bldP spid="12302" grpId="0" animBg="1"/>
      <p:bldP spid="12303" grpId="0" animBg="1"/>
      <p:bldP spid="12304" grpId="0" animBg="1"/>
      <p:bldP spid="12305" grpId="0" animBg="1"/>
      <p:bldP spid="12306" grpId="0" animBg="1"/>
      <p:bldP spid="1230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3385</Words>
  <Application>Microsoft Office PowerPoint</Application>
  <PresentationFormat>全屏显示(4:3)</PresentationFormat>
  <Paragraphs>314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默认设计模板</vt:lpstr>
      <vt:lpstr>多彩人生之《苏武传》</vt:lpstr>
      <vt:lpstr>苏武传</vt:lpstr>
      <vt:lpstr>PowerPoint 演示文稿</vt:lpstr>
      <vt:lpstr>PowerPoint 演示文稿</vt:lpstr>
      <vt:lpstr>PowerPoint 演示文稿</vt:lpstr>
      <vt:lpstr>疏通字音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文章层次</vt:lpstr>
      <vt:lpstr>课文分析</vt:lpstr>
      <vt:lpstr>课文分析</vt:lpstr>
      <vt:lpstr>课文分析</vt:lpstr>
      <vt:lpstr>PowerPoint 演示文稿</vt:lpstr>
      <vt:lpstr>1．通假字</vt:lpstr>
      <vt:lpstr>2.古今异义词</vt:lpstr>
      <vt:lpstr>３.一词多义</vt:lpstr>
      <vt:lpstr>PowerPoint 演示文稿</vt:lpstr>
      <vt:lpstr>4．词类活用： </vt:lpstr>
      <vt:lpstr>5.文言文特殊句式 </vt:lpstr>
      <vt:lpstr>（2）定语后置句：</vt:lpstr>
      <vt:lpstr>（3）宾语前置：</vt:lpstr>
      <vt:lpstr>（4）介词结构后置：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多彩人生之《苏武传》</dc:title>
  <dc:creator>rbm.xkw.com</dc:creator>
  <cp:lastModifiedBy>hj</cp:lastModifiedBy>
  <cp:revision>2</cp:revision>
  <cp:lastPrinted>2021-06-13T21:52:29Z</cp:lastPrinted>
  <dcterms:created xsi:type="dcterms:W3CDTF">2021-06-13T21:52:29Z</dcterms:created>
  <dcterms:modified xsi:type="dcterms:W3CDTF">2021-10-19T05:33:53Z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