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7"/>
  </p:notesMasterIdLst>
  <p:handoutMasterIdLst>
    <p:handoutMasterId r:id="rId58"/>
  </p:handoutMasterIdLst>
  <p:sldIdLst>
    <p:sldId id="505" r:id="rId3"/>
    <p:sldId id="795" r:id="rId4"/>
    <p:sldId id="770" r:id="rId5"/>
    <p:sldId id="769" r:id="rId6"/>
    <p:sldId id="809" r:id="rId7"/>
    <p:sldId id="817" r:id="rId8"/>
    <p:sldId id="818" r:id="rId9"/>
    <p:sldId id="797" r:id="rId10"/>
    <p:sldId id="798" r:id="rId11"/>
    <p:sldId id="824" r:id="rId12"/>
    <p:sldId id="799" r:id="rId13"/>
    <p:sldId id="800" r:id="rId14"/>
    <p:sldId id="801" r:id="rId15"/>
    <p:sldId id="802" r:id="rId16"/>
    <p:sldId id="885" r:id="rId17"/>
    <p:sldId id="886" r:id="rId18"/>
    <p:sldId id="803" r:id="rId19"/>
    <p:sldId id="819" r:id="rId20"/>
    <p:sldId id="820" r:id="rId21"/>
    <p:sldId id="822" r:id="rId22"/>
    <p:sldId id="805" r:id="rId23"/>
    <p:sldId id="806" r:id="rId24"/>
    <p:sldId id="807" r:id="rId25"/>
    <p:sldId id="810" r:id="rId26"/>
    <p:sldId id="811" r:id="rId27"/>
    <p:sldId id="812" r:id="rId28"/>
    <p:sldId id="813" r:id="rId29"/>
    <p:sldId id="861" r:id="rId30"/>
    <p:sldId id="862" r:id="rId31"/>
    <p:sldId id="863" r:id="rId32"/>
    <p:sldId id="859" r:id="rId33"/>
    <p:sldId id="865" r:id="rId34"/>
    <p:sldId id="884" r:id="rId35"/>
    <p:sldId id="887" r:id="rId36"/>
    <p:sldId id="888" r:id="rId37"/>
    <p:sldId id="864" r:id="rId38"/>
    <p:sldId id="889" r:id="rId39"/>
    <p:sldId id="804" r:id="rId40"/>
    <p:sldId id="772" r:id="rId41"/>
    <p:sldId id="778" r:id="rId42"/>
    <p:sldId id="779" r:id="rId43"/>
    <p:sldId id="782" r:id="rId44"/>
    <p:sldId id="774" r:id="rId45"/>
    <p:sldId id="775" r:id="rId46"/>
    <p:sldId id="784" r:id="rId47"/>
    <p:sldId id="783" r:id="rId48"/>
    <p:sldId id="780" r:id="rId49"/>
    <p:sldId id="785" r:id="rId50"/>
    <p:sldId id="786" r:id="rId51"/>
    <p:sldId id="776" r:id="rId52"/>
    <p:sldId id="781" r:id="rId53"/>
    <p:sldId id="787" r:id="rId54"/>
    <p:sldId id="777" r:id="rId55"/>
    <p:sldId id="771" r:id="rId5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周 慧雯" initials="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0756"/>
    <a:srgbClr val="823634"/>
    <a:srgbClr val="BD26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0" d="100"/>
          <a:sy n="60" d="100"/>
        </p:scale>
        <p:origin x="884" y="48"/>
      </p:cViewPr>
      <p:guideLst>
        <p:guide orient="horz" pos="2206"/>
        <p:guide pos="3733"/>
      </p:guideLst>
    </p:cSldViewPr>
  </p:slideViewPr>
  <p:notesTextViewPr>
    <p:cViewPr>
      <p:scale>
        <a:sx n="1" d="1"/>
        <a:sy n="1" d="1"/>
      </p:scale>
      <p:origin x="0" y="0"/>
    </p:cViewPr>
  </p:notesTextViewPr>
  <p:sorterViewPr>
    <p:cViewPr>
      <p:scale>
        <a:sx n="98" d="100"/>
        <a:sy n="98"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2" Type="http://schemas.openxmlformats.org/officeDocument/2006/relationships/commentAuthors" Target="commentAuthors.xml"/><Relationship Id="rId61" Type="http://schemas.openxmlformats.org/officeDocument/2006/relationships/tableStyles" Target="tableStyles.xml"/><Relationship Id="rId60" Type="http://schemas.openxmlformats.org/officeDocument/2006/relationships/viewProps" Target="viewProps.xml"/><Relationship Id="rId6" Type="http://schemas.openxmlformats.org/officeDocument/2006/relationships/slide" Target="slides/slide4.xml"/><Relationship Id="rId59" Type="http://schemas.openxmlformats.org/officeDocument/2006/relationships/presProps" Target="presProps.xml"/><Relationship Id="rId58" Type="http://schemas.openxmlformats.org/officeDocument/2006/relationships/handoutMaster" Target="handoutMasters/handoutMaster1.xml"/><Relationship Id="rId57" Type="http://schemas.openxmlformats.org/officeDocument/2006/relationships/notesMaster" Target="notesMasters/notesMaster1.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042AE2A-3644-DD43-A03C-7D6458F22419}"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27F93-CA53-7849-B42E-822CE2B74E96}"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826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134E5FA-BA68-40A1-935B-0B7ADD25134A}"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5AB6028-AE14-4528-B36F-D7EF542F161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3804920" y="1323975"/>
            <a:ext cx="4151630" cy="2922905"/>
          </a:xfrm>
          <a:prstGeom prst="rect">
            <a:avLst/>
          </a:prstGeom>
          <a:solidFill>
            <a:schemeClr val="bg1"/>
          </a:solidFill>
          <a:ln>
            <a:noFill/>
          </a:ln>
        </p:spPr>
        <p:txBody>
          <a:bodyPr wrap="square" rtlCol="0" anchor="t">
            <a:spAutoFit/>
          </a:bodyPr>
          <a:p>
            <a:pPr algn="ctr"/>
            <a:r>
              <a:rPr lang="zh-CN" altLang="en-US" sz="9600" b="1">
                <a:solidFill>
                  <a:srgbClr val="FF0000"/>
                </a:solidFill>
                <a:effectLst>
                  <a:outerShdw blurRad="38100" dist="19050" dir="2700000" algn="tl" rotWithShape="0">
                    <a:schemeClr val="dk1">
                      <a:alpha val="40000"/>
                    </a:schemeClr>
                  </a:outerShdw>
                </a:effectLst>
                <a:latin typeface="华文隶书" panose="02010800040101010101" charset="-122"/>
                <a:ea typeface="华文隶书" panose="02010800040101010101" charset="-122"/>
              </a:rPr>
              <a:t>社   戏</a:t>
            </a:r>
            <a:endParaRPr lang="zh-CN" altLang="en-US" sz="7200" b="1">
              <a:solidFill>
                <a:srgbClr val="FF0000"/>
              </a:solidFill>
              <a:effectLst>
                <a:outerShdw blurRad="38100" dist="19050" dir="2700000" algn="tl" rotWithShape="0">
                  <a:schemeClr val="dk1">
                    <a:alpha val="40000"/>
                  </a:schemeClr>
                </a:outerShdw>
              </a:effectLst>
              <a:latin typeface="华文隶书" panose="02010800040101010101" charset="-122"/>
              <a:ea typeface="华文隶书" panose="02010800040101010101" charset="-122"/>
            </a:endParaRPr>
          </a:p>
          <a:p>
            <a:pPr algn="ctr"/>
            <a:endParaRPr lang="zh-CN" altLang="en-US" sz="4400" b="1">
              <a:solidFill>
                <a:srgbClr val="FF0000"/>
              </a:solidFill>
              <a:effectLst>
                <a:outerShdw blurRad="38100" dist="19050" dir="2700000" algn="tl" rotWithShape="0">
                  <a:schemeClr val="dk1">
                    <a:alpha val="40000"/>
                  </a:schemeClr>
                </a:outerShdw>
              </a:effectLst>
              <a:latin typeface="华文隶书" panose="02010800040101010101" charset="-122"/>
              <a:ea typeface="华文隶书" panose="02010800040101010101" charset="-122"/>
            </a:endParaRPr>
          </a:p>
          <a:p>
            <a:pPr algn="ctr"/>
            <a:r>
              <a:rPr lang="zh-CN" altLang="en-US" sz="4400" b="1">
                <a:solidFill>
                  <a:srgbClr val="FF0000"/>
                </a:solidFill>
                <a:effectLst>
                  <a:outerShdw blurRad="38100" dist="19050" dir="2700000" algn="tl" rotWithShape="0">
                    <a:schemeClr val="dk1">
                      <a:alpha val="40000"/>
                    </a:schemeClr>
                  </a:outerShdw>
                </a:effectLst>
                <a:latin typeface="华文隶书" panose="02010800040101010101" charset="-122"/>
                <a:ea typeface="华文隶书" panose="02010800040101010101" charset="-122"/>
              </a:rPr>
              <a:t>鲁迅</a:t>
            </a:r>
            <a:endParaRPr lang="zh-CN" altLang="en-US" sz="4400" b="1">
              <a:solidFill>
                <a:srgbClr val="FF0000"/>
              </a:solidFill>
              <a:effectLst>
                <a:outerShdw blurRad="38100" dist="19050" dir="2700000" algn="tl" rotWithShape="0">
                  <a:schemeClr val="dk1">
                    <a:alpha val="40000"/>
                  </a:schemeClr>
                </a:outerShdw>
              </a:effectLst>
              <a:latin typeface="华文隶书" panose="02010800040101010101" charset="-122"/>
              <a:ea typeface="华文隶书" panose="0201080004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nvGraphicFramePr>
        <p:xfrm>
          <a:off x="250190" y="1219200"/>
          <a:ext cx="11692255" cy="4419600"/>
        </p:xfrm>
        <a:graphic>
          <a:graphicData uri="http://schemas.openxmlformats.org/drawingml/2006/table">
            <a:tbl>
              <a:tblPr firstRow="1" bandRow="1">
                <a:tableStyleId>{5940675A-B579-460E-94D1-54222C63F5DA}</a:tableStyleId>
              </a:tblPr>
              <a:tblGrid>
                <a:gridCol w="11692255"/>
              </a:tblGrid>
              <a:tr h="4419600">
                <a:tc>
                  <a:txBody>
                    <a:bodyPr/>
                    <a:p>
                      <a:pPr indent="0">
                        <a:buNone/>
                      </a:pPr>
                      <a:r>
                        <a:rPr sz="36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自读第4—9段，概括出表现“我”心情变化的词句，说说这样详写的作用。</a:t>
                      </a: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629285" y="3027680"/>
            <a:ext cx="10934700" cy="2553335"/>
          </a:xfrm>
          <a:prstGeom prst="rect">
            <a:avLst/>
          </a:prstGeom>
          <a:noFill/>
        </p:spPr>
        <p:txBody>
          <a:bodyPr wrap="square" rtlCol="0" anchor="t">
            <a:spAutoFit/>
          </a:bodyPr>
          <a:p>
            <a:r>
              <a:rPr lang="zh-CN" alt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rPr>
              <a:t>心情变化：盼望一一焦急</a:t>
            </a:r>
            <a:r>
              <a:rPr lang="en-US" altLang="zh-CN"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rPr>
              <a:t>失望</a:t>
            </a:r>
            <a:r>
              <a:rPr lang="en-US" altLang="zh-CN"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rPr>
              <a:t>猜测</a:t>
            </a:r>
            <a:endParaRPr lang="zh-CN" alt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endParaRPr>
          </a:p>
          <a:p>
            <a:r>
              <a:rPr lang="zh-CN" alt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rPr>
              <a:t>     一一沮丧、赌气一一高兴、有希望一一兴高采烈。</a:t>
            </a:r>
            <a:endParaRPr lang="zh-CN" alt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endParaRPr>
          </a:p>
          <a:p>
            <a:r>
              <a:rPr lang="zh-CN" alt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rPr>
              <a:t>  </a:t>
            </a:r>
            <a:endParaRPr lang="zh-CN" alt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endParaRPr>
          </a:p>
          <a:p>
            <a:r>
              <a:rPr lang="zh-CN" alt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rPr>
              <a:t> 这样写突出了要去看社戏的迫切心情，为下文写看社戏的乐趣做铺垫。</a:t>
            </a:r>
            <a:endParaRPr lang="zh-CN" alt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Rectangle 2"/>
          <p:cNvSpPr>
            <a:spLocks noGrp="1"/>
          </p:cNvSpPr>
          <p:nvPr>
            <p:ph type="title"/>
          </p:nvPr>
        </p:nvSpPr>
        <p:spPr>
          <a:xfrm>
            <a:off x="2361565" y="3659823"/>
            <a:ext cx="5256213" cy="725487"/>
          </a:xfrm>
        </p:spPr>
        <p:txBody>
          <a:bodyPr lIns="91440" tIns="45720" rIns="91440" bIns="45720" anchor="ctr"/>
          <a:p>
            <a:r>
              <a:rPr lang="zh-CN" altLang="en-US" sz="3600" b="1" dirty="0">
                <a:solidFill>
                  <a:srgbClr val="FF0000"/>
                </a:solidFill>
                <a:effectLst>
                  <a:outerShdw blurRad="38100" dist="38100" dir="2700000" algn="tl">
                    <a:srgbClr val="000000">
                      <a:alpha val="43137"/>
                    </a:srgbClr>
                  </a:outerShdw>
                </a:effectLst>
                <a:ea typeface="微软雅黑" panose="020B0503020204020204" charset="-122"/>
              </a:rPr>
              <a:t>但在我是乐土</a:t>
            </a:r>
            <a:r>
              <a:rPr lang="en-US" altLang="zh-CN" sz="36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a:t>
            </a:r>
            <a:endParaRPr lang="en-US" altLang="zh-CN" sz="3600" b="1" dirty="0">
              <a:solidFill>
                <a:srgbClr val="FF0000"/>
              </a:solidFill>
              <a:effectLst>
                <a:outerShdw blurRad="38100" dist="38100" dir="2700000" algn="tl">
                  <a:srgbClr val="000000">
                    <a:alpha val="43137"/>
                  </a:srgbClr>
                </a:outerShdw>
              </a:effectLst>
              <a:ea typeface="微软雅黑" panose="020B0503020204020204" charset="-122"/>
            </a:endParaRPr>
          </a:p>
        </p:txBody>
      </p:sp>
      <p:sp>
        <p:nvSpPr>
          <p:cNvPr id="8194" name="Rectangle 3"/>
          <p:cNvSpPr>
            <a:spLocks noGrp="1"/>
          </p:cNvSpPr>
          <p:nvPr>
            <p:ph idx="1"/>
          </p:nvPr>
        </p:nvSpPr>
        <p:spPr>
          <a:xfrm>
            <a:off x="1158875" y="2108835"/>
            <a:ext cx="10062845" cy="1838960"/>
          </a:xfrm>
          <a:noFill/>
          <a:ln>
            <a:noFill/>
          </a:ln>
        </p:spPr>
        <p:txBody>
          <a:bodyPr lIns="91440" tIns="45720" rIns="91440" bIns="45720" anchor="t"/>
          <a:p>
            <a:pPr>
              <a:buNone/>
            </a:pPr>
            <a:r>
              <a:rPr lang="zh-CN" altLang="en-US" dirty="0"/>
              <a:t>    </a:t>
            </a:r>
            <a:r>
              <a:rPr lang="zh-CN" altLang="en-US" sz="36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那地方叫平桥村，是一个离海边不远，极偏僻的，临河的小村庄；住户不满三十家，都种田，打鱼，只有一家很小的杂货店。 </a:t>
            </a:r>
            <a:endParaRPr lang="zh-CN" altLang="en-US" sz="36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p:txBody>
      </p:sp>
      <p:sp>
        <p:nvSpPr>
          <p:cNvPr id="2" name="Text Box 2"/>
          <p:cNvSpPr txBox="1"/>
          <p:nvPr/>
        </p:nvSpPr>
        <p:spPr>
          <a:xfrm>
            <a:off x="2206943" y="632460"/>
            <a:ext cx="7777162" cy="1476375"/>
          </a:xfrm>
          <a:prstGeom prst="rect">
            <a:avLst/>
          </a:prstGeom>
          <a:noFill/>
          <a:ln w="9525">
            <a:noFill/>
          </a:ln>
        </p:spPr>
        <p:txBody>
          <a:bodyPr anchor="t">
            <a:spAutoFit/>
          </a:bodyPr>
          <a:p>
            <a:pPr>
              <a:spcBef>
                <a:spcPct val="50000"/>
              </a:spcBef>
            </a:pPr>
            <a:r>
              <a:rPr lang="en-US" altLang="zh-CN"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4.</a:t>
            </a:r>
            <a:r>
              <a:rPr lang="zh-CN" altLang="en-US"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平桥村是一个什么样的地方？</a:t>
            </a:r>
            <a:endParaRPr lang="zh-CN" altLang="en-US"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a:spcBef>
                <a:spcPct val="50000"/>
              </a:spcBef>
            </a:pPr>
            <a:r>
              <a:rPr lang="zh-CN" altLang="en-US"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作者为什么说“在我是</a:t>
            </a:r>
            <a:r>
              <a:rPr lang="zh-CN" altLang="en-US" sz="3600" b="1" dirty="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乐土</a:t>
            </a:r>
            <a:r>
              <a:rPr lang="zh-CN" altLang="en-US"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en-US" altLang="zh-CN"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endParaRPr lang="zh-CN" altLang="en-US"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403860" y="4385310"/>
            <a:ext cx="11573510" cy="1938020"/>
          </a:xfrm>
          <a:prstGeom prst="rect">
            <a:avLst/>
          </a:prstGeom>
          <a:noFill/>
        </p:spPr>
        <p:txBody>
          <a:bodyPr wrap="square" rtlCol="0" anchor="t">
            <a:spAutoFit/>
          </a:bodyPr>
          <a:p>
            <a:r>
              <a:rPr lang="zh-CN" altLang="en-US" sz="2400" b="1">
                <a:solidFill>
                  <a:srgbClr val="7030A0"/>
                </a:solidFill>
                <a:effectLst>
                  <a:outerShdw blurRad="38100" dist="38100" dir="2700000" algn="tl">
                    <a:srgbClr val="000000">
                      <a:alpha val="43137"/>
                    </a:srgbClr>
                  </a:outerShdw>
                </a:effectLst>
              </a:rPr>
              <a:t>①“我”在这里是公共的客，可以得到优待；     </a:t>
            </a:r>
            <a:endParaRPr lang="zh-CN" altLang="en-US" sz="2400" b="1">
              <a:solidFill>
                <a:srgbClr val="7030A0"/>
              </a:solidFill>
              <a:effectLst>
                <a:outerShdw blurRad="38100" dist="38100" dir="2700000" algn="tl">
                  <a:srgbClr val="000000">
                    <a:alpha val="43137"/>
                  </a:srgbClr>
                </a:outerShdw>
              </a:effectLst>
            </a:endParaRPr>
          </a:p>
          <a:p>
            <a:r>
              <a:rPr lang="zh-CN" altLang="en-US" sz="2400" b="1">
                <a:solidFill>
                  <a:srgbClr val="7030A0"/>
                </a:solidFill>
                <a:effectLst>
                  <a:outerShdw blurRad="38100" dist="38100" dir="2700000" algn="tl">
                    <a:srgbClr val="000000">
                      <a:alpha val="43137"/>
                    </a:srgbClr>
                  </a:outerShdw>
                </a:effectLst>
              </a:rPr>
              <a:t> ②可以免念《诗经》之类难懂的书；</a:t>
            </a:r>
            <a:endParaRPr lang="zh-CN" altLang="en-US" sz="2400" b="1">
              <a:solidFill>
                <a:srgbClr val="7030A0"/>
              </a:solidFill>
              <a:effectLst>
                <a:outerShdw blurRad="38100" dist="38100" dir="2700000" algn="tl">
                  <a:srgbClr val="000000">
                    <a:alpha val="43137"/>
                  </a:srgbClr>
                </a:outerShdw>
              </a:effectLst>
            </a:endParaRPr>
          </a:p>
          <a:p>
            <a:r>
              <a:rPr lang="zh-CN" altLang="en-US" sz="2400" b="1">
                <a:solidFill>
                  <a:srgbClr val="7030A0"/>
                </a:solidFill>
                <a:effectLst>
                  <a:outerShdw blurRad="38100" dist="38100" dir="2700000" algn="tl">
                    <a:srgbClr val="000000">
                      <a:alpha val="43137"/>
                    </a:srgbClr>
                  </a:outerShdw>
                </a:effectLst>
              </a:rPr>
              <a:t>③可以钓虾、放牛，体验乡间生活的无穷乐趣。</a:t>
            </a:r>
            <a:endParaRPr lang="zh-CN" altLang="en-US" sz="2400" b="1">
              <a:solidFill>
                <a:srgbClr val="FF0000"/>
              </a:solidFill>
              <a:effectLst>
                <a:outerShdw blurRad="38100" dist="38100" dir="2700000" algn="tl">
                  <a:srgbClr val="000000">
                    <a:alpha val="43137"/>
                  </a:srgbClr>
                </a:outerShdw>
              </a:effectLst>
            </a:endParaRPr>
          </a:p>
          <a:p>
            <a:r>
              <a:rPr lang="zh-CN" altLang="en-US" sz="2400" b="1">
                <a:solidFill>
                  <a:srgbClr val="FF0000"/>
                </a:solidFill>
                <a:effectLst>
                  <a:outerShdw blurRad="38100" dist="38100" dir="2700000" algn="tl">
                    <a:srgbClr val="000000">
                      <a:alpha val="43137"/>
                    </a:srgbClr>
                  </a:outerShdw>
                </a:effectLst>
              </a:rPr>
              <a:t>这一部分写“我”随母亲归省在平桥村的生活，意在突出人物活动的环境，同时简写一些“趣事”为下文评写“看戏”中的趣事做铺垫。</a:t>
            </a:r>
            <a:endParaRPr lang="zh-CN" altLang="en-US" sz="2400" b="1">
              <a:solidFill>
                <a:srgbClr val="FF0000"/>
              </a:solidFill>
              <a:effectLst>
                <a:outerShdw blurRad="38100" dist="38100" dir="2700000" algn="tl">
                  <a:srgbClr val="000000">
                    <a:alpha val="43137"/>
                  </a:srgbClr>
                </a:outerShdw>
              </a:effectLst>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194">
                                            <p:txEl>
                                              <p:pRg st="0" end="0"/>
                                            </p:txEl>
                                          </p:spTgt>
                                        </p:tgtEl>
                                        <p:attrNameLst>
                                          <p:attrName>style.visibility</p:attrName>
                                        </p:attrNameLst>
                                      </p:cBhvr>
                                      <p:to>
                                        <p:strVal val="visible"/>
                                      </p:to>
                                    </p:set>
                                    <p:animEffect transition="in" filter="barn(inVertical)">
                                      <p:cBhvr>
                                        <p:cTn id="7" dur="500"/>
                                        <p:tgtEl>
                                          <p:spTgt spid="819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grpId="0" nodeType="clickEffect">
                                  <p:stCondLst>
                                    <p:cond delay="0"/>
                                  </p:stCondLst>
                                  <p:iterate type="lt">
                                    <p:tmPct val="10000"/>
                                  </p:iterate>
                                  <p:childTnLst>
                                    <p:set>
                                      <p:cBhvr>
                                        <p:cTn id="11" dur="1" fill="hold">
                                          <p:stCondLst>
                                            <p:cond delay="0"/>
                                          </p:stCondLst>
                                        </p:cTn>
                                        <p:tgtEl>
                                          <p:spTgt spid="72706"/>
                                        </p:tgtEl>
                                        <p:attrNameLst>
                                          <p:attrName>style.visibility</p:attrName>
                                        </p:attrNameLst>
                                      </p:cBhvr>
                                      <p:to>
                                        <p:strVal val="visible"/>
                                      </p:to>
                                    </p:set>
                                    <p:animEffect transition="in" filter="fade">
                                      <p:cBhvr>
                                        <p:cTn id="12" dur="1000"/>
                                        <p:tgtEl>
                                          <p:spTgt spid="72706"/>
                                        </p:tgtEl>
                                      </p:cBhvr>
                                    </p:animEffect>
                                    <p:anim calcmode="lin" valueType="num">
                                      <p:cBhvr>
                                        <p:cTn id="13" dur="1000" fill="hold"/>
                                        <p:tgtEl>
                                          <p:spTgt spid="72706"/>
                                        </p:tgtEl>
                                        <p:attrNameLst>
                                          <p:attrName>ppt_w</p:attrName>
                                        </p:attrNameLst>
                                      </p:cBhvr>
                                      <p:tavLst>
                                        <p:tav tm="0" fmla="#ppt_w*sin(2.5*pi*$)">
                                          <p:val>
                                            <p:fltVal val="0.000000"/>
                                          </p:val>
                                        </p:tav>
                                        <p:tav tm="100000">
                                          <p:val>
                                            <p:fltVal val="1.000000"/>
                                          </p:val>
                                        </p:tav>
                                      </p:tavLst>
                                    </p:anim>
                                    <p:anim calcmode="lin" valueType="num">
                                      <p:cBhvr>
                                        <p:cTn id="14" dur="1000" fill="hold"/>
                                        <p:tgtEl>
                                          <p:spTgt spid="72706"/>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6" grpId="0"/>
      <p:bldP spid="8194" grpId="0" build="p"/>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2"/>
          <p:cNvSpPr>
            <a:spLocks noGrp="1"/>
          </p:cNvSpPr>
          <p:nvPr>
            <p:ph type="title"/>
          </p:nvPr>
        </p:nvSpPr>
        <p:spPr>
          <a:xfrm>
            <a:off x="2543810" y="1143000"/>
            <a:ext cx="8229600" cy="868363"/>
          </a:xfrm>
        </p:spPr>
        <p:txBody>
          <a:bodyPr lIns="91440" tIns="45720" rIns="91440" bIns="45720" anchor="ctr"/>
          <a:p>
            <a:r>
              <a:rPr lang="en-US" altLang="zh-CN" sz="3600" b="1" dirty="0">
                <a:solidFill>
                  <a:srgbClr val="FF0000"/>
                </a:solidFill>
                <a:effectLst>
                  <a:outerShdw blurRad="38100" dist="38100" dir="2700000" algn="tl">
                    <a:srgbClr val="000000">
                      <a:alpha val="43137"/>
                    </a:srgbClr>
                  </a:outerShdw>
                </a:effectLst>
                <a:ea typeface="微软雅黑" panose="020B0503020204020204" charset="-122"/>
              </a:rPr>
              <a:t>5.</a:t>
            </a:r>
            <a:r>
              <a:rPr lang="zh-CN" altLang="en-US" sz="3600" b="1" dirty="0">
                <a:solidFill>
                  <a:srgbClr val="FF0000"/>
                </a:solidFill>
                <a:effectLst>
                  <a:outerShdw blurRad="38100" dist="38100" dir="2700000" algn="tl">
                    <a:srgbClr val="000000">
                      <a:alpha val="43137"/>
                    </a:srgbClr>
                  </a:outerShdw>
                </a:effectLst>
                <a:ea typeface="微软雅黑" panose="020B0503020204020204" charset="-122"/>
              </a:rPr>
              <a:t>感悟社戏之美</a:t>
            </a:r>
            <a:endParaRPr lang="zh-CN" altLang="en-US" sz="3600" b="1" dirty="0">
              <a:solidFill>
                <a:srgbClr val="FF0000"/>
              </a:solidFill>
              <a:effectLst>
                <a:outerShdw blurRad="38100" dist="38100" dir="2700000" algn="tl">
                  <a:srgbClr val="000000">
                    <a:alpha val="43137"/>
                  </a:srgbClr>
                </a:outerShdw>
              </a:effectLst>
              <a:ea typeface="微软雅黑" panose="020B0503020204020204" charset="-122"/>
            </a:endParaRPr>
          </a:p>
        </p:txBody>
      </p:sp>
      <p:sp>
        <p:nvSpPr>
          <p:cNvPr id="9218" name="Rectangle 3"/>
          <p:cNvSpPr>
            <a:spLocks noGrp="1"/>
          </p:cNvSpPr>
          <p:nvPr>
            <p:ph idx="1"/>
          </p:nvPr>
        </p:nvSpPr>
        <p:spPr>
          <a:xfrm>
            <a:off x="1525270" y="2319020"/>
            <a:ext cx="8229600" cy="749300"/>
          </a:xfrm>
          <a:noFill/>
          <a:ln>
            <a:noFill/>
          </a:ln>
        </p:spPr>
        <p:txBody>
          <a:bodyPr lIns="91440" tIns="45720" rIns="91440" bIns="45720" anchor="t"/>
          <a:p>
            <a:pPr>
              <a:buNone/>
            </a:pPr>
            <a:r>
              <a:rPr lang="zh-CN" altLang="en-US" sz="3200" b="1" dirty="0">
                <a:effectLst>
                  <a:outerShdw blurRad="38100" dist="38100" dir="2700000" algn="tl">
                    <a:srgbClr val="000000">
                      <a:alpha val="43137"/>
                    </a:srgbClr>
                  </a:outerShdw>
                </a:effectLst>
                <a:latin typeface="宋体" panose="02010600030101010101" pitchFamily="2" charset="-122"/>
              </a:rPr>
              <a:t>看戏前的三次波折：</a:t>
            </a:r>
            <a:endParaRPr lang="zh-CN" altLang="en-US" sz="3200" b="1" dirty="0">
              <a:effectLst>
                <a:outerShdw blurRad="38100" dist="38100" dir="2700000" algn="tl">
                  <a:srgbClr val="000000">
                    <a:alpha val="43137"/>
                  </a:srgbClr>
                </a:outerShdw>
              </a:effectLst>
              <a:latin typeface="宋体" panose="02010600030101010101" pitchFamily="2" charset="-122"/>
            </a:endParaRPr>
          </a:p>
        </p:txBody>
      </p:sp>
      <p:sp>
        <p:nvSpPr>
          <p:cNvPr id="73732" name="Text Box 4"/>
          <p:cNvSpPr txBox="1"/>
          <p:nvPr/>
        </p:nvSpPr>
        <p:spPr>
          <a:xfrm>
            <a:off x="1715453" y="3168333"/>
            <a:ext cx="7848600" cy="2306955"/>
          </a:xfrm>
          <a:prstGeom prst="rect">
            <a:avLst/>
          </a:prstGeom>
          <a:noFill/>
          <a:ln w="9525">
            <a:noFill/>
          </a:ln>
          <a:effectLst>
            <a:prstShdw prst="shdw13" dist="53882" dir="13499999">
              <a:schemeClr val="bg2">
                <a:alpha val="50000"/>
              </a:schemeClr>
            </a:prstShdw>
          </a:effectLst>
        </p:spPr>
        <p:txBody>
          <a:bodyPr anchor="t">
            <a:spAutoFit/>
          </a:bodyPr>
          <a:p>
            <a:pPr>
              <a:spcBef>
                <a:spcPct val="50000"/>
              </a:spcBef>
            </a:pPr>
            <a:r>
              <a:rPr lang="zh-CN" altLang="en-US" sz="3600" b="1" dirty="0">
                <a:solidFill>
                  <a:srgbClr val="A71A55"/>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叫不到船；</a:t>
            </a:r>
            <a:endParaRPr lang="zh-CN" altLang="en-US" sz="3600" b="1" dirty="0">
              <a:solidFill>
                <a:srgbClr val="A71A55"/>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a:spcBef>
                <a:spcPct val="50000"/>
              </a:spcBef>
            </a:pPr>
            <a:r>
              <a:rPr lang="zh-CN" altLang="en-US" sz="3600" b="1" dirty="0">
                <a:solidFill>
                  <a:srgbClr val="A71A55"/>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不准和别人同去，外祖母担心；</a:t>
            </a:r>
            <a:endParaRPr lang="zh-CN" altLang="en-US" sz="3600" b="1" dirty="0">
              <a:solidFill>
                <a:srgbClr val="A71A55"/>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a:spcBef>
                <a:spcPct val="50000"/>
              </a:spcBef>
            </a:pPr>
            <a:r>
              <a:rPr lang="zh-CN" altLang="en-US" sz="3600" b="1" dirty="0">
                <a:solidFill>
                  <a:srgbClr val="A71A55"/>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外祖母又怕都是小孩，不可靠。 </a:t>
            </a:r>
            <a:endParaRPr lang="zh-CN" altLang="en-US" sz="3600" b="1" dirty="0">
              <a:solidFill>
                <a:srgbClr val="A71A55"/>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73732"/>
                                        </p:tgtEl>
                                        <p:attrNameLst>
                                          <p:attrName>style.visibility</p:attrName>
                                        </p:attrNameLst>
                                      </p:cBhvr>
                                      <p:to>
                                        <p:strVal val="visible"/>
                                      </p:to>
                                    </p:set>
                                    <p:animEffect transition="in" filter="fade">
                                      <p:cBhvr>
                                        <p:cTn id="7" dur="500"/>
                                        <p:tgtEl>
                                          <p:spTgt spid="73732"/>
                                        </p:tgtEl>
                                      </p:cBhvr>
                                    </p:animEffect>
                                    <p:anim calcmode="lin" valueType="num">
                                      <p:cBhvr>
                                        <p:cTn id="8" dur="500" fill="hold"/>
                                        <p:tgtEl>
                                          <p:spTgt spid="73732"/>
                                        </p:tgtEl>
                                        <p:attrNameLst>
                                          <p:attrName>style.rotation</p:attrName>
                                        </p:attrNameLst>
                                      </p:cBhvr>
                                      <p:tavLst>
                                        <p:tav tm="0">
                                          <p:val>
                                            <p:fltVal val="720.000000"/>
                                          </p:val>
                                        </p:tav>
                                        <p:tav tm="100000">
                                          <p:val>
                                            <p:fltVal val="0.000000"/>
                                          </p:val>
                                        </p:tav>
                                      </p:tavLst>
                                    </p:anim>
                                    <p:anim calcmode="lin" valueType="num">
                                      <p:cBhvr>
                                        <p:cTn id="9" dur="500" fill="hold"/>
                                        <p:tgtEl>
                                          <p:spTgt spid="73732"/>
                                        </p:tgtEl>
                                        <p:attrNameLst>
                                          <p:attrName>ppt_h</p:attrName>
                                        </p:attrNameLst>
                                      </p:cBhvr>
                                      <p:tavLst>
                                        <p:tav tm="0">
                                          <p:val>
                                            <p:fltVal val="0.000000"/>
                                          </p:val>
                                        </p:tav>
                                        <p:tav tm="100000">
                                          <p:val>
                                            <p:strVal val="#ppt_h"/>
                                          </p:val>
                                        </p:tav>
                                      </p:tavLst>
                                    </p:anim>
                                    <p:anim calcmode="lin" valueType="num">
                                      <p:cBhvr>
                                        <p:cTn id="10" dur="500" fill="hold"/>
                                        <p:tgtEl>
                                          <p:spTgt spid="73732"/>
                                        </p:tgtEl>
                                        <p:attrNameLst>
                                          <p:attrName>ppt_w</p:attrName>
                                        </p:attrNameLst>
                                      </p:cBhvr>
                                      <p:tavLst>
                                        <p:tav tm="0">
                                          <p:val>
                                            <p:fltVal val="0.00000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2"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Rectangle 2"/>
          <p:cNvSpPr>
            <a:spLocks noGrp="1"/>
          </p:cNvSpPr>
          <p:nvPr>
            <p:ph type="title"/>
          </p:nvPr>
        </p:nvSpPr>
        <p:spPr>
          <a:xfrm>
            <a:off x="1715135" y="1690370"/>
            <a:ext cx="8229600" cy="868363"/>
          </a:xfrm>
        </p:spPr>
        <p:txBody>
          <a:bodyPr lIns="91440" tIns="45720" rIns="91440" bIns="45720" anchor="ctr"/>
          <a:p>
            <a:r>
              <a:rPr lang="zh-CN" altLang="en-US" sz="3600" b="1" dirty="0">
                <a:solidFill>
                  <a:srgbClr val="FF0000"/>
                </a:solidFill>
                <a:effectLst>
                  <a:outerShdw blurRad="38100" dist="38100" dir="2700000" algn="tl">
                    <a:srgbClr val="000000">
                      <a:alpha val="43137"/>
                    </a:srgbClr>
                  </a:outerShdw>
                </a:effectLst>
                <a:ea typeface="微软雅黑" panose="020B0503020204020204" charset="-122"/>
              </a:rPr>
              <a:t>感悟社戏之美</a:t>
            </a:r>
            <a:endParaRPr lang="zh-CN" altLang="en-US" sz="3600" b="1" dirty="0">
              <a:solidFill>
                <a:srgbClr val="FF0000"/>
              </a:solidFill>
              <a:effectLst>
                <a:outerShdw blurRad="38100" dist="38100" dir="2700000" algn="tl">
                  <a:srgbClr val="000000">
                    <a:alpha val="43137"/>
                  </a:srgbClr>
                </a:outerShdw>
              </a:effectLst>
              <a:ea typeface="微软雅黑" panose="020B0503020204020204" charset="-122"/>
            </a:endParaRPr>
          </a:p>
        </p:txBody>
      </p:sp>
      <p:sp>
        <p:nvSpPr>
          <p:cNvPr id="10242" name="Rectangle 3"/>
          <p:cNvSpPr>
            <a:spLocks noGrp="1"/>
          </p:cNvSpPr>
          <p:nvPr>
            <p:ph idx="1"/>
          </p:nvPr>
        </p:nvSpPr>
        <p:spPr>
          <a:xfrm>
            <a:off x="1339850" y="3210560"/>
            <a:ext cx="8229600" cy="749300"/>
          </a:xfrm>
          <a:noFill/>
          <a:ln>
            <a:noFill/>
          </a:ln>
        </p:spPr>
        <p:txBody>
          <a:bodyPr lIns="91440" tIns="45720" rIns="91440" bIns="45720" anchor="t"/>
          <a:p>
            <a:pPr>
              <a:buNone/>
            </a:pPr>
            <a:r>
              <a:rPr lang="zh-CN" altLang="en-US" sz="3600" b="1" dirty="0">
                <a:effectLst>
                  <a:outerShdw blurRad="38100" dist="38100" dir="2700000" algn="tl">
                    <a:srgbClr val="000000">
                      <a:alpha val="43137"/>
                    </a:srgbClr>
                  </a:outerShdw>
                </a:effectLst>
              </a:rPr>
              <a:t>三次转机： </a:t>
            </a:r>
            <a:endParaRPr lang="zh-CN" altLang="en-US" sz="3600" b="1" dirty="0">
              <a:effectLst>
                <a:outerShdw blurRad="38100" dist="38100" dir="2700000" algn="tl">
                  <a:srgbClr val="000000">
                    <a:alpha val="43137"/>
                  </a:srgbClr>
                </a:outerShdw>
              </a:effectLst>
            </a:endParaRPr>
          </a:p>
        </p:txBody>
      </p:sp>
      <p:sp>
        <p:nvSpPr>
          <p:cNvPr id="74756" name="Text Box 4"/>
          <p:cNvSpPr txBox="1"/>
          <p:nvPr/>
        </p:nvSpPr>
        <p:spPr>
          <a:xfrm>
            <a:off x="1142683" y="4147503"/>
            <a:ext cx="7848600" cy="2061210"/>
          </a:xfrm>
          <a:prstGeom prst="rect">
            <a:avLst/>
          </a:prstGeom>
          <a:noFill/>
          <a:ln w="9525">
            <a:noFill/>
          </a:ln>
          <a:effectLst>
            <a:prstShdw prst="shdw13" dist="53882" dir="13499999">
              <a:schemeClr val="bg2">
                <a:alpha val="50000"/>
              </a:schemeClr>
            </a:prstShdw>
          </a:effectLst>
        </p:spPr>
        <p:txBody>
          <a:bodyPr anchor="t">
            <a:spAutoFit/>
          </a:bodyPr>
          <a:p>
            <a:pPr>
              <a:spcBef>
                <a:spcPct val="50000"/>
              </a:spcBef>
            </a:pPr>
            <a:r>
              <a:rPr lang="zh-CN" altLang="en-US" sz="3200" b="1" dirty="0">
                <a:solidFill>
                  <a:srgbClr val="A71A55"/>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八叔的航船回来了；</a:t>
            </a:r>
            <a:endParaRPr lang="zh-CN" altLang="en-US" sz="3200" b="1" dirty="0">
              <a:solidFill>
                <a:srgbClr val="A71A55"/>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a:spcBef>
                <a:spcPct val="50000"/>
              </a:spcBef>
            </a:pPr>
            <a:r>
              <a:rPr lang="zh-CN" altLang="en-US" sz="3200" b="1" dirty="0">
                <a:solidFill>
                  <a:srgbClr val="A71A55"/>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少年们愿意和“我”一同去；</a:t>
            </a:r>
            <a:endParaRPr lang="zh-CN" altLang="en-US" sz="3200" b="1" dirty="0">
              <a:solidFill>
                <a:srgbClr val="A71A55"/>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a:spcBef>
                <a:spcPct val="50000"/>
              </a:spcBef>
            </a:pPr>
            <a:r>
              <a:rPr lang="zh-CN" altLang="en-US" sz="3200" b="1" dirty="0">
                <a:solidFill>
                  <a:srgbClr val="A71A55"/>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双喜写包票，保证不出事 。</a:t>
            </a:r>
            <a:endParaRPr lang="zh-CN" altLang="en-US" sz="3200" b="1" dirty="0">
              <a:solidFill>
                <a:srgbClr val="A71A55"/>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74756"/>
                                        </p:tgtEl>
                                        <p:attrNameLst>
                                          <p:attrName>style.visibility</p:attrName>
                                        </p:attrNameLst>
                                      </p:cBhvr>
                                      <p:to>
                                        <p:strVal val="visible"/>
                                      </p:to>
                                    </p:set>
                                    <p:animEffect transition="in" filter="fade">
                                      <p:cBhvr>
                                        <p:cTn id="7" dur="500"/>
                                        <p:tgtEl>
                                          <p:spTgt spid="74756"/>
                                        </p:tgtEl>
                                      </p:cBhvr>
                                    </p:animEffect>
                                    <p:anim calcmode="lin" valueType="num">
                                      <p:cBhvr>
                                        <p:cTn id="8" dur="500" fill="hold"/>
                                        <p:tgtEl>
                                          <p:spTgt spid="74756"/>
                                        </p:tgtEl>
                                        <p:attrNameLst>
                                          <p:attrName>style.rotation</p:attrName>
                                        </p:attrNameLst>
                                      </p:cBhvr>
                                      <p:tavLst>
                                        <p:tav tm="0">
                                          <p:val>
                                            <p:fltVal val="720.000000"/>
                                          </p:val>
                                        </p:tav>
                                        <p:tav tm="100000">
                                          <p:val>
                                            <p:fltVal val="0.000000"/>
                                          </p:val>
                                        </p:tav>
                                      </p:tavLst>
                                    </p:anim>
                                    <p:anim calcmode="lin" valueType="num">
                                      <p:cBhvr>
                                        <p:cTn id="9" dur="500" fill="hold"/>
                                        <p:tgtEl>
                                          <p:spTgt spid="74756"/>
                                        </p:tgtEl>
                                        <p:attrNameLst>
                                          <p:attrName>ppt_h</p:attrName>
                                        </p:attrNameLst>
                                      </p:cBhvr>
                                      <p:tavLst>
                                        <p:tav tm="0">
                                          <p:val>
                                            <p:fltVal val="0.000000"/>
                                          </p:val>
                                        </p:tav>
                                        <p:tav tm="100000">
                                          <p:val>
                                            <p:strVal val="#ppt_h"/>
                                          </p:val>
                                        </p:tav>
                                      </p:tavLst>
                                    </p:anim>
                                    <p:anim calcmode="lin" valueType="num">
                                      <p:cBhvr>
                                        <p:cTn id="10" dur="500" fill="hold"/>
                                        <p:tgtEl>
                                          <p:spTgt spid="74756"/>
                                        </p:tgtEl>
                                        <p:attrNameLst>
                                          <p:attrName>ppt_w</p:attrName>
                                        </p:attrNameLst>
                                      </p:cBhvr>
                                      <p:tavLst>
                                        <p:tav tm="0">
                                          <p:val>
                                            <p:fltVal val="0.00000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6"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Rectangle 3"/>
          <p:cNvSpPr>
            <a:spLocks noGrp="1"/>
          </p:cNvSpPr>
          <p:nvPr>
            <p:ph idx="1"/>
          </p:nvPr>
        </p:nvSpPr>
        <p:spPr>
          <a:xfrm>
            <a:off x="789940" y="1472565"/>
            <a:ext cx="9627235" cy="1193165"/>
          </a:xfrm>
          <a:noFill/>
          <a:ln>
            <a:noFill/>
          </a:ln>
        </p:spPr>
        <p:txBody>
          <a:bodyPr lIns="91440" tIns="45720" rIns="91440" bIns="45720" anchor="t"/>
          <a:p>
            <a:r>
              <a:rPr lang="en-US" altLang="zh-CN" sz="3600" b="1" dirty="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6.</a:t>
            </a:r>
            <a:r>
              <a:rPr lang="zh-CN" altLang="en-US" sz="3600" b="1" dirty="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文章中，“我”所急切要看到的戏好看吗？</a:t>
            </a:r>
            <a:r>
              <a:rPr sz="36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从哪些句子可以看出来？</a:t>
            </a:r>
            <a:endParaRPr sz="36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r>
              <a:rPr lang="zh-CN" altLang="en-US" sz="3600" b="1" dirty="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endParaRPr lang="zh-CN" altLang="en-US" sz="3600" b="1" dirty="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endParaRPr lang="zh-CN" altLang="en-US" sz="3600" b="1" dirty="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p:txBody>
      </p:sp>
      <p:sp>
        <p:nvSpPr>
          <p:cNvPr id="75780" name="Rectangle 4"/>
          <p:cNvSpPr/>
          <p:nvPr/>
        </p:nvSpPr>
        <p:spPr>
          <a:xfrm>
            <a:off x="2063750" y="2997200"/>
            <a:ext cx="8229600" cy="1036638"/>
          </a:xfrm>
          <a:prstGeom prst="rect">
            <a:avLst/>
          </a:prstGeom>
          <a:noFill/>
          <a:ln w="9525">
            <a:noFill/>
          </a:ln>
        </p:spPr>
        <p:txBody>
          <a:bodyPr anchor="t"/>
          <a:p>
            <a:pPr marL="342900" indent="-342900" eaLnBrk="0" hangingPunct="0">
              <a:lnSpc>
                <a:spcPct val="90000"/>
              </a:lnSpc>
              <a:spcBef>
                <a:spcPct val="20000"/>
              </a:spcBef>
              <a:buChar char="•"/>
            </a:pPr>
            <a:r>
              <a:rPr lang="en-US" altLang="zh-CN" sz="3600" b="1" dirty="0">
                <a:solidFill>
                  <a:srgbClr val="A71A55"/>
                </a:solidFill>
                <a:effectLst>
                  <a:outerShdw blurRad="38100" dist="38100" dir="2700000" algn="tl">
                    <a:srgbClr val="000000">
                      <a:alpha val="43137"/>
                    </a:srgbClr>
                  </a:outerShdw>
                </a:effectLst>
                <a:latin typeface="Calibri" panose="020F0502020204030204" charset="0"/>
                <a:ea typeface="楷体_GB2312" pitchFamily="49" charset="-122"/>
              </a:rPr>
              <a:t>“——</a:t>
            </a:r>
            <a:r>
              <a:rPr lang="zh-CN" altLang="en-US" sz="3600" b="1" dirty="0">
                <a:solidFill>
                  <a:srgbClr val="A71A55"/>
                </a:solidFill>
                <a:effectLst>
                  <a:outerShdw blurRad="38100" dist="38100" dir="2700000" algn="tl">
                    <a:srgbClr val="000000">
                      <a:alpha val="43137"/>
                    </a:srgbClr>
                  </a:outerShdw>
                </a:effectLst>
                <a:latin typeface="楷体_GB2312" pitchFamily="49" charset="-122"/>
                <a:ea typeface="楷体_GB2312" pitchFamily="49" charset="-122"/>
              </a:rPr>
              <a:t> 也不再看到那夜似的好戏了</a:t>
            </a:r>
            <a:r>
              <a:rPr lang="zh-CN" altLang="en-US" sz="3600" b="1" dirty="0">
                <a:solidFill>
                  <a:srgbClr val="A71A55"/>
                </a:solidFill>
                <a:effectLst>
                  <a:outerShdw blurRad="38100" dist="38100" dir="2700000" algn="tl">
                    <a:srgbClr val="000000">
                      <a:alpha val="43137"/>
                    </a:srgbClr>
                  </a:outerShdw>
                </a:effectLst>
                <a:latin typeface="Calibri" panose="020F0502020204030204" charset="0"/>
                <a:ea typeface="楷体_GB2312" pitchFamily="49" charset="-122"/>
              </a:rPr>
              <a:t>”</a:t>
            </a:r>
            <a:r>
              <a:rPr lang="zh-CN" altLang="en-US" sz="3600" b="1" dirty="0">
                <a:solidFill>
                  <a:srgbClr val="A71A55"/>
                </a:solidFill>
                <a:effectLst>
                  <a:outerShdw blurRad="38100" dist="38100" dir="2700000" algn="tl">
                    <a:srgbClr val="000000">
                      <a:alpha val="43137"/>
                    </a:srgbClr>
                  </a:outerShdw>
                </a:effectLst>
                <a:latin typeface="楷体_GB2312" pitchFamily="49" charset="-122"/>
                <a:ea typeface="楷体_GB2312" pitchFamily="49" charset="-122"/>
              </a:rPr>
              <a:t>？</a:t>
            </a:r>
            <a:endParaRPr lang="zh-CN" altLang="en-US" sz="3600" b="1" dirty="0">
              <a:solidFill>
                <a:srgbClr val="A71A55"/>
              </a:solidFill>
              <a:latin typeface="楷体_GB2312" pitchFamily="49" charset="-122"/>
              <a:ea typeface="楷体_GB2312" pitchFamily="49" charset="-122"/>
            </a:endParaRPr>
          </a:p>
          <a:p>
            <a:pPr marL="342900" indent="-342900" eaLnBrk="0" hangingPunct="0">
              <a:lnSpc>
                <a:spcPct val="90000"/>
              </a:lnSpc>
              <a:spcBef>
                <a:spcPct val="20000"/>
              </a:spcBef>
              <a:buChar char="•"/>
            </a:pPr>
            <a:endParaRPr lang="zh-CN" altLang="en-US" sz="3200" dirty="0">
              <a:solidFill>
                <a:srgbClr val="A71A55"/>
              </a:solidFill>
              <a:latin typeface="Calibri" panose="020F0502020204030204" charset="0"/>
              <a:ea typeface="宋体" panose="02010600030101010101" pitchFamily="2" charset="-122"/>
            </a:endParaRPr>
          </a:p>
        </p:txBody>
      </p:sp>
      <p:sp>
        <p:nvSpPr>
          <p:cNvPr id="6" name="文本框 5"/>
          <p:cNvSpPr txBox="1"/>
          <p:nvPr/>
        </p:nvSpPr>
        <p:spPr>
          <a:xfrm>
            <a:off x="372110" y="4034155"/>
            <a:ext cx="11612880" cy="1568450"/>
          </a:xfrm>
          <a:prstGeom prst="rect">
            <a:avLst/>
          </a:prstGeom>
          <a:noFill/>
        </p:spPr>
        <p:txBody>
          <a:bodyPr wrap="square" rtlCol="0">
            <a:spAutoFit/>
          </a:bodyPr>
          <a:p>
            <a:pPr indent="0">
              <a:buNone/>
            </a:pPr>
            <a:r>
              <a:rPr sz="2400" b="1">
                <a:solidFill>
                  <a:srgbClr val="7030A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不好看，小伙伴们很失望。</a:t>
            </a:r>
            <a:endParaRPr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a:p>
            <a:pPr indent="0">
              <a:buNone/>
            </a:pPr>
            <a:r>
              <a:rPr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从“我有些疲倦了”</a:t>
            </a:r>
            <a:r>
              <a:rPr 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我不喝水，</a:t>
            </a:r>
            <a:r>
              <a:rPr lang="zh-CN"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支撑</a:t>
            </a:r>
            <a:r>
              <a:rPr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着仍然看，也说不出见了些什么，只觉得戏子的脸都渐渐的有些稀奇了，那五官浙不明显，似乎融成一片的再没有什么高低”</a:t>
            </a:r>
            <a:r>
              <a:rPr 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我很担心；双喜他们却就破口响喃的骂”</a:t>
            </a:r>
            <a:r>
              <a:rPr 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骂着老旦”</a:t>
            </a:r>
            <a:r>
              <a:rPr lang="zh-CN"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等句子</a:t>
            </a:r>
            <a:r>
              <a:rPr lang="zh-CN"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可以看出来。</a:t>
            </a:r>
            <a:endParaRPr lang="zh-CN"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grpId="0" nodeType="clickEffect">
                                  <p:stCondLst>
                                    <p:cond delay="0"/>
                                  </p:stCondLst>
                                  <p:iterate type="lt">
                                    <p:tmPct val="10000"/>
                                  </p:iterate>
                                  <p:childTnLst>
                                    <p:animMotion origin="layout" path="M 0.0 0.0 L 0.0 -0.07213" pathEditMode="relative">
                                      <p:cBhvr>
                                        <p:cTn id="6" dur="250" accel="50000" decel="50000" autoRev="1" fill="hold">
                                          <p:stCondLst>
                                            <p:cond delay="0"/>
                                          </p:stCondLst>
                                        </p:cTn>
                                        <p:tgtEl>
                                          <p:spTgt spid="75780"/>
                                        </p:tgtEl>
                                        <p:attrNameLst>
                                          <p:attrName>ppt_x</p:attrName>
                                          <p:attrName>ppt_y</p:attrName>
                                        </p:attrNameLst>
                                      </p:cBhvr>
                                    </p:animMotion>
                                    <p:animRot by="1500000">
                                      <p:cBhvr>
                                        <p:cTn id="7" dur="125" fill="hold">
                                          <p:stCondLst>
                                            <p:cond delay="0"/>
                                          </p:stCondLst>
                                        </p:cTn>
                                        <p:tgtEl>
                                          <p:spTgt spid="75780"/>
                                        </p:tgtEl>
                                        <p:attrNameLst>
                                          <p:attrName>r</p:attrName>
                                        </p:attrNameLst>
                                      </p:cBhvr>
                                    </p:animRot>
                                    <p:animRot by="-1500000">
                                      <p:cBhvr>
                                        <p:cTn id="8" dur="125" fill="hold">
                                          <p:stCondLst>
                                            <p:cond delay="125"/>
                                          </p:stCondLst>
                                        </p:cTn>
                                        <p:tgtEl>
                                          <p:spTgt spid="75780"/>
                                        </p:tgtEl>
                                        <p:attrNameLst>
                                          <p:attrName>r</p:attrName>
                                        </p:attrNameLst>
                                      </p:cBhvr>
                                    </p:animRot>
                                    <p:animRot by="-1500000">
                                      <p:cBhvr>
                                        <p:cTn id="9" dur="125" fill="hold">
                                          <p:stCondLst>
                                            <p:cond delay="250"/>
                                          </p:stCondLst>
                                        </p:cTn>
                                        <p:tgtEl>
                                          <p:spTgt spid="75780"/>
                                        </p:tgtEl>
                                        <p:attrNameLst>
                                          <p:attrName>r</p:attrName>
                                        </p:attrNameLst>
                                      </p:cBhvr>
                                    </p:animRot>
                                    <p:animRot by="1500000">
                                      <p:cBhvr>
                                        <p:cTn id="10" dur="125" fill="hold">
                                          <p:stCondLst>
                                            <p:cond delay="375"/>
                                          </p:stCondLst>
                                        </p:cTn>
                                        <p:tgtEl>
                                          <p:spTgt spid="75780"/>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0"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nvGraphicFramePr>
        <p:xfrm>
          <a:off x="445770" y="1219200"/>
          <a:ext cx="11692255" cy="4419600"/>
        </p:xfrm>
        <a:graphic>
          <a:graphicData uri="http://schemas.openxmlformats.org/drawingml/2006/table">
            <a:tbl>
              <a:tblPr firstRow="1" bandRow="1">
                <a:tableStyleId>{5940675A-B579-460E-94D1-54222C63F5DA}</a:tableStyleId>
              </a:tblPr>
              <a:tblGrid>
                <a:gridCol w="11692255"/>
              </a:tblGrid>
              <a:tr h="4419600">
                <a:tc>
                  <a:txBody>
                    <a:bodyPr/>
                    <a:p>
                      <a:pPr indent="0">
                        <a:buNone/>
                      </a:pP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当堂检测</a:t>
                      </a:r>
                      <a:r>
                        <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endPar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3200" b="1">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1.给加点字注音或根据拼音写汉字。</a:t>
                      </a:r>
                      <a:endParaRPr sz="3200" b="1">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3200" b="1">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归省（      ）  不惮（     ）   絮叨（      ）  </a:t>
                      </a:r>
                      <a:endParaRPr sz="3200" b="1">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3200" b="1">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dài（    ）慢   撺掇（     ）   凫（    ）水    </a:t>
                      </a:r>
                      <a:endParaRPr sz="3200" b="1">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3200" b="1">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2. 选择恰当的词语依次填在横线上，正确的一项是（      ）</a:t>
                      </a:r>
                      <a:endParaRPr sz="3200" b="1">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3200" b="1">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一出门，便望见月下的平桥内泊着一只白篷的航船，大家    下船，双喜    前篙，阿发    后篙，年幼的都陪我坐在舱中，较大的聚在船尾。</a:t>
                      </a:r>
                      <a:endParaRPr sz="3200" b="1">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3200" b="1">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A．跳  拔  拔         B．走  拿  拔       </a:t>
                      </a:r>
                      <a:endParaRPr sz="3200" b="1">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3200" b="1">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C．走  拔  拿         D．跳  拿  拿  </a:t>
                      </a:r>
                      <a:endParaRPr sz="3200" b="1">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lang="zh-CN" alt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Rectangle 3"/>
          <p:cNvSpPr>
            <a:spLocks noGrp="1"/>
          </p:cNvSpPr>
          <p:nvPr>
            <p:ph idx="1"/>
          </p:nvPr>
        </p:nvSpPr>
        <p:spPr>
          <a:xfrm>
            <a:off x="789940" y="927735"/>
            <a:ext cx="10900410" cy="2485390"/>
          </a:xfrm>
          <a:noFill/>
          <a:ln>
            <a:noFill/>
          </a:ln>
        </p:spPr>
        <p:txBody>
          <a:bodyPr lIns="91440" tIns="45720" rIns="91440" bIns="45720" anchor="t"/>
          <a:p>
            <a:pPr>
              <a:lnSpc>
                <a:spcPct val="140000"/>
              </a:lnSpc>
            </a:pPr>
            <a:r>
              <a:rPr lang="en-US" altLang="zh-CN" sz="3600" b="1" dirty="0">
                <a:solidFill>
                  <a:srgbClr val="A71A55"/>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6.</a:t>
            </a:r>
            <a:r>
              <a:rPr lang="zh-CN" altLang="en-US" sz="3600" b="1" dirty="0">
                <a:solidFill>
                  <a:srgbClr val="A71A55"/>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那夜的人给你留下怎样的印象？</a:t>
            </a:r>
            <a:endParaRPr lang="zh-CN" altLang="en-US" sz="3600" b="1" dirty="0">
              <a:solidFill>
                <a:srgbClr val="A71A55"/>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a:lnSpc>
                <a:spcPct val="140000"/>
              </a:lnSpc>
              <a:buNone/>
            </a:pPr>
            <a:r>
              <a:rPr lang="zh-CN" altLang="en-US"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请以一位大人和一个孩子为代表，体会他们的性格特点。在文中作圈点批注，然后交流。</a:t>
            </a:r>
            <a:r>
              <a:rPr lang="zh-CN" altLang="en-US" dirty="0"/>
              <a:t> </a:t>
            </a:r>
            <a:r>
              <a:rPr lang="zh-CN" altLang="en-US" b="1" dirty="0">
                <a:latin typeface="宋体" panose="02010600030101010101" pitchFamily="2" charset="-122"/>
              </a:rPr>
              <a:t> </a:t>
            </a:r>
            <a:endParaRPr lang="zh-CN" altLang="en-US" b="1" dirty="0">
              <a:latin typeface="宋体" panose="02010600030101010101" pitchFamily="2" charset="-122"/>
            </a:endParaRPr>
          </a:p>
        </p:txBody>
      </p:sp>
    </p:spTree>
  </p:cSld>
  <p:clrMapOvr>
    <a:masterClrMapping/>
  </p:clrMapOvr>
  <p:transition spd="slow">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nvGraphicFramePr>
        <p:xfrm>
          <a:off x="359410" y="212090"/>
          <a:ext cx="11823700" cy="6005195"/>
        </p:xfrm>
        <a:graphic>
          <a:graphicData uri="http://schemas.openxmlformats.org/drawingml/2006/table">
            <a:tbl>
              <a:tblPr firstRow="1" bandRow="1">
                <a:tableStyleId>{5940675A-B579-460E-94D1-54222C63F5DA}</a:tableStyleId>
              </a:tblPr>
              <a:tblGrid>
                <a:gridCol w="11823700"/>
              </a:tblGrid>
              <a:tr h="6005195">
                <a:tc>
                  <a:txBody>
                    <a:bodyPr/>
                    <a:p>
                      <a:pPr indent="0">
                        <a:buNone/>
                      </a:pP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人物</a:t>
                      </a:r>
                      <a:r>
                        <a:rPr lang="zh-CN"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赏析</a:t>
                      </a:r>
                      <a:r>
                        <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endPar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lang="en-US"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1.</a:t>
                      </a:r>
                      <a:r>
                        <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小说都写了哪些人物？哪个是主要人物？找出描写人物的句子，并结合课文内容说说你对其中一个人物的印象。</a:t>
                      </a:r>
                      <a:endParaRPr sz="24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4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4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4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4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4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4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4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4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4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359410" y="1810385"/>
            <a:ext cx="11823700" cy="4892675"/>
          </a:xfrm>
          <a:prstGeom prst="rect">
            <a:avLst/>
          </a:prstGeom>
          <a:noFill/>
        </p:spPr>
        <p:txBody>
          <a:bodyPr wrap="square" rtlCol="0">
            <a:spAutoFit/>
          </a:bodyPr>
          <a:p>
            <a:r>
              <a:rPr lang="zh-CN" altLang="en-US" sz="2400" b="1">
                <a:solidFill>
                  <a:srgbClr val="7030A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小说主要描写了双喜，其他人物有：“我”、母亲、外祖母、桂生、阿发、六一公公。</a:t>
            </a:r>
            <a:endParaRPr lang="zh-CN" alt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r>
              <a:rPr lang="zh-CN" altLang="en-US" sz="2400" b="1">
                <a:solidFill>
                  <a:srgbClr val="00206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看戏前</a:t>
            </a:r>
            <a:r>
              <a:rPr lang="zh-CN" alt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当“我”因为看不到戏而感到沮丧，人们都叹息地表示同情时，“双喜大悟似的提议了：“大船？八叔的航船不是回来了么？””提得恰到好处，很容易得到大家的支持。当外祖母和母亲还有些不放心时，双喜马上表示“写包票”，同时提出了几条有力的根据，使得“我”能够去看社戏。航船出发了，双喜“拔前篙”第一个出动，像小伙伴中的领头人。这都表现了他的</a:t>
            </a:r>
            <a:r>
              <a:rPr lang="zh-CN" altLang="en-US" sz="2400" b="1">
                <a:solidFill>
                  <a:srgbClr val="00206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聪明、热情、机灵、能干</a:t>
            </a:r>
            <a:r>
              <a:rPr lang="zh-CN" alt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zh-CN" altLang="en-US" sz="2400" b="1">
                <a:solidFill>
                  <a:srgbClr val="00206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看戏时</a:t>
            </a:r>
            <a:r>
              <a:rPr lang="zh-CN" alt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，双喜告诉“我”铁头老生能连翻八十四个筋斗，这说明他已经来看过戏了，这一次是专意陪“我”的。这表现了双喜对“我”的</a:t>
            </a:r>
            <a:r>
              <a:rPr lang="zh-CN" altLang="en-US" sz="2400" b="1">
                <a:solidFill>
                  <a:srgbClr val="00206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友爱、热情</a:t>
            </a:r>
            <a:r>
              <a:rPr lang="zh-CN" alt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那铁头老生没有表演翻筋斗，双喜马上来安慰“我”，“晚上看客少，铁头老生也解了，谁肯显本领给白地看呢？”这表现双喜</a:t>
            </a:r>
            <a:r>
              <a:rPr lang="zh-CN" altLang="en-US" sz="2400" b="1">
                <a:solidFill>
                  <a:srgbClr val="00206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善解人意</a:t>
            </a:r>
            <a:r>
              <a:rPr lang="zh-CN" alt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，对“我”</a:t>
            </a:r>
            <a:r>
              <a:rPr lang="zh-CN" altLang="en-US" sz="2400" b="1">
                <a:solidFill>
                  <a:srgbClr val="00206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非常体贴</a:t>
            </a:r>
            <a:r>
              <a:rPr lang="zh-CN" alt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当大家都</a:t>
            </a:r>
            <a:r>
              <a:rPr lang="zh-CN" altLang="en-US" sz="2400" b="1">
                <a:solidFill>
                  <a:srgbClr val="00206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不想继续看戏时</a:t>
            </a:r>
            <a:r>
              <a:rPr lang="zh-CN" alt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，双喜说“怕他会唱到天明还不完，还是我们走的好罢”，他了解大家的情绪，</a:t>
            </a:r>
            <a:r>
              <a:rPr lang="zh-CN" altLang="en-US" sz="2400" b="1">
                <a:solidFill>
                  <a:srgbClr val="00206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俨然</a:t>
            </a:r>
            <a:r>
              <a:rPr lang="zh-CN" altLang="en-US" sz="2400" b="1">
                <a:solidFill>
                  <a:srgbClr val="00206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像一个兄长样</a:t>
            </a:r>
            <a:r>
              <a:rPr lang="zh-CN" alt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zh-CN" altLang="en-US" sz="2400" b="1">
                <a:solidFill>
                  <a:srgbClr val="00206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归航中</a:t>
            </a:r>
            <a:r>
              <a:rPr lang="zh-CN" alt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，双喜认为多偷阿发家的罗汉豆，阿发的娘若知道了会哭骂的；用了八公公的盐和柴，老头子会骂的。这又表明了双喜</a:t>
            </a:r>
            <a:r>
              <a:rPr lang="zh-CN" altLang="en-US" sz="2400" b="1">
                <a:solidFill>
                  <a:srgbClr val="00206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考虑得周全</a:t>
            </a:r>
            <a:r>
              <a:rPr lang="zh-CN" alt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endParaRPr lang="zh-CN" alt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nvGraphicFramePr>
        <p:xfrm>
          <a:off x="405765" y="509270"/>
          <a:ext cx="11823700" cy="6005195"/>
        </p:xfrm>
        <a:graphic>
          <a:graphicData uri="http://schemas.openxmlformats.org/drawingml/2006/table">
            <a:tbl>
              <a:tblPr firstRow="1" bandRow="1">
                <a:tableStyleId>{5940675A-B579-460E-94D1-54222C63F5DA}</a:tableStyleId>
              </a:tblPr>
              <a:tblGrid>
                <a:gridCol w="11823700"/>
              </a:tblGrid>
              <a:tr h="6005195">
                <a:tc>
                  <a:txBody>
                    <a:bodyPr/>
                    <a:p>
                      <a:pPr indent="0">
                        <a:buNone/>
                      </a:pP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人物</a:t>
                      </a:r>
                      <a:r>
                        <a:rPr lang="zh-CN"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赏析</a:t>
                      </a:r>
                      <a:r>
                        <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endPar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lang="en-US"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lang="en-US"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2.</a:t>
                      </a:r>
                      <a:r>
                        <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联系文章内容说说你对桂生、阿发、六一公公这几个人物的印象。</a:t>
                      </a: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4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4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4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4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4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4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4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4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4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562610" y="2406015"/>
            <a:ext cx="11823700" cy="3107690"/>
          </a:xfrm>
          <a:prstGeom prst="rect">
            <a:avLst/>
          </a:prstGeom>
          <a:noFill/>
        </p:spPr>
        <p:txBody>
          <a:bodyPr wrap="square" rtlCol="0">
            <a:spAutoFit/>
          </a:bodyPr>
          <a:p>
            <a:r>
              <a:rPr lang="zh-CN" altLang="en-US"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桂生</a:t>
            </a:r>
            <a:r>
              <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因没有给“我”买到豆浆，要给“我”舀一部水来喝；</a:t>
            </a:r>
            <a:endPar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r>
              <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为补偿对“我”的歉意，他想出了偷罗汉豆的主意，可见他的</a:t>
            </a:r>
            <a:r>
              <a:rPr lang="zh-CN" altLang="en-US"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热忱</a:t>
            </a:r>
            <a:r>
              <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endPar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endPar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r>
              <a:rPr lang="zh-CN" altLang="en-US"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阿发</a:t>
            </a:r>
            <a:r>
              <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建议小伙伴们偷摘自家的豆。他多么纯</a:t>
            </a:r>
            <a:r>
              <a:rPr lang="zh-CN" altLang="en-US"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真无邪、憨厚无私</a:t>
            </a:r>
            <a:r>
              <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endPar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endPar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r>
              <a:rPr lang="zh-CN" altLang="en-US"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六一公公</a:t>
            </a:r>
            <a:r>
              <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只对小伙伴们摘豆“踏坏了不少”表示惋惜，这是劳动人民珍爱劳动成果的本色；他亲自给“我”送罗汉豆，又表明他的</a:t>
            </a:r>
            <a:r>
              <a:rPr lang="zh-CN" altLang="en-US"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淳朴、好客</a:t>
            </a:r>
            <a:r>
              <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endPar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arn(inVertic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arn(inVertical)">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 Box 2"/>
          <p:cNvSpPr txBox="1"/>
          <p:nvPr/>
        </p:nvSpPr>
        <p:spPr>
          <a:xfrm>
            <a:off x="434340" y="1267460"/>
            <a:ext cx="6815455" cy="5507990"/>
          </a:xfrm>
          <a:prstGeom prst="rect">
            <a:avLst/>
          </a:prstGeom>
          <a:noFill/>
          <a:ln w="9525">
            <a:noFill/>
          </a:ln>
        </p:spPr>
        <p:txBody>
          <a:bodyPr wrap="square" anchor="t">
            <a:spAutoFit/>
          </a:bodyPr>
          <a:p>
            <a:r>
              <a:rPr lang="zh-CN" altLang="zh-CN" sz="2800" b="1" dirty="0">
                <a:latin typeface="宋体" panose="02010600030101010101" pitchFamily="2" charset="-122"/>
                <a:ea typeface="宋体" panose="02010600030101010101" pitchFamily="2" charset="-122"/>
              </a:rPr>
              <a:t>    </a:t>
            </a:r>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鲁迅，原名周树人，文学家、革命家、思想家。浙江绍兴人，有小说、杂文、散文、诗歌等，都收在</a:t>
            </a:r>
            <a:r>
              <a:rPr lang="zh-CN"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鲁迅全集</a:t>
            </a:r>
            <a:r>
              <a:rPr lang="zh-CN"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里。</a:t>
            </a:r>
            <a:r>
              <a:rPr lang="zh-CN"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1918</a:t>
            </a:r>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年发表了中国文学史上第一篇白话小说</a:t>
            </a:r>
            <a:r>
              <a:rPr lang="zh-CN"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狂人日记</a:t>
            </a:r>
            <a:r>
              <a:rPr lang="zh-CN"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1921</a:t>
            </a:r>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年又发表了中篇小说</a:t>
            </a:r>
            <a:r>
              <a:rPr lang="zh-CN"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阿</a:t>
            </a:r>
            <a:r>
              <a:rPr lang="zh-CN"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Q</a:t>
            </a:r>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正传</a:t>
            </a:r>
            <a:r>
              <a:rPr lang="zh-CN"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。有小说集</a:t>
            </a:r>
            <a:r>
              <a:rPr lang="zh-CN"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呐喊</a:t>
            </a:r>
            <a:r>
              <a:rPr lang="zh-CN"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彷徨</a:t>
            </a:r>
            <a:r>
              <a:rPr lang="zh-CN"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故事新编</a:t>
            </a:r>
            <a:r>
              <a:rPr lang="zh-CN"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三部，散文集</a:t>
            </a:r>
            <a:r>
              <a:rPr lang="zh-CN"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朝花夕拾</a:t>
            </a:r>
            <a:r>
              <a:rPr lang="zh-CN"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，散文诗集</a:t>
            </a:r>
            <a:r>
              <a:rPr lang="zh-CN"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野草</a:t>
            </a:r>
            <a:r>
              <a:rPr lang="zh-CN"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，杂文集</a:t>
            </a:r>
            <a:r>
              <a:rPr lang="zh-CN"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坟</a:t>
            </a:r>
            <a:r>
              <a:rPr lang="zh-CN"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华盖集</a:t>
            </a:r>
            <a:r>
              <a:rPr lang="zh-CN"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二心集</a:t>
            </a:r>
            <a:r>
              <a:rPr lang="zh-CN"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等。</a:t>
            </a:r>
            <a:endPar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endParaRPr lang="zh-CN"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p:txBody>
      </p:sp>
      <p:sp>
        <p:nvSpPr>
          <p:cNvPr id="5122" name="Text Box 3"/>
          <p:cNvSpPr txBox="1"/>
          <p:nvPr/>
        </p:nvSpPr>
        <p:spPr>
          <a:xfrm>
            <a:off x="7375525" y="-349250"/>
            <a:ext cx="309880" cy="460375"/>
          </a:xfrm>
          <a:prstGeom prst="rect">
            <a:avLst/>
          </a:prstGeom>
          <a:noFill/>
          <a:ln w="9525">
            <a:noFill/>
          </a:ln>
        </p:spPr>
        <p:txBody>
          <a:bodyPr wrap="none" anchor="t">
            <a:spAutoFit/>
          </a:bodyPr>
          <a:p>
            <a:endParaRPr lang="zh-CN" altLang="zh-CN" sz="2400" dirty="0">
              <a:latin typeface="Times New Roman" panose="02020603050405020304" pitchFamily="18" charset="0"/>
              <a:ea typeface="宋体" panose="02010600030101010101" pitchFamily="2" charset="-122"/>
            </a:endParaRPr>
          </a:p>
        </p:txBody>
      </p:sp>
      <p:pic>
        <p:nvPicPr>
          <p:cNvPr id="5123" name="Picture 7" descr="11094341_245663"/>
          <p:cNvPicPr>
            <a:picLocks noChangeAspect="1"/>
          </p:cNvPicPr>
          <p:nvPr/>
        </p:nvPicPr>
        <p:blipFill>
          <a:blip r:embed="rId1"/>
          <a:stretch>
            <a:fillRect/>
          </a:stretch>
        </p:blipFill>
        <p:spPr>
          <a:xfrm>
            <a:off x="7680325" y="1412875"/>
            <a:ext cx="2279650" cy="3168650"/>
          </a:xfrm>
          <a:prstGeom prst="rect">
            <a:avLst/>
          </a:prstGeom>
          <a:noFill/>
          <a:ln w="9525">
            <a:noFill/>
          </a:ln>
        </p:spPr>
      </p:pic>
      <p:sp>
        <p:nvSpPr>
          <p:cNvPr id="2" name="文本框 1"/>
          <p:cNvSpPr txBox="1"/>
          <p:nvPr/>
        </p:nvSpPr>
        <p:spPr>
          <a:xfrm>
            <a:off x="1918335" y="329565"/>
            <a:ext cx="3524885" cy="706755"/>
          </a:xfrm>
          <a:prstGeom prst="rect">
            <a:avLst/>
          </a:prstGeom>
          <a:noFill/>
        </p:spPr>
        <p:txBody>
          <a:bodyPr wrap="square" rtlCol="0" anchor="t">
            <a:spAutoFit/>
          </a:bodyPr>
          <a:p>
            <a:r>
              <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作者简介</a:t>
            </a:r>
            <a:endParaRPr lang="zh-CN" altLang="en-US" sz="400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121"/>
                                        </p:tgtEl>
                                        <p:attrNameLst>
                                          <p:attrName>style.visibility</p:attrName>
                                        </p:attrNameLst>
                                      </p:cBhvr>
                                      <p:to>
                                        <p:strVal val="visible"/>
                                      </p:to>
                                    </p:set>
                                    <p:animEffect transition="in" filter="barn(inVertical)">
                                      <p:cBhvr>
                                        <p:cTn id="7" dur="500"/>
                                        <p:tgtEl>
                                          <p:spTgt spid="5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nvGraphicFramePr>
        <p:xfrm>
          <a:off x="40640" y="123190"/>
          <a:ext cx="12082780" cy="8747125"/>
        </p:xfrm>
        <a:graphic>
          <a:graphicData uri="http://schemas.openxmlformats.org/drawingml/2006/table">
            <a:tbl>
              <a:tblPr firstRow="1" bandRow="1">
                <a:tableStyleId>{5940675A-B579-460E-94D1-54222C63F5DA}</a:tableStyleId>
              </a:tblPr>
              <a:tblGrid>
                <a:gridCol w="12082780"/>
              </a:tblGrid>
              <a:tr h="8747125">
                <a:tc>
                  <a:txBody>
                    <a:bodyPr/>
                    <a:p>
                      <a:pPr indent="0">
                        <a:buNone/>
                      </a:pP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endPar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你如何理解“偷”罗汉豆这一行为？</a:t>
                      </a: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7" name="文本框 6"/>
          <p:cNvSpPr txBox="1"/>
          <p:nvPr/>
        </p:nvSpPr>
        <p:spPr>
          <a:xfrm>
            <a:off x="337185" y="2465705"/>
            <a:ext cx="11269980" cy="2306955"/>
          </a:xfrm>
          <a:prstGeom prst="rect">
            <a:avLst/>
          </a:prstGeom>
          <a:noFill/>
        </p:spPr>
        <p:txBody>
          <a:bodyPr wrap="square" rtlCol="0">
            <a:spAutoFit/>
          </a:bodyPr>
          <a:p>
            <a:pPr indent="0">
              <a:buNone/>
            </a:pPr>
            <a:endParaRPr sz="24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偷”中凝结着小朋友们诚恳待客的热情，</a:t>
            </a:r>
            <a:endParaRPr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a:p>
            <a:pPr indent="0">
              <a:buNone/>
            </a:pPr>
            <a:r>
              <a:rPr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“偷”中跳动着小朋友们纯洁无私的心，</a:t>
            </a:r>
            <a:endParaRPr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a:p>
            <a:pPr indent="0">
              <a:buNone/>
            </a:pPr>
            <a:r>
              <a:rPr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“偷”中反映着小朋友们周到细致、天真纯朴的天性。</a:t>
            </a:r>
            <a:endParaRPr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a:p>
            <a:pPr indent="0">
              <a:buNone/>
            </a:pPr>
            <a:r>
              <a:rPr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“偷”，一改一般意义上的“品德败坏、遭人唾弃”的意义，而成为一种热情的、无私的、天真质朴的“偷”，</a:t>
            </a:r>
            <a:r>
              <a:rPr 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alt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偷</a:t>
            </a:r>
            <a:r>
              <a:rPr 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出了</a:t>
            </a:r>
            <a:r>
              <a:rPr lang="zh-CN"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情趣</a:t>
            </a:r>
            <a:r>
              <a:rPr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，“偷”出了欢乐。</a:t>
            </a:r>
            <a:endParaRPr lang="zh-CN"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2" name="Rectangle 2"/>
          <p:cNvSpPr>
            <a:spLocks noGrp="1"/>
          </p:cNvSpPr>
          <p:nvPr>
            <p:ph type="title"/>
          </p:nvPr>
        </p:nvSpPr>
        <p:spPr>
          <a:xfrm>
            <a:off x="2445703" y="1317625"/>
            <a:ext cx="8229600" cy="725488"/>
          </a:xfrm>
        </p:spPr>
        <p:txBody>
          <a:bodyPr lIns="91440" tIns="45720" rIns="91440" bIns="45720" anchor="ctr"/>
          <a:p>
            <a:r>
              <a:rPr lang="zh-CN" altLang="en-US" sz="4000" b="1" dirty="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“那夜”人情之美 </a:t>
            </a:r>
            <a:endParaRPr lang="zh-CN" altLang="en-US" sz="4000" b="1" dirty="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p:txBody>
      </p:sp>
      <p:sp>
        <p:nvSpPr>
          <p:cNvPr id="17410" name="Rectangle 3"/>
          <p:cNvSpPr>
            <a:spLocks noGrp="1"/>
          </p:cNvSpPr>
          <p:nvPr>
            <p:ph idx="1"/>
          </p:nvPr>
        </p:nvSpPr>
        <p:spPr>
          <a:xfrm>
            <a:off x="1447165" y="2297113"/>
            <a:ext cx="8675688" cy="4897437"/>
          </a:xfrm>
          <a:noFill/>
          <a:ln>
            <a:noFill/>
          </a:ln>
        </p:spPr>
        <p:txBody>
          <a:bodyPr lIns="91440" tIns="45720" rIns="91440" bIns="45720" anchor="t"/>
          <a:p>
            <a:pPr>
              <a:lnSpc>
                <a:spcPct val="125000"/>
              </a:lnSpc>
            </a:pPr>
            <a:r>
              <a:rPr lang="zh-CN" altLang="en-US" sz="32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双喜，你们这班小鬼，昨天偷了我的豆了罢</a:t>
            </a:r>
            <a:r>
              <a:rPr lang="en-US" altLang="zh-CN" sz="32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en-US" sz="32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又不肯好好的摘，踏坏了不少。 </a:t>
            </a:r>
            <a:endParaRPr lang="zh-CN" altLang="en-US" sz="32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a:lnSpc>
                <a:spcPct val="125000"/>
              </a:lnSpc>
            </a:pPr>
            <a:r>
              <a:rPr lang="zh-CN" altLang="en-US" sz="32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请客</a:t>
            </a:r>
            <a:r>
              <a:rPr lang="en-US" altLang="zh-CN" sz="32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en-US" sz="32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这是应该的。 </a:t>
            </a:r>
            <a:endParaRPr lang="zh-CN" altLang="en-US" sz="32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a:lnSpc>
                <a:spcPct val="125000"/>
              </a:lnSpc>
            </a:pPr>
            <a:r>
              <a:rPr lang="zh-CN" altLang="en-US" sz="32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迅哥儿，昨天的戏可好么</a:t>
            </a:r>
            <a:r>
              <a:rPr lang="en-US" altLang="zh-CN" sz="32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endParaRPr lang="en-US" altLang="zh-CN" sz="32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a:lnSpc>
                <a:spcPct val="125000"/>
              </a:lnSpc>
            </a:pPr>
            <a:r>
              <a:rPr lang="zh-CN" altLang="en-US" sz="32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豆可中吃呢</a:t>
            </a:r>
            <a:r>
              <a:rPr lang="en-US" altLang="zh-CN" sz="32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endParaRPr lang="en-US" altLang="zh-CN" sz="32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a:lnSpc>
                <a:spcPct val="125000"/>
              </a:lnSpc>
            </a:pPr>
            <a:r>
              <a:rPr lang="zh-CN" altLang="en-US" sz="32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我的豆种是粒粒挑选过的 </a:t>
            </a:r>
            <a:r>
              <a:rPr lang="en-US" altLang="zh-CN" sz="32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endParaRPr lang="en-US" altLang="zh-CN" sz="32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grpId="0" nodeType="clickEffect">
                                  <p:stCondLst>
                                    <p:cond delay="0"/>
                                  </p:stCondLst>
                                  <p:childTnLst>
                                    <p:set>
                                      <p:cBhvr>
                                        <p:cTn id="6" dur="1" fill="hold">
                                          <p:stCondLst>
                                            <p:cond delay="0"/>
                                          </p:stCondLst>
                                        </p:cTn>
                                        <p:tgtEl>
                                          <p:spTgt spid="81922"/>
                                        </p:tgtEl>
                                        <p:attrNameLst>
                                          <p:attrName>style.visibility</p:attrName>
                                        </p:attrNameLst>
                                      </p:cBhvr>
                                      <p:to>
                                        <p:strVal val="visible"/>
                                      </p:to>
                                    </p:set>
                                    <p:anim calcmode="lin" valueType="num">
                                      <p:cBhvr>
                                        <p:cTn id="7" dur="1000" fill="hold"/>
                                        <p:tgtEl>
                                          <p:spTgt spid="81922"/>
                                        </p:tgtEl>
                                        <p:attrNameLst>
                                          <p:attrName>ppt_w</p:attrName>
                                        </p:attrNameLst>
                                      </p:cBhvr>
                                      <p:tavLst>
                                        <p:tav tm="0">
                                          <p:val>
                                            <p:strVal val="#ppt_w*2.5"/>
                                          </p:val>
                                        </p:tav>
                                        <p:tav tm="100000">
                                          <p:val>
                                            <p:strVal val="#ppt_w"/>
                                          </p:val>
                                        </p:tav>
                                      </p:tavLst>
                                    </p:anim>
                                    <p:anim calcmode="lin" valueType="num">
                                      <p:cBhvr>
                                        <p:cTn id="8" dur="1000" fill="hold"/>
                                        <p:tgtEl>
                                          <p:spTgt spid="81922"/>
                                        </p:tgtEl>
                                        <p:attrNameLst>
                                          <p:attrName>ppt_h</p:attrName>
                                        </p:attrNameLst>
                                      </p:cBhvr>
                                      <p:tavLst>
                                        <p:tav tm="0">
                                          <p:val>
                                            <p:strVal val="#ppt_h*0.01"/>
                                          </p:val>
                                        </p:tav>
                                        <p:tav tm="100000">
                                          <p:val>
                                            <p:strVal val="#ppt_h"/>
                                          </p:val>
                                        </p:tav>
                                      </p:tavLst>
                                    </p:anim>
                                    <p:anim calcmode="lin" valueType="num">
                                      <p:cBhvr>
                                        <p:cTn id="9" dur="1000" fill="hold"/>
                                        <p:tgtEl>
                                          <p:spTgt spid="81922"/>
                                        </p:tgtEl>
                                        <p:attrNameLst>
                                          <p:attrName>ppt_x</p:attrName>
                                        </p:attrNameLst>
                                      </p:cBhvr>
                                      <p:tavLst>
                                        <p:tav tm="0">
                                          <p:val>
                                            <p:strVal val="#ppt_x"/>
                                          </p:val>
                                        </p:tav>
                                        <p:tav tm="100000">
                                          <p:val>
                                            <p:strVal val="#ppt_x"/>
                                          </p:val>
                                        </p:tav>
                                      </p:tavLst>
                                    </p:anim>
                                    <p:anim calcmode="lin" valueType="num">
                                      <p:cBhvr>
                                        <p:cTn id="10" dur="1000" fill="hold"/>
                                        <p:tgtEl>
                                          <p:spTgt spid="81922"/>
                                        </p:tgtEl>
                                        <p:attrNameLst>
                                          <p:attrName>ppt_y</p:attrName>
                                        </p:attrNameLst>
                                      </p:cBhvr>
                                      <p:tavLst>
                                        <p:tav tm="0">
                                          <p:val>
                                            <p:strVal val="#ppt_h+1"/>
                                          </p:val>
                                        </p:tav>
                                        <p:tav tm="100000">
                                          <p:val>
                                            <p:strVal val="#ppt_y"/>
                                          </p:val>
                                        </p:tav>
                                      </p:tavLst>
                                    </p:anim>
                                    <p:animEffect transition="in" filter="fade">
                                      <p:cBhvr>
                                        <p:cTn id="11" dur="1000"/>
                                        <p:tgtEl>
                                          <p:spTgt spid="819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Rectangle 3"/>
          <p:cNvSpPr>
            <a:spLocks noGrp="1"/>
          </p:cNvSpPr>
          <p:nvPr>
            <p:ph idx="1"/>
          </p:nvPr>
        </p:nvSpPr>
        <p:spPr>
          <a:xfrm>
            <a:off x="1199515" y="1259205"/>
            <a:ext cx="10930255" cy="4432935"/>
          </a:xfrm>
          <a:noFill/>
          <a:ln>
            <a:noFill/>
          </a:ln>
        </p:spPr>
        <p:txBody>
          <a:bodyPr lIns="91440" tIns="45720" rIns="91440" bIns="45720" anchor="t"/>
          <a:p>
            <a:r>
              <a:rPr lang="en-US" altLang="zh-CN" sz="36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en-US" sz="36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社戏</a:t>
            </a:r>
            <a:r>
              <a:rPr lang="en-US" altLang="zh-CN" sz="36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en-US" sz="36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写于</a:t>
            </a:r>
            <a:r>
              <a:rPr lang="en-US" altLang="zh-CN" sz="36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1922</a:t>
            </a:r>
            <a:r>
              <a:rPr lang="zh-CN" altLang="en-US" sz="36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年，由于辛亥革命不够彻底，封建教育的思想仍紧紧地禁锢着大家的头脑，儿童教育就更成为封建教育制度的牺牲品。枯燥无味的教育内容，使得学生身心都得不到健康发展。少年儿童们渴望自由，向往大自然的美好风物以及人与人之间的亲密融洽、友爱互助的关系。鲁迅的</a:t>
            </a:r>
            <a:r>
              <a:rPr lang="en-US" altLang="zh-CN" sz="36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en-US" sz="36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社戏</a:t>
            </a:r>
            <a:r>
              <a:rPr lang="en-US" altLang="zh-CN" sz="36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en-US" sz="36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正是在这种背景之下，以一个少年儿童的视角来观察社会、体察人情，文章处处洋溢着友谊的纯真和爱的温情，写得真切而又生动。</a:t>
            </a:r>
            <a:endParaRPr lang="zh-CN" altLang="en-US" sz="36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p:txBody>
      </p:sp>
    </p:spTree>
  </p:cSld>
  <p:clrMapOvr>
    <a:masterClrMapping/>
  </p:clrMapOvr>
  <p:transition spd="slow">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Rectangle 3"/>
          <p:cNvSpPr>
            <a:spLocks noGrp="1"/>
          </p:cNvSpPr>
          <p:nvPr>
            <p:ph idx="1"/>
          </p:nvPr>
        </p:nvSpPr>
        <p:spPr>
          <a:xfrm>
            <a:off x="1981200" y="1600200"/>
            <a:ext cx="8229600" cy="1468438"/>
          </a:xfrm>
          <a:noFill/>
          <a:ln>
            <a:noFill/>
          </a:ln>
        </p:spPr>
        <p:txBody>
          <a:bodyPr lIns="91440" tIns="45720" rIns="91440" bIns="45720" anchor="t"/>
          <a:p>
            <a:r>
              <a:rPr lang="zh-CN" altLang="en-US" sz="4000" b="1" dirty="0">
                <a:solidFill>
                  <a:srgbClr val="010756"/>
                </a:solidFill>
                <a:effectLst>
                  <a:outerShdw blurRad="38100" dist="38100" dir="2700000" algn="tl">
                    <a:srgbClr val="000000">
                      <a:alpha val="43137"/>
                    </a:srgbClr>
                  </a:outerShdw>
                </a:effectLst>
                <a:latin typeface="宋体" panose="02010600030101010101" pitchFamily="2" charset="-122"/>
              </a:rPr>
              <a:t>你的家乡有哪些文化习俗？</a:t>
            </a:r>
            <a:endParaRPr lang="zh-CN" altLang="en-US" sz="4000" b="1" dirty="0">
              <a:solidFill>
                <a:srgbClr val="010756"/>
              </a:solidFill>
              <a:effectLst>
                <a:outerShdw blurRad="38100" dist="38100" dir="2700000" algn="tl">
                  <a:srgbClr val="000000">
                    <a:alpha val="43137"/>
                  </a:srgbClr>
                </a:outerShdw>
              </a:effectLst>
              <a:latin typeface="宋体" panose="02010600030101010101" pitchFamily="2" charset="-122"/>
            </a:endParaRPr>
          </a:p>
          <a:p>
            <a:r>
              <a:rPr lang="zh-CN" altLang="en-US" sz="4000" b="1" dirty="0">
                <a:solidFill>
                  <a:srgbClr val="010756"/>
                </a:solidFill>
                <a:effectLst>
                  <a:outerShdw blurRad="38100" dist="38100" dir="2700000" algn="tl">
                    <a:srgbClr val="000000">
                      <a:alpha val="43137"/>
                    </a:srgbClr>
                  </a:outerShdw>
                </a:effectLst>
                <a:latin typeface="宋体" panose="02010600030101010101" pitchFamily="2" charset="-122"/>
              </a:rPr>
              <a:t>与同学们交流，上台说给大家听听。 </a:t>
            </a:r>
            <a:endParaRPr lang="zh-CN" altLang="en-US" sz="4000" b="1" dirty="0">
              <a:solidFill>
                <a:srgbClr val="010756"/>
              </a:solidFill>
              <a:effectLst>
                <a:outerShdw blurRad="38100" dist="38100" dir="2700000" algn="tl">
                  <a:srgbClr val="000000">
                    <a:alpha val="43137"/>
                  </a:srgbClr>
                </a:outerShdw>
              </a:effectLst>
              <a:latin typeface="宋体" panose="02010600030101010101" pitchFamily="2" charset="-122"/>
            </a:endParaRPr>
          </a:p>
        </p:txBody>
      </p:sp>
    </p:spTree>
  </p:cSld>
  <p:clrMapOvr>
    <a:masterClrMapping/>
  </p:clrMapOvr>
  <p:transition spd="slow">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内容占位符 2"/>
          <p:cNvSpPr>
            <a:spLocks noGrp="1"/>
          </p:cNvSpPr>
          <p:nvPr>
            <p:ph idx="1"/>
          </p:nvPr>
        </p:nvSpPr>
        <p:spPr>
          <a:xfrm>
            <a:off x="574675" y="1731645"/>
            <a:ext cx="11042650" cy="5215890"/>
          </a:xfrm>
          <a:noFill/>
          <a:ln>
            <a:noFill/>
          </a:ln>
        </p:spPr>
        <p:txBody>
          <a:bodyPr lIns="91440" tIns="45720" rIns="91440" bIns="45720" anchor="t"/>
          <a:p>
            <a:r>
              <a:rPr lang="en-US" altLang="zh-CN" sz="32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⑴</a:t>
            </a:r>
            <a:r>
              <a:rPr lang="zh-CN" altLang="zh-CN" sz="32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写心情的抑扬，就是文章的波澜，吸引读者的阅读兴趣；</a:t>
            </a:r>
            <a:endParaRPr lang="zh-CN" altLang="en-US" sz="32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r>
              <a:rPr lang="en-US" altLang="zh-CN" sz="32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⑵</a:t>
            </a:r>
            <a:r>
              <a:rPr lang="zh-CN" altLang="zh-CN" sz="32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增加了故事情节的曲折，小说没有曲折就不好看；</a:t>
            </a:r>
            <a:endParaRPr lang="zh-CN" altLang="en-US" sz="32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r>
              <a:rPr lang="en-US" altLang="zh-CN" sz="32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⑶</a:t>
            </a:r>
            <a:r>
              <a:rPr lang="zh-CN" altLang="zh-CN" sz="32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表现了外祖母</a:t>
            </a:r>
            <a:r>
              <a:rPr lang="zh-CN" altLang="en-US" sz="32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zh-CN" sz="32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妈妈的关爱和乡亲的友善；</a:t>
            </a:r>
            <a:endParaRPr lang="zh-CN" altLang="en-US" sz="32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r>
              <a:rPr lang="en-US" altLang="zh-CN" sz="32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⑷</a:t>
            </a:r>
            <a:r>
              <a:rPr lang="zh-CN" altLang="zh-CN" sz="32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双喜出场，有关朋友们集体出场，没有这十几个少年，故事就无法展开；</a:t>
            </a:r>
            <a:endParaRPr lang="zh-CN" altLang="en-US" sz="32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r>
              <a:rPr lang="en-US" altLang="zh-CN" sz="32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⑸</a:t>
            </a:r>
            <a:r>
              <a:rPr lang="zh-CN" altLang="zh-CN" sz="32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抒写友情，为月下航行与月下偷豆做好铺垫；</a:t>
            </a:r>
            <a:endParaRPr lang="zh-CN" altLang="en-US" sz="32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r>
              <a:rPr lang="en-US" altLang="zh-CN" sz="32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⑹</a:t>
            </a:r>
            <a:r>
              <a:rPr lang="zh-CN" altLang="zh-CN" sz="32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将少年朋友们巧妙地集聚到</a:t>
            </a:r>
            <a:r>
              <a:rPr lang="en-US" altLang="zh-CN" sz="32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zh-CN" sz="32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航船</a:t>
            </a:r>
            <a:r>
              <a:rPr lang="en-US" altLang="zh-CN" sz="32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zh-CN" sz="32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这个场景上，表现了一群美好少年的形象。</a:t>
            </a:r>
            <a:endParaRPr lang="zh-CN" altLang="zh-CN" sz="32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p:txBody>
      </p:sp>
      <p:sp>
        <p:nvSpPr>
          <p:cNvPr id="11266" name="WordArt 5"/>
          <p:cNvSpPr>
            <a:spLocks noTextEdit="1"/>
          </p:cNvSpPr>
          <p:nvPr/>
        </p:nvSpPr>
        <p:spPr>
          <a:xfrm>
            <a:off x="3104515" y="393065"/>
            <a:ext cx="5433060" cy="628650"/>
          </a:xfrm>
          <a:prstGeom prst="rect">
            <a:avLst/>
          </a:prstGeom>
        </p:spPr>
        <p:txBody>
          <a:bodyPr wrap="none" fromWordArt="1">
            <a:prstTxWarp prst="textPlain">
              <a:avLst>
                <a:gd name="adj" fmla="val 50000"/>
              </a:avLst>
            </a:prstTxWarp>
            <a:normAutofit fontScale="80000"/>
          </a:bodyPr>
          <a:p>
            <a:pPr algn="ctr"/>
            <a:r>
              <a:rPr lang="zh-CN" altLang="en-US" sz="4000" b="1">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黑体" panose="02010609060101010101" charset="-122"/>
                <a:ea typeface="黑体" panose="02010609060101010101" charset="-122"/>
              </a:rPr>
              <a:t>用读小说的方法读小说</a:t>
            </a:r>
            <a:endParaRPr lang="zh-CN" altLang="en-US" sz="4000" b="1">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标题 1"/>
          <p:cNvSpPr>
            <a:spLocks noGrp="1"/>
          </p:cNvSpPr>
          <p:nvPr>
            <p:ph type="title"/>
          </p:nvPr>
        </p:nvSpPr>
        <p:spPr>
          <a:xfrm>
            <a:off x="4004945" y="1028065"/>
            <a:ext cx="8229600" cy="1143000"/>
          </a:xfrm>
        </p:spPr>
        <p:txBody>
          <a:bodyPr lIns="91440" tIns="45720" rIns="91440" bIns="45720" anchor="ctr"/>
          <a:p>
            <a:r>
              <a:rPr lang="zh-CN" altLang="zh-CN" sz="3600" b="1" dirty="0">
                <a:solidFill>
                  <a:srgbClr val="FF0000"/>
                </a:solidFill>
                <a:effectLst>
                  <a:outerShdw blurRad="38100" dist="38100" dir="2700000" algn="tl">
                    <a:srgbClr val="000000">
                      <a:alpha val="43137"/>
                    </a:srgbClr>
                  </a:outerShdw>
                </a:effectLst>
                <a:ea typeface="微软雅黑" panose="020B0503020204020204" charset="-122"/>
              </a:rPr>
              <a:t>细节</a:t>
            </a:r>
            <a:r>
              <a:rPr lang="zh-CN" altLang="en-US" sz="3600" b="1" dirty="0">
                <a:solidFill>
                  <a:srgbClr val="FF0000"/>
                </a:solidFill>
                <a:effectLst>
                  <a:outerShdw blurRad="38100" dist="38100" dir="2700000" algn="tl">
                    <a:srgbClr val="000000">
                      <a:alpha val="43137"/>
                    </a:srgbClr>
                  </a:outerShdw>
                </a:effectLst>
                <a:ea typeface="微软雅黑" panose="020B0503020204020204" charset="-122"/>
              </a:rPr>
              <a:t>的妙处</a:t>
            </a:r>
            <a:endParaRPr lang="zh-CN" altLang="en-US" sz="3600" b="1" dirty="0">
              <a:solidFill>
                <a:srgbClr val="FF0000"/>
              </a:solidFill>
              <a:effectLst>
                <a:outerShdw blurRad="38100" dist="38100" dir="2700000" algn="tl">
                  <a:srgbClr val="000000">
                    <a:alpha val="43137"/>
                  </a:srgbClr>
                </a:outerShdw>
              </a:effectLst>
              <a:ea typeface="微软雅黑" panose="020B0503020204020204" charset="-122"/>
            </a:endParaRPr>
          </a:p>
        </p:txBody>
      </p:sp>
      <p:sp>
        <p:nvSpPr>
          <p:cNvPr id="12290" name="Rectangle 1"/>
          <p:cNvSpPr/>
          <p:nvPr/>
        </p:nvSpPr>
        <p:spPr>
          <a:xfrm>
            <a:off x="356235" y="2299335"/>
            <a:ext cx="11472545" cy="4030980"/>
          </a:xfrm>
          <a:prstGeom prst="rect">
            <a:avLst/>
          </a:prstGeom>
          <a:noFill/>
          <a:ln w="9525">
            <a:noFill/>
          </a:ln>
        </p:spPr>
        <p:txBody>
          <a:bodyPr wrap="square" anchor="ctr">
            <a:spAutoFit/>
          </a:bodyPr>
          <a:p>
            <a:pPr indent="219075" eaLnBrk="0" hangingPunct="0"/>
            <a:r>
              <a:rPr lang="zh-CN" altLang="en-US" sz="2800" b="1" dirty="0">
                <a:solidFill>
                  <a:srgbClr val="000000"/>
                </a:solidFill>
                <a:latin typeface="Times New Roman" panose="02020603050405020304" pitchFamily="18" charset="0"/>
                <a:ea typeface="宋体" panose="02010600030101010101" pitchFamily="2" charset="-122"/>
              </a:rPr>
              <a:t> </a:t>
            </a:r>
            <a:r>
              <a:rPr lang="zh-CN" altLang="en-US" sz="32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一篇成功的小说，细节描写是必不可少的。 所谓细节，是指人物、景物、事件等表现对象的富有特色的细枝末节，它是记叙文情节的基本构成单位。如果说一篇文章的构架是骨干，那么细节就是血肉，它是刻画人物形象、推动事件发展、烘托文章主题的重要手段。在生活中，活动参与者的举手投足、音容笑貌，事物场景的动情之处、曲折转变等等都有着丰富的细节。若对各生活中的细节进行挖掘、描绘，就构成了细节描写。</a:t>
            </a:r>
            <a:endParaRPr lang="zh-CN" altLang="en-US" sz="32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Rectangle 3"/>
          <p:cNvSpPr>
            <a:spLocks noGrp="1"/>
          </p:cNvSpPr>
          <p:nvPr>
            <p:ph idx="1"/>
          </p:nvPr>
        </p:nvSpPr>
        <p:spPr>
          <a:xfrm>
            <a:off x="1245870" y="1544320"/>
            <a:ext cx="10043160" cy="4398645"/>
          </a:xfrm>
          <a:noFill/>
          <a:ln>
            <a:noFill/>
          </a:ln>
        </p:spPr>
        <p:txBody>
          <a:bodyPr lIns="91440" tIns="45720" rIns="91440" bIns="45720" anchor="t"/>
          <a:p>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我的很重的心忽而轻松了，身体也似乎舒展到说不出的大。一出门，便望见月下的平桥内泊着一只白篷的航船，大家跳下船，双喜拔前篙，阿发拔后篙，年幼的都陪我坐在舱中，较大的聚在船尾。母亲送出来吩咐“要小心”的时候，我们已经</a:t>
            </a:r>
            <a:r>
              <a:rPr lang="zh-CN" altLang="en-US" sz="3200" b="1" dirty="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点</a:t>
            </a:r>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开船，在桥石上一</a:t>
            </a:r>
            <a:r>
              <a:rPr lang="zh-CN" altLang="en-US" sz="3200" b="1" dirty="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磕</a:t>
            </a:r>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en-US" sz="3200" b="1" dirty="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退后</a:t>
            </a:r>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几尺，即又</a:t>
            </a:r>
            <a:r>
              <a:rPr lang="zh-CN" altLang="en-US" sz="3200" b="1" dirty="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上前</a:t>
            </a:r>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出了桥。于是</a:t>
            </a:r>
            <a:r>
              <a:rPr lang="zh-CN" altLang="en-US" sz="3200" b="1" dirty="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架</a:t>
            </a:r>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起两支橹，一支两人，一里一换，有说笑的，有嚷的，夹着潺潺的船头激水的声音，在左右都是碧绿的豆麦田地的河流中，飞一般径向赵庄前进了。 </a:t>
            </a:r>
            <a:endPar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p:txBody>
      </p:sp>
      <p:sp>
        <p:nvSpPr>
          <p:cNvPr id="13314" name="WordArt 4"/>
          <p:cNvSpPr>
            <a:spLocks noTextEdit="1"/>
          </p:cNvSpPr>
          <p:nvPr/>
        </p:nvSpPr>
        <p:spPr>
          <a:xfrm>
            <a:off x="3651885" y="504825"/>
            <a:ext cx="3892550" cy="660400"/>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黑体" panose="02010609060101010101" charset="-122"/>
                <a:ea typeface="黑体" panose="02010609060101010101" charset="-122"/>
              </a:rPr>
              <a:t>体会语言之美</a:t>
            </a:r>
            <a:endParaRPr lang="zh-CN" altLang="en-US" sz="3600" b="1">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标题 1"/>
          <p:cNvSpPr>
            <a:spLocks noGrp="1"/>
          </p:cNvSpPr>
          <p:nvPr>
            <p:ph type="title"/>
          </p:nvPr>
        </p:nvSpPr>
        <p:spPr>
          <a:xfrm>
            <a:off x="1919288" y="692150"/>
            <a:ext cx="8229600" cy="1143000"/>
          </a:xfrm>
        </p:spPr>
        <p:txBody>
          <a:bodyPr lIns="91440" tIns="45720" rIns="91440" bIns="45720" anchor="ctr"/>
          <a:p>
            <a:r>
              <a:rPr lang="zh-CN" altLang="zh-CN" sz="3600" b="1" dirty="0">
                <a:solidFill>
                  <a:srgbClr val="FF0000"/>
                </a:solidFill>
                <a:effectLst>
                  <a:outerShdw blurRad="38100" dist="38100" dir="2700000" algn="tl">
                    <a:srgbClr val="000000">
                      <a:alpha val="43137"/>
                    </a:srgbClr>
                  </a:outerShdw>
                </a:effectLst>
                <a:ea typeface="微软雅黑" panose="020B0503020204020204" charset="-122"/>
              </a:rPr>
              <a:t>雪后捕鸟</a:t>
            </a:r>
            <a:endParaRPr lang="zh-CN" altLang="zh-CN" sz="3600" b="1" dirty="0">
              <a:solidFill>
                <a:srgbClr val="FF0000"/>
              </a:solidFill>
              <a:effectLst>
                <a:outerShdw blurRad="38100" dist="38100" dir="2700000" algn="tl">
                  <a:srgbClr val="000000">
                    <a:alpha val="43137"/>
                  </a:srgbClr>
                </a:outerShdw>
              </a:effectLst>
              <a:ea typeface="微软雅黑" panose="020B0503020204020204" charset="-122"/>
            </a:endParaRPr>
          </a:p>
        </p:txBody>
      </p:sp>
      <p:sp>
        <p:nvSpPr>
          <p:cNvPr id="14338" name="内容占位符 2"/>
          <p:cNvSpPr>
            <a:spLocks noGrp="1"/>
          </p:cNvSpPr>
          <p:nvPr>
            <p:ph idx="1"/>
          </p:nvPr>
        </p:nvSpPr>
        <p:spPr>
          <a:xfrm>
            <a:off x="1695450" y="1948815"/>
            <a:ext cx="9620250" cy="4108450"/>
          </a:xfrm>
          <a:noFill/>
          <a:ln>
            <a:noFill/>
          </a:ln>
        </p:spPr>
        <p:txBody>
          <a:bodyPr lIns="91440" tIns="45720" rIns="91440" bIns="45720" anchor="t"/>
          <a:p>
            <a:r>
              <a:rPr lang="zh-CN"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扫开一块雪，露出地面，用一枝短棒支起一面大的竹筛来，下面撒些秕谷，棒上系一条长绳，人远远地牵着，看鸟雀下来啄食，走到竹筛底下的时候，将绳子一拉，便罩住了。但所得的是麻雀居多，也有白颊的</a:t>
            </a:r>
            <a:r>
              <a:rPr lang="en-US"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张飞鸟</a:t>
            </a:r>
            <a:r>
              <a:rPr lang="en-US"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，性子很躁，养不过夜的。</a:t>
            </a:r>
            <a:endPar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algn="r">
              <a:buNone/>
            </a:pPr>
            <a:r>
              <a:rPr lang="en-US"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摘自</a:t>
            </a:r>
            <a:r>
              <a:rPr lang="zh-CN"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《从百草园到三味书屋》</a:t>
            </a:r>
            <a:endParaRPr lang="en-US"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1" name="内容占位符 2"/>
          <p:cNvSpPr>
            <a:spLocks noGrp="1"/>
          </p:cNvSpPr>
          <p:nvPr>
            <p:ph idx="1"/>
          </p:nvPr>
        </p:nvSpPr>
        <p:spPr>
          <a:xfrm>
            <a:off x="918210" y="1189990"/>
            <a:ext cx="11012805" cy="4478020"/>
          </a:xfrm>
          <a:noFill/>
          <a:ln>
            <a:noFill/>
          </a:ln>
        </p:spPr>
        <p:txBody>
          <a:bodyPr lIns="91440" tIns="45720" rIns="91440" bIns="45720" anchor="t"/>
          <a:p>
            <a:pPr marL="0" indent="0">
              <a:buNone/>
            </a:pPr>
            <a:r>
              <a:rPr altLang="zh-CN" b="1" dirty="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（一）清新的风景美</a:t>
            </a:r>
            <a:r>
              <a:rPr lang="zh-CN" altLang="en-US" b="1" dirty="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（月夜行船 </a:t>
            </a:r>
            <a:r>
              <a:rPr lang="en-US" altLang="zh-CN" b="1" dirty="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11-13</a:t>
            </a:r>
            <a:r>
              <a:rPr lang="zh-CN" altLang="en-US" b="1" dirty="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endParaRPr lang="zh-CN" altLang="en-US" b="1" dirty="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p:txBody>
      </p:sp>
      <p:sp>
        <p:nvSpPr>
          <p:cNvPr id="15362" name="WordArt 5"/>
          <p:cNvSpPr>
            <a:spLocks noTextEdit="1"/>
          </p:cNvSpPr>
          <p:nvPr/>
        </p:nvSpPr>
        <p:spPr>
          <a:xfrm>
            <a:off x="2933065" y="-58420"/>
            <a:ext cx="4610735" cy="816610"/>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黑体" panose="02010609060101010101" charset="-122"/>
                <a:ea typeface="黑体" panose="02010609060101010101" charset="-122"/>
              </a:rPr>
              <a:t>美文鉴赏</a:t>
            </a:r>
            <a:endParaRPr lang="zh-CN" altLang="en-US" sz="3600" b="1">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黑体" panose="02010609060101010101" charset="-122"/>
              <a:ea typeface="黑体" panose="02010609060101010101" charset="-122"/>
            </a:endParaRPr>
          </a:p>
        </p:txBody>
      </p:sp>
      <p:sp>
        <p:nvSpPr>
          <p:cNvPr id="2" name="内容占位符 2"/>
          <p:cNvSpPr>
            <a:spLocks noGrp="1"/>
          </p:cNvSpPr>
          <p:nvPr/>
        </p:nvSpPr>
        <p:spPr>
          <a:xfrm>
            <a:off x="480695" y="1899285"/>
            <a:ext cx="11012805" cy="4478020"/>
          </a:xfrm>
          <a:noFill/>
          <a:ln>
            <a:noFill/>
          </a:ln>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altLang="zh-CN"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作者用写意的笔法，从色彩、气味和声响等方面，描绘了月夜行船、船头看戏、午夜归航这几个画面，情景交融，充满江南水乡的灵秀。</a:t>
            </a:r>
            <a:endParaRPr altLang="zh-CN"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marL="0" indent="0">
              <a:buNone/>
            </a:pPr>
            <a:r>
              <a:rPr altLang="zh-CN"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特别精彩的是月夜行船。文章综合运用了视觉（月色朦胧，连山起伏）、嗅觉（夹杂着水气的两岸的豆麦和河底的水草所散出来的清香）、听觉（横笛宛转、悠扬），穿插着新奇贴切的比喻（淡黑的起伏的连山，仿佛是踊跃的铁的兽脊似的），几个动词的准确运用（“都远远地向船尾跑去了”的“跑”照应本段的“飞”，表现了船行之快，“踊跃的铁的兽脊”的“踊跃”给人以强烈的动态），再配合着人物心情的直接抒发（我的心也沉静，然而又自失起来，觉得要和他弥散在含着豆麦蕴藻之香的夜气里），更使这一段洋溢着浓郁的抒情气息，增添了文章的迷人色彩</a:t>
            </a:r>
            <a:r>
              <a:rPr lang="zh-CN"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br>
              <a:rPr lang="en-US" altLang="zh-CN" b="1" dirty="0">
                <a:latin typeface="黑体" panose="02010609060101010101" charset="-122"/>
                <a:ea typeface="黑体" panose="02010609060101010101" charset="-122"/>
                <a:cs typeface="黑体" panose="02010609060101010101" charset="-122"/>
              </a:rPr>
            </a:br>
            <a:endParaRPr lang="zh-CN" altLang="en-US" b="1" dirty="0">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diamond(in)">
                                      <p:cBhvr>
                                        <p:cTn id="7" dur="2000"/>
                                        <p:tgtEl>
                                          <p:spTgt spid="17411"/>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amond(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1" name="内容占位符 2"/>
          <p:cNvSpPr>
            <a:spLocks noGrp="1"/>
          </p:cNvSpPr>
          <p:nvPr>
            <p:ph idx="1"/>
          </p:nvPr>
        </p:nvSpPr>
        <p:spPr>
          <a:xfrm>
            <a:off x="1073785" y="1322705"/>
            <a:ext cx="9433560" cy="4211955"/>
          </a:xfrm>
          <a:noFill/>
          <a:ln>
            <a:noFill/>
          </a:ln>
        </p:spPr>
        <p:txBody>
          <a:bodyPr lIns="91440" tIns="45720" rIns="91440" bIns="45720" anchor="t"/>
          <a:p>
            <a:pPr marL="0" indent="0">
              <a:buNone/>
            </a:pPr>
            <a:r>
              <a:rPr altLang="zh-CN" sz="3200" b="1" dirty="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（二）淳厚的人情美</a:t>
            </a:r>
            <a:endParaRPr lang="zh-CN" altLang="en-US" b="1" dirty="0">
              <a:latin typeface="宋体" panose="02010600030101010101" pitchFamily="2" charset="-122"/>
            </a:endParaRPr>
          </a:p>
        </p:txBody>
      </p:sp>
      <p:sp>
        <p:nvSpPr>
          <p:cNvPr id="15362" name="WordArt 5"/>
          <p:cNvSpPr>
            <a:spLocks noTextEdit="1"/>
          </p:cNvSpPr>
          <p:nvPr/>
        </p:nvSpPr>
        <p:spPr>
          <a:xfrm>
            <a:off x="2933065" y="-58420"/>
            <a:ext cx="4610735" cy="816610"/>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黑体" panose="02010609060101010101" charset="-122"/>
                <a:ea typeface="黑体" panose="02010609060101010101" charset="-122"/>
              </a:rPr>
              <a:t>美文鉴赏</a:t>
            </a:r>
            <a:endParaRPr lang="zh-CN" altLang="en-US" sz="3600" b="1">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黑体" panose="02010609060101010101" charset="-122"/>
              <a:ea typeface="黑体" panose="02010609060101010101" charset="-122"/>
            </a:endParaRPr>
          </a:p>
        </p:txBody>
      </p:sp>
      <p:sp>
        <p:nvSpPr>
          <p:cNvPr id="2" name="内容占位符 2"/>
          <p:cNvSpPr>
            <a:spLocks noGrp="1"/>
          </p:cNvSpPr>
          <p:nvPr/>
        </p:nvSpPr>
        <p:spPr>
          <a:xfrm>
            <a:off x="1073785" y="2200275"/>
            <a:ext cx="9433560" cy="4211955"/>
          </a:xfrm>
          <a:noFill/>
          <a:ln>
            <a:noFill/>
          </a:ln>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在平桥村这临海的小渔村里，自然与人情融为一体，人情之质朴、淳厚如那里的山水一样令人沉醉、感动。课文成功地刻画了众多栩栩如生的人物形象，但无一例外的都是淳朴、热情、宽厚、好客。不能不说是一方水土孕育一方人。</a:t>
            </a:r>
            <a:endParaRPr lang="zh-CN" altLang="en-US" b="1" dirty="0">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diamond(in)">
                                      <p:cBhvr>
                                        <p:cTn id="7" dur="2000"/>
                                        <p:tgtEl>
                                          <p:spTgt spid="17411"/>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amond(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nvGraphicFramePr>
        <p:xfrm>
          <a:off x="445770" y="1219200"/>
          <a:ext cx="11692255" cy="4419600"/>
        </p:xfrm>
        <a:graphic>
          <a:graphicData uri="http://schemas.openxmlformats.org/drawingml/2006/table">
            <a:tbl>
              <a:tblPr firstRow="1" bandRow="1">
                <a:tableStyleId>{5940675A-B579-460E-94D1-54222C63F5DA}</a:tableStyleId>
              </a:tblPr>
              <a:tblGrid>
                <a:gridCol w="11692255"/>
              </a:tblGrid>
              <a:tr h="4419600">
                <a:tc>
                  <a:txBody>
                    <a:bodyPr/>
                    <a:p>
                      <a:pPr indent="0">
                        <a:buNone/>
                      </a:pP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【自研自探】</a:t>
                      </a:r>
                      <a:endPar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朗读课文，给</a:t>
                      </a:r>
                      <a:r>
                        <a:rPr lang="zh-CN" alt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红体</a:t>
                      </a:r>
                      <a:r>
                        <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字注音或根据拼音写汉字。</a:t>
                      </a:r>
                      <a:endPar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归</a:t>
                      </a: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省</a:t>
                      </a:r>
                      <a:r>
                        <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  </a:t>
                      </a: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行</a:t>
                      </a:r>
                      <a:r>
                        <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）辈     不</a:t>
                      </a: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惮</a:t>
                      </a:r>
                      <a:r>
                        <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     </a:t>
                      </a:r>
                      <a:endPar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絮叨</a:t>
                      </a:r>
                      <a:r>
                        <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   </a:t>
                      </a: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撺掇</a:t>
                      </a:r>
                      <a:r>
                        <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     </a:t>
                      </a:r>
                      <a:r>
                        <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fú </a:t>
                      </a:r>
                      <a:r>
                        <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 </a:t>
                      </a:r>
                      <a:r>
                        <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）水    </a:t>
                      </a:r>
                      <a:endPar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潺</a:t>
                      </a: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潺</a:t>
                      </a:r>
                      <a:r>
                        <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  家</a:t>
                      </a: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眷</a:t>
                      </a:r>
                      <a:r>
                        <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    </a:t>
                      </a: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漂渺</a:t>
                      </a:r>
                      <a:r>
                        <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   </a:t>
                      </a:r>
                      <a:endPar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屹 </a:t>
                      </a:r>
                      <a:r>
                        <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en-US" sz="3200" b="1">
                          <a:solidFill>
                            <a:schemeClr val="tx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）立   </a:t>
                      </a:r>
                      <a:r>
                        <a:rPr lang="zh-CN" alt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皎 </a:t>
                      </a:r>
                      <a:r>
                        <a:rPr lang="zh-CN" alt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）洁     </a:t>
                      </a:r>
                      <a:r>
                        <a:rPr lang="zh-CN" alt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蕴藻</a:t>
                      </a:r>
                      <a:r>
                        <a:rPr lang="zh-CN" alt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endParaRPr lang="zh-CN" alt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lang="zh-CN" alt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纠</a:t>
                      </a:r>
                      <a:r>
                        <a:rPr lang="zh-CN" alt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 </a:t>
                      </a:r>
                      <a:r>
                        <a:rPr lang="zh-CN" alt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gé</a:t>
                      </a:r>
                      <a:r>
                        <a:rPr lang="zh-CN" alt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   </a:t>
                      </a:r>
                      <a:r>
                        <a:rPr lang="zh-CN" alt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dài</a:t>
                      </a:r>
                      <a:r>
                        <a:rPr lang="zh-CN" alt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 </a:t>
                      </a:r>
                      <a:r>
                        <a:rPr lang="zh-CN" alt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慢</a:t>
                      </a:r>
                      <a:endParaRPr lang="zh-CN" alt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1" name="内容占位符 2"/>
          <p:cNvSpPr>
            <a:spLocks noGrp="1"/>
          </p:cNvSpPr>
          <p:nvPr>
            <p:ph idx="1"/>
          </p:nvPr>
        </p:nvSpPr>
        <p:spPr>
          <a:xfrm>
            <a:off x="151765" y="932180"/>
            <a:ext cx="11887835" cy="4586605"/>
          </a:xfrm>
          <a:noFill/>
          <a:ln>
            <a:noFill/>
          </a:ln>
        </p:spPr>
        <p:txBody>
          <a:bodyPr lIns="91440" tIns="45720" rIns="91440" bIns="45720" anchor="t"/>
          <a:p>
            <a:pPr marL="0" indent="0">
              <a:buNone/>
            </a:pPr>
            <a:r>
              <a:rPr altLang="zh-CN" sz="3200" b="1" dirty="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（三）曲折的叙事美</a:t>
            </a:r>
            <a:r>
              <a:rPr lang="zh-CN" sz="3200" b="1" dirty="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（三次波折、三次转机）</a:t>
            </a:r>
            <a:endParaRPr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marL="0" indent="0">
              <a:buNone/>
            </a:pPr>
            <a:r>
              <a:rPr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endParaRPr lang="zh-CN" altLang="en-US" b="1" dirty="0">
              <a:latin typeface="宋体" panose="02010600030101010101" pitchFamily="2" charset="-122"/>
            </a:endParaRPr>
          </a:p>
        </p:txBody>
      </p:sp>
      <p:sp>
        <p:nvSpPr>
          <p:cNvPr id="15362" name="WordArt 5"/>
          <p:cNvSpPr>
            <a:spLocks noTextEdit="1"/>
          </p:cNvSpPr>
          <p:nvPr/>
        </p:nvSpPr>
        <p:spPr>
          <a:xfrm>
            <a:off x="2933065" y="-58420"/>
            <a:ext cx="4610735" cy="816610"/>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黑体" panose="02010609060101010101" charset="-122"/>
                <a:ea typeface="黑体" panose="02010609060101010101" charset="-122"/>
              </a:rPr>
              <a:t>美文鉴赏</a:t>
            </a:r>
            <a:endParaRPr lang="zh-CN" altLang="en-US" sz="3600" b="1">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黑体" panose="02010609060101010101" charset="-122"/>
              <a:ea typeface="黑体" panose="02010609060101010101" charset="-122"/>
            </a:endParaRPr>
          </a:p>
        </p:txBody>
      </p:sp>
      <p:sp>
        <p:nvSpPr>
          <p:cNvPr id="2" name="内容占位符 2"/>
          <p:cNvSpPr>
            <a:spLocks noGrp="1"/>
          </p:cNvSpPr>
          <p:nvPr/>
        </p:nvSpPr>
        <p:spPr>
          <a:xfrm>
            <a:off x="323850" y="1480185"/>
            <a:ext cx="11543665" cy="4571365"/>
          </a:xfrm>
          <a:noFill/>
          <a:ln>
            <a:noFill/>
          </a:ln>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altLang="zh-CN" sz="3200" b="1" dirty="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看戏前就有风波——要看戏却叫不到船，只能想象戏场的情景；本以为看不到戏了，双喜又说八叔的大船回来了，又有船了；虽然有了船，但外祖母不放心和孩子一起去；眼看就要看不成戏了，双喜写包票，才得以出门看戏。</a:t>
            </a:r>
            <a:endParaRPr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marL="0" indent="0">
              <a:buNone/>
            </a:pPr>
            <a:r>
              <a:rPr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看戏过程，也不顺利——最想看的跳布老虎的戏和铁头老生翻筋头却没有看到；最怕看老旦唱，那老旦却一直唱个没完；想喝豆浆却没有喝到。</a:t>
            </a:r>
            <a:endParaRPr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marL="0" indent="0">
              <a:buNone/>
            </a:pPr>
            <a:r>
              <a:rPr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看戏归来，也是波澜起伏——看完戏，不是直接撑船回家，而是安排了偷豆的情节；偷豆也不是平铺直叙，小伙伴们不是直接跳下船去摘，而是先由双喜问阿发摘谁家的，再由阿发亲自下田考察实情，最后才确定摘阿发家的。</a:t>
            </a:r>
            <a:endParaRPr lang="zh-CN" altLang="en-US" b="1" dirty="0">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diamond(in)">
                                      <p:cBhvr>
                                        <p:cTn id="7" dur="2000"/>
                                        <p:tgtEl>
                                          <p:spTgt spid="17411"/>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amond(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1" name="内容占位符 2"/>
          <p:cNvSpPr>
            <a:spLocks noGrp="1"/>
          </p:cNvSpPr>
          <p:nvPr>
            <p:ph idx="1"/>
          </p:nvPr>
        </p:nvSpPr>
        <p:spPr>
          <a:xfrm>
            <a:off x="636270" y="1065530"/>
            <a:ext cx="10700385" cy="4726940"/>
          </a:xfrm>
          <a:noFill/>
          <a:ln>
            <a:noFill/>
          </a:ln>
        </p:spPr>
        <p:txBody>
          <a:bodyPr lIns="91440" tIns="45720" rIns="91440" bIns="45720" anchor="t"/>
          <a:p>
            <a:pPr marL="0" indent="0">
              <a:buNone/>
            </a:pPr>
            <a:r>
              <a:rPr altLang="zh-CN" sz="3200" b="1" dirty="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（四）活泼的语言美</a:t>
            </a:r>
            <a:endParaRPr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marL="0" indent="0">
              <a:buNone/>
            </a:pPr>
            <a:r>
              <a:rPr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endParaRPr lang="zh-CN" altLang="en-US" b="1" dirty="0">
              <a:latin typeface="宋体" panose="02010600030101010101" pitchFamily="2" charset="-122"/>
            </a:endParaRPr>
          </a:p>
        </p:txBody>
      </p:sp>
      <p:sp>
        <p:nvSpPr>
          <p:cNvPr id="15362" name="WordArt 5"/>
          <p:cNvSpPr>
            <a:spLocks noTextEdit="1"/>
          </p:cNvSpPr>
          <p:nvPr/>
        </p:nvSpPr>
        <p:spPr>
          <a:xfrm>
            <a:off x="2933065" y="-58420"/>
            <a:ext cx="4610735" cy="816610"/>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黑体" panose="02010609060101010101" charset="-122"/>
                <a:ea typeface="黑体" panose="02010609060101010101" charset="-122"/>
              </a:rPr>
              <a:t>美文鉴赏</a:t>
            </a:r>
            <a:endParaRPr lang="zh-CN" altLang="en-US" sz="3600" b="1">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黑体" panose="02010609060101010101" charset="-122"/>
              <a:ea typeface="黑体" panose="02010609060101010101" charset="-122"/>
            </a:endParaRPr>
          </a:p>
        </p:txBody>
      </p:sp>
      <p:sp>
        <p:nvSpPr>
          <p:cNvPr id="2" name="内容占位符 2"/>
          <p:cNvSpPr>
            <a:spLocks noGrp="1"/>
          </p:cNvSpPr>
          <p:nvPr/>
        </p:nvSpPr>
        <p:spPr>
          <a:xfrm>
            <a:off x="636270" y="2005330"/>
            <a:ext cx="10700385" cy="4726940"/>
          </a:xfrm>
          <a:noFill/>
          <a:ln>
            <a:noFill/>
          </a:ln>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altLang="zh-CN" sz="3200" b="1" dirty="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这</a:t>
            </a:r>
            <a:r>
              <a:rPr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篇小说的语言生动、简练、幽默。</a:t>
            </a:r>
            <a:endParaRPr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marL="0" indent="0">
              <a:buNone/>
            </a:pPr>
            <a:r>
              <a:rPr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如“或者因为高等动物了的缘故罢，黄牛水牛都欺生，敢于欺侮我，因此我也总不敢走近身，只好远远地跟着，站着”，把“高等动物了”活用为动词，既贬斥了牛，又写出了“我”的窘态。</a:t>
            </a:r>
            <a:endParaRPr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marL="0" indent="0">
              <a:buNone/>
            </a:pPr>
            <a:r>
              <a:rPr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双喜说，“……谁肯显本领给白地看”，“我”还特地为“白地”颇作了一翻注释，幽默中不乏轻蔑之意。</a:t>
            </a:r>
            <a:endParaRPr lang="zh-CN" altLang="en-US" b="1" dirty="0">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diamond(in)">
                                      <p:cBhvr>
                                        <p:cTn id="7" dur="2000"/>
                                        <p:tgtEl>
                                          <p:spTgt spid="17411"/>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amond(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1" name="内容占位符 2"/>
          <p:cNvSpPr>
            <a:spLocks noGrp="1"/>
          </p:cNvSpPr>
          <p:nvPr>
            <p:ph idx="1"/>
          </p:nvPr>
        </p:nvSpPr>
        <p:spPr>
          <a:xfrm>
            <a:off x="1333818" y="1772285"/>
            <a:ext cx="8496300" cy="4525963"/>
          </a:xfrm>
          <a:noFill/>
          <a:ln>
            <a:noFill/>
          </a:ln>
        </p:spPr>
        <p:txBody>
          <a:bodyPr lIns="91440" tIns="45720" rIns="91440" bIns="45720" anchor="t"/>
          <a:p>
            <a:r>
              <a:rPr lang="en-US"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⑴</a:t>
            </a:r>
            <a:r>
              <a:rPr lang="zh-CN"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美在对</a:t>
            </a:r>
            <a:r>
              <a:rPr lang="en-US"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快速行动</a:t>
            </a:r>
            <a:r>
              <a:rPr lang="en-US"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的描写 ；</a:t>
            </a:r>
            <a:endPar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r>
              <a:rPr lang="en-US"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⑵</a:t>
            </a:r>
            <a:r>
              <a:rPr lang="zh-CN"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美在对心情的直接与简练的描写 ；</a:t>
            </a:r>
            <a:endPar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r>
              <a:rPr lang="en-US"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⑶</a:t>
            </a:r>
            <a:r>
              <a:rPr lang="zh-CN"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美在动词、色彩词的运用 ；</a:t>
            </a:r>
            <a:endPar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r>
              <a:rPr lang="en-US"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⑷</a:t>
            </a:r>
            <a:r>
              <a:rPr lang="zh-CN"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美在暗写了平桥村孩子的懂事</a:t>
            </a:r>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endPar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r>
              <a:rPr lang="en-US"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⑸</a:t>
            </a:r>
            <a:r>
              <a:rPr lang="zh-CN"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美在先写双喜、引出阿发 ；</a:t>
            </a:r>
            <a:endPar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r>
              <a:rPr lang="en-US"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⑹</a:t>
            </a:r>
            <a:r>
              <a:rPr lang="zh-CN"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美在景物描写的伏笔、照应、烘托作用</a:t>
            </a:r>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en-US" altLang="zh-CN" b="1" dirty="0">
                <a:latin typeface="宋体" panose="02010600030101010101" pitchFamily="2" charset="-122"/>
              </a:rPr>
              <a:t> </a:t>
            </a:r>
            <a:br>
              <a:rPr lang="en-US" altLang="zh-CN" b="1" dirty="0">
                <a:latin typeface="宋体" panose="02010600030101010101" pitchFamily="2" charset="-122"/>
              </a:rPr>
            </a:br>
            <a:endParaRPr lang="zh-CN" altLang="en-US" b="1" dirty="0">
              <a:latin typeface="宋体" panose="02010600030101010101" pitchFamily="2" charset="-122"/>
            </a:endParaRPr>
          </a:p>
        </p:txBody>
      </p:sp>
      <p:sp>
        <p:nvSpPr>
          <p:cNvPr id="15362" name="WordArt 5"/>
          <p:cNvSpPr>
            <a:spLocks noTextEdit="1"/>
          </p:cNvSpPr>
          <p:nvPr/>
        </p:nvSpPr>
        <p:spPr>
          <a:xfrm>
            <a:off x="3277235" y="363855"/>
            <a:ext cx="4610735" cy="816610"/>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黑体" panose="02010609060101010101" charset="-122"/>
                <a:ea typeface="黑体" panose="02010609060101010101" charset="-122"/>
              </a:rPr>
              <a:t>体会语言之美</a:t>
            </a:r>
            <a:endParaRPr lang="zh-CN" altLang="en-US" sz="3600" b="1">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diamond(in)">
                                      <p:cBhvr>
                                        <p:cTn id="7" dur="2000"/>
                                        <p:tgtEl>
                                          <p:spTgt spid="17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25900" y="561340"/>
            <a:ext cx="5173345" cy="1106805"/>
          </a:xfrm>
          <a:prstGeom prst="rect">
            <a:avLst/>
          </a:prstGeom>
          <a:noFill/>
        </p:spPr>
        <p:txBody>
          <a:bodyPr wrap="square" rtlCol="0">
            <a:spAutoFit/>
          </a:bodyPr>
          <a:p>
            <a:r>
              <a:rPr lang="zh-CN" altLang="en-US" sz="66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rPr>
              <a:t>课堂小结</a:t>
            </a:r>
            <a:endParaRPr lang="zh-CN" altLang="en-US" sz="66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3" name="文本框 2"/>
          <p:cNvSpPr txBox="1"/>
          <p:nvPr/>
        </p:nvSpPr>
        <p:spPr>
          <a:xfrm>
            <a:off x="1914525" y="2419350"/>
            <a:ext cx="8362950" cy="2553335"/>
          </a:xfrm>
          <a:prstGeom prst="rect">
            <a:avLst/>
          </a:prstGeom>
          <a:noFill/>
        </p:spPr>
        <p:txBody>
          <a:bodyPr wrap="square" rtlCol="0">
            <a:spAutoFit/>
          </a:bodyPr>
          <a:p>
            <a:r>
              <a:rPr lang="zh-CN" altLang="en-US" sz="40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rPr>
              <a:t>平桥归省乐趣多，钓虾放牛多快活</a:t>
            </a:r>
            <a:endParaRPr lang="zh-CN" altLang="en-US" sz="40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endParaRPr>
          </a:p>
          <a:p>
            <a:r>
              <a:rPr lang="zh-CN" altLang="en-US" sz="40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rPr>
              <a:t>登船看戏心难耐，月夜行船景动心。</a:t>
            </a:r>
            <a:endParaRPr lang="zh-CN" altLang="en-US" sz="40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endParaRPr>
          </a:p>
          <a:p>
            <a:r>
              <a:rPr lang="zh-CN" altLang="en-US" sz="40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rPr>
              <a:t>船头看戏难尽兴，月下归航拾豆趣。</a:t>
            </a:r>
            <a:endParaRPr lang="zh-CN" altLang="en-US" sz="40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endParaRPr>
          </a:p>
          <a:p>
            <a:r>
              <a:rPr lang="zh-CN" altLang="en-US" sz="40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rPr>
              <a:t>童年美好易消逝，劝君惜取眼前时。</a:t>
            </a:r>
            <a:endParaRPr lang="zh-CN" altLang="en-US" sz="40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nvGraphicFramePr>
        <p:xfrm>
          <a:off x="-19050" y="-5715"/>
          <a:ext cx="12197080" cy="6887210"/>
        </p:xfrm>
        <a:graphic>
          <a:graphicData uri="http://schemas.openxmlformats.org/drawingml/2006/table">
            <a:tbl>
              <a:tblPr firstRow="1" bandRow="1">
                <a:tableStyleId>{5940675A-B579-460E-94D1-54222C63F5DA}</a:tableStyleId>
              </a:tblPr>
              <a:tblGrid>
                <a:gridCol w="12197080"/>
              </a:tblGrid>
              <a:tr h="6887210">
                <a:tc>
                  <a:txBody>
                    <a:bodyPr/>
                    <a:p>
                      <a:pPr indent="0">
                        <a:buNone/>
                      </a:pPr>
                      <a:r>
                        <a:rPr lang="en-US" sz="32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【当堂检测】</a:t>
                      </a:r>
                      <a:endParaRPr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1．对下列各句修辞手法的判断不正确的一项是（     ）</a:t>
                      </a:r>
                      <a:endPar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A．因为我在这里不但得到优待，又可以免念“秩秩斯干幽幽南山”了。（借代）</a:t>
                      </a:r>
                      <a:endPar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B．夹着潺潺的船头激水的声音，在左右……河流中，飞一般径向赵庄前进了。（夸张）</a:t>
                      </a:r>
                      <a:endPar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C．回望戏台在灯火光中，却又如初来未到时候一般，又漂渺得像座仙山楼阁，满被红霞罩着了。（比喻）</a:t>
                      </a:r>
                      <a:endPar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D．那航船，就像一条大白鱼背着一群孩子在浪花里蹿。（拟人）</a:t>
                      </a:r>
                      <a:endPar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2. 写出下列各句使用的修辞手法或写出下列描写人物时使用的描写方法。</a:t>
                      </a:r>
                      <a:endPar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（1）于是架起两支橹，一支两人，一里一换，有说笑的，有嚷的，夹着潺潺的船头激水的声音，在左右都是碧绿的豆麦田地的河流中，飞一般径向赵庄前进了。 （ </a:t>
                      </a:r>
                      <a:r>
                        <a:rPr lang="zh-CN"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endPar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（2）淡黑的起伏的连山，仿佛是踊跃的铁的兽脊似的，都</a:t>
                      </a:r>
                      <a:r>
                        <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向船尾跑去了。（     ）</a:t>
                      </a:r>
                      <a:endPar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（3）总之，是完了。到下午，我的朋友都去了，戏已经开场了，我似平听到锣鼓的声音，而且知道他们在戏台下买豆浆喝。    （     ）</a:t>
                      </a:r>
                      <a:endPar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3.《社戏》描写了五彩斑斓的童年生活，请你仿照画线句子，写出你对“童年”的感受。</a:t>
                      </a:r>
                      <a:endPar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童年是什么？童年是上树采摘的那枚桑果，让人咀嚼不尽；童年是那只折叠的纸船，让人遐想万千；童年是</a:t>
                      </a:r>
                      <a:r>
                        <a:rPr sz="2400" b="1" u="sng">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sz="2400" b="1" u="sng">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endPar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童年</a:t>
                      </a:r>
                      <a:r>
                        <a:rPr sz="2400" b="1" u="sng">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是                   </a:t>
                      </a:r>
                      <a:r>
                        <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sz="2400" b="1" u="sng">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endPar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010756"/>
                    </a:solidFill>
                  </a:tcPr>
                </a:tc>
              </a:tr>
            </a:tbl>
          </a:graphicData>
        </a:graphic>
      </p:graphicFrame>
      <p:sp>
        <p:nvSpPr>
          <p:cNvPr id="3" name="文本框 2"/>
          <p:cNvSpPr txBox="1"/>
          <p:nvPr/>
        </p:nvSpPr>
        <p:spPr>
          <a:xfrm>
            <a:off x="3136265" y="5599430"/>
            <a:ext cx="5918835" cy="829945"/>
          </a:xfrm>
          <a:prstGeom prst="rect">
            <a:avLst/>
          </a:prstGeom>
          <a:noFill/>
        </p:spPr>
        <p:txBody>
          <a:bodyPr wrap="square" rtlCol="0" anchor="t">
            <a:spAutoFit/>
          </a:bodyPr>
          <a:p>
            <a:r>
              <a:rPr lang="zh-CN" alt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rPr>
              <a:t>那曲优美的童谣  让人陶醉其中</a:t>
            </a:r>
            <a:endParaRPr lang="zh-CN" alt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endParaRPr>
          </a:p>
          <a:p>
            <a:r>
              <a:rPr lang="zh-CN" alt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rPr>
              <a:t>那场有趣的游戏  让人久久怀想</a:t>
            </a:r>
            <a:endParaRPr lang="zh-CN" alt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4" name="文本框 3"/>
          <p:cNvSpPr txBox="1"/>
          <p:nvPr/>
        </p:nvSpPr>
        <p:spPr>
          <a:xfrm>
            <a:off x="10175240" y="3328670"/>
            <a:ext cx="1217930" cy="521970"/>
          </a:xfrm>
          <a:prstGeom prst="rect">
            <a:avLst/>
          </a:prstGeom>
          <a:noFill/>
        </p:spPr>
        <p:txBody>
          <a:bodyPr wrap="square" rtlCol="0">
            <a:spAutoFit/>
          </a:bodyPr>
          <a:p>
            <a:r>
              <a:rPr lang="zh-CN"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夸张 </a:t>
            </a:r>
            <a:endParaRPr lang="zh-CN" altLang="en-US" sz="2800"/>
          </a:p>
        </p:txBody>
      </p:sp>
      <p:sp>
        <p:nvSpPr>
          <p:cNvPr id="5" name="文本框 4"/>
          <p:cNvSpPr txBox="1"/>
          <p:nvPr/>
        </p:nvSpPr>
        <p:spPr>
          <a:xfrm>
            <a:off x="10682605" y="3661410"/>
            <a:ext cx="1217930" cy="521970"/>
          </a:xfrm>
          <a:prstGeom prst="rect">
            <a:avLst/>
          </a:prstGeom>
          <a:noFill/>
        </p:spPr>
        <p:txBody>
          <a:bodyPr wrap="square" rtlCol="0">
            <a:spAutoFit/>
          </a:bodyPr>
          <a:p>
            <a:r>
              <a:rPr lang="zh-CN"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比喻</a:t>
            </a:r>
            <a:endParaRPr lang="zh-CN" altLang="en-US" sz="2800"/>
          </a:p>
        </p:txBody>
      </p:sp>
      <p:sp>
        <p:nvSpPr>
          <p:cNvPr id="6" name="文本框 5"/>
          <p:cNvSpPr txBox="1"/>
          <p:nvPr/>
        </p:nvSpPr>
        <p:spPr>
          <a:xfrm>
            <a:off x="5487035" y="4401185"/>
            <a:ext cx="1217930" cy="521970"/>
          </a:xfrm>
          <a:prstGeom prst="rect">
            <a:avLst/>
          </a:prstGeom>
          <a:noFill/>
        </p:spPr>
        <p:txBody>
          <a:bodyPr wrap="square" rtlCol="0">
            <a:spAutoFit/>
          </a:bodyPr>
          <a:p>
            <a:r>
              <a:rPr lang="zh-CN"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心理</a:t>
            </a:r>
            <a:endParaRPr lang="zh-CN" altLang="en-US" sz="2800"/>
          </a:p>
        </p:txBody>
      </p:sp>
      <p:sp>
        <p:nvSpPr>
          <p:cNvPr id="7" name="文本框 6"/>
          <p:cNvSpPr txBox="1"/>
          <p:nvPr/>
        </p:nvSpPr>
        <p:spPr>
          <a:xfrm>
            <a:off x="6704965" y="327025"/>
            <a:ext cx="1217930" cy="521970"/>
          </a:xfrm>
          <a:prstGeom prst="rect">
            <a:avLst/>
          </a:prstGeom>
          <a:noFill/>
        </p:spPr>
        <p:txBody>
          <a:bodyPr wrap="square" rtlCol="0">
            <a:spAutoFit/>
          </a:bodyPr>
          <a:p>
            <a:r>
              <a:rPr lang="en-US" altLang="zh-CN"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D</a:t>
            </a:r>
            <a:endParaRPr lang="en-US" altLang="zh-CN" sz="28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arn(inVertical)">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5" grpId="0"/>
      <p:bldP spid="6" grpId="0"/>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nvGraphicFramePr>
        <p:xfrm>
          <a:off x="24130" y="31750"/>
          <a:ext cx="12177395" cy="6872605"/>
        </p:xfrm>
        <a:graphic>
          <a:graphicData uri="http://schemas.openxmlformats.org/drawingml/2006/table">
            <a:tbl>
              <a:tblPr firstRow="1" bandRow="1">
                <a:tableStyleId>{5940675A-B579-460E-94D1-54222C63F5DA}</a:tableStyleId>
              </a:tblPr>
              <a:tblGrid>
                <a:gridCol w="12177395"/>
              </a:tblGrid>
              <a:tr h="6872605">
                <a:tc>
                  <a:txBody>
                    <a:bodyPr/>
                    <a:p>
                      <a:pPr indent="0">
                        <a:buNone/>
                      </a:pP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zh-CN" alt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写作训练</a:t>
                      </a:r>
                      <a:r>
                        <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endPar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sz="32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你记得哪个季节的美丽月夜？请你运用从课文中所学的写</a:t>
                      </a:r>
                      <a:endParaRPr sz="32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32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景的技巧也写一段夜景（100字左右）</a:t>
                      </a:r>
                      <a:r>
                        <a:rPr lang="zh-CN" sz="32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endParaRPr lang="zh-CN" sz="32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010756"/>
                    </a:solidFill>
                  </a:tcPr>
                </a:tc>
              </a:tr>
            </a:tbl>
          </a:graphicData>
        </a:graphic>
      </p:graphicFrame>
      <p:sp>
        <p:nvSpPr>
          <p:cNvPr id="3" name="文本框 2"/>
          <p:cNvSpPr txBox="1"/>
          <p:nvPr/>
        </p:nvSpPr>
        <p:spPr>
          <a:xfrm>
            <a:off x="265430" y="1860550"/>
            <a:ext cx="11550650" cy="2553335"/>
          </a:xfrm>
          <a:prstGeom prst="rect">
            <a:avLst/>
          </a:prstGeom>
          <a:noFill/>
        </p:spPr>
        <p:txBody>
          <a:bodyPr wrap="square" rtlCol="0">
            <a:spAutoFit/>
          </a:bodyPr>
          <a:p>
            <a:r>
              <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示</a:t>
            </a:r>
            <a:r>
              <a:rPr lang="zh-CN" alt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例一：</a:t>
            </a:r>
            <a:r>
              <a:rPr lang="zh-CN" altLang="en-US" sz="32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黑天鹅似的夜幕上，挂着一轮残月。我站在尖顶高塔上，风吹起蔷薇的花花瓣，轻抚过我的脸频。水晶般的夜空，寂静幽邃，宛如镜花水月，一触即逝。雏蛙高唱着梦的旋律，缓缓地流入我的心中。在树的黑色剪影下，一片落叶掉落，那枯黄，在月夜燃烧，掉落，静止…</a:t>
            </a:r>
            <a:endParaRPr lang="zh-CN" altLang="en-US" sz="32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140335" y="4613275"/>
            <a:ext cx="11550650" cy="2061210"/>
          </a:xfrm>
          <a:prstGeom prst="rect">
            <a:avLst/>
          </a:prstGeom>
          <a:noFill/>
        </p:spPr>
        <p:txBody>
          <a:bodyPr wrap="square" rtlCol="0">
            <a:spAutoFit/>
          </a:bodyPr>
          <a:p>
            <a:r>
              <a:rPr lang="zh-CN" alt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示例二：</a:t>
            </a:r>
            <a:r>
              <a:rPr lang="zh-CN" altLang="en-US" sz="32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在一个寂静的月夜，我漫步走过荷花池边，微风轻柔地抚摩着我的脸庞，那么惬意，那么舒坦。耳边传来一阵阵蛙鸣，青蛙们都不甘寂寞地从荷花池中探出头来，四处张望着，好一片和谐的夏夜美景。</a:t>
            </a:r>
            <a:endParaRPr lang="zh-CN" altLang="en-US" sz="32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Rectangle 3"/>
          <p:cNvSpPr>
            <a:spLocks noGrp="1"/>
          </p:cNvSpPr>
          <p:nvPr>
            <p:ph idx="1"/>
          </p:nvPr>
        </p:nvSpPr>
        <p:spPr>
          <a:xfrm>
            <a:off x="939165" y="1000760"/>
            <a:ext cx="10313035" cy="4153535"/>
          </a:xfrm>
          <a:noFill/>
          <a:ln>
            <a:noFill/>
          </a:ln>
        </p:spPr>
        <p:txBody>
          <a:bodyPr lIns="91440" tIns="45720" rIns="91440" bIns="45720" anchor="t"/>
          <a:p>
            <a:pPr>
              <a:buNone/>
            </a:pPr>
            <a:r>
              <a:rPr lang="en-US" altLang="zh-CN" sz="3600" b="1" dirty="0">
                <a:solidFill>
                  <a:srgbClr val="A71A55"/>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zh-CN" altLang="en-US" sz="7200" b="1" dirty="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作  业</a:t>
            </a:r>
            <a:endParaRPr lang="zh-CN" altLang="en-US" sz="7200" b="1" dirty="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a:buNone/>
            </a:pPr>
            <a:endParaRPr lang="zh-CN" altLang="en-US" sz="3600" b="1" dirty="0">
              <a:solidFill>
                <a:srgbClr val="A71A55"/>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a:buNone/>
            </a:pPr>
            <a:r>
              <a:rPr lang="en-US" altLang="zh-CN" sz="40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1</a:t>
            </a:r>
            <a:r>
              <a:rPr lang="zh-CN" altLang="en-US" sz="40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．积累本课字词；完成相关练习。</a:t>
            </a:r>
            <a:endParaRPr lang="zh-CN" altLang="en-US" sz="40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a:buNone/>
            </a:pPr>
            <a:r>
              <a:rPr lang="en-US" altLang="zh-CN" sz="40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2</a:t>
            </a:r>
            <a:r>
              <a:rPr lang="zh-CN" altLang="en-US" sz="40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．你记得哪个季节的美丽月夜？请熟读课文第</a:t>
            </a:r>
            <a:r>
              <a:rPr lang="en-US" altLang="zh-CN" sz="40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11</a:t>
            </a:r>
            <a:r>
              <a:rPr lang="zh-CN" altLang="en-US" sz="40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段，学习描写景物的技巧和方法，也写一段夜景。（不少于</a:t>
            </a:r>
            <a:r>
              <a:rPr lang="en-US" altLang="zh-CN" sz="40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200</a:t>
            </a:r>
            <a:r>
              <a:rPr lang="zh-CN" altLang="en-US" sz="40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字） </a:t>
            </a:r>
            <a:endParaRPr lang="zh-CN" altLang="en-US" sz="40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nvGraphicFramePr>
        <p:xfrm>
          <a:off x="415290" y="198120"/>
          <a:ext cx="11692255" cy="4419600"/>
        </p:xfrm>
        <a:graphic>
          <a:graphicData uri="http://schemas.openxmlformats.org/drawingml/2006/table">
            <a:tbl>
              <a:tblPr firstRow="1" bandRow="1">
                <a:tableStyleId>{5940675A-B579-460E-94D1-54222C63F5DA}</a:tableStyleId>
              </a:tblPr>
              <a:tblGrid>
                <a:gridCol w="11692255"/>
              </a:tblGrid>
              <a:tr h="4419600">
                <a:tc>
                  <a:txBody>
                    <a:bodyPr/>
                    <a:p>
                      <a:pPr indent="0">
                        <a:buNone/>
                      </a:pP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【展示提升】</a:t>
                      </a:r>
                      <a:endPar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一. 整体感知</a:t>
                      </a: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1. 初读课文，弄清课文线索，理清文章思路，并用简洁的语言概括全文内容。</a:t>
                      </a: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2. 课文写了哪几件事？哪些事是详写？哪些事是略写？为什么有的情节详写？有的情节略写？</a:t>
                      </a: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二. 深层探究</a:t>
                      </a: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1．朗读第1—3段，文章写平桥村是“我”的乐土，“乐”的具体表现有哪些？这一部分在全文中的作用是什么？</a:t>
                      </a: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2．自读第4—9段，概括出表现“我”心情变化的词句，说说这样详写的作用。</a:t>
                      </a: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3．看社戏出发前遇到了哪些波折？又是怎样解决的？为什么要详写这些波折？</a:t>
                      </a: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lang="en-US"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4.社戏好看吗？从哪些句子可以看出来？</a:t>
                      </a:r>
                      <a:endParaRPr lang="en-US"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lang="en-US"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5.你如何理解“偷”罗汉豆这一行为？</a:t>
                      </a:r>
                      <a:endParaRPr lang="en-US"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nvGraphicFramePr>
        <p:xfrm>
          <a:off x="445770" y="1219200"/>
          <a:ext cx="11692255" cy="4419600"/>
        </p:xfrm>
        <a:graphic>
          <a:graphicData uri="http://schemas.openxmlformats.org/drawingml/2006/table">
            <a:tbl>
              <a:tblPr firstRow="1" bandRow="1">
                <a:tableStyleId>{5940675A-B579-460E-94D1-54222C63F5DA}</a:tableStyleId>
              </a:tblPr>
              <a:tblGrid>
                <a:gridCol w="11692255"/>
              </a:tblGrid>
              <a:tr h="4419600">
                <a:tc>
                  <a:txBody>
                    <a:bodyPr/>
                    <a:p>
                      <a:pPr indent="0">
                        <a:buNone/>
                      </a:pP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【自研自探】</a:t>
                      </a:r>
                      <a:endPar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朗读课文，给</a:t>
                      </a:r>
                      <a:r>
                        <a:rPr lang="zh-CN" alt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红体</a:t>
                      </a:r>
                      <a:r>
                        <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字注音或根据拼音写汉字。</a:t>
                      </a:r>
                      <a:endPar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归</a:t>
                      </a: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省</a:t>
                      </a:r>
                      <a:r>
                        <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xǐng  ）  </a:t>
                      </a: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行</a:t>
                      </a:r>
                      <a:r>
                        <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háng ）辈    不</a:t>
                      </a: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惮</a:t>
                      </a:r>
                      <a:r>
                        <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（dàn ）     </a:t>
                      </a:r>
                      <a:endPar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絮叨</a:t>
                      </a:r>
                      <a:r>
                        <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xù dao ）  </a:t>
                      </a: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撺掇</a:t>
                      </a:r>
                      <a:r>
                        <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（cuān duo ）  </a:t>
                      </a:r>
                      <a:r>
                        <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fú </a:t>
                      </a:r>
                      <a:r>
                        <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凫</a:t>
                      </a:r>
                      <a:r>
                        <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）水    </a:t>
                      </a:r>
                      <a:endPar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潺</a:t>
                      </a: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潺</a:t>
                      </a:r>
                      <a:r>
                        <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（chán chán） 家</a:t>
                      </a: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眷</a:t>
                      </a:r>
                      <a:r>
                        <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juàn   ）  </a:t>
                      </a: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漂渺</a:t>
                      </a:r>
                      <a:r>
                        <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（piāo miǎo）   </a:t>
                      </a: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屹 </a:t>
                      </a:r>
                      <a:r>
                        <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yì </a:t>
                      </a:r>
                      <a:r>
                        <a:rPr lang="en-US" sz="3200" b="1">
                          <a:solidFill>
                            <a:schemeClr val="tx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）立    </a:t>
                      </a:r>
                      <a:r>
                        <a:rPr lang="zh-CN" alt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皎 </a:t>
                      </a:r>
                      <a:r>
                        <a:rPr lang="zh-CN" alt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jiǎo  ）洁   </a:t>
                      </a:r>
                      <a:r>
                        <a:rPr lang="zh-CN" alt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蕴藻</a:t>
                      </a:r>
                      <a:r>
                        <a:rPr lang="zh-CN" alt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（yùn zǎo  ）</a:t>
                      </a:r>
                      <a:endParaRPr lang="zh-CN" alt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lang="zh-CN" alt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纠</a:t>
                      </a:r>
                      <a:r>
                        <a:rPr lang="zh-CN" alt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 </a:t>
                      </a:r>
                      <a:r>
                        <a:rPr lang="zh-CN" alt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gé</a:t>
                      </a:r>
                      <a:r>
                        <a:rPr lang="zh-CN" alt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zh-CN" alt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葛</a:t>
                      </a:r>
                      <a:r>
                        <a:rPr lang="zh-CN" alt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   </a:t>
                      </a:r>
                      <a:r>
                        <a:rPr lang="zh-CN" alt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dài</a:t>
                      </a:r>
                      <a:r>
                        <a:rPr lang="zh-CN" alt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怠  ） </a:t>
                      </a:r>
                      <a:r>
                        <a:rPr lang="zh-CN" alt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慢</a:t>
                      </a:r>
                      <a:endParaRPr lang="zh-CN" alt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nvGraphicFramePr>
        <p:xfrm>
          <a:off x="220345" y="184150"/>
          <a:ext cx="11797030" cy="6489700"/>
        </p:xfrm>
        <a:graphic>
          <a:graphicData uri="http://schemas.openxmlformats.org/drawingml/2006/table">
            <a:tbl>
              <a:tblPr firstRow="1" bandRow="1">
                <a:tableStyleId>{5940675A-B579-460E-94D1-54222C63F5DA}</a:tableStyleId>
              </a:tblPr>
              <a:tblGrid>
                <a:gridCol w="11797030"/>
              </a:tblGrid>
              <a:tr h="6489700">
                <a:tc>
                  <a:txBody>
                    <a:bodyPr/>
                    <a:p>
                      <a:pPr indent="0">
                        <a:buNone/>
                      </a:pP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【展示提升】</a:t>
                      </a:r>
                      <a:endPar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一. 整体感知</a:t>
                      </a: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1. 初读课文，弄清课文线索，理清文章思路，并用简洁的语言概括全文内容。</a:t>
                      </a: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2. 课文写了哪几件事？哪些事是详写？哪些事是略写？为什么有的情节详写？有的情节略写？</a:t>
                      </a: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561340" y="2432050"/>
            <a:ext cx="3041015" cy="583565"/>
          </a:xfrm>
          <a:prstGeom prst="rect">
            <a:avLst/>
          </a:prstGeom>
          <a:noFill/>
        </p:spPr>
        <p:txBody>
          <a:bodyPr wrap="none" rtlCol="0" anchor="t">
            <a:spAutoFit/>
          </a:bodyPr>
          <a:p>
            <a:r>
              <a:rPr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线索：看社戏。</a:t>
            </a:r>
            <a:endParaRPr lang="zh-CN" altLang="en-US" sz="3200"/>
          </a:p>
        </p:txBody>
      </p:sp>
      <p:sp>
        <p:nvSpPr>
          <p:cNvPr id="4" name="文本框 3"/>
          <p:cNvSpPr txBox="1"/>
          <p:nvPr/>
        </p:nvSpPr>
        <p:spPr>
          <a:xfrm>
            <a:off x="3872230" y="1816735"/>
            <a:ext cx="7516495" cy="1814830"/>
          </a:xfrm>
          <a:prstGeom prst="rect">
            <a:avLst/>
          </a:prstGeom>
          <a:noFill/>
        </p:spPr>
        <p:txBody>
          <a:bodyPr wrap="none" rtlCol="0" anchor="t">
            <a:spAutoFit/>
          </a:bodyPr>
          <a:p>
            <a:pPr indent="0" algn="l">
              <a:buNone/>
            </a:pPr>
            <a:r>
              <a:rPr sz="2800" b="1">
                <a:solidFill>
                  <a:srgbClr val="7030A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（1）看戏前（1－9）：平桥乐土，盼望社戏</a:t>
            </a:r>
            <a:endParaRPr sz="2800" b="1">
              <a:solidFill>
                <a:srgbClr val="7030A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lgn="l">
              <a:buNone/>
            </a:pPr>
            <a:r>
              <a:rPr sz="2800" b="1">
                <a:solidFill>
                  <a:srgbClr val="7030A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（2）看戏中（10－21）：月下行船，船头看戏</a:t>
            </a:r>
            <a:endParaRPr sz="2800" b="1">
              <a:solidFill>
                <a:srgbClr val="7030A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lgn="l">
              <a:buNone/>
            </a:pPr>
            <a:r>
              <a:rPr sz="2800" b="1">
                <a:solidFill>
                  <a:srgbClr val="7030A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（3）看戏后（22－40）：月夜归航，偷豆余波</a:t>
            </a:r>
            <a:endParaRPr sz="2800" b="1">
              <a:solidFill>
                <a:srgbClr val="7030A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endParaRPr lang="zh-CN" altLang="en-US" sz="2800" b="1">
              <a:solidFill>
                <a:srgbClr val="7030A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402590" y="3015615"/>
            <a:ext cx="11386820" cy="521970"/>
          </a:xfrm>
          <a:prstGeom prst="rect">
            <a:avLst/>
          </a:prstGeom>
          <a:noFill/>
        </p:spPr>
        <p:txBody>
          <a:bodyPr wrap="square" rtlCol="0" anchor="t">
            <a:spAutoFit/>
          </a:bodyPr>
          <a:p>
            <a:pPr indent="0">
              <a:buNone/>
            </a:pPr>
            <a:r>
              <a:rPr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写“我”十ー二岁时来到平桥村后到赵庄看社戏的一段经历</a:t>
            </a:r>
            <a:r>
              <a:rPr lang="zh-CN"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endParaRPr lang="zh-CN"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p:txBody>
      </p:sp>
      <p:sp>
        <p:nvSpPr>
          <p:cNvPr id="6" name="文本框 5"/>
          <p:cNvSpPr txBox="1"/>
          <p:nvPr/>
        </p:nvSpPr>
        <p:spPr>
          <a:xfrm>
            <a:off x="220345" y="4639945"/>
            <a:ext cx="11797665" cy="829945"/>
          </a:xfrm>
          <a:prstGeom prst="rect">
            <a:avLst/>
          </a:prstGeom>
          <a:noFill/>
        </p:spPr>
        <p:txBody>
          <a:bodyPr wrap="square" rtlCol="0" anchor="t">
            <a:spAutoFit/>
          </a:bodyPr>
          <a:p>
            <a:pPr indent="0">
              <a:buNone/>
            </a:pPr>
            <a:r>
              <a:rPr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①随母亲归省，小住平桥村；②钓虾放牛的乡间生活；③看社戏前的波折；</a:t>
            </a:r>
            <a:endParaRPr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a:p>
            <a:pPr indent="0">
              <a:buNone/>
            </a:pPr>
            <a:r>
              <a:rPr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④夜航去看社戏途中；③看社戏；⑥看社戏后归航偷豆；⑦六一公公送豆。</a:t>
            </a:r>
            <a:endParaRPr lang="zh-CN" altLang="en-US" sz="2400"/>
          </a:p>
        </p:txBody>
      </p:sp>
      <p:sp>
        <p:nvSpPr>
          <p:cNvPr id="7" name="文本框 6"/>
          <p:cNvSpPr txBox="1"/>
          <p:nvPr/>
        </p:nvSpPr>
        <p:spPr>
          <a:xfrm>
            <a:off x="402590" y="5469890"/>
            <a:ext cx="11797665" cy="1198880"/>
          </a:xfrm>
          <a:prstGeom prst="rect">
            <a:avLst/>
          </a:prstGeom>
          <a:noFill/>
        </p:spPr>
        <p:txBody>
          <a:bodyPr wrap="square" rtlCol="0" anchor="t">
            <a:spAutoFit/>
          </a:bodyPr>
          <a:p>
            <a:pPr indent="0">
              <a:buNone/>
            </a:pPr>
            <a:r>
              <a:rPr sz="2400" b="1">
                <a:solidFill>
                  <a:srgbClr val="7030A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详写的是③①⑤；略写的是①②⑦。</a:t>
            </a:r>
            <a:endParaRPr sz="2400" b="1">
              <a:solidFill>
                <a:srgbClr val="7030A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2400" b="1">
                <a:solidFill>
                  <a:srgbClr val="7030A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因为文章主要写看社戏，所以，看社戏前的波折，夜航去看社戏途中，看社戏，看社戏后归航偷豆等详写；其他情节与看社戏关系不大，所以略写。</a:t>
            </a:r>
            <a:endParaRPr lang="zh-CN" altLang="en-US" sz="2400" b="1">
              <a:solidFill>
                <a:srgbClr val="7030A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arn(inVertic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barn(inVertical)">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barn(inVertical)">
                                      <p:cBhvr>
                                        <p:cTn id="22" dur="5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arn(inVertical)">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arn(inVertical)">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arn(inVertical)">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nvGraphicFramePr>
        <p:xfrm>
          <a:off x="400685" y="45720"/>
          <a:ext cx="11692255" cy="4419600"/>
        </p:xfrm>
        <a:graphic>
          <a:graphicData uri="http://schemas.openxmlformats.org/drawingml/2006/table">
            <a:tbl>
              <a:tblPr firstRow="1" bandRow="1">
                <a:tableStyleId>{5940675A-B579-460E-94D1-54222C63F5DA}</a:tableStyleId>
              </a:tblPr>
              <a:tblGrid>
                <a:gridCol w="11692255"/>
              </a:tblGrid>
              <a:tr h="4419600">
                <a:tc>
                  <a:txBody>
                    <a:bodyPr/>
                    <a:p>
                      <a:pPr indent="0">
                        <a:buNone/>
                      </a:pP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【展示提升】</a:t>
                      </a:r>
                      <a:endPar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3200" b="1">
                          <a:solidFill>
                            <a:srgbClr val="00B05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二. 深层探究</a:t>
                      </a: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1．朗读第1—3段，文章写平桥村是“我”的乐土，“乐”的具体表现有哪些？这一部分在全文中的作用是什么？</a:t>
                      </a: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2．自读第4—9段，概括出表现“我”心情变化的词句，说说这样详写的作用。</a:t>
                      </a: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3．看社戏出发前遇到了哪些波折？又是怎样解决的？为什么要详写这些波折？</a:t>
                      </a: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459740" y="1878965"/>
            <a:ext cx="11573510" cy="1568450"/>
          </a:xfrm>
          <a:prstGeom prst="rect">
            <a:avLst/>
          </a:prstGeom>
          <a:noFill/>
        </p:spPr>
        <p:txBody>
          <a:bodyPr wrap="square" rtlCol="0" anchor="t">
            <a:spAutoFit/>
          </a:bodyPr>
          <a:p>
            <a:r>
              <a:rPr lang="zh-CN" altLang="en-US" sz="2400" b="1">
                <a:solidFill>
                  <a:srgbClr val="7030A0"/>
                </a:solidFill>
                <a:effectLst>
                  <a:outerShdw blurRad="38100" dist="38100" dir="2700000" algn="tl">
                    <a:srgbClr val="000000">
                      <a:alpha val="43137"/>
                    </a:srgbClr>
                  </a:outerShdw>
                </a:effectLst>
              </a:rPr>
              <a:t>①“我”在这里是公共的客，可以得到优待；      ②可以免念《诗经》之类难懂的书；</a:t>
            </a:r>
            <a:endParaRPr lang="zh-CN" altLang="en-US" sz="2400" b="1">
              <a:solidFill>
                <a:srgbClr val="7030A0"/>
              </a:solidFill>
              <a:effectLst>
                <a:outerShdw blurRad="38100" dist="38100" dir="2700000" algn="tl">
                  <a:srgbClr val="000000">
                    <a:alpha val="43137"/>
                  </a:srgbClr>
                </a:outerShdw>
              </a:effectLst>
            </a:endParaRPr>
          </a:p>
          <a:p>
            <a:r>
              <a:rPr lang="zh-CN" altLang="en-US" sz="2400" b="1">
                <a:solidFill>
                  <a:srgbClr val="7030A0"/>
                </a:solidFill>
                <a:effectLst>
                  <a:outerShdw blurRad="38100" dist="38100" dir="2700000" algn="tl">
                    <a:srgbClr val="000000">
                      <a:alpha val="43137"/>
                    </a:srgbClr>
                  </a:outerShdw>
                </a:effectLst>
              </a:rPr>
              <a:t>③可以钓虾、放牛，体验乡间生活的无穷乐趣。</a:t>
            </a:r>
            <a:endParaRPr lang="zh-CN" altLang="en-US" sz="2400" b="1">
              <a:solidFill>
                <a:srgbClr val="FF0000"/>
              </a:solidFill>
              <a:effectLst>
                <a:outerShdw blurRad="38100" dist="38100" dir="2700000" algn="tl">
                  <a:srgbClr val="000000">
                    <a:alpha val="43137"/>
                  </a:srgbClr>
                </a:outerShdw>
              </a:effectLst>
            </a:endParaRPr>
          </a:p>
          <a:p>
            <a:r>
              <a:rPr lang="zh-CN" altLang="en-US" sz="2400" b="1">
                <a:solidFill>
                  <a:srgbClr val="FF0000"/>
                </a:solidFill>
                <a:effectLst>
                  <a:outerShdw blurRad="38100" dist="38100" dir="2700000" algn="tl">
                    <a:srgbClr val="000000">
                      <a:alpha val="43137"/>
                    </a:srgbClr>
                  </a:outerShdw>
                </a:effectLst>
              </a:rPr>
              <a:t>这一部分写“我”随母亲归省在平桥村的生活，意在突出人物活动的环境，同时简写一些“趣事”为下文评写“看戏”中的趣五事做铺垫。</a:t>
            </a:r>
            <a:endParaRPr lang="zh-CN" altLang="en-US" sz="2400" b="1">
              <a:solidFill>
                <a:srgbClr val="FF0000"/>
              </a:solidFill>
              <a:effectLst>
                <a:outerShdw blurRad="38100" dist="38100" dir="2700000" algn="tl">
                  <a:srgbClr val="000000">
                    <a:alpha val="43137"/>
                  </a:srgbClr>
                </a:outerShdw>
              </a:effectLst>
            </a:endParaRPr>
          </a:p>
        </p:txBody>
      </p:sp>
      <p:sp>
        <p:nvSpPr>
          <p:cNvPr id="4" name="文本框 3"/>
          <p:cNvSpPr txBox="1"/>
          <p:nvPr/>
        </p:nvSpPr>
        <p:spPr>
          <a:xfrm>
            <a:off x="459740" y="3668395"/>
            <a:ext cx="10934700" cy="1198880"/>
          </a:xfrm>
          <a:prstGeom prst="rect">
            <a:avLst/>
          </a:prstGeom>
          <a:noFill/>
        </p:spPr>
        <p:txBody>
          <a:bodyPr wrap="square" rtlCol="0" anchor="t">
            <a:spAutoFit/>
          </a:bodyPr>
          <a:p>
            <a:r>
              <a:rPr lang="en-US" altLang="zh-CN"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rPr>
              <a:t>       </a:t>
            </a:r>
            <a:r>
              <a:rPr lang="zh-CN" alt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rPr>
              <a:t>心情变化：盼望一一焦急</a:t>
            </a:r>
            <a:r>
              <a:rPr lang="en-US" altLang="zh-CN"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rPr>
              <a:t>——</a:t>
            </a:r>
            <a:r>
              <a:rPr lang="zh-CN" alt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rPr>
              <a:t>失望</a:t>
            </a:r>
            <a:r>
              <a:rPr lang="en-US" altLang="zh-CN"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rPr>
              <a:t>——</a:t>
            </a:r>
            <a:r>
              <a:rPr lang="zh-CN" alt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rPr>
              <a:t>猜测一一沮丧、赌气一一高兴、有希望一一兴高采烈。</a:t>
            </a:r>
            <a:endParaRPr lang="zh-CN" alt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endParaRPr>
          </a:p>
          <a:p>
            <a:r>
              <a:rPr lang="zh-CN" alt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rPr>
              <a:t>   这样写突出了要去看社戏的迫切心情，为下文写看社戏的乐趣做铺垫。</a:t>
            </a:r>
            <a:endParaRPr lang="zh-CN" alt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5" name="文本框 4"/>
          <p:cNvSpPr txBox="1"/>
          <p:nvPr/>
        </p:nvSpPr>
        <p:spPr>
          <a:xfrm>
            <a:off x="594360" y="5299710"/>
            <a:ext cx="11304905" cy="1383665"/>
          </a:xfrm>
          <a:prstGeom prst="rect">
            <a:avLst/>
          </a:prstGeom>
          <a:noFill/>
        </p:spPr>
        <p:txBody>
          <a:bodyPr wrap="square" rtlCol="0" anchor="t">
            <a:spAutoFit/>
          </a:bodyPr>
          <a:p>
            <a:r>
              <a:rPr lang="en-US" altLang="zh-CN"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zh-CN" altLang="en-US" sz="2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看社戏前确实遇到了一些波折，如一时叫不到船，母亲怕外祖母担心不准“我”和别人一同去等，还恰如其分地渲染了“我”的扫兴。然而，这些“困难”又逐一地被小伙伴们解决了：八叔的航船回来了，小伙伴们和“我”一起去看社戏。叙事非常翔实，这样写突出了双喜等小伙伴的友爱、聪慧的品德，同时也显得文笔曲折，文意跌宕。</a:t>
            </a:r>
            <a:endParaRPr lang="zh-CN" altLang="en-US" sz="2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nvGraphicFramePr>
        <p:xfrm>
          <a:off x="40640" y="123190"/>
          <a:ext cx="12082780" cy="8747125"/>
        </p:xfrm>
        <a:graphic>
          <a:graphicData uri="http://schemas.openxmlformats.org/drawingml/2006/table">
            <a:tbl>
              <a:tblPr firstRow="1" bandRow="1">
                <a:tableStyleId>{5940675A-B579-460E-94D1-54222C63F5DA}</a:tableStyleId>
              </a:tblPr>
              <a:tblGrid>
                <a:gridCol w="12082780"/>
              </a:tblGrid>
              <a:tr h="8747125">
                <a:tc>
                  <a:txBody>
                    <a:bodyPr/>
                    <a:p>
                      <a:pPr indent="0">
                        <a:buNone/>
                      </a:pP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【展示提升】</a:t>
                      </a:r>
                      <a:endPar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3200" b="1">
                          <a:solidFill>
                            <a:srgbClr val="00B05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二. 深层探究</a:t>
                      </a: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4.</a:t>
                      </a:r>
                      <a:r>
                        <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社戏好看吗？从哪些句子可以看出来？</a:t>
                      </a: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5</a:t>
                      </a:r>
                      <a:r>
                        <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．你如何理解“偷”罗汉豆这一行为？</a:t>
                      </a: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6" name="文本框 5"/>
          <p:cNvSpPr txBox="1"/>
          <p:nvPr/>
        </p:nvSpPr>
        <p:spPr>
          <a:xfrm>
            <a:off x="275590" y="1877060"/>
            <a:ext cx="11612880" cy="1568450"/>
          </a:xfrm>
          <a:prstGeom prst="rect">
            <a:avLst/>
          </a:prstGeom>
          <a:noFill/>
        </p:spPr>
        <p:txBody>
          <a:bodyPr wrap="square" rtlCol="0">
            <a:spAutoFit/>
          </a:bodyPr>
          <a:p>
            <a:pPr indent="0">
              <a:buNone/>
            </a:pPr>
            <a:r>
              <a:rPr sz="2400" b="1">
                <a:solidFill>
                  <a:srgbClr val="7030A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不好看，小伙伴们很失望。</a:t>
            </a:r>
            <a:endParaRPr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a:p>
            <a:pPr indent="0">
              <a:buNone/>
            </a:pPr>
            <a:r>
              <a:rPr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从“我有些疲倦了”</a:t>
            </a:r>
            <a:r>
              <a:rPr 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我不喝水，</a:t>
            </a:r>
            <a:r>
              <a:rPr lang="zh-CN"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支撑</a:t>
            </a:r>
            <a:r>
              <a:rPr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着仍然看，也说不出见了些什么，只觉得戏子的脸都渐渐的有些稀奇了，那五官浙不明显，似乎融成一片的再没有什么高低”</a:t>
            </a:r>
            <a:r>
              <a:rPr 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我很担心；双喜他们却就破口响喃的骂”</a:t>
            </a:r>
            <a:r>
              <a:rPr 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骂着老旦”</a:t>
            </a:r>
            <a:r>
              <a:rPr lang="zh-CN"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等句子</a:t>
            </a:r>
            <a:r>
              <a:rPr lang="zh-CN"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可以看出来。</a:t>
            </a:r>
            <a:endParaRPr lang="zh-CN"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p:txBody>
      </p:sp>
      <p:sp>
        <p:nvSpPr>
          <p:cNvPr id="7" name="文本框 6"/>
          <p:cNvSpPr txBox="1"/>
          <p:nvPr/>
        </p:nvSpPr>
        <p:spPr>
          <a:xfrm>
            <a:off x="182245" y="4559935"/>
            <a:ext cx="11612880" cy="1938020"/>
          </a:xfrm>
          <a:prstGeom prst="rect">
            <a:avLst/>
          </a:prstGeom>
          <a:noFill/>
        </p:spPr>
        <p:txBody>
          <a:bodyPr wrap="square" rtlCol="0">
            <a:spAutoFit/>
          </a:bodyPr>
          <a:p>
            <a:pPr indent="0">
              <a:buNone/>
            </a:pPr>
            <a:r>
              <a:rPr 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偷”中凝结着小朋友们诚恳待客的热情，</a:t>
            </a:r>
            <a:endParaRPr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a:p>
            <a:pPr indent="0">
              <a:buNone/>
            </a:pPr>
            <a:r>
              <a:rPr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“偷”中跳动着小朋友们纯洁无私的心，</a:t>
            </a:r>
            <a:endParaRPr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a:p>
            <a:pPr indent="0">
              <a:buNone/>
            </a:pPr>
            <a:r>
              <a:rPr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“偷”中反映着小朋友们周到细致、天真纯朴的天性。</a:t>
            </a:r>
            <a:endParaRPr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a:p>
            <a:pPr indent="0">
              <a:buNone/>
            </a:pPr>
            <a:r>
              <a:rPr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“偷”，一改一般意义上的“品德败坏、遭人唾弃”的意义，而成为一种热情的、无私的、天真质朴的“偷”，</a:t>
            </a:r>
            <a:r>
              <a:rPr 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alt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偷</a:t>
            </a:r>
            <a:r>
              <a:rPr 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出了情越，“偷”出了欢乐。</a:t>
            </a:r>
            <a:endParaRPr lang="zh-CN"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nvGraphicFramePr>
        <p:xfrm>
          <a:off x="445770" y="1219200"/>
          <a:ext cx="11692255" cy="4419600"/>
        </p:xfrm>
        <a:graphic>
          <a:graphicData uri="http://schemas.openxmlformats.org/drawingml/2006/table">
            <a:tbl>
              <a:tblPr firstRow="1" bandRow="1">
                <a:tableStyleId>{5940675A-B579-460E-94D1-54222C63F5DA}</a:tableStyleId>
              </a:tblPr>
              <a:tblGrid>
                <a:gridCol w="11692255"/>
              </a:tblGrid>
              <a:tr h="4419600">
                <a:tc>
                  <a:txBody>
                    <a:bodyPr/>
                    <a:p>
                      <a:pPr indent="0">
                        <a:buNone/>
                      </a:pP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当堂检测</a:t>
                      </a:r>
                      <a:r>
                        <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endPar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3200" b="1">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1.给加点字注音或根据拼音写汉字。</a:t>
                      </a:r>
                      <a:endParaRPr sz="3200" b="1">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3200" b="1">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归省（      ）  不惮（     ）   絮叨（      ）  </a:t>
                      </a:r>
                      <a:endParaRPr sz="3200" b="1">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3200" b="1">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dài（    ）慢   撺掇（     ）   凫（    ）水    </a:t>
                      </a:r>
                      <a:endParaRPr sz="3200" b="1">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3200" b="1">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2. 选择恰当的词语依次填在横线上，正确的一项是（      ）</a:t>
                      </a:r>
                      <a:endParaRPr sz="3200" b="1">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3200" b="1">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一出门，便望见月下的平桥内泊着一只白篷的航船，大家    下船，双喜    前篙，阿发    后篙，年幼的都陪我坐在舱中，较大的聚在船尾。</a:t>
                      </a:r>
                      <a:endParaRPr sz="3200" b="1">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3200" b="1">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A．跳  拔  拔         B．走  拿  拔       </a:t>
                      </a:r>
                      <a:endParaRPr sz="3200" b="1">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3200" b="1">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C．走  拔  拿         D．跳  拿  拿  </a:t>
                      </a:r>
                      <a:endParaRPr sz="3200" b="1">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lang="zh-CN" alt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188970" y="389890"/>
            <a:ext cx="6502400" cy="1106805"/>
          </a:xfrm>
          <a:prstGeom prst="rect">
            <a:avLst/>
          </a:prstGeom>
          <a:noFill/>
        </p:spPr>
        <p:txBody>
          <a:bodyPr wrap="square" rtlCol="0">
            <a:spAutoFit/>
          </a:bodyPr>
          <a:p>
            <a:r>
              <a:rPr lang="zh-CN" altLang="en-US" sz="66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rPr>
              <a:t>第二课时</a:t>
            </a:r>
            <a:endParaRPr lang="zh-CN" altLang="en-US" sz="66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4" name="文本框 3"/>
          <p:cNvSpPr txBox="1"/>
          <p:nvPr/>
        </p:nvSpPr>
        <p:spPr>
          <a:xfrm>
            <a:off x="480695" y="2454910"/>
            <a:ext cx="11417300" cy="2061210"/>
          </a:xfrm>
          <a:prstGeom prst="rect">
            <a:avLst/>
          </a:prstGeom>
          <a:noFill/>
        </p:spPr>
        <p:txBody>
          <a:bodyPr wrap="square" rtlCol="0" anchor="t">
            <a:spAutoFit/>
          </a:bodyPr>
          <a:p>
            <a:pPr indent="0">
              <a:buNone/>
            </a:pPr>
            <a:r>
              <a:rPr lang="en-US"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 </a:t>
            </a: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 【教学目标】</a:t>
            </a:r>
            <a:endPar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1．</a:t>
            </a:r>
            <a:r>
              <a:rPr lang="zh-CN" alt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分析人物形象</a:t>
            </a:r>
            <a:r>
              <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endPar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2．熟读课文，体会景物描写对表现文章中心思想所起的作用。</a:t>
            </a:r>
            <a:endPar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lang="en-US"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3．感受作者对农村生活的热爱和赞美和对童年生活的留恋之情。</a:t>
            </a:r>
            <a:endParaRPr lang="zh-CN" altLang="en-US" sz="32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nvGraphicFramePr>
        <p:xfrm>
          <a:off x="405765" y="509270"/>
          <a:ext cx="11543665" cy="6156960"/>
        </p:xfrm>
        <a:graphic>
          <a:graphicData uri="http://schemas.openxmlformats.org/drawingml/2006/table">
            <a:tbl>
              <a:tblPr firstRow="1" bandRow="1">
                <a:tableStyleId>{5940675A-B579-460E-94D1-54222C63F5DA}</a:tableStyleId>
              </a:tblPr>
              <a:tblGrid>
                <a:gridCol w="11543665"/>
              </a:tblGrid>
              <a:tr h="6156960">
                <a:tc>
                  <a:txBody>
                    <a:bodyPr/>
                    <a:p>
                      <a:pPr indent="0">
                        <a:buNone/>
                      </a:pP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展示提升</a:t>
                      </a:r>
                      <a:r>
                        <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sz="40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人物</a:t>
                      </a:r>
                      <a:r>
                        <a:rPr lang="zh-CN" sz="40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赏析</a:t>
                      </a:r>
                      <a:r>
                        <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endPar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lang="en-US" sz="36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a:p>
                      <a:pPr indent="0">
                        <a:buNone/>
                      </a:pPr>
                      <a:r>
                        <a:rPr lang="en-US" sz="36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1.</a:t>
                      </a:r>
                      <a:r>
                        <a:rPr sz="36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小说都写了哪些人物？哪个是主要人物？找出描写人物的句子，并结合课文内容说说你对其中一个人物的印象。</a:t>
                      </a:r>
                      <a:endParaRPr sz="36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a:p>
                      <a:pPr indent="0">
                        <a:buNone/>
                      </a:pPr>
                      <a:endParaRPr lang="en-US" sz="36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a:p>
                      <a:pPr indent="0">
                        <a:buNone/>
                      </a:pPr>
                      <a:r>
                        <a:rPr lang="en-US" sz="36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2.</a:t>
                      </a:r>
                      <a:r>
                        <a:rPr sz="36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联系文章内容说说你对桂生、阿发、六一公公这几个人物的印象。</a:t>
                      </a: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4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4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nvGraphicFramePr>
        <p:xfrm>
          <a:off x="359410" y="212090"/>
          <a:ext cx="11823700" cy="6005195"/>
        </p:xfrm>
        <a:graphic>
          <a:graphicData uri="http://schemas.openxmlformats.org/drawingml/2006/table">
            <a:tbl>
              <a:tblPr firstRow="1" bandRow="1">
                <a:tableStyleId>{5940675A-B579-460E-94D1-54222C63F5DA}</a:tableStyleId>
              </a:tblPr>
              <a:tblGrid>
                <a:gridCol w="11823700"/>
              </a:tblGrid>
              <a:tr h="6005195">
                <a:tc>
                  <a:txBody>
                    <a:bodyPr/>
                    <a:p>
                      <a:pPr indent="0">
                        <a:buNone/>
                      </a:pP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人物</a:t>
                      </a:r>
                      <a:r>
                        <a:rPr lang="zh-CN"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赏析</a:t>
                      </a:r>
                      <a:r>
                        <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endPar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lang="en-US"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1.</a:t>
                      </a:r>
                      <a:r>
                        <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小说都写了哪些人物？哪个是主要人物？找出描写人物的句子，并结合课文内容说说你对其中一个人物的印象。</a:t>
                      </a:r>
                      <a:endParaRPr sz="24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4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4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4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4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4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4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4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4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4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359410" y="1810385"/>
            <a:ext cx="11823700" cy="4892675"/>
          </a:xfrm>
          <a:prstGeom prst="rect">
            <a:avLst/>
          </a:prstGeom>
          <a:noFill/>
        </p:spPr>
        <p:txBody>
          <a:bodyPr wrap="square" rtlCol="0">
            <a:spAutoFit/>
          </a:bodyPr>
          <a:p>
            <a:r>
              <a:rPr lang="zh-CN" altLang="en-US" sz="2400" b="1">
                <a:solidFill>
                  <a:srgbClr val="7030A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小说主要描写了双喜，其他人物有：“我”、母亲、外祖母、桂生、阿发、六一公公。</a:t>
            </a:r>
            <a:endParaRPr lang="zh-CN" alt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r>
              <a:rPr lang="zh-CN" altLang="en-US" sz="2400" b="1">
                <a:solidFill>
                  <a:srgbClr val="00206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看戏前</a:t>
            </a:r>
            <a:r>
              <a:rPr lang="zh-CN" alt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当“我”因为看不到戏而感到沮丧，人们都叹息地表示同情时，“双喜大悟似的提议了：“大船？八叔的航船不是回来了么？””提得恰到好处，很容易得到大家的支持。当外祖母和母亲还有些不放心时，双喜马上表示“写包票”，同时提出了几条有力的根据，使得“我”能够去看社戏。航船出发了，双喜“拔前篇”第一个出动，像小伙伴中的领头人。这都表现了他的</a:t>
            </a:r>
            <a:r>
              <a:rPr lang="zh-CN" altLang="en-US" sz="2400" b="1">
                <a:solidFill>
                  <a:srgbClr val="00206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聪明、热情、机灵、能干</a:t>
            </a:r>
            <a:r>
              <a:rPr lang="zh-CN" alt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zh-CN" altLang="en-US" sz="2400" b="1">
                <a:solidFill>
                  <a:srgbClr val="00206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看戏时</a:t>
            </a:r>
            <a:r>
              <a:rPr lang="zh-CN" alt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，双喜告诉“我”铁头老生能连翻八十四个筋斗，这说明他已经来看过戏了，这一次是专意陪“我”的。这表现了双喜对“我”的</a:t>
            </a:r>
            <a:r>
              <a:rPr lang="zh-CN" altLang="en-US" sz="2400" b="1">
                <a:solidFill>
                  <a:srgbClr val="00206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友爱、热情</a:t>
            </a:r>
            <a:r>
              <a:rPr lang="zh-CN" alt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那铁头老生没有表演翻筋斗，双喜马上来安慰“我”，“晚上看客少，铁头老生也解了，谁肯显本领给白地看呢？”这表现双喜</a:t>
            </a:r>
            <a:r>
              <a:rPr lang="zh-CN" altLang="en-US" sz="2400" b="1">
                <a:solidFill>
                  <a:srgbClr val="00206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善解人意</a:t>
            </a:r>
            <a:r>
              <a:rPr lang="zh-CN" alt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，对“我”</a:t>
            </a:r>
            <a:r>
              <a:rPr lang="zh-CN" altLang="en-US" sz="2400" b="1">
                <a:solidFill>
                  <a:srgbClr val="00206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非常体贴</a:t>
            </a:r>
            <a:r>
              <a:rPr lang="zh-CN" alt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当大家都</a:t>
            </a:r>
            <a:r>
              <a:rPr lang="zh-CN" altLang="en-US" sz="2400" b="1">
                <a:solidFill>
                  <a:srgbClr val="00206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不想继续看戏时</a:t>
            </a:r>
            <a:r>
              <a:rPr lang="zh-CN" alt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，双喜说“怕他会唱到天明还不完，还是我们走的好罢”，他了解大家的情绪，</a:t>
            </a:r>
            <a:r>
              <a:rPr lang="zh-CN" altLang="en-US" sz="2400" b="1">
                <a:solidFill>
                  <a:srgbClr val="00206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俨然</a:t>
            </a:r>
            <a:r>
              <a:rPr lang="zh-CN" altLang="en-US" sz="2400" b="1">
                <a:solidFill>
                  <a:srgbClr val="00206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像一个兄长样</a:t>
            </a:r>
            <a:r>
              <a:rPr lang="zh-CN" alt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zh-CN" altLang="en-US" sz="2400" b="1">
                <a:solidFill>
                  <a:srgbClr val="00206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归航中</a:t>
            </a:r>
            <a:r>
              <a:rPr lang="zh-CN" alt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，双喜认为多愉阿发家的罗汉豆，阿发的娘若知道了会哭骂的；用了八公公的盐和柴，老头子会骂的。这又表明了双喜</a:t>
            </a:r>
            <a:r>
              <a:rPr lang="zh-CN" altLang="en-US" sz="2400" b="1">
                <a:solidFill>
                  <a:srgbClr val="00206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考虑得周全</a:t>
            </a:r>
            <a:r>
              <a:rPr lang="zh-CN" alt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endParaRPr lang="zh-CN" alt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nvGraphicFramePr>
        <p:xfrm>
          <a:off x="405765" y="509270"/>
          <a:ext cx="11823700" cy="6005195"/>
        </p:xfrm>
        <a:graphic>
          <a:graphicData uri="http://schemas.openxmlformats.org/drawingml/2006/table">
            <a:tbl>
              <a:tblPr firstRow="1" bandRow="1">
                <a:tableStyleId>{5940675A-B579-460E-94D1-54222C63F5DA}</a:tableStyleId>
              </a:tblPr>
              <a:tblGrid>
                <a:gridCol w="11823700"/>
              </a:tblGrid>
              <a:tr h="6005195">
                <a:tc>
                  <a:txBody>
                    <a:bodyPr/>
                    <a:p>
                      <a:pPr indent="0">
                        <a:buNone/>
                      </a:pP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人物</a:t>
                      </a:r>
                      <a:r>
                        <a:rPr lang="zh-CN"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赏析</a:t>
                      </a:r>
                      <a:r>
                        <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endPar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lang="en-US"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lang="en-US"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2.</a:t>
                      </a:r>
                      <a:r>
                        <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联系文章内容说说你对桂生、阿发、六一公公这几个人物的印象。</a:t>
                      </a: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4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4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4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4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4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4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4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4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4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32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562610" y="2406015"/>
            <a:ext cx="11823700" cy="3107690"/>
          </a:xfrm>
          <a:prstGeom prst="rect">
            <a:avLst/>
          </a:prstGeom>
          <a:noFill/>
        </p:spPr>
        <p:txBody>
          <a:bodyPr wrap="square" rtlCol="0">
            <a:spAutoFit/>
          </a:bodyPr>
          <a:p>
            <a:r>
              <a:rPr lang="zh-CN" altLang="en-US"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桂生</a:t>
            </a:r>
            <a:r>
              <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因没有给“我”买到豆浆，要给“我”舀一部水来喝；</a:t>
            </a:r>
            <a:endPar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r>
              <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为补偿对“我”的歉意，他想出了偷罗汉豆的主意，可见他的</a:t>
            </a:r>
            <a:r>
              <a:rPr lang="zh-CN" altLang="en-US"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热忱</a:t>
            </a:r>
            <a:r>
              <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endPar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endPar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r>
              <a:rPr lang="zh-CN" altLang="en-US"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阿发</a:t>
            </a:r>
            <a:r>
              <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建议小伙伴们偷摘自家的豆。他多么纯</a:t>
            </a:r>
            <a:r>
              <a:rPr lang="zh-CN" altLang="en-US"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真无邪、憨厚无私</a:t>
            </a:r>
            <a:r>
              <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endPar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endPar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r>
              <a:rPr lang="zh-CN" altLang="en-US"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六一公公</a:t>
            </a:r>
            <a:r>
              <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只对小伙伴们摘豆“踏坏了不少”表示惋惜，这是劳动人民珍爱劳动成果的本色；他亲自给“我”送罗汉豆，又表明他的</a:t>
            </a:r>
            <a:r>
              <a:rPr lang="zh-CN" altLang="en-US"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淳朴、好客</a:t>
            </a:r>
            <a:r>
              <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endPar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arn(inVertic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arn(inVertical)">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nvGraphicFramePr>
        <p:xfrm>
          <a:off x="250190" y="299720"/>
          <a:ext cx="11863705" cy="6377305"/>
        </p:xfrm>
        <a:graphic>
          <a:graphicData uri="http://schemas.openxmlformats.org/drawingml/2006/table">
            <a:tbl>
              <a:tblPr firstRow="1" bandRow="1">
                <a:tableStyleId>{5940675A-B579-460E-94D1-54222C63F5DA}</a:tableStyleId>
              </a:tblPr>
              <a:tblGrid>
                <a:gridCol w="11863705"/>
              </a:tblGrid>
              <a:tr h="6377305">
                <a:tc>
                  <a:txBody>
                    <a:bodyPr/>
                    <a:p>
                      <a:pPr indent="0">
                        <a:buNone/>
                      </a:pP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展示提升</a:t>
                      </a:r>
                      <a:r>
                        <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sz="40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语言品析</a:t>
                      </a:r>
                      <a:r>
                        <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endPar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1．我的很重的心忽而轻松了，身体也似乎舒展到说不出的大。（“轻松”和“舒展”表现了“我”什么样的心情？）</a:t>
                      </a: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2．母亲送出来吩咐“要小心”的时候，我们已经点开船，在桥石上一磕，退后几尺，即又上前出了桥。于是架起两支橹，一支两人，一里一换。（句中哪几个动词用得巧妙？妙在哪里？）</a:t>
                      </a: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3．淡黑的起伏的连山，仿佛是踊跃的铁的兽脊似的，都远远地向船尾跑去了，但我却还以为船慢。（从修辞手法的角度赏析句子。）</a:t>
                      </a: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4．小说的结尾应如何理解？</a:t>
                      </a: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nvGraphicFramePr>
        <p:xfrm>
          <a:off x="250190" y="299720"/>
          <a:ext cx="11863705" cy="6377305"/>
        </p:xfrm>
        <a:graphic>
          <a:graphicData uri="http://schemas.openxmlformats.org/drawingml/2006/table">
            <a:tbl>
              <a:tblPr firstRow="1" bandRow="1">
                <a:tableStyleId>{5940675A-B579-460E-94D1-54222C63F5DA}</a:tableStyleId>
              </a:tblPr>
              <a:tblGrid>
                <a:gridCol w="11863705"/>
              </a:tblGrid>
              <a:tr h="6377305">
                <a:tc>
                  <a:txBody>
                    <a:bodyPr/>
                    <a:p>
                      <a:pPr indent="0">
                        <a:buNone/>
                      </a:pP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展示提升</a:t>
                      </a:r>
                      <a:r>
                        <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sz="40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语言品析</a:t>
                      </a:r>
                      <a:r>
                        <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endPar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1．我的很重的心忽而轻松了，身体也似乎舒展到说不出的大。（“轻松”和“舒展”表现了“我”什么样的心情？）</a:t>
                      </a: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2．母亲送出来吩咐“要小心”的时候，我们已经点开船，在桥石上一磕，退后几尺，即又上前出了桥。于是架起两支橹，一支两人，一里一换。（句中哪几个动词用得巧妙？妙在哪里？）</a:t>
                      </a: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625475" y="2341880"/>
            <a:ext cx="11488420" cy="953135"/>
          </a:xfrm>
          <a:prstGeom prst="rect">
            <a:avLst/>
          </a:prstGeom>
          <a:noFill/>
        </p:spPr>
        <p:txBody>
          <a:bodyPr wrap="square" rtlCol="0">
            <a:spAutoFit/>
          </a:bodyPr>
          <a:p>
            <a:r>
              <a:rPr lang="en-US" altLang="zh-CN"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轻松”和“舒展”与前文因看不成戏而沮丧形成鲜明对比，表现了“我”欢喜轻快的心情。</a:t>
            </a:r>
            <a:endPar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351790" y="5295900"/>
            <a:ext cx="11488420" cy="953135"/>
          </a:xfrm>
          <a:prstGeom prst="rect">
            <a:avLst/>
          </a:prstGeom>
          <a:noFill/>
        </p:spPr>
        <p:txBody>
          <a:bodyPr wrap="square" rtlCol="0">
            <a:spAutoFit/>
          </a:bodyPr>
          <a:p>
            <a:r>
              <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“点”“磕”“退”“上”“架”等动词，十分准确地展示了几个少年驾船技术的熟练，同时也表现了大家去看戏时的愉悦心情。</a:t>
            </a:r>
            <a:endPar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标题 1"/>
          <p:cNvSpPr>
            <a:spLocks noGrp="1"/>
          </p:cNvSpPr>
          <p:nvPr>
            <p:ph type="title"/>
          </p:nvPr>
        </p:nvSpPr>
        <p:spPr>
          <a:xfrm>
            <a:off x="5103495" y="894715"/>
            <a:ext cx="2883535" cy="1143000"/>
          </a:xfrm>
        </p:spPr>
        <p:txBody>
          <a:bodyPr lIns="91440" tIns="45720" rIns="91440" bIns="45720" anchor="ctr"/>
          <a:p>
            <a:r>
              <a:rPr lang="zh-CN" altLang="en-US" sz="4800" b="1" dirty="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社 戏？</a:t>
            </a:r>
            <a:endParaRPr lang="zh-CN" altLang="en-US" sz="4800" b="1" dirty="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p:txBody>
      </p:sp>
      <p:sp>
        <p:nvSpPr>
          <p:cNvPr id="6146" name="内容占位符 2"/>
          <p:cNvSpPr>
            <a:spLocks noGrp="1"/>
          </p:cNvSpPr>
          <p:nvPr>
            <p:ph idx="1"/>
          </p:nvPr>
        </p:nvSpPr>
        <p:spPr>
          <a:xfrm>
            <a:off x="1039495" y="2239010"/>
            <a:ext cx="10690225" cy="4541520"/>
          </a:xfrm>
          <a:noFill/>
          <a:ln>
            <a:noFill/>
          </a:ln>
        </p:spPr>
        <p:txBody>
          <a:bodyPr lIns="91440" tIns="45720" rIns="91440" bIns="45720" anchor="t"/>
          <a:p>
            <a:pPr>
              <a:buNone/>
            </a:pPr>
            <a:r>
              <a:rPr lang="zh-CN" altLang="en-US" b="1" dirty="0">
                <a:latin typeface="宋体" panose="02010600030101010101" pitchFamily="2" charset="-122"/>
              </a:rPr>
              <a:t>    </a:t>
            </a:r>
            <a:r>
              <a:rPr lang="zh-CN" altLang="en-US" sz="36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zh-CN" altLang="zh-CN" sz="36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社</a:t>
            </a:r>
            <a:r>
              <a:rPr lang="en-US" altLang="zh-CN" sz="36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zh-CN" sz="36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指土地神及祭祀土地神的活动；同时</a:t>
            </a:r>
            <a:r>
              <a:rPr lang="en-US" altLang="zh-CN" sz="36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zh-CN" sz="36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又是古代的一个地区单位。</a:t>
            </a:r>
            <a:r>
              <a:rPr lang="en-US" altLang="zh-CN" sz="36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br>
              <a:rPr lang="en-US" altLang="zh-CN" sz="36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br>
            <a:r>
              <a:rPr lang="en-US" altLang="zh-CN" sz="36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zh-CN" altLang="zh-CN" sz="36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社戏，指在社中进行的有关宗教、风俗的戏艺活动。在</a:t>
            </a:r>
            <a:r>
              <a:rPr lang="zh-CN" altLang="en-US" sz="36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“我”所在的</a:t>
            </a:r>
            <a:r>
              <a:rPr lang="zh-CN" altLang="zh-CN" sz="36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绍兴，社日演戏由来已久</a:t>
            </a:r>
            <a:r>
              <a:rPr lang="zh-CN" altLang="en-US" sz="36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zh-CN" sz="36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南宋时，陆游的</a:t>
            </a:r>
            <a:r>
              <a:rPr lang="en-US" altLang="zh-CN" sz="36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zh-CN" sz="36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社日</a:t>
            </a:r>
            <a:r>
              <a:rPr lang="en-US" altLang="zh-CN" sz="36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zh-CN" sz="36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诗中就已经有</a:t>
            </a:r>
            <a:r>
              <a:rPr lang="en-US" altLang="zh-CN" sz="36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zh-CN" sz="36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太平处处是优场，社日儿童喜欲狂</a:t>
            </a:r>
            <a:r>
              <a:rPr lang="en-US" altLang="zh-CN" sz="36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zh-CN" sz="36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的题咏。至清代，社戏成为乱弹戏剧的主要演出形式。</a:t>
            </a:r>
            <a:endParaRPr lang="zh-CN" altLang="zh-CN" sz="36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146">
                                            <p:txEl>
                                              <p:pRg st="0" end="0"/>
                                            </p:txEl>
                                          </p:spTgt>
                                        </p:tgtEl>
                                        <p:attrNameLst>
                                          <p:attrName>style.visibility</p:attrName>
                                        </p:attrNameLst>
                                      </p:cBhvr>
                                      <p:to>
                                        <p:strVal val="visible"/>
                                      </p:to>
                                    </p:set>
                                    <p:animEffect transition="in" filter="barn(inVertical)">
                                      <p:cBhvr>
                                        <p:cTn id="7" dur="500"/>
                                        <p:tgtEl>
                                          <p:spTgt spid="614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nvGraphicFramePr>
        <p:xfrm>
          <a:off x="250190" y="299720"/>
          <a:ext cx="11863705" cy="6377305"/>
        </p:xfrm>
        <a:graphic>
          <a:graphicData uri="http://schemas.openxmlformats.org/drawingml/2006/table">
            <a:tbl>
              <a:tblPr firstRow="1" bandRow="1">
                <a:tableStyleId>{5940675A-B579-460E-94D1-54222C63F5DA}</a:tableStyleId>
              </a:tblPr>
              <a:tblGrid>
                <a:gridCol w="11863705"/>
              </a:tblGrid>
              <a:tr h="6377305">
                <a:tc>
                  <a:txBody>
                    <a:bodyPr/>
                    <a:p>
                      <a:pPr indent="0">
                        <a:buNone/>
                      </a:pP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展示提升</a:t>
                      </a:r>
                      <a:r>
                        <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sz="40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语言品析</a:t>
                      </a:r>
                      <a:r>
                        <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endPar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3．淡黑的起伏的连山，仿佛是踊跃的铁的兽脊似的，都远远地向船尾跑去了，但我却还以为船慢。（从修辞手法的角度赏析句子。）</a:t>
                      </a: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4．小说的结尾应如何理解？</a:t>
                      </a: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655955" y="2389505"/>
            <a:ext cx="10128885" cy="953135"/>
          </a:xfrm>
          <a:prstGeom prst="rect">
            <a:avLst/>
          </a:prstGeom>
          <a:noFill/>
        </p:spPr>
        <p:txBody>
          <a:bodyPr wrap="square" rtlCol="0">
            <a:spAutoFit/>
          </a:bodyPr>
          <a:p>
            <a:r>
              <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运用比喻的修辞手法，用远山来陪衬，既形象真切，又突出了船行之快，也突出了“我”急切、兴奋、喜悦的心情。</a:t>
            </a:r>
            <a:endPar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655955" y="4032885"/>
            <a:ext cx="10659745" cy="2245360"/>
          </a:xfrm>
          <a:prstGeom prst="rect">
            <a:avLst/>
          </a:prstGeom>
          <a:noFill/>
        </p:spPr>
        <p:txBody>
          <a:bodyPr wrap="square" rtlCol="0">
            <a:spAutoFit/>
          </a:bodyPr>
          <a:p>
            <a:r>
              <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小说的结尾意味深长。</a:t>
            </a:r>
            <a:endPar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r>
              <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其实那夜的戏并不怎么好看，那夜吃的豆也是普通的罗汉豆，</a:t>
            </a:r>
            <a:endPar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r>
              <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“我”怀念那夜的戏和豆，实际上是怀念平桥村朴实、勤劳、聪慧的小伙伴们和有趣的生活。</a:t>
            </a:r>
            <a:endPar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r>
              <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“我”对这段往事的回忆，表达了“我”对美好生活的追求。</a:t>
            </a:r>
            <a:endPar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nvGraphicFramePr>
        <p:xfrm>
          <a:off x="250190" y="299720"/>
          <a:ext cx="11708130" cy="6435090"/>
        </p:xfrm>
        <a:graphic>
          <a:graphicData uri="http://schemas.openxmlformats.org/drawingml/2006/table">
            <a:tbl>
              <a:tblPr firstRow="1" bandRow="1">
                <a:tableStyleId>{5940675A-B579-460E-94D1-54222C63F5DA}</a:tableStyleId>
              </a:tblPr>
              <a:tblGrid>
                <a:gridCol w="11708130"/>
              </a:tblGrid>
              <a:tr h="6435090">
                <a:tc>
                  <a:txBody>
                    <a:bodyPr/>
                    <a:p>
                      <a:pPr indent="0">
                        <a:buNone/>
                      </a:pP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展示提升</a:t>
                      </a:r>
                      <a:r>
                        <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endPar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三．手法探究</a:t>
                      </a: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朗读第11—13段、第22—23段，思考：这几段调动了哪些感官？描写了哪些景物？运用了哪些修辞手法？有怎样的表达效果？</a:t>
                      </a:r>
                      <a:endParaRPr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657225" y="2180590"/>
            <a:ext cx="10894695" cy="4399915"/>
          </a:xfrm>
          <a:prstGeom prst="rect">
            <a:avLst/>
          </a:prstGeom>
          <a:noFill/>
        </p:spPr>
        <p:txBody>
          <a:bodyPr wrap="square" rtlCol="0">
            <a:spAutoFit/>
          </a:bodyPr>
          <a:p>
            <a:r>
              <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调动了视觉、听觉、嗅觉、触觉等多种感官，</a:t>
            </a:r>
            <a:endPar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r>
              <a:rPr lang="zh-CN" altLang="en-US" sz="2800" b="1">
                <a:solidFill>
                  <a:srgbClr val="00B05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描绘了豆麦、水草的清香，淡黑起伏的连山，皎洁的月光，闪亮的渔火，宛转悠扬的笛声，孩子们的欢笑声等。</a:t>
            </a:r>
            <a:endParaRPr lang="zh-CN" altLang="en-US" sz="2800" b="1">
              <a:solidFill>
                <a:srgbClr val="00B05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r>
              <a:rPr lang="zh-CN" altLang="en-US" sz="2800" b="1">
                <a:solidFill>
                  <a:srgbClr val="00B05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色彩如豆麦的“碧绿”，远山的“淡黑”，月光的“皎洁”，渔火、灯光的“红”，航船的“白”；气味如豆麦和水草的“清香”等；声响如航行的”潺”声，孩子们的笑声，横笛的“究转、悠扬”。</a:t>
            </a:r>
            <a:endParaRPr lang="zh-CN" altLang="en-US" sz="2800" b="1">
              <a:solidFill>
                <a:schemeClr val="accent6">
                  <a:lumMod val="50000"/>
                </a:schemeClr>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r>
              <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运用比喻、拟人、衬托等修辞手法，化静为动，如表现船行之快，“淡黑的起伏的连山，仿佛是踊跃的铁的兽脊似的，都远远地向船尾跑去了”“那航船，就像一条大白鱼背着一群孩子在浪花里蹿”。</a:t>
            </a:r>
            <a:endPar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r>
              <a:rPr lang="zh-CN" altLang="en-US"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烘托出了孩子们的愉快心情。</a:t>
            </a:r>
            <a:endParaRPr lang="zh-CN" altLang="en-US" sz="28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inVertic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25900" y="561340"/>
            <a:ext cx="5173345" cy="1106805"/>
          </a:xfrm>
          <a:prstGeom prst="rect">
            <a:avLst/>
          </a:prstGeom>
          <a:noFill/>
        </p:spPr>
        <p:txBody>
          <a:bodyPr wrap="square" rtlCol="0">
            <a:spAutoFit/>
          </a:bodyPr>
          <a:p>
            <a:r>
              <a:rPr lang="zh-CN" altLang="en-US" sz="66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rPr>
              <a:t>课堂小结</a:t>
            </a:r>
            <a:endParaRPr lang="zh-CN" altLang="en-US" sz="66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3" name="文本框 2"/>
          <p:cNvSpPr txBox="1"/>
          <p:nvPr/>
        </p:nvSpPr>
        <p:spPr>
          <a:xfrm>
            <a:off x="1914525" y="2419350"/>
            <a:ext cx="8362950" cy="2553335"/>
          </a:xfrm>
          <a:prstGeom prst="rect">
            <a:avLst/>
          </a:prstGeom>
          <a:noFill/>
        </p:spPr>
        <p:txBody>
          <a:bodyPr wrap="square" rtlCol="0">
            <a:spAutoFit/>
          </a:bodyPr>
          <a:p>
            <a:r>
              <a:rPr lang="zh-CN" altLang="en-US" sz="40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rPr>
              <a:t>平桥归省乐趣多，钓虾放牛多快活</a:t>
            </a:r>
            <a:endParaRPr lang="zh-CN" altLang="en-US" sz="40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endParaRPr>
          </a:p>
          <a:p>
            <a:r>
              <a:rPr lang="zh-CN" altLang="en-US" sz="40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rPr>
              <a:t>登船看戏心难耐，月夜行船景动心。</a:t>
            </a:r>
            <a:endParaRPr lang="zh-CN" altLang="en-US" sz="40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endParaRPr>
          </a:p>
          <a:p>
            <a:r>
              <a:rPr lang="zh-CN" altLang="en-US" sz="40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rPr>
              <a:t>船头看戏难尽兴，月下归航拾豆趣。</a:t>
            </a:r>
            <a:endParaRPr lang="zh-CN" altLang="en-US" sz="40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endParaRPr>
          </a:p>
          <a:p>
            <a:r>
              <a:rPr lang="zh-CN" altLang="en-US" sz="40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rPr>
              <a:t>童年美好易消逝，劝君惜取眼前时。</a:t>
            </a:r>
            <a:endParaRPr lang="zh-CN" altLang="en-US" sz="4000" b="1">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nvGraphicFramePr>
        <p:xfrm>
          <a:off x="-19050" y="-5715"/>
          <a:ext cx="12197080" cy="6887210"/>
        </p:xfrm>
        <a:graphic>
          <a:graphicData uri="http://schemas.openxmlformats.org/drawingml/2006/table">
            <a:tbl>
              <a:tblPr firstRow="1" bandRow="1">
                <a:tableStyleId>{5940675A-B579-460E-94D1-54222C63F5DA}</a:tableStyleId>
              </a:tblPr>
              <a:tblGrid>
                <a:gridCol w="12197080"/>
              </a:tblGrid>
              <a:tr h="6887210">
                <a:tc>
                  <a:txBody>
                    <a:bodyPr/>
                    <a:p>
                      <a:pPr indent="0">
                        <a:buNone/>
                      </a:pPr>
                      <a:r>
                        <a:rPr lang="en-US" sz="32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【当堂检测】</a:t>
                      </a:r>
                      <a:endParaRPr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1．对下列各句修辞手法的判断不正确的一项是（     ）</a:t>
                      </a:r>
                      <a:endPar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A．因为我在这里不但得到优待，又可以免念“秩秩斯干幽幽南山”了。（借代）</a:t>
                      </a:r>
                      <a:endPar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B．夹着潺潺的船头激水的声音，在左右……河流中，飞一般径向赵庄前进了。（夸张）</a:t>
                      </a:r>
                      <a:endPar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C．回望戏台在灯火光中，却又如初来未到时候一般，又漂渺得像座仙山楼阁，满被红霞罩着了。（比喻）</a:t>
                      </a:r>
                      <a:endPar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D．那航船，就像一条大白鱼背着一群孩子在浪花里蹿。（拟人）</a:t>
                      </a:r>
                      <a:endPar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2. 写出下列各句使用的修辞手法或写出下列描写人物时使用的描写方法。</a:t>
                      </a:r>
                      <a:endPar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（1）于是架起两支橹，一支两人，一里一换，有说笑的，有嚷的，夹着潺潺的船头激水的声音，在左右都是碧绿的豆麦田地的河流中，飞一般径向赵庄前进了。 （     ）</a:t>
                      </a:r>
                      <a:endPar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（2）淡黑的起伏的连山，仿佛是踊跃的铁的兽脊似的，都</a:t>
                      </a:r>
                      <a:r>
                        <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向船尾跑去了。（     ）</a:t>
                      </a:r>
                      <a:endPar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（3）总之，是完了。到下午，我的朋友都去了，戏已经开场了，我似平听到锣鼓的声音，而且知道他们在戏台下买豆浆喝。    （     ）</a:t>
                      </a:r>
                      <a:endPar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3.《社戏》描写了五彩斑斓的童年生活，请你仿照画线句子，写出你对“童年”的感受。</a:t>
                      </a:r>
                      <a:endPar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童年是什么？童年是上树采摘的那枚桑果，让人咀嚼不尽；童年是那只折叠的纸船，让人遐想万千；童年是</a:t>
                      </a:r>
                      <a:r>
                        <a:rPr sz="2400" b="1" u="sng">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sz="2400" b="1" u="sng">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endPar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童年</a:t>
                      </a:r>
                      <a:r>
                        <a:rPr sz="2400" b="1" u="sng">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是                   </a:t>
                      </a:r>
                      <a:r>
                        <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sz="2400" b="1" u="sng">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endParaRPr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010756"/>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nvGraphicFramePr>
        <p:xfrm>
          <a:off x="24130" y="31750"/>
          <a:ext cx="12177395" cy="6872605"/>
        </p:xfrm>
        <a:graphic>
          <a:graphicData uri="http://schemas.openxmlformats.org/drawingml/2006/table">
            <a:tbl>
              <a:tblPr firstRow="1" bandRow="1">
                <a:tableStyleId>{5940675A-B579-460E-94D1-54222C63F5DA}</a:tableStyleId>
              </a:tblPr>
              <a:tblGrid>
                <a:gridCol w="12177395"/>
              </a:tblGrid>
              <a:tr h="6872605">
                <a:tc>
                  <a:txBody>
                    <a:bodyPr/>
                    <a:p>
                      <a:pPr indent="0">
                        <a:buNone/>
                      </a:pP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zh-CN" alt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写作训练</a:t>
                      </a:r>
                      <a:r>
                        <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endParaRPr lang="en-US" sz="4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sz="32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你记得哪个季节的美丽月夜？请你运用从课文中所学的写</a:t>
                      </a:r>
                      <a:endParaRPr sz="32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indent="0">
                        <a:buNone/>
                      </a:pPr>
                      <a:r>
                        <a:rPr sz="32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景的技巧也写一段夜景（100字左右）</a:t>
                      </a:r>
                      <a:r>
                        <a:rPr lang="zh-CN" sz="32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endParaRPr lang="zh-CN" sz="32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010756"/>
                    </a:solidFill>
                  </a:tcPr>
                </a:tc>
              </a:tr>
            </a:tbl>
          </a:graphicData>
        </a:graphic>
      </p:graphicFrame>
      <p:sp>
        <p:nvSpPr>
          <p:cNvPr id="3" name="文本框 2"/>
          <p:cNvSpPr txBox="1"/>
          <p:nvPr/>
        </p:nvSpPr>
        <p:spPr>
          <a:xfrm>
            <a:off x="265430" y="1860550"/>
            <a:ext cx="11550650" cy="2553335"/>
          </a:xfrm>
          <a:prstGeom prst="rect">
            <a:avLst/>
          </a:prstGeom>
          <a:noFill/>
        </p:spPr>
        <p:txBody>
          <a:bodyPr wrap="square" rtlCol="0">
            <a:spAutoFit/>
          </a:bodyPr>
          <a:p>
            <a:r>
              <a:rPr lang="zh-CN" altLang="en-US"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示</a:t>
            </a:r>
            <a:r>
              <a:rPr lang="zh-CN" alt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例一：</a:t>
            </a:r>
            <a:r>
              <a:rPr lang="zh-CN" altLang="en-US" sz="32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黑天鸫似的夜幕上，挂着一轮残月。我站在尖顶高塔上，风吹起蔷薇的花辦，轻抚过我的脸频。水晶般的夜空，寂静幽邃，宛如镜花水月，一触即逝。雏蛙高唱着梦的旋律，缓缓地流入我的心中。在树的黑色剪影下，一片落叶掉落，那枯黄，在月夜燃烧，掉落，静止…</a:t>
            </a:r>
            <a:endParaRPr lang="zh-CN" altLang="en-US" sz="32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140335" y="4613275"/>
            <a:ext cx="11550650" cy="2061210"/>
          </a:xfrm>
          <a:prstGeom prst="rect">
            <a:avLst/>
          </a:prstGeom>
          <a:noFill/>
        </p:spPr>
        <p:txBody>
          <a:bodyPr wrap="square" rtlCol="0">
            <a:spAutoFit/>
          </a:bodyPr>
          <a:p>
            <a:r>
              <a:rPr lang="zh-CN" alt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示例二：</a:t>
            </a:r>
            <a:r>
              <a:rPr lang="zh-CN" altLang="en-US" sz="32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在一个寂静的月夜，我漫步走过荷花池边，微风轻柔地抚摩着我的脸庞，那么惬意，那么舒坦。耳边传来一阵阵蛙鸣，青蛙们都不甘寂寞地从荷花池中探出头来，四处张望着，好一片和谐的夏夜美景。</a:t>
            </a:r>
            <a:endParaRPr lang="zh-CN" altLang="en-US" sz="32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Text Box 3"/>
          <p:cNvSpPr txBox="1"/>
          <p:nvPr/>
        </p:nvSpPr>
        <p:spPr>
          <a:xfrm>
            <a:off x="-22225" y="-63500"/>
            <a:ext cx="12236450" cy="6985635"/>
          </a:xfrm>
          <a:prstGeom prst="rect">
            <a:avLst/>
          </a:prstGeom>
          <a:solidFill>
            <a:srgbClr val="00B050"/>
          </a:solidFill>
          <a:ln w="9525">
            <a:noFill/>
          </a:ln>
          <a:effectLst>
            <a:prstShdw prst="shdw13" dist="53882" dir="13499999">
              <a:schemeClr val="bg2">
                <a:alpha val="50000"/>
              </a:schemeClr>
            </a:prstShdw>
          </a:effectLst>
        </p:spPr>
        <p:txBody>
          <a:bodyPr wrap="square" anchor="t">
            <a:spAutoFit/>
          </a:bodyPr>
          <a:p>
            <a:pPr>
              <a:spcBef>
                <a:spcPct val="50000"/>
              </a:spcBef>
            </a:pPr>
            <a:r>
              <a:rPr lang="zh-CN" altLang="en-US" sz="3200" b="1" dirty="0">
                <a:latin typeface="Arial" panose="020B0604020202020204" pitchFamily="34" charset="0"/>
                <a:ea typeface="宋体" panose="02010600030101010101" pitchFamily="2" charset="-122"/>
              </a:rPr>
              <a:t>                               </a:t>
            </a: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alt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阅读提纲</a:t>
            </a:r>
            <a:r>
              <a:rPr 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endParaRPr lang="zh-CN" altLang="en-US" sz="3200"/>
          </a:p>
          <a:p>
            <a:pPr>
              <a:spcBef>
                <a:spcPct val="50000"/>
              </a:spcBef>
            </a:pPr>
            <a:r>
              <a:rPr lang="en-US" altLang="zh-CN" sz="2800" b="1" dirty="0">
                <a:solidFill>
                  <a:schemeClr val="bg1"/>
                </a:solidFill>
                <a:latin typeface="黑体" panose="02010609060101010101" charset="-122"/>
                <a:ea typeface="黑体" panose="02010609060101010101" charset="-122"/>
                <a:cs typeface="黑体" panose="02010609060101010101" charset="-122"/>
              </a:rPr>
              <a:t> </a:t>
            </a:r>
            <a:r>
              <a:rPr lang="en-US" altLang="zh-CN" sz="3200" b="1" dirty="0">
                <a:solidFill>
                  <a:schemeClr val="bg1"/>
                </a:solidFill>
                <a:latin typeface="黑体" panose="02010609060101010101" charset="-122"/>
                <a:ea typeface="黑体" panose="02010609060101010101" charset="-122"/>
                <a:cs typeface="黑体" panose="02010609060101010101" charset="-122"/>
              </a:rPr>
              <a:t>1.</a:t>
            </a:r>
            <a:r>
              <a:rPr lang="zh-CN" altLang="en-US" sz="3200" b="1" dirty="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速读课文，自选一个角度，概括全文内容，力求用最简洁的语言来表达。</a:t>
            </a:r>
            <a:endParaRPr lang="zh-CN" altLang="en-US" sz="3200" b="1" dirty="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a:p>
            <a:pPr>
              <a:spcBef>
                <a:spcPct val="50000"/>
              </a:spcBef>
            </a:pPr>
            <a:r>
              <a:rPr lang="en-US" altLang="zh-CN" sz="3200" b="1" dirty="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2.</a:t>
            </a:r>
            <a:r>
              <a:rPr lang="zh-CN" altLang="en-US" sz="3200" b="1" dirty="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本文题目“社戏”，但真正写社戏的内容不多，能否把题目改为“童年”或别的什么标题？ </a:t>
            </a:r>
            <a:endParaRPr lang="zh-CN" altLang="en-US" sz="3200" b="1" dirty="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a:spcBef>
                <a:spcPct val="50000"/>
              </a:spcBef>
            </a:pPr>
            <a:r>
              <a:rPr lang="en-US" altLang="zh-CN" sz="32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3.</a:t>
            </a:r>
            <a:r>
              <a:rPr lang="zh-CN" altLang="en-US" sz="32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围绕“社戏”这条线索，文章主要写了哪几件事情？哪些详写，哪些略写？ </a:t>
            </a:r>
            <a:endParaRPr lang="zh-CN" altLang="en-US" sz="32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a:p>
            <a:pPr>
              <a:spcBef>
                <a:spcPct val="50000"/>
              </a:spcBef>
            </a:pPr>
            <a:r>
              <a:rPr lang="en-US" altLang="zh-CN" sz="3200" b="1" dirty="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 4.</a:t>
            </a:r>
            <a:r>
              <a:rPr lang="zh-CN" altLang="en-US" sz="3200" b="1" dirty="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平桥村是一个什么样的地方？</a:t>
            </a:r>
            <a:r>
              <a:rPr lang="zh-CN" altLang="en-US" sz="3200" b="1" dirty="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作者为什么说“在我是乐土”</a:t>
            </a:r>
            <a:r>
              <a:rPr lang="en-US" altLang="zh-CN" sz="3200" b="1" dirty="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 </a:t>
            </a:r>
            <a:endParaRPr lang="en-US" altLang="zh-CN" sz="3200" b="1" dirty="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a:p>
            <a:pPr>
              <a:spcBef>
                <a:spcPct val="50000"/>
              </a:spcBef>
            </a:pPr>
            <a:r>
              <a:rPr lang="en-US" sz="32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 5.</a:t>
            </a:r>
            <a:r>
              <a:rPr sz="32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看社戏出发前遇到了哪些波折？又是怎样解决的</a:t>
            </a:r>
            <a:r>
              <a:rPr lang="zh-CN" sz="32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altLang="en-US" sz="3200" b="1" dirty="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三次转机</a:t>
            </a:r>
            <a:r>
              <a:rPr lang="zh-CN" sz="32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sz="32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endParaRPr sz="32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a:p>
            <a:pPr>
              <a:spcBef>
                <a:spcPct val="50000"/>
              </a:spcBef>
            </a:pPr>
            <a:r>
              <a:rPr lang="en-US" altLang="zh-CN" sz="3200" b="1" dirty="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 6.</a:t>
            </a:r>
            <a:r>
              <a:rPr lang="zh-CN" altLang="en-US" sz="3200" b="1" dirty="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“我”所急切要看到的戏好看吗？ </a:t>
            </a:r>
            <a:r>
              <a:rPr lang="zh-CN" altLang="en-US" sz="3200" b="1" dirty="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那夜的人给你留下怎样的印象？</a:t>
            </a:r>
            <a:endParaRPr lang="zh-CN" altLang="en-US" sz="3200" b="1" dirty="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Rectangle 3"/>
          <p:cNvSpPr>
            <a:spLocks noGrp="1"/>
          </p:cNvSpPr>
          <p:nvPr>
            <p:ph idx="1"/>
          </p:nvPr>
        </p:nvSpPr>
        <p:spPr>
          <a:xfrm>
            <a:off x="1720215" y="1442403"/>
            <a:ext cx="8229600" cy="1323975"/>
          </a:xfrm>
          <a:noFill/>
          <a:ln>
            <a:noFill/>
          </a:ln>
        </p:spPr>
        <p:txBody>
          <a:bodyPr lIns="91440" tIns="45720" rIns="91440" bIns="45720" anchor="t"/>
          <a:p>
            <a:pPr>
              <a:buNone/>
            </a:pPr>
            <a:r>
              <a:rPr lang="zh-CN" altLang="en-US" b="1" dirty="0">
                <a:latin typeface="宋体" panose="02010600030101010101" pitchFamily="2" charset="-122"/>
              </a:rPr>
              <a:t>   </a:t>
            </a:r>
            <a:r>
              <a:rPr lang="zh-CN" altLang="en-US" sz="36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en-US" altLang="zh-CN" sz="36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1.</a:t>
            </a:r>
            <a:r>
              <a:rPr lang="zh-CN" altLang="en-US" sz="36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速读课文，自选一个角度，概括全文内容，力求用最简洁的语言来表达。</a:t>
            </a:r>
            <a:endParaRPr lang="zh-CN" altLang="en-US" sz="36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949960" y="3859530"/>
            <a:ext cx="11386820" cy="521970"/>
          </a:xfrm>
          <a:prstGeom prst="rect">
            <a:avLst/>
          </a:prstGeom>
          <a:noFill/>
        </p:spPr>
        <p:txBody>
          <a:bodyPr wrap="square" rtlCol="0" anchor="t">
            <a:spAutoFit/>
          </a:bodyPr>
          <a:p>
            <a:pPr indent="0">
              <a:buNone/>
            </a:pPr>
            <a:r>
              <a:rPr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写“我”十ー二岁时来到平桥村后到赵庄看社戏的一段经历</a:t>
            </a:r>
            <a:r>
              <a:rPr lang="zh-CN"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endParaRPr lang="zh-CN" sz="28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5" name="Picture 2" descr="t03"/>
          <p:cNvPicPr>
            <a:picLocks noChangeAspect="1"/>
          </p:cNvPicPr>
          <p:nvPr/>
        </p:nvPicPr>
        <p:blipFill>
          <a:blip r:embed="rId1"/>
          <a:stretch>
            <a:fillRect/>
          </a:stretch>
        </p:blipFill>
        <p:spPr>
          <a:xfrm>
            <a:off x="1524000" y="2420938"/>
            <a:ext cx="9144000" cy="4264025"/>
          </a:xfrm>
          <a:prstGeom prst="rect">
            <a:avLst/>
          </a:prstGeom>
          <a:noFill/>
          <a:ln w="9525">
            <a:noFill/>
          </a:ln>
        </p:spPr>
      </p:pic>
      <p:sp>
        <p:nvSpPr>
          <p:cNvPr id="6146" name="Text Box 3"/>
          <p:cNvSpPr txBox="1"/>
          <p:nvPr/>
        </p:nvSpPr>
        <p:spPr>
          <a:xfrm>
            <a:off x="1177925" y="334010"/>
            <a:ext cx="10320020" cy="1198880"/>
          </a:xfrm>
          <a:prstGeom prst="rect">
            <a:avLst/>
          </a:prstGeom>
          <a:noFill/>
          <a:ln w="9525">
            <a:noFill/>
          </a:ln>
          <a:effectLst>
            <a:prstShdw prst="shdw13" dist="53882" dir="13499999">
              <a:schemeClr val="bg2">
                <a:alpha val="50000"/>
              </a:schemeClr>
            </a:prstShdw>
          </a:effectLst>
        </p:spPr>
        <p:txBody>
          <a:bodyPr wrap="square" anchor="t">
            <a:spAutoFit/>
          </a:bodyPr>
          <a:p>
            <a:pPr>
              <a:spcBef>
                <a:spcPct val="50000"/>
              </a:spcBef>
            </a:pPr>
            <a:r>
              <a:rPr lang="zh-CN" altLang="en-US" sz="3200" b="1" dirty="0">
                <a:latin typeface="Arial" panose="020B0604020202020204" pitchFamily="34" charset="0"/>
                <a:ea typeface="宋体" panose="02010600030101010101" pitchFamily="2" charset="-122"/>
              </a:rPr>
              <a:t>   </a:t>
            </a:r>
            <a:r>
              <a:rPr lang="zh-CN" altLang="en-US" sz="36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en-US" altLang="zh-CN" sz="36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2.</a:t>
            </a:r>
            <a:r>
              <a:rPr lang="zh-CN" altLang="en-US" sz="3600" b="1" dirty="0">
                <a:solidFill>
                  <a:srgbClr val="010756"/>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本文题目“社戏”，但真正写社戏的内容不多，能否把题目改为“童年”或别的什么标题？</a:t>
            </a:r>
            <a:r>
              <a:rPr lang="zh-CN" altLang="en-US" sz="3200" b="1" dirty="0">
                <a:latin typeface="Arial" panose="020B0604020202020204" pitchFamily="34" charset="0"/>
                <a:ea typeface="宋体" panose="02010600030101010101" pitchFamily="2" charset="-122"/>
              </a:rPr>
              <a:t> </a:t>
            </a:r>
            <a:endParaRPr lang="zh-CN" altLang="en-US" sz="3200" b="1" dirty="0">
              <a:latin typeface="Arial" panose="020B0604020202020204" pitchFamily="34" charset="0"/>
              <a:ea typeface="宋体" panose="02010600030101010101" pitchFamily="2" charset="-122"/>
            </a:endParaRPr>
          </a:p>
        </p:txBody>
      </p:sp>
    </p:spTree>
  </p:cSld>
  <p:clrMapOvr>
    <a:masterClrMapping/>
  </p:clrMapOvr>
  <p:transition spd="slow">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8" name="Text Box 4"/>
          <p:cNvSpPr txBox="1"/>
          <p:nvPr/>
        </p:nvSpPr>
        <p:spPr>
          <a:xfrm>
            <a:off x="1052195" y="254635"/>
            <a:ext cx="8855075" cy="1568450"/>
          </a:xfrm>
          <a:prstGeom prst="rect">
            <a:avLst/>
          </a:prstGeom>
          <a:noFill/>
          <a:ln w="9525">
            <a:noFill/>
          </a:ln>
          <a:effectLst>
            <a:outerShdw dist="12700" dir="16200000" algn="ctr" rotWithShape="0">
              <a:schemeClr val="bg2"/>
            </a:outerShdw>
          </a:effectLst>
        </p:spPr>
        <p:txBody>
          <a:bodyPr anchor="t">
            <a:spAutoFit/>
          </a:bodyPr>
          <a:p>
            <a:pPr defTabSz="914400" eaLnBrk="0" hangingPunct="0"/>
            <a:r>
              <a:rPr lang="en-US" altLang="zh-CN"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3.</a:t>
            </a:r>
            <a:r>
              <a:rPr lang="zh-CN" alt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围绕“社戏”这条线索，文章主要写了哪几件事情？（完成课后</a:t>
            </a:r>
            <a:r>
              <a:rPr lang="en-US" altLang="zh-CN"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思考探究</a:t>
            </a:r>
            <a:r>
              <a:rPr lang="en-US" altLang="zh-CN"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一）哪些详写，哪些略写？ </a:t>
            </a:r>
            <a:endParaRPr lang="zh-CN" altLang="en-US" sz="32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p:txBody>
      </p:sp>
      <p:sp>
        <p:nvSpPr>
          <p:cNvPr id="16389" name="Text Box 5"/>
          <p:cNvSpPr txBox="1">
            <a:spLocks noChangeArrowheads="1"/>
          </p:cNvSpPr>
          <p:nvPr/>
        </p:nvSpPr>
        <p:spPr bwMode="auto">
          <a:xfrm>
            <a:off x="2125663" y="1956753"/>
            <a:ext cx="7239000" cy="521970"/>
          </a:xfrm>
          <a:prstGeom prst="rect">
            <a:avLst/>
          </a:prstGeom>
          <a:noFill/>
          <a:ln w="9525">
            <a:noFill/>
            <a:miter lim="800000"/>
          </a:ln>
          <a:effectLst/>
        </p:spPr>
        <p:txBody>
          <a:bodyPr>
            <a:spAutoFit/>
          </a:bodyPr>
          <a:lstStyle/>
          <a:p>
            <a:pPr marR="0" algn="just" defTabSz="914400" eaLnBrk="0" hangingPunct="0">
              <a:buClrTx/>
              <a:buSzTx/>
              <a:buFont typeface="Arial" panose="020B0604020202020204" pitchFamily="34" charset="0"/>
              <a:buNone/>
              <a:defRPr/>
            </a:pPr>
            <a:r>
              <a:rPr kumimoji="0" lang="zh-CN" altLang="zh-CN" sz="2800" b="1" kern="1200" cap="none" spc="0" normalizeH="0" baseline="0" noProof="0">
                <a:solidFill>
                  <a:srgbClr val="010756"/>
                </a:solidFill>
                <a:effectLst>
                  <a:outerShdw blurRad="38100" dist="38100" dir="2700000" algn="tl">
                    <a:srgbClr val="C0C0C0"/>
                  </a:outerShdw>
                </a:effectLst>
                <a:latin typeface="黑体" panose="02010609060101010101" charset="-122"/>
                <a:ea typeface="黑体" panose="02010609060101010101" charset="-122"/>
                <a:cs typeface="黑体" panose="02010609060101010101" charset="-122"/>
              </a:rPr>
              <a:t>⑴</a:t>
            </a:r>
            <a:r>
              <a:rPr kumimoji="0" lang="zh-CN" altLang="en-US" sz="2800" b="1" kern="1200" cap="none" spc="0" normalizeH="0" baseline="0" noProof="0">
                <a:solidFill>
                  <a:srgbClr val="010756"/>
                </a:solidFill>
                <a:effectLst>
                  <a:outerShdw blurRad="38100" dist="38100" dir="2700000" algn="tl">
                    <a:srgbClr val="C0C0C0"/>
                  </a:outerShdw>
                </a:effectLst>
                <a:latin typeface="黑体" panose="02010609060101010101" charset="-122"/>
                <a:ea typeface="黑体" panose="02010609060101010101" charset="-122"/>
                <a:cs typeface="黑体" panose="02010609060101010101" charset="-122"/>
              </a:rPr>
              <a:t>随母归省               </a:t>
            </a:r>
            <a:r>
              <a:rPr kumimoji="0" lang="en-US" altLang="zh-CN" sz="2800" b="1" kern="1200" cap="none" spc="0" normalizeH="0" baseline="0" noProof="0">
                <a:solidFill>
                  <a:srgbClr val="010756"/>
                </a:solidFill>
                <a:effectLst>
                  <a:outerShdw blurRad="38100" dist="38100" dir="2700000" algn="tl">
                    <a:srgbClr val="C0C0C0"/>
                  </a:outerShdw>
                </a:effectLst>
                <a:latin typeface="黑体" panose="02010609060101010101" charset="-122"/>
                <a:ea typeface="黑体" panose="02010609060101010101" charset="-122"/>
                <a:cs typeface="黑体" panose="02010609060101010101" charset="-122"/>
              </a:rPr>
              <a:t>1</a:t>
            </a:r>
            <a:r>
              <a:rPr kumimoji="0" lang="zh-CN" altLang="en-US" sz="2800" b="1" kern="1200" cap="none" spc="0" normalizeH="0" baseline="0" noProof="0">
                <a:solidFill>
                  <a:srgbClr val="010756"/>
                </a:solidFill>
                <a:effectLst>
                  <a:outerShdw blurRad="38100" dist="38100" dir="2700000" algn="tl">
                    <a:srgbClr val="C0C0C0"/>
                  </a:outerShdw>
                </a:effectLst>
                <a:latin typeface="黑体" panose="02010609060101010101" charset="-122"/>
                <a:ea typeface="黑体" panose="02010609060101010101" charset="-122"/>
                <a:cs typeface="黑体" panose="02010609060101010101" charset="-122"/>
              </a:rPr>
              <a:t>  （略）</a:t>
            </a:r>
            <a:endParaRPr kumimoji="0" lang="zh-CN" altLang="en-US" sz="2800" b="1" kern="1200" cap="none" spc="0" normalizeH="0" baseline="0" noProof="0">
              <a:solidFill>
                <a:srgbClr val="010756"/>
              </a:solidFill>
              <a:effectLst>
                <a:outerShdw blurRad="38100" dist="38100" dir="2700000" algn="tl">
                  <a:srgbClr val="C0C0C0"/>
                </a:outerShdw>
              </a:effectLst>
              <a:latin typeface="黑体" panose="02010609060101010101" charset="-122"/>
              <a:ea typeface="黑体" panose="02010609060101010101" charset="-122"/>
              <a:cs typeface="黑体" panose="02010609060101010101" charset="-122"/>
            </a:endParaRPr>
          </a:p>
        </p:txBody>
      </p:sp>
      <p:sp>
        <p:nvSpPr>
          <p:cNvPr id="16390" name="Rectangle 6"/>
          <p:cNvSpPr>
            <a:spLocks noChangeArrowheads="1"/>
          </p:cNvSpPr>
          <p:nvPr/>
        </p:nvSpPr>
        <p:spPr bwMode="auto">
          <a:xfrm>
            <a:off x="2059940" y="2702560"/>
            <a:ext cx="6775450" cy="521970"/>
          </a:xfrm>
          <a:prstGeom prst="rect">
            <a:avLst/>
          </a:prstGeom>
          <a:noFill/>
          <a:ln w="9525">
            <a:noFill/>
            <a:miter lim="800000"/>
          </a:ln>
          <a:effectLst/>
        </p:spPr>
        <p:txBody>
          <a:bodyPr wrap="square">
            <a:spAutoFit/>
          </a:bodyPr>
          <a:lstStyle/>
          <a:p>
            <a:pPr marL="0" marR="0" lvl="0" indent="0" algn="just"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2800" b="1" i="0" u="none" strike="noStrike" kern="1200" cap="none" spc="0" normalizeH="0" baseline="0" noProof="0">
                <a:ln>
                  <a:noFill/>
                </a:ln>
                <a:solidFill>
                  <a:srgbClr val="010756"/>
                </a:solidFill>
                <a:effectLst>
                  <a:outerShdw blurRad="38100" dist="38100" dir="2700000" algn="tl">
                    <a:srgbClr val="C0C0C0"/>
                  </a:outerShdw>
                </a:effectLst>
                <a:uLnTx/>
                <a:uFillTx/>
                <a:latin typeface="黑体" panose="02010609060101010101" charset="-122"/>
                <a:ea typeface="黑体" panose="02010609060101010101" charset="-122"/>
                <a:cs typeface="黑体" panose="02010609060101010101" charset="-122"/>
              </a:rPr>
              <a:t>⑵</a:t>
            </a:r>
            <a:r>
              <a:rPr kumimoji="0" lang="zh-CN" altLang="en-US" sz="2800" b="1" i="0" u="none" strike="noStrike" kern="1200" cap="none" spc="0" normalizeH="0" baseline="0" noProof="0">
                <a:ln>
                  <a:noFill/>
                </a:ln>
                <a:solidFill>
                  <a:srgbClr val="010756"/>
                </a:solidFill>
                <a:effectLst>
                  <a:outerShdw blurRad="38100" dist="38100" dir="2700000" algn="tl">
                    <a:srgbClr val="C0C0C0"/>
                  </a:outerShdw>
                </a:effectLst>
                <a:uLnTx/>
                <a:uFillTx/>
                <a:latin typeface="黑体" panose="02010609060101010101" charset="-122"/>
                <a:ea typeface="黑体" panose="02010609060101010101" charset="-122"/>
                <a:cs typeface="黑体" panose="02010609060101010101" charset="-122"/>
              </a:rPr>
              <a:t>钓虾放牛 或 乡间生活  </a:t>
            </a:r>
            <a:r>
              <a:rPr kumimoji="0" lang="en-US" altLang="zh-CN" sz="2800" b="1" i="0" u="none" strike="noStrike" kern="1200" cap="none" spc="0" normalizeH="0" baseline="0" noProof="0">
                <a:ln>
                  <a:noFill/>
                </a:ln>
                <a:solidFill>
                  <a:srgbClr val="010756"/>
                </a:solidFill>
                <a:effectLst>
                  <a:outerShdw blurRad="38100" dist="38100" dir="2700000" algn="tl">
                    <a:srgbClr val="C0C0C0"/>
                  </a:outerShdw>
                </a:effectLst>
                <a:uLnTx/>
                <a:uFillTx/>
                <a:latin typeface="黑体" panose="02010609060101010101" charset="-122"/>
                <a:ea typeface="黑体" panose="02010609060101010101" charset="-122"/>
                <a:cs typeface="黑体" panose="02010609060101010101" charset="-122"/>
              </a:rPr>
              <a:t>2-3</a:t>
            </a:r>
            <a:r>
              <a:rPr kumimoji="0" lang="zh-CN" altLang="en-US" sz="2800" b="1" i="0" u="none" strike="noStrike" kern="1200" cap="none" spc="0" normalizeH="0" baseline="0" noProof="0">
                <a:ln>
                  <a:noFill/>
                </a:ln>
                <a:solidFill>
                  <a:srgbClr val="010756"/>
                </a:solidFill>
                <a:effectLst>
                  <a:outerShdw blurRad="38100" dist="38100" dir="2700000" algn="tl">
                    <a:srgbClr val="C0C0C0"/>
                  </a:outerShdw>
                </a:effectLst>
                <a:uLnTx/>
                <a:uFillTx/>
                <a:latin typeface="黑体" panose="02010609060101010101" charset="-122"/>
                <a:ea typeface="黑体" panose="02010609060101010101" charset="-122"/>
                <a:cs typeface="黑体" panose="02010609060101010101" charset="-122"/>
              </a:rPr>
              <a:t>  （略）</a:t>
            </a:r>
            <a:endParaRPr kumimoji="0" lang="zh-CN" altLang="en-US" sz="2800" b="1" i="0" u="none" strike="noStrike" kern="1200" cap="none" spc="0" normalizeH="0" baseline="0" noProof="0">
              <a:ln>
                <a:noFill/>
              </a:ln>
              <a:solidFill>
                <a:srgbClr val="010756"/>
              </a:solidFill>
              <a:effectLst>
                <a:outerShdw blurRad="38100" dist="38100" dir="2700000" algn="tl">
                  <a:srgbClr val="C0C0C0"/>
                </a:outerShdw>
              </a:effectLst>
              <a:uLnTx/>
              <a:uFillTx/>
              <a:latin typeface="黑体" panose="02010609060101010101" charset="-122"/>
              <a:ea typeface="黑体" panose="02010609060101010101" charset="-122"/>
              <a:cs typeface="黑体" panose="02010609060101010101" charset="-122"/>
            </a:endParaRPr>
          </a:p>
        </p:txBody>
      </p:sp>
      <p:sp>
        <p:nvSpPr>
          <p:cNvPr id="16391" name="Rectangle 7"/>
          <p:cNvSpPr>
            <a:spLocks noChangeArrowheads="1"/>
          </p:cNvSpPr>
          <p:nvPr/>
        </p:nvSpPr>
        <p:spPr bwMode="auto">
          <a:xfrm>
            <a:off x="2043430" y="3164205"/>
            <a:ext cx="6991350" cy="521970"/>
          </a:xfrm>
          <a:prstGeom prst="rect">
            <a:avLst/>
          </a:prstGeom>
          <a:noFill/>
          <a:ln w="9525">
            <a:noFill/>
            <a:miter lim="800000"/>
          </a:ln>
          <a:effectLst/>
        </p:spPr>
        <p:txBody>
          <a:bodyPr wrap="square">
            <a:spAutoFit/>
          </a:bodyPr>
          <a:lstStyle/>
          <a:p>
            <a:pPr marL="0" marR="0" lvl="0" indent="0" algn="just"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2800" b="1" i="0" u="none" strike="noStrike" kern="1200" cap="none" spc="0" normalizeH="0" baseline="0" noProof="0">
                <a:ln>
                  <a:noFill/>
                </a:ln>
                <a:solidFill>
                  <a:srgbClr val="010756"/>
                </a:solidFill>
                <a:effectLst>
                  <a:outerShdw blurRad="38100" dist="38100" dir="2700000" algn="tl">
                    <a:srgbClr val="C0C0C0"/>
                  </a:outerShdw>
                </a:effectLst>
                <a:uLnTx/>
                <a:uFillTx/>
                <a:latin typeface="黑体" panose="02010609060101010101" charset="-122"/>
                <a:ea typeface="黑体" panose="02010609060101010101" charset="-122"/>
                <a:cs typeface="黑体" panose="02010609060101010101" charset="-122"/>
              </a:rPr>
              <a:t>⑶</a:t>
            </a:r>
            <a:r>
              <a:rPr kumimoji="0" lang="zh-CN" altLang="en-US" sz="2800" b="1" i="0" u="none" strike="noStrike" kern="1200" cap="none" spc="0" normalizeH="0" baseline="0" noProof="0">
                <a:ln>
                  <a:noFill/>
                </a:ln>
                <a:solidFill>
                  <a:srgbClr val="010756"/>
                </a:solidFill>
                <a:effectLst>
                  <a:outerShdw blurRad="38100" dist="38100" dir="2700000" algn="tl">
                    <a:srgbClr val="C0C0C0"/>
                  </a:outerShdw>
                </a:effectLst>
                <a:uLnTx/>
                <a:uFillTx/>
                <a:latin typeface="黑体" panose="02010609060101010101" charset="-122"/>
                <a:ea typeface="黑体" panose="02010609060101010101" charset="-122"/>
                <a:cs typeface="黑体" panose="02010609060101010101" charset="-122"/>
              </a:rPr>
              <a:t>戏前波折            </a:t>
            </a:r>
            <a:r>
              <a:rPr kumimoji="0" lang="en-US" altLang="zh-CN" sz="2800" b="1" i="0" u="none" strike="noStrike" kern="1200" cap="none" spc="0" normalizeH="0" baseline="0" noProof="0">
                <a:ln>
                  <a:noFill/>
                </a:ln>
                <a:solidFill>
                  <a:srgbClr val="010756"/>
                </a:solidFill>
                <a:effectLst>
                  <a:outerShdw blurRad="38100" dist="38100" dir="2700000" algn="tl">
                    <a:srgbClr val="C0C0C0"/>
                  </a:outerShdw>
                </a:effectLst>
                <a:uLnTx/>
                <a:uFillTx/>
                <a:latin typeface="黑体" panose="02010609060101010101" charset="-122"/>
                <a:ea typeface="黑体" panose="02010609060101010101" charset="-122"/>
                <a:cs typeface="黑体" panose="02010609060101010101" charset="-122"/>
              </a:rPr>
              <a:t>4-9</a:t>
            </a:r>
            <a:r>
              <a:rPr kumimoji="0" lang="zh-CN" altLang="en-US" sz="2800" b="1" i="0" u="none" strike="noStrike" kern="1200" cap="none" spc="0" normalizeH="0" baseline="0" noProof="0">
                <a:ln>
                  <a:noFill/>
                </a:ln>
                <a:solidFill>
                  <a:schemeClr val="accent1"/>
                </a:solidFill>
                <a:effectLst>
                  <a:outerShdw blurRad="38100" dist="38100" dir="2700000" algn="tl">
                    <a:srgbClr val="C0C0C0"/>
                  </a:outerShdw>
                </a:effectLst>
                <a:uLnTx/>
                <a:uFillTx/>
                <a:latin typeface="黑体" panose="02010609060101010101" charset="-122"/>
                <a:ea typeface="黑体" panose="02010609060101010101" charset="-122"/>
                <a:cs typeface="黑体" panose="02010609060101010101" charset="-122"/>
              </a:rPr>
              <a:t>    </a:t>
            </a:r>
            <a:r>
              <a:rPr kumimoji="0" lang="zh-CN" altLang="en-US" sz="2800" b="1" i="0" u="none" strike="noStrike" kern="1200" cap="none" spc="0" normalizeH="0" baseline="0" noProof="0">
                <a:ln>
                  <a:noFill/>
                </a:ln>
                <a:solidFill>
                  <a:srgbClr val="FF0000"/>
                </a:solidFill>
                <a:effectLst>
                  <a:outerShdw blurRad="38100" dist="38100" dir="2700000" algn="tl">
                    <a:srgbClr val="C0C0C0"/>
                  </a:outerShdw>
                </a:effectLst>
                <a:uLnTx/>
                <a:uFillTx/>
                <a:latin typeface="黑体" panose="02010609060101010101" charset="-122"/>
                <a:ea typeface="黑体" panose="02010609060101010101" charset="-122"/>
                <a:cs typeface="黑体" panose="02010609060101010101" charset="-122"/>
              </a:rPr>
              <a:t>（详）</a:t>
            </a:r>
            <a:endParaRPr kumimoji="0" lang="zh-CN" altLang="en-US" sz="2800" b="1" i="0" u="none" strike="noStrike" kern="1200" cap="none" spc="0" normalizeH="0" baseline="0" noProof="0">
              <a:ln>
                <a:noFill/>
              </a:ln>
              <a:solidFill>
                <a:srgbClr val="FF0000"/>
              </a:solidFill>
              <a:effectLst>
                <a:outerShdw blurRad="38100" dist="38100" dir="2700000" algn="tl">
                  <a:srgbClr val="C0C0C0"/>
                </a:outerShdw>
              </a:effectLst>
              <a:uLnTx/>
              <a:uFillTx/>
              <a:latin typeface="黑体" panose="02010609060101010101" charset="-122"/>
              <a:ea typeface="黑体" panose="02010609060101010101" charset="-122"/>
              <a:cs typeface="黑体" panose="02010609060101010101" charset="-122"/>
            </a:endParaRPr>
          </a:p>
        </p:txBody>
      </p:sp>
      <p:sp>
        <p:nvSpPr>
          <p:cNvPr id="16392" name="Rectangle 8"/>
          <p:cNvSpPr>
            <a:spLocks noChangeArrowheads="1"/>
          </p:cNvSpPr>
          <p:nvPr/>
        </p:nvSpPr>
        <p:spPr bwMode="auto">
          <a:xfrm>
            <a:off x="2043430" y="3656330"/>
            <a:ext cx="6791960" cy="521970"/>
          </a:xfrm>
          <a:prstGeom prst="rect">
            <a:avLst/>
          </a:prstGeom>
          <a:noFill/>
          <a:ln w="9525">
            <a:noFill/>
            <a:miter lim="800000"/>
          </a:ln>
          <a:effectLst/>
        </p:spPr>
        <p:txBody>
          <a:bodyPr wrap="square">
            <a:spAutoFit/>
          </a:bodyPr>
          <a:lstStyle/>
          <a:p>
            <a:pPr marL="0" marR="0" lvl="0" indent="0" algn="just"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2800" b="1" i="0" u="none" strike="noStrike" kern="1200" cap="none" spc="0" normalizeH="0" baseline="0" noProof="0">
                <a:ln>
                  <a:noFill/>
                </a:ln>
                <a:solidFill>
                  <a:srgbClr val="010756"/>
                </a:solidFill>
                <a:effectLst>
                  <a:outerShdw blurRad="38100" dist="38100" dir="2700000" algn="tl">
                    <a:srgbClr val="C0C0C0"/>
                  </a:outerShdw>
                </a:effectLst>
                <a:uLnTx/>
                <a:uFillTx/>
                <a:latin typeface="黑体" panose="02010609060101010101" charset="-122"/>
                <a:ea typeface="黑体" panose="02010609060101010101" charset="-122"/>
                <a:cs typeface="黑体" panose="02010609060101010101" charset="-122"/>
              </a:rPr>
              <a:t>⑷夏夜行船 或 </a:t>
            </a:r>
            <a:r>
              <a:rPr kumimoji="0" lang="zh-CN" altLang="en-US" sz="2800" b="1" i="0" u="none" strike="noStrike" kern="1200" cap="none" spc="0" normalizeH="0" baseline="0" noProof="0">
                <a:ln>
                  <a:noFill/>
                </a:ln>
                <a:solidFill>
                  <a:srgbClr val="010756"/>
                </a:solidFill>
                <a:effectLst>
                  <a:outerShdw blurRad="38100" dist="38100" dir="2700000" algn="tl">
                    <a:srgbClr val="C0C0C0"/>
                  </a:outerShdw>
                </a:effectLst>
                <a:uLnTx/>
                <a:uFillTx/>
                <a:latin typeface="黑体" panose="02010609060101010101" charset="-122"/>
                <a:ea typeface="黑体" panose="02010609060101010101" charset="-122"/>
                <a:cs typeface="黑体" panose="02010609060101010101" charset="-122"/>
              </a:rPr>
              <a:t>月下行船 </a:t>
            </a:r>
            <a:r>
              <a:rPr kumimoji="0" lang="en-US" altLang="zh-CN" sz="2800" b="1" i="0" u="none" strike="noStrike" kern="1200" cap="none" spc="0" normalizeH="0" baseline="0" noProof="0">
                <a:ln>
                  <a:noFill/>
                </a:ln>
                <a:solidFill>
                  <a:srgbClr val="010756"/>
                </a:solidFill>
                <a:effectLst>
                  <a:outerShdw blurRad="38100" dist="38100" dir="2700000" algn="tl">
                    <a:srgbClr val="C0C0C0"/>
                  </a:outerShdw>
                </a:effectLst>
                <a:uLnTx/>
                <a:uFillTx/>
                <a:latin typeface="黑体" panose="02010609060101010101" charset="-122"/>
                <a:ea typeface="黑体" panose="02010609060101010101" charset="-122"/>
                <a:cs typeface="黑体" panose="02010609060101010101" charset="-122"/>
              </a:rPr>
              <a:t>10-13</a:t>
            </a:r>
            <a:r>
              <a:rPr kumimoji="0" lang="zh-CN" altLang="en-US" sz="2800" b="1" i="0" u="none" strike="noStrike" kern="1200" cap="none" spc="0" normalizeH="0" baseline="0" noProof="0">
                <a:ln>
                  <a:noFill/>
                </a:ln>
                <a:solidFill>
                  <a:schemeClr val="accent1"/>
                </a:solidFill>
                <a:effectLst>
                  <a:outerShdw blurRad="38100" dist="38100" dir="2700000" algn="tl">
                    <a:srgbClr val="C0C0C0"/>
                  </a:outerShdw>
                </a:effectLst>
                <a:uLnTx/>
                <a:uFillTx/>
                <a:latin typeface="黑体" panose="02010609060101010101" charset="-122"/>
                <a:ea typeface="黑体" panose="02010609060101010101" charset="-122"/>
                <a:cs typeface="黑体" panose="02010609060101010101" charset="-122"/>
              </a:rPr>
              <a:t>  </a:t>
            </a:r>
            <a:r>
              <a:rPr kumimoji="0" lang="zh-CN" altLang="en-US" sz="2800" b="1" i="0" u="none" strike="noStrike" kern="1200" cap="none" spc="0" normalizeH="0" baseline="0" noProof="0">
                <a:ln>
                  <a:noFill/>
                </a:ln>
                <a:solidFill>
                  <a:srgbClr val="FF0000"/>
                </a:solidFill>
                <a:effectLst>
                  <a:outerShdw blurRad="38100" dist="38100" dir="2700000" algn="tl">
                    <a:srgbClr val="C0C0C0"/>
                  </a:outerShdw>
                </a:effectLst>
                <a:uLnTx/>
                <a:uFillTx/>
                <a:latin typeface="黑体" panose="02010609060101010101" charset="-122"/>
                <a:ea typeface="黑体" panose="02010609060101010101" charset="-122"/>
                <a:cs typeface="黑体" panose="02010609060101010101" charset="-122"/>
              </a:rPr>
              <a:t>（详）</a:t>
            </a:r>
            <a:endParaRPr kumimoji="0" lang="zh-CN" altLang="en-US" sz="2800" b="1" i="0" u="none" strike="noStrike" kern="1200" cap="none" spc="0" normalizeH="0" baseline="0" noProof="0">
              <a:ln>
                <a:noFill/>
              </a:ln>
              <a:solidFill>
                <a:srgbClr val="FF0000"/>
              </a:solidFill>
              <a:effectLst>
                <a:outerShdw blurRad="38100" dist="38100" dir="2700000" algn="tl">
                  <a:srgbClr val="C0C0C0"/>
                </a:outerShdw>
              </a:effectLst>
              <a:uLnTx/>
              <a:uFillTx/>
              <a:latin typeface="黑体" panose="02010609060101010101" charset="-122"/>
              <a:ea typeface="黑体" panose="02010609060101010101" charset="-122"/>
              <a:cs typeface="黑体" panose="02010609060101010101" charset="-122"/>
            </a:endParaRPr>
          </a:p>
        </p:txBody>
      </p:sp>
      <p:sp>
        <p:nvSpPr>
          <p:cNvPr id="16393" name="Rectangle 9"/>
          <p:cNvSpPr>
            <a:spLocks noChangeArrowheads="1"/>
          </p:cNvSpPr>
          <p:nvPr/>
        </p:nvSpPr>
        <p:spPr bwMode="auto">
          <a:xfrm>
            <a:off x="1999615" y="4160520"/>
            <a:ext cx="7491095" cy="521970"/>
          </a:xfrm>
          <a:prstGeom prst="rect">
            <a:avLst/>
          </a:prstGeom>
          <a:noFill/>
          <a:ln w="9525">
            <a:noFill/>
            <a:miter lim="800000"/>
          </a:ln>
          <a:effectLst/>
        </p:spPr>
        <p:txBody>
          <a:bodyPr wrap="square">
            <a:spAutoFit/>
          </a:bodyPr>
          <a:lstStyle/>
          <a:p>
            <a:pPr marL="0" marR="0" lvl="0" indent="0" algn="just"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2800" b="1" i="0" u="none" strike="noStrike" kern="1200" cap="none" spc="0" normalizeH="0" baseline="0" noProof="0">
                <a:ln>
                  <a:noFill/>
                </a:ln>
                <a:solidFill>
                  <a:srgbClr val="010756"/>
                </a:solidFill>
                <a:effectLst>
                  <a:outerShdw blurRad="38100" dist="38100" dir="2700000" algn="tl">
                    <a:srgbClr val="C0C0C0"/>
                  </a:outerShdw>
                </a:effectLst>
                <a:uLnTx/>
                <a:uFillTx/>
                <a:latin typeface="黑体" panose="02010609060101010101" charset="-122"/>
                <a:ea typeface="黑体" panose="02010609060101010101" charset="-122"/>
                <a:cs typeface="黑体" panose="02010609060101010101" charset="-122"/>
              </a:rPr>
              <a:t>⑸</a:t>
            </a:r>
            <a:r>
              <a:rPr kumimoji="0" lang="zh-CN" altLang="en-US" sz="2800" b="1" i="0" u="none" strike="noStrike" kern="1200" cap="none" spc="0" normalizeH="0" baseline="0" noProof="0">
                <a:ln>
                  <a:noFill/>
                </a:ln>
                <a:solidFill>
                  <a:srgbClr val="010756"/>
                </a:solidFill>
                <a:effectLst>
                  <a:outerShdw blurRad="38100" dist="38100" dir="2700000" algn="tl">
                    <a:srgbClr val="C0C0C0"/>
                  </a:outerShdw>
                </a:effectLst>
                <a:uLnTx/>
                <a:uFillTx/>
                <a:latin typeface="黑体" panose="02010609060101010101" charset="-122"/>
                <a:ea typeface="黑体" panose="02010609060101010101" charset="-122"/>
                <a:cs typeface="黑体" panose="02010609060101010101" charset="-122"/>
              </a:rPr>
              <a:t>船头看戏 或 赵庄看戏   </a:t>
            </a:r>
            <a:r>
              <a:rPr kumimoji="0" lang="en-US" altLang="zh-CN" sz="2800" b="1" i="0" u="none" strike="noStrike" kern="1200" cap="none" spc="0" normalizeH="0" baseline="0" noProof="0">
                <a:ln>
                  <a:noFill/>
                </a:ln>
                <a:solidFill>
                  <a:srgbClr val="010756"/>
                </a:solidFill>
                <a:effectLst>
                  <a:outerShdw blurRad="38100" dist="38100" dir="2700000" algn="tl">
                    <a:srgbClr val="C0C0C0"/>
                  </a:outerShdw>
                </a:effectLst>
                <a:uLnTx/>
                <a:uFillTx/>
                <a:latin typeface="黑体" panose="02010609060101010101" charset="-122"/>
                <a:ea typeface="黑体" panose="02010609060101010101" charset="-122"/>
                <a:cs typeface="黑体" panose="02010609060101010101" charset="-122"/>
              </a:rPr>
              <a:t>14-21</a:t>
            </a:r>
            <a:r>
              <a:rPr kumimoji="0" lang="zh-CN" altLang="en-US" sz="2800" b="1" i="0" u="none" strike="noStrike" kern="1200" cap="none" spc="0" normalizeH="0" baseline="0" noProof="0">
                <a:ln>
                  <a:noFill/>
                </a:ln>
                <a:solidFill>
                  <a:srgbClr val="FF0000"/>
                </a:solidFill>
                <a:effectLst>
                  <a:outerShdw blurRad="38100" dist="38100" dir="2700000" algn="tl">
                    <a:srgbClr val="C0C0C0"/>
                  </a:outerShdw>
                </a:effectLst>
                <a:uLnTx/>
                <a:uFillTx/>
                <a:latin typeface="黑体" panose="02010609060101010101" charset="-122"/>
                <a:ea typeface="黑体" panose="02010609060101010101" charset="-122"/>
                <a:cs typeface="黑体" panose="02010609060101010101" charset="-122"/>
              </a:rPr>
              <a:t>（详）</a:t>
            </a:r>
            <a:endParaRPr kumimoji="0" lang="zh-CN" altLang="en-US" sz="2800" b="1" i="0" u="none" strike="noStrike" kern="1200" cap="none" spc="0" normalizeH="0" baseline="0" noProof="0">
              <a:ln>
                <a:noFill/>
              </a:ln>
              <a:solidFill>
                <a:srgbClr val="FF0000"/>
              </a:solidFill>
              <a:effectLst>
                <a:outerShdw blurRad="38100" dist="38100" dir="2700000" algn="tl">
                  <a:srgbClr val="C0C0C0"/>
                </a:outerShdw>
              </a:effectLst>
              <a:uLnTx/>
              <a:uFillTx/>
              <a:latin typeface="黑体" panose="02010609060101010101" charset="-122"/>
              <a:ea typeface="黑体" panose="02010609060101010101" charset="-122"/>
              <a:cs typeface="黑体" panose="02010609060101010101" charset="-122"/>
            </a:endParaRPr>
          </a:p>
        </p:txBody>
      </p:sp>
      <p:sp>
        <p:nvSpPr>
          <p:cNvPr id="16394" name="Rectangle 10"/>
          <p:cNvSpPr>
            <a:spLocks noChangeArrowheads="1"/>
          </p:cNvSpPr>
          <p:nvPr/>
        </p:nvSpPr>
        <p:spPr bwMode="auto">
          <a:xfrm>
            <a:off x="2021205" y="4682490"/>
            <a:ext cx="6836410" cy="521970"/>
          </a:xfrm>
          <a:prstGeom prst="rect">
            <a:avLst/>
          </a:prstGeom>
          <a:noFill/>
          <a:ln w="9525">
            <a:noFill/>
            <a:miter lim="800000"/>
          </a:ln>
          <a:effectLst/>
        </p:spPr>
        <p:txBody>
          <a:bodyPr wrap="square">
            <a:spAutoFit/>
          </a:bodyPr>
          <a:lstStyle/>
          <a:p>
            <a:pPr marL="0" marR="0" lvl="0" indent="0" algn="just"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2800" b="1" i="0" u="none" strike="noStrike" kern="1200" cap="none" spc="0" normalizeH="0" baseline="0" noProof="0">
                <a:ln>
                  <a:noFill/>
                </a:ln>
                <a:solidFill>
                  <a:srgbClr val="010756"/>
                </a:solidFill>
                <a:effectLst>
                  <a:outerShdw blurRad="38100" dist="38100" dir="2700000" algn="tl">
                    <a:srgbClr val="C0C0C0"/>
                  </a:outerShdw>
                </a:effectLst>
                <a:uLnTx/>
                <a:uFillTx/>
                <a:latin typeface="黑体" panose="02010609060101010101" charset="-122"/>
                <a:ea typeface="黑体" panose="02010609060101010101" charset="-122"/>
                <a:cs typeface="黑体" panose="02010609060101010101" charset="-122"/>
              </a:rPr>
              <a:t>⑹</a:t>
            </a:r>
            <a:r>
              <a:rPr kumimoji="0" lang="zh-CN" altLang="en-US" sz="2800" b="1" i="0" u="none" strike="noStrike" kern="1200" cap="none" spc="0" normalizeH="0" baseline="0" noProof="0">
                <a:ln>
                  <a:noFill/>
                </a:ln>
                <a:solidFill>
                  <a:srgbClr val="010756"/>
                </a:solidFill>
                <a:effectLst>
                  <a:outerShdw blurRad="38100" dist="38100" dir="2700000" algn="tl">
                    <a:srgbClr val="C0C0C0"/>
                  </a:outerShdw>
                </a:effectLst>
                <a:uLnTx/>
                <a:uFillTx/>
                <a:latin typeface="黑体" panose="02010609060101010101" charset="-122"/>
                <a:ea typeface="黑体" panose="02010609060101010101" charset="-122"/>
                <a:cs typeface="黑体" panose="02010609060101010101" charset="-122"/>
              </a:rPr>
              <a:t>月下归航 或 深夜返航 </a:t>
            </a:r>
            <a:r>
              <a:rPr kumimoji="0" lang="en-US" altLang="zh-CN" sz="2800" b="1" i="0" u="none" strike="noStrike" kern="1200" cap="none" spc="0" normalizeH="0" baseline="0" noProof="0">
                <a:ln>
                  <a:noFill/>
                </a:ln>
                <a:solidFill>
                  <a:srgbClr val="010756"/>
                </a:solidFill>
                <a:effectLst>
                  <a:outerShdw blurRad="38100" dist="38100" dir="2700000" algn="tl">
                    <a:srgbClr val="C0C0C0"/>
                  </a:outerShdw>
                </a:effectLst>
                <a:uLnTx/>
                <a:uFillTx/>
                <a:latin typeface="黑体" panose="02010609060101010101" charset="-122"/>
                <a:ea typeface="黑体" panose="02010609060101010101" charset="-122"/>
                <a:cs typeface="黑体" panose="02010609060101010101" charset="-122"/>
              </a:rPr>
              <a:t>22-30  </a:t>
            </a:r>
            <a:r>
              <a:rPr kumimoji="0" lang="zh-CN" altLang="en-US" sz="2800" b="1" i="0" u="none" strike="noStrike" kern="1200" cap="none" spc="0" normalizeH="0" baseline="0" noProof="0">
                <a:ln>
                  <a:noFill/>
                </a:ln>
                <a:solidFill>
                  <a:srgbClr val="FF0000"/>
                </a:solidFill>
                <a:effectLst>
                  <a:outerShdw blurRad="38100" dist="38100" dir="2700000" algn="tl">
                    <a:srgbClr val="C0C0C0"/>
                  </a:outerShdw>
                </a:effectLst>
                <a:uLnTx/>
                <a:uFillTx/>
                <a:latin typeface="黑体" panose="02010609060101010101" charset="-122"/>
                <a:ea typeface="黑体" panose="02010609060101010101" charset="-122"/>
                <a:cs typeface="黑体" panose="02010609060101010101" charset="-122"/>
              </a:rPr>
              <a:t>（详）</a:t>
            </a:r>
            <a:endParaRPr kumimoji="0" lang="zh-CN" altLang="en-US" sz="2800" b="1" i="0" u="none" strike="noStrike" kern="1200" cap="none" spc="0" normalizeH="0" baseline="0" noProof="0">
              <a:ln>
                <a:noFill/>
              </a:ln>
              <a:solidFill>
                <a:srgbClr val="FF0000"/>
              </a:solidFill>
              <a:effectLst>
                <a:outerShdw blurRad="38100" dist="38100" dir="2700000" algn="tl">
                  <a:srgbClr val="C0C0C0"/>
                </a:outerShdw>
              </a:effectLst>
              <a:uLnTx/>
              <a:uFillTx/>
              <a:latin typeface="黑体" panose="02010609060101010101" charset="-122"/>
              <a:ea typeface="黑体" panose="02010609060101010101" charset="-122"/>
              <a:cs typeface="黑体" panose="02010609060101010101" charset="-122"/>
            </a:endParaRPr>
          </a:p>
        </p:txBody>
      </p:sp>
      <p:sp>
        <p:nvSpPr>
          <p:cNvPr id="16395" name="Rectangle 11"/>
          <p:cNvSpPr>
            <a:spLocks noChangeArrowheads="1"/>
          </p:cNvSpPr>
          <p:nvPr/>
        </p:nvSpPr>
        <p:spPr bwMode="auto">
          <a:xfrm>
            <a:off x="2043430" y="5141595"/>
            <a:ext cx="6991350" cy="521970"/>
          </a:xfrm>
          <a:prstGeom prst="rect">
            <a:avLst/>
          </a:prstGeom>
          <a:noFill/>
          <a:ln w="9525">
            <a:noFill/>
            <a:miter lim="800000"/>
          </a:ln>
          <a:effectLst/>
        </p:spPr>
        <p:txBody>
          <a:bodyPr wrap="square">
            <a:spAutoFit/>
          </a:bodyPr>
          <a:lstStyle/>
          <a:p>
            <a:pPr marL="0" marR="0" lvl="0" indent="0" algn="just"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2800" b="1" i="0" u="none" strike="noStrike" kern="1200" cap="none" spc="0" normalizeH="0" baseline="0" noProof="0">
                <a:ln>
                  <a:noFill/>
                </a:ln>
                <a:solidFill>
                  <a:srgbClr val="010756"/>
                </a:solidFill>
                <a:effectLst>
                  <a:outerShdw blurRad="38100" dist="38100" dir="2700000" algn="tl">
                    <a:srgbClr val="C0C0C0"/>
                  </a:outerShdw>
                </a:effectLst>
                <a:uLnTx/>
                <a:uFillTx/>
                <a:latin typeface="黑体" panose="02010609060101010101" charset="-122"/>
                <a:ea typeface="黑体" panose="02010609060101010101" charset="-122"/>
                <a:cs typeface="黑体" panose="02010609060101010101" charset="-122"/>
              </a:rPr>
              <a:t>⑺</a:t>
            </a:r>
            <a:r>
              <a:rPr kumimoji="0" lang="zh-CN" altLang="en-US" sz="2800" b="1" i="0" u="none" strike="noStrike" kern="1200" cap="none" spc="0" normalizeH="0" baseline="0" noProof="0">
                <a:ln>
                  <a:noFill/>
                </a:ln>
                <a:solidFill>
                  <a:srgbClr val="010756"/>
                </a:solidFill>
                <a:effectLst>
                  <a:outerShdw blurRad="38100" dist="38100" dir="2700000" algn="tl">
                    <a:srgbClr val="C0C0C0"/>
                  </a:outerShdw>
                </a:effectLst>
                <a:uLnTx/>
                <a:uFillTx/>
                <a:latin typeface="黑体" panose="02010609060101010101" charset="-122"/>
                <a:ea typeface="黑体" panose="02010609060101010101" charset="-122"/>
                <a:cs typeface="黑体" panose="02010609060101010101" charset="-122"/>
              </a:rPr>
              <a:t>六一送豆 或 偷豆送豆 </a:t>
            </a:r>
            <a:r>
              <a:rPr kumimoji="0" lang="zh-CN" altLang="en-US" sz="2800" b="1" i="0" u="none" strike="noStrike" kern="1200" cap="none" spc="0" normalizeH="0" baseline="0" noProof="0">
                <a:ln>
                  <a:noFill/>
                </a:ln>
                <a:solidFill>
                  <a:schemeClr val="accent1"/>
                </a:solidFill>
                <a:effectLst>
                  <a:outerShdw blurRad="38100" dist="38100" dir="2700000" algn="tl">
                    <a:srgbClr val="C0C0C0"/>
                  </a:outerShdw>
                </a:effectLst>
                <a:uLnTx/>
                <a:uFillTx/>
                <a:latin typeface="黑体" panose="02010609060101010101" charset="-122"/>
                <a:ea typeface="黑体" panose="02010609060101010101" charset="-122"/>
                <a:cs typeface="黑体" panose="02010609060101010101" charset="-122"/>
              </a:rPr>
              <a:t> </a:t>
            </a:r>
            <a:r>
              <a:rPr kumimoji="0" lang="zh-CN" altLang="en-US" sz="2800" b="1" i="0" u="none" strike="noStrike" kern="1200" cap="none" spc="0" normalizeH="0" baseline="0" noProof="0">
                <a:ln>
                  <a:noFill/>
                </a:ln>
                <a:solidFill>
                  <a:srgbClr val="010756"/>
                </a:solidFill>
                <a:effectLst>
                  <a:outerShdw blurRad="38100" dist="38100" dir="2700000" algn="tl">
                    <a:srgbClr val="C0C0C0"/>
                  </a:outerShdw>
                </a:effectLst>
                <a:uLnTx/>
                <a:uFillTx/>
                <a:latin typeface="黑体" panose="02010609060101010101" charset="-122"/>
                <a:ea typeface="黑体" panose="02010609060101010101" charset="-122"/>
                <a:cs typeface="黑体" panose="02010609060101010101" charset="-122"/>
              </a:rPr>
              <a:t> </a:t>
            </a:r>
            <a:r>
              <a:rPr kumimoji="0" lang="en-US" altLang="zh-CN" sz="2800" b="1" i="0" u="none" strike="noStrike" kern="1200" cap="none" spc="0" normalizeH="0" baseline="0" noProof="0">
                <a:ln>
                  <a:noFill/>
                </a:ln>
                <a:solidFill>
                  <a:srgbClr val="010756"/>
                </a:solidFill>
                <a:effectLst>
                  <a:outerShdw blurRad="38100" dist="38100" dir="2700000" algn="tl">
                    <a:srgbClr val="C0C0C0"/>
                  </a:outerShdw>
                </a:effectLst>
                <a:uLnTx/>
                <a:uFillTx/>
                <a:latin typeface="黑体" panose="02010609060101010101" charset="-122"/>
                <a:ea typeface="黑体" panose="02010609060101010101" charset="-122"/>
                <a:cs typeface="黑体" panose="02010609060101010101" charset="-122"/>
              </a:rPr>
              <a:t>31-39</a:t>
            </a:r>
            <a:r>
              <a:rPr kumimoji="0" lang="zh-CN" altLang="en-US" sz="2800" b="1" i="0" u="none" strike="noStrike" kern="1200" cap="none" spc="0" normalizeH="0" baseline="0" noProof="0">
                <a:ln>
                  <a:noFill/>
                </a:ln>
                <a:solidFill>
                  <a:srgbClr val="010756"/>
                </a:solidFill>
                <a:effectLst>
                  <a:outerShdw blurRad="38100" dist="38100" dir="2700000" algn="tl">
                    <a:srgbClr val="C0C0C0"/>
                  </a:outerShdw>
                </a:effectLst>
                <a:uLnTx/>
                <a:uFillTx/>
                <a:latin typeface="黑体" panose="02010609060101010101" charset="-122"/>
                <a:ea typeface="黑体" panose="02010609060101010101" charset="-122"/>
                <a:cs typeface="黑体" panose="02010609060101010101" charset="-122"/>
              </a:rPr>
              <a:t>（略）</a:t>
            </a:r>
            <a:endParaRPr kumimoji="0" lang="zh-CN" altLang="en-US" sz="2800" b="1" i="0" u="none" strike="noStrike" kern="1200" cap="none" spc="0" normalizeH="0" baseline="0" noProof="0">
              <a:ln>
                <a:noFill/>
              </a:ln>
              <a:solidFill>
                <a:srgbClr val="010756"/>
              </a:solidFill>
              <a:effectLst>
                <a:outerShdw blurRad="38100" dist="38100" dir="2700000" algn="tl">
                  <a:srgbClr val="C0C0C0"/>
                </a:outerShdw>
              </a:effectLst>
              <a:uLnTx/>
              <a:uFillTx/>
              <a:latin typeface="黑体" panose="02010609060101010101" charset="-122"/>
              <a:ea typeface="黑体" panose="02010609060101010101" charset="-122"/>
              <a:cs typeface="黑体" panose="02010609060101010101" charset="-122"/>
            </a:endParaRPr>
          </a:p>
        </p:txBody>
      </p:sp>
      <p:sp>
        <p:nvSpPr>
          <p:cNvPr id="2" name="Rectangle 11"/>
          <p:cNvSpPr>
            <a:spLocks noChangeArrowheads="1"/>
          </p:cNvSpPr>
          <p:nvPr/>
        </p:nvSpPr>
        <p:spPr bwMode="auto">
          <a:xfrm>
            <a:off x="1796415" y="5663565"/>
            <a:ext cx="7237730" cy="521970"/>
          </a:xfrm>
          <a:prstGeom prst="rect">
            <a:avLst/>
          </a:prstGeom>
          <a:noFill/>
          <a:ln w="9525">
            <a:noFill/>
            <a:miter lim="800000"/>
          </a:ln>
          <a:effectLst/>
        </p:spPr>
        <p:txBody>
          <a:bodyPr wrap="square">
            <a:spAutoFit/>
          </a:bodyPr>
          <a:p>
            <a:pPr marL="0" marR="0" lvl="0" indent="0" algn="just"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2800" b="1" i="0" u="none" strike="noStrike" kern="1200" cap="none" spc="0" normalizeH="0" baseline="0" noProof="0">
                <a:ln>
                  <a:noFill/>
                </a:ln>
                <a:solidFill>
                  <a:srgbClr val="010756"/>
                </a:solidFill>
                <a:effectLst>
                  <a:outerShdw blurRad="38100" dist="38100" dir="2700000" algn="tl">
                    <a:srgbClr val="C0C0C0"/>
                  </a:outerShdw>
                </a:effectLst>
                <a:uLnTx/>
                <a:uFillTx/>
                <a:latin typeface="黑体" panose="02010609060101010101" charset="-122"/>
                <a:ea typeface="黑体" panose="02010609060101010101" charset="-122"/>
                <a:cs typeface="黑体" panose="02010609060101010101" charset="-122"/>
              </a:rPr>
              <a:t>（</a:t>
            </a:r>
            <a:r>
              <a:rPr kumimoji="0" lang="en-US" altLang="zh-CN" sz="2800" b="1" i="0" u="none" strike="noStrike" kern="1200" cap="none" spc="0" normalizeH="0" baseline="0" noProof="0">
                <a:ln>
                  <a:noFill/>
                </a:ln>
                <a:solidFill>
                  <a:srgbClr val="010756"/>
                </a:solidFill>
                <a:effectLst>
                  <a:outerShdw blurRad="38100" dist="38100" dir="2700000" algn="tl">
                    <a:srgbClr val="C0C0C0"/>
                  </a:outerShdw>
                </a:effectLst>
                <a:uLnTx/>
                <a:uFillTx/>
                <a:latin typeface="黑体" panose="02010609060101010101" charset="-122"/>
                <a:ea typeface="黑体" panose="02010609060101010101" charset="-122"/>
                <a:cs typeface="黑体" panose="02010609060101010101" charset="-122"/>
              </a:rPr>
              <a:t>8</a:t>
            </a:r>
            <a:r>
              <a:rPr kumimoji="0" lang="zh-CN" altLang="zh-CN" sz="2800" b="1" i="0" u="none" strike="noStrike" kern="1200" cap="none" spc="0" normalizeH="0" baseline="0" noProof="0">
                <a:ln>
                  <a:noFill/>
                </a:ln>
                <a:solidFill>
                  <a:srgbClr val="010756"/>
                </a:solidFill>
                <a:effectLst>
                  <a:outerShdw blurRad="38100" dist="38100" dir="2700000" algn="tl">
                    <a:srgbClr val="C0C0C0"/>
                  </a:outerShdw>
                </a:effectLst>
                <a:uLnTx/>
                <a:uFillTx/>
                <a:latin typeface="黑体" panose="02010609060101010101" charset="-122"/>
                <a:ea typeface="黑体" panose="02010609060101010101" charset="-122"/>
                <a:cs typeface="黑体" panose="02010609060101010101" charset="-122"/>
              </a:rPr>
              <a:t>）</a:t>
            </a:r>
            <a:r>
              <a:rPr kumimoji="0" lang="zh-CN" altLang="en-US" sz="2800" b="1" i="0" u="none" strike="noStrike" kern="1200" cap="none" spc="0" normalizeH="0" baseline="0" noProof="0">
                <a:ln>
                  <a:noFill/>
                </a:ln>
                <a:solidFill>
                  <a:srgbClr val="010756"/>
                </a:solidFill>
                <a:effectLst>
                  <a:outerShdw blurRad="38100" dist="38100" dir="2700000" algn="tl">
                    <a:srgbClr val="C0C0C0"/>
                  </a:outerShdw>
                </a:effectLst>
                <a:uLnTx/>
                <a:uFillTx/>
                <a:latin typeface="黑体" panose="02010609060101010101" charset="-122"/>
                <a:ea typeface="黑体" panose="02010609060101010101" charset="-122"/>
                <a:cs typeface="黑体" panose="02010609060101010101" charset="-122"/>
              </a:rPr>
              <a:t>怀念社戏     </a:t>
            </a:r>
            <a:r>
              <a:rPr kumimoji="0" lang="zh-CN" altLang="en-US" sz="2800" b="1" i="0" u="none" strike="noStrike" kern="1200" cap="none" spc="0" normalizeH="0" baseline="0" noProof="0">
                <a:ln>
                  <a:noFill/>
                </a:ln>
                <a:solidFill>
                  <a:schemeClr val="accent1"/>
                </a:solidFill>
                <a:effectLst>
                  <a:outerShdw blurRad="38100" dist="38100" dir="2700000" algn="tl">
                    <a:srgbClr val="C0C0C0"/>
                  </a:outerShdw>
                </a:effectLst>
                <a:uLnTx/>
                <a:uFillTx/>
                <a:latin typeface="黑体" panose="02010609060101010101" charset="-122"/>
                <a:ea typeface="黑体" panose="02010609060101010101" charset="-122"/>
                <a:cs typeface="黑体" panose="02010609060101010101" charset="-122"/>
              </a:rPr>
              <a:t>         </a:t>
            </a:r>
            <a:r>
              <a:rPr kumimoji="0" lang="en-US" altLang="zh-CN" sz="2800" b="1" i="0" u="none" strike="noStrike" kern="1200" cap="none" spc="0" normalizeH="0" baseline="0" noProof="0">
                <a:ln>
                  <a:noFill/>
                </a:ln>
                <a:solidFill>
                  <a:srgbClr val="010756"/>
                </a:solidFill>
                <a:effectLst>
                  <a:outerShdw blurRad="38100" dist="38100" dir="2700000" algn="tl">
                    <a:srgbClr val="C0C0C0"/>
                  </a:outerShdw>
                </a:effectLst>
                <a:uLnTx/>
                <a:uFillTx/>
                <a:latin typeface="黑体" panose="02010609060101010101" charset="-122"/>
                <a:ea typeface="黑体" panose="02010609060101010101" charset="-122"/>
                <a:cs typeface="黑体" panose="02010609060101010101" charset="-122"/>
              </a:rPr>
              <a:t>40</a:t>
            </a:r>
            <a:r>
              <a:rPr kumimoji="0" lang="zh-CN" altLang="en-US" sz="2800" b="1" i="0" u="none" strike="noStrike" kern="1200" cap="none" spc="0" normalizeH="0" baseline="0" noProof="0">
                <a:ln>
                  <a:noFill/>
                </a:ln>
                <a:solidFill>
                  <a:schemeClr val="accent1"/>
                </a:solidFill>
                <a:effectLst>
                  <a:outerShdw blurRad="38100" dist="38100" dir="2700000" algn="tl">
                    <a:srgbClr val="C0C0C0"/>
                  </a:outerShdw>
                </a:effectLst>
                <a:uLnTx/>
                <a:uFillTx/>
                <a:latin typeface="黑体" panose="02010609060101010101" charset="-122"/>
                <a:ea typeface="黑体" panose="02010609060101010101" charset="-122"/>
                <a:cs typeface="黑体" panose="02010609060101010101" charset="-122"/>
              </a:rPr>
              <a:t>  </a:t>
            </a:r>
            <a:r>
              <a:rPr kumimoji="0" lang="zh-CN" altLang="en-US" sz="2800" b="1" i="0" u="none" strike="noStrike" kern="1200" cap="none" spc="0" normalizeH="0" baseline="0" noProof="0">
                <a:ln>
                  <a:noFill/>
                </a:ln>
                <a:solidFill>
                  <a:srgbClr val="010756"/>
                </a:solidFill>
                <a:effectLst>
                  <a:outerShdw blurRad="38100" dist="38100" dir="2700000" algn="tl">
                    <a:srgbClr val="C0C0C0"/>
                  </a:outerShdw>
                </a:effectLst>
                <a:uLnTx/>
                <a:uFillTx/>
                <a:latin typeface="黑体" panose="02010609060101010101" charset="-122"/>
                <a:ea typeface="黑体" panose="02010609060101010101" charset="-122"/>
                <a:cs typeface="黑体" panose="02010609060101010101" charset="-122"/>
              </a:rPr>
              <a:t>（略）</a:t>
            </a:r>
            <a:endParaRPr kumimoji="0" lang="zh-CN" altLang="en-US" sz="2800" b="1" i="0" u="none" strike="noStrike" kern="1200" cap="none" spc="0" normalizeH="0" baseline="0" noProof="0">
              <a:ln>
                <a:noFill/>
              </a:ln>
              <a:solidFill>
                <a:srgbClr val="010756"/>
              </a:solidFill>
              <a:effectLst>
                <a:outerShdw blurRad="38100" dist="38100" dir="2700000" algn="tl">
                  <a:srgbClr val="C0C0C0"/>
                </a:outerShdw>
              </a:effectLst>
              <a:uLnTx/>
              <a:uFillTx/>
              <a:latin typeface="黑体" panose="02010609060101010101" charset="-122"/>
              <a:ea typeface="黑体" panose="02010609060101010101" charset="-122"/>
              <a:cs typeface="黑体" panose="02010609060101010101"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16388"/>
                                        </p:tgtEl>
                                        <p:attrNameLst>
                                          <p:attrName>style.visibility</p:attrName>
                                        </p:attrNameLst>
                                      </p:cBhvr>
                                      <p:to>
                                        <p:strVal val="visible"/>
                                      </p:to>
                                    </p:set>
                                    <p:anim calcmode="lin" valueType="num">
                                      <p:cBhvr>
                                        <p:cTn id="7" dur="500" fill="hold"/>
                                        <p:tgtEl>
                                          <p:spTgt spid="16388"/>
                                        </p:tgtEl>
                                        <p:attrNameLst>
                                          <p:attrName>ppt_w</p:attrName>
                                        </p:attrNameLst>
                                      </p:cBhvr>
                                      <p:tavLst>
                                        <p:tav tm="0">
                                          <p:val>
                                            <p:fltVal val="0.000000"/>
                                          </p:val>
                                        </p:tav>
                                        <p:tav tm="100000">
                                          <p:val>
                                            <p:strVal val="#ppt_w"/>
                                          </p:val>
                                        </p:tav>
                                      </p:tavLst>
                                    </p:anim>
                                    <p:anim calcmode="lin" valueType="num">
                                      <p:cBhvr>
                                        <p:cTn id="8" dur="500" fill="hold"/>
                                        <p:tgtEl>
                                          <p:spTgt spid="16388"/>
                                        </p:tgtEl>
                                        <p:attrNameLst>
                                          <p:attrName>ppt_h</p:attrName>
                                        </p:attrNameLst>
                                      </p:cBhvr>
                                      <p:tavLst>
                                        <p:tav tm="0">
                                          <p:val>
                                            <p:fltVal val="0.000000"/>
                                          </p:val>
                                        </p:tav>
                                        <p:tav tm="100000">
                                          <p:val>
                                            <p:strVal val="#ppt_h"/>
                                          </p:val>
                                        </p:tav>
                                      </p:tavLst>
                                    </p:anim>
                                    <p:anim calcmode="lin" valueType="num">
                                      <p:cBhvr>
                                        <p:cTn id="9" dur="500" fill="hold"/>
                                        <p:tgtEl>
                                          <p:spTgt spid="16388"/>
                                        </p:tgtEl>
                                        <p:attrNameLst>
                                          <p:attrName>style.rotation</p:attrName>
                                        </p:attrNameLst>
                                      </p:cBhvr>
                                      <p:tavLst>
                                        <p:tav tm="0">
                                          <p:val>
                                            <p:fltVal val="360.000000"/>
                                          </p:val>
                                        </p:tav>
                                        <p:tav tm="100000">
                                          <p:val>
                                            <p:fltVal val="0.000000"/>
                                          </p:val>
                                        </p:tav>
                                      </p:tavLst>
                                    </p:anim>
                                    <p:animEffect transition="in" filter="fade">
                                      <p:cBhvr>
                                        <p:cTn id="10" dur="500"/>
                                        <p:tgtEl>
                                          <p:spTgt spid="16388"/>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16389"/>
                                        </p:tgtEl>
                                        <p:attrNameLst>
                                          <p:attrName>style.visibility</p:attrName>
                                        </p:attrNameLst>
                                      </p:cBhvr>
                                      <p:to>
                                        <p:strVal val="visible"/>
                                      </p:to>
                                    </p:set>
                                    <p:animEffect transition="in" filter="dissolve">
                                      <p:cBhvr>
                                        <p:cTn id="15" dur="500"/>
                                        <p:tgtEl>
                                          <p:spTgt spid="16389"/>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16390"/>
                                        </p:tgtEl>
                                        <p:attrNameLst>
                                          <p:attrName>style.visibility</p:attrName>
                                        </p:attrNameLst>
                                      </p:cBhvr>
                                      <p:to>
                                        <p:strVal val="visible"/>
                                      </p:to>
                                    </p:set>
                                    <p:animEffect transition="in" filter="dissolve">
                                      <p:cBhvr>
                                        <p:cTn id="20" dur="500"/>
                                        <p:tgtEl>
                                          <p:spTgt spid="16390"/>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16391"/>
                                        </p:tgtEl>
                                        <p:attrNameLst>
                                          <p:attrName>style.visibility</p:attrName>
                                        </p:attrNameLst>
                                      </p:cBhvr>
                                      <p:to>
                                        <p:strVal val="visible"/>
                                      </p:to>
                                    </p:set>
                                    <p:animEffect transition="in" filter="dissolve">
                                      <p:cBhvr>
                                        <p:cTn id="25" dur="500"/>
                                        <p:tgtEl>
                                          <p:spTgt spid="16391"/>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16392"/>
                                        </p:tgtEl>
                                        <p:attrNameLst>
                                          <p:attrName>style.visibility</p:attrName>
                                        </p:attrNameLst>
                                      </p:cBhvr>
                                      <p:to>
                                        <p:strVal val="visible"/>
                                      </p:to>
                                    </p:set>
                                    <p:animEffect transition="in" filter="dissolve">
                                      <p:cBhvr>
                                        <p:cTn id="30" dur="500"/>
                                        <p:tgtEl>
                                          <p:spTgt spid="16392"/>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16393"/>
                                        </p:tgtEl>
                                        <p:attrNameLst>
                                          <p:attrName>style.visibility</p:attrName>
                                        </p:attrNameLst>
                                      </p:cBhvr>
                                      <p:to>
                                        <p:strVal val="visible"/>
                                      </p:to>
                                    </p:set>
                                    <p:animEffect transition="in" filter="dissolve">
                                      <p:cBhvr>
                                        <p:cTn id="35" dur="500"/>
                                        <p:tgtEl>
                                          <p:spTgt spid="16393"/>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16394"/>
                                        </p:tgtEl>
                                        <p:attrNameLst>
                                          <p:attrName>style.visibility</p:attrName>
                                        </p:attrNameLst>
                                      </p:cBhvr>
                                      <p:to>
                                        <p:strVal val="visible"/>
                                      </p:to>
                                    </p:set>
                                    <p:animEffect transition="in" filter="dissolve">
                                      <p:cBhvr>
                                        <p:cTn id="40" dur="500"/>
                                        <p:tgtEl>
                                          <p:spTgt spid="16394"/>
                                        </p:tgtEl>
                                      </p:cBhvr>
                                    </p:animEffect>
                                  </p:childTnLst>
                                </p:cTn>
                              </p:par>
                            </p:childTnLst>
                          </p:cTn>
                        </p:par>
                      </p:childTnLst>
                    </p:cTn>
                  </p:par>
                  <p:par>
                    <p:cTn id="41" fill="hold">
                      <p:stCondLst>
                        <p:cond delay="indefinite"/>
                      </p:stCondLst>
                      <p:childTnLst>
                        <p:par>
                          <p:cTn id="42" fill="hold">
                            <p:stCondLst>
                              <p:cond delay="0"/>
                            </p:stCondLst>
                            <p:childTnLst>
                              <p:par>
                                <p:cTn id="43" presetID="9" presetClass="entr" presetSubtype="0" fill="hold" grpId="0" nodeType="clickEffect">
                                  <p:stCondLst>
                                    <p:cond delay="0"/>
                                  </p:stCondLst>
                                  <p:childTnLst>
                                    <p:set>
                                      <p:cBhvr>
                                        <p:cTn id="44" dur="1" fill="hold">
                                          <p:stCondLst>
                                            <p:cond delay="0"/>
                                          </p:stCondLst>
                                        </p:cTn>
                                        <p:tgtEl>
                                          <p:spTgt spid="16395"/>
                                        </p:tgtEl>
                                        <p:attrNameLst>
                                          <p:attrName>style.visibility</p:attrName>
                                        </p:attrNameLst>
                                      </p:cBhvr>
                                      <p:to>
                                        <p:strVal val="visible"/>
                                      </p:to>
                                    </p:set>
                                    <p:animEffect transition="in" filter="dissolve">
                                      <p:cBhvr>
                                        <p:cTn id="45" dur="500"/>
                                        <p:tgtEl>
                                          <p:spTgt spid="16395"/>
                                        </p:tgtEl>
                                      </p:cBhvr>
                                    </p:animEffect>
                                  </p:childTnLst>
                                </p:cTn>
                              </p:par>
                            </p:childTnLst>
                          </p:cTn>
                        </p:par>
                      </p:childTnLst>
                    </p:cTn>
                  </p:par>
                  <p:par>
                    <p:cTn id="46" fill="hold">
                      <p:stCondLst>
                        <p:cond delay="indefinite"/>
                      </p:stCondLst>
                      <p:childTnLst>
                        <p:par>
                          <p:cTn id="47" fill="hold">
                            <p:stCondLst>
                              <p:cond delay="0"/>
                            </p:stCondLst>
                            <p:childTnLst>
                              <p:par>
                                <p:cTn id="48" presetID="9" presetClass="entr" presetSubtype="0" fill="hold" grpId="0" nodeType="click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dissolve">
                                      <p:cBhvr>
                                        <p:cTn id="5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bldLvl="0" animBg="1"/>
      <p:bldP spid="16389" grpId="0" bldLvl="0" animBg="1"/>
      <p:bldP spid="16390" grpId="0" bldLvl="0" animBg="1"/>
      <p:bldP spid="16391" grpId="0" bldLvl="0" animBg="1"/>
      <p:bldP spid="16392" grpId="0" bldLvl="0" animBg="1"/>
      <p:bldP spid="16393" grpId="0" bldLvl="0" animBg="1"/>
      <p:bldP spid="16394" grpId="0" bldLvl="0" animBg="1"/>
      <p:bldP spid="16395" grpId="0" bldLvl="0" animBg="1"/>
      <p:bldP spid="2" grpId="0" bldLvl="0" animBg="1"/>
    </p:bldLst>
  </p:timing>
</p:sld>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44546A"/>
      </a:dk2>
      <a:lt2>
        <a:srgbClr val="E7E6E6"/>
      </a:lt2>
      <a:accent1>
        <a:srgbClr val="5B9BD5"/>
      </a:accent1>
      <a:accent2>
        <a:srgbClr val="B72523"/>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11035</Words>
  <Application>WPS 演示</Application>
  <PresentationFormat>宽屏</PresentationFormat>
  <Paragraphs>537</Paragraphs>
  <Slides>54</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54</vt:i4>
      </vt:variant>
    </vt:vector>
  </HeadingPairs>
  <TitlesOfParts>
    <vt:vector size="68" baseType="lpstr">
      <vt:lpstr>Arial</vt:lpstr>
      <vt:lpstr>宋体</vt:lpstr>
      <vt:lpstr>Wingdings</vt:lpstr>
      <vt:lpstr>华文隶书</vt:lpstr>
      <vt:lpstr>黑体</vt:lpstr>
      <vt:lpstr>Times New Roman</vt:lpstr>
      <vt:lpstr>微软雅黑</vt:lpstr>
      <vt:lpstr>Arial Unicode MS</vt:lpstr>
      <vt:lpstr>Calibri</vt:lpstr>
      <vt:lpstr>楷体_GB2312</vt:lpstr>
      <vt:lpstr>等线</vt:lpstr>
      <vt:lpstr>等线 Light</vt:lpstr>
      <vt:lpstr>新宋体</vt:lpstr>
      <vt:lpstr>Office 主题​​</vt:lpstr>
      <vt:lpstr>PowerPoint 演示文稿</vt:lpstr>
      <vt:lpstr>PowerPoint 演示文稿</vt:lpstr>
      <vt:lpstr>PowerPoint 演示文稿</vt:lpstr>
      <vt:lpstr>PowerPoint 演示文稿</vt:lpstr>
      <vt:lpstr>社 戏？</vt:lpstr>
      <vt:lpstr>PowerPoint 演示文稿</vt:lpstr>
      <vt:lpstr>PowerPoint 演示文稿</vt:lpstr>
      <vt:lpstr>PowerPoint 演示文稿</vt:lpstr>
      <vt:lpstr>PowerPoint 演示文稿</vt:lpstr>
      <vt:lpstr>PowerPoint 演示文稿</vt:lpstr>
      <vt:lpstr>但在我是乐土……</vt:lpstr>
      <vt:lpstr>5.感悟社戏之美</vt:lpstr>
      <vt:lpstr>感悟社戏之美</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“那夜”人情之美 </vt:lpstr>
      <vt:lpstr>PowerPoint 演示文稿</vt:lpstr>
      <vt:lpstr>PowerPoint 演示文稿</vt:lpstr>
      <vt:lpstr>PowerPoint 演示文稿</vt:lpstr>
      <vt:lpstr>细节的妙处</vt:lpstr>
      <vt:lpstr>PowerPoint 演示文稿</vt:lpstr>
      <vt:lpstr>雪后捕鸟</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ZC1210</cp:lastModifiedBy>
  <cp:revision>592</cp:revision>
  <dcterms:created xsi:type="dcterms:W3CDTF">2017-10-25T01:34:00Z</dcterms:created>
  <dcterms:modified xsi:type="dcterms:W3CDTF">2019-02-23T00:07:41Z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RubyTemplateID">
    <vt:lpwstr>2</vt:lpwstr>
  </property>
  <property fmtid="{D5CDD505-2E9C-101B-9397-08002B2CF9AE}" pid="3" name="KSOProductBuildVer">
    <vt:lpwstr>2052-11.1.0.8389</vt:lpwstr>
  </property>
</Properties>
</file>