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8" r:id="rId3"/>
    <p:sldId id="259" r:id="rId4"/>
    <p:sldId id="286" r:id="rId5"/>
    <p:sldId id="279" r:id="rId6"/>
    <p:sldId id="280" r:id="rId7"/>
    <p:sldId id="285" r:id="rId8"/>
    <p:sldId id="287" r:id="rId9"/>
    <p:sldId id="265" r:id="rId10"/>
    <p:sldId id="266" r:id="rId11"/>
    <p:sldId id="267" r:id="rId12"/>
    <p:sldId id="268" r:id="rId13"/>
    <p:sldId id="288" r:id="rId14"/>
    <p:sldId id="269" r:id="rId15"/>
    <p:sldId id="270" r:id="rId16"/>
    <p:sldId id="289" r:id="rId17"/>
    <p:sldId id="290" r:id="rId18"/>
    <p:sldId id="291" r:id="rId19"/>
    <p:sldId id="292" r:id="rId20"/>
    <p:sldId id="293" r:id="rId21"/>
    <p:sldId id="294" r:id="rId22"/>
    <p:sldId id="295" r:id="rId23"/>
    <p:sldId id="272" r:id="rId24"/>
    <p:sldId id="273" r:id="rId25"/>
    <p:sldId id="263" r:id="rId2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E9470"/>
    <a:srgbClr val="F1EC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5" d="100"/>
          <a:sy n="145" d="100"/>
        </p:scale>
        <p:origin x="630" y="1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C761AD-811A-4D69-B074-2B3AFA563F18}" type="datetimeFigureOut">
              <a:rPr lang="zh-CN" altLang="en-US" smtClean="0"/>
              <a:pPr/>
              <a:t>2021/4/3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058A5D-48C8-4DAE-A62E-DD653B931A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11236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0901" b="6054"/>
          <a:stretch/>
        </p:blipFill>
        <p:spPr>
          <a:xfrm>
            <a:off x="0" y="-1"/>
            <a:ext cx="9144000" cy="5143501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rgbClr val="F1ECCE">
                  <a:alpha val="19000"/>
                </a:srgbClr>
              </a:gs>
              <a:gs pos="100000">
                <a:srgbClr val="8E9470">
                  <a:alpha val="7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4C145-B56E-4498-93F5-E4E456B3B800}" type="datetimeFigureOut">
              <a:rPr lang="zh-CN" altLang="en-US" smtClean="0"/>
              <a:pPr/>
              <a:t>2021/4/3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A832A-12C9-44B6-B2EC-0277088DB1C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22139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4C145-B56E-4498-93F5-E4E456B3B800}" type="datetimeFigureOut">
              <a:rPr lang="zh-CN" altLang="en-US" smtClean="0"/>
              <a:pPr/>
              <a:t>2021/4/3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A832A-12C9-44B6-B2EC-0277088DB1C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97086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4C145-B56E-4498-93F5-E4E456B3B800}" type="datetimeFigureOut">
              <a:rPr lang="zh-CN" altLang="en-US" smtClean="0"/>
              <a:pPr/>
              <a:t>2021/4/3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A832A-12C9-44B6-B2EC-0277088DB1C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81997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0901" b="6054"/>
          <a:stretch/>
        </p:blipFill>
        <p:spPr>
          <a:xfrm>
            <a:off x="0" y="-1"/>
            <a:ext cx="9144000" cy="5143501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rgbClr val="F1ECCE">
                  <a:alpha val="94000"/>
                </a:srgbClr>
              </a:gs>
              <a:gs pos="100000">
                <a:srgbClr val="8E9470">
                  <a:alpha val="9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l">
              <a:defRPr sz="2800" b="1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4C145-B56E-4498-93F5-E4E456B3B800}" type="datetimeFigureOut">
              <a:rPr lang="zh-CN" altLang="en-US" smtClean="0"/>
              <a:pPr/>
              <a:t>2021/4/3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A832A-12C9-44B6-B2EC-0277088DB1C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69776" y="915566"/>
            <a:ext cx="8622704" cy="4032448"/>
          </a:xfrm>
          <a:prstGeom prst="rect">
            <a:avLst/>
          </a:prstGeom>
          <a:solidFill>
            <a:srgbClr val="F1ECCE">
              <a:alpha val="89000"/>
            </a:srgbClr>
          </a:solidFill>
          <a:ln w="12700">
            <a:solidFill>
              <a:srgbClr val="8E947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 userDrawn="1"/>
        </p:nvCxnSpPr>
        <p:spPr>
          <a:xfrm>
            <a:off x="539552" y="915566"/>
            <a:ext cx="0" cy="4032448"/>
          </a:xfrm>
          <a:prstGeom prst="line">
            <a:avLst/>
          </a:prstGeom>
          <a:ln>
            <a:solidFill>
              <a:srgbClr val="8E94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 userDrawn="1"/>
        </p:nvSpPr>
        <p:spPr>
          <a:xfrm>
            <a:off x="0" y="398810"/>
            <a:ext cx="539552" cy="504056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 userDrawn="1"/>
        </p:nvGrpSpPr>
        <p:grpSpPr>
          <a:xfrm>
            <a:off x="349341" y="1058456"/>
            <a:ext cx="360040" cy="102869"/>
            <a:chOff x="323528" y="1059582"/>
            <a:chExt cx="504056" cy="144016"/>
          </a:xfrm>
        </p:grpSpPr>
        <p:cxnSp>
          <p:nvCxnSpPr>
            <p:cNvPr id="13" name="直接连接符 12"/>
            <p:cNvCxnSpPr>
              <a:stCxn id="15" idx="6"/>
            </p:cNvCxnSpPr>
            <p:nvPr/>
          </p:nvCxnSpPr>
          <p:spPr>
            <a:xfrm>
              <a:off x="467544" y="1131590"/>
              <a:ext cx="216024" cy="0"/>
            </a:xfrm>
            <a:prstGeom prst="line">
              <a:avLst/>
            </a:prstGeom>
            <a:ln w="12700">
              <a:solidFill>
                <a:srgbClr val="8E947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椭圆 13"/>
            <p:cNvSpPr/>
            <p:nvPr/>
          </p:nvSpPr>
          <p:spPr>
            <a:xfrm>
              <a:off x="683568" y="1059582"/>
              <a:ext cx="144016" cy="144016"/>
            </a:xfrm>
            <a:prstGeom prst="ellipse">
              <a:avLst/>
            </a:prstGeom>
            <a:noFill/>
            <a:ln w="12700">
              <a:solidFill>
                <a:srgbClr val="8E94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323528" y="1059582"/>
              <a:ext cx="144016" cy="144016"/>
            </a:xfrm>
            <a:prstGeom prst="ellipse">
              <a:avLst/>
            </a:prstGeom>
            <a:noFill/>
            <a:ln w="12700">
              <a:solidFill>
                <a:srgbClr val="8E94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41033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4C145-B56E-4498-93F5-E4E456B3B800}" type="datetimeFigureOut">
              <a:rPr lang="zh-CN" altLang="en-US" smtClean="0"/>
              <a:pPr/>
              <a:t>2021/4/3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A832A-12C9-44B6-B2EC-0277088DB1C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81043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4C145-B56E-4498-93F5-E4E456B3B800}" type="datetimeFigureOut">
              <a:rPr lang="zh-CN" altLang="en-US" smtClean="0"/>
              <a:pPr/>
              <a:t>2021/4/3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A832A-12C9-44B6-B2EC-0277088DB1C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0017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4C145-B56E-4498-93F5-E4E456B3B800}" type="datetimeFigureOut">
              <a:rPr lang="zh-CN" altLang="en-US" smtClean="0"/>
              <a:pPr/>
              <a:t>2021/4/3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A832A-12C9-44B6-B2EC-0277088DB1C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20717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4C145-B56E-4498-93F5-E4E456B3B800}" type="datetimeFigureOut">
              <a:rPr lang="zh-CN" altLang="en-US" smtClean="0"/>
              <a:pPr/>
              <a:t>2021/4/3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A832A-12C9-44B6-B2EC-0277088DB1C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1138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4C145-B56E-4498-93F5-E4E456B3B800}" type="datetimeFigureOut">
              <a:rPr lang="zh-CN" altLang="en-US" smtClean="0"/>
              <a:pPr/>
              <a:t>2021/4/3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A832A-12C9-44B6-B2EC-0277088DB1C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74037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4C145-B56E-4498-93F5-E4E456B3B800}" type="datetimeFigureOut">
              <a:rPr lang="zh-CN" altLang="en-US" smtClean="0"/>
              <a:pPr/>
              <a:t>2021/4/3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A832A-12C9-44B6-B2EC-0277088DB1C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32764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4C145-B56E-4498-93F5-E4E456B3B800}" type="datetimeFigureOut">
              <a:rPr lang="zh-CN" altLang="en-US" smtClean="0"/>
              <a:pPr/>
              <a:t>2021/4/3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A832A-12C9-44B6-B2EC-0277088DB1C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9586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F4C145-B56E-4498-93F5-E4E456B3B800}" type="datetimeFigureOut">
              <a:rPr lang="zh-CN" altLang="en-US" smtClean="0"/>
              <a:pPr/>
              <a:t>2021/4/3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CA832A-12C9-44B6-B2EC-0277088DB1C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99102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14348" y="1200748"/>
            <a:ext cx="2646154" cy="728060"/>
          </a:xfrm>
        </p:spPr>
        <p:txBody>
          <a:bodyPr>
            <a:noAutofit/>
          </a:bodyPr>
          <a:lstStyle/>
          <a:p>
            <a:pPr algn="l"/>
            <a:r>
              <a:rPr lang="zh-CN" altLang="en-US" sz="4800" kern="1000" spc="-150" dirty="0" smtClean="0">
                <a:latin typeface="+mn-ea"/>
                <a:ea typeface="行楷体" pitchFamily="49" charset="-122"/>
              </a:rPr>
              <a:t>孝亲敬老</a:t>
            </a:r>
            <a:endParaRPr lang="zh-CN" altLang="en-US" sz="4800" kern="1000" spc="-150" dirty="0">
              <a:latin typeface="+mn-ea"/>
              <a:ea typeface="行楷体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57290" y="2000246"/>
            <a:ext cx="3214710" cy="571504"/>
          </a:xfrm>
        </p:spPr>
        <p:txBody>
          <a:bodyPr>
            <a:normAutofit fontScale="55000" lnSpcReduction="20000"/>
          </a:bodyPr>
          <a:lstStyle/>
          <a:p>
            <a:pPr algn="l"/>
            <a:r>
              <a:rPr lang="zh-CN" altLang="en-US" sz="6300" spc="-150" dirty="0" smtClean="0">
                <a:solidFill>
                  <a:schemeClr val="tx1"/>
                </a:solidFill>
                <a:latin typeface="微软雅黑" pitchFamily="34" charset="-122"/>
                <a:ea typeface="行楷体" pitchFamily="49" charset="-122"/>
              </a:rPr>
              <a:t>记</a:t>
            </a:r>
            <a:r>
              <a:rPr lang="zh-CN" altLang="en-US" sz="5100" spc="-150" dirty="0" smtClean="0">
                <a:solidFill>
                  <a:schemeClr val="tx1"/>
                </a:solidFill>
                <a:latin typeface="微软雅黑" pitchFamily="34" charset="-122"/>
                <a:ea typeface="行楷体" pitchFamily="49" charset="-122"/>
              </a:rPr>
              <a:t>孝道   </a:t>
            </a:r>
            <a:r>
              <a:rPr lang="zh-CN" altLang="en-US" sz="7000" spc="-150" dirty="0" smtClean="0">
                <a:solidFill>
                  <a:schemeClr val="tx1"/>
                </a:solidFill>
                <a:latin typeface="微软雅黑" pitchFamily="34" charset="-122"/>
                <a:ea typeface="行楷体" pitchFamily="49" charset="-122"/>
              </a:rPr>
              <a:t>存</a:t>
            </a:r>
            <a:r>
              <a:rPr lang="zh-CN" altLang="en-US" sz="5100" spc="-150" dirty="0" smtClean="0">
                <a:solidFill>
                  <a:schemeClr val="tx1"/>
                </a:solidFill>
                <a:latin typeface="微软雅黑" pitchFamily="34" charset="-122"/>
                <a:ea typeface="行楷体" pitchFamily="49" charset="-122"/>
              </a:rPr>
              <a:t>感恩</a:t>
            </a:r>
          </a:p>
          <a:p>
            <a:pPr algn="l"/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7087460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4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3" descr="E:\我的PPT库\PPT图标库\2000种网站或论坛PNG图片图标\png-183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3927635"/>
            <a:ext cx="1080120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1799894196117289130[1]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554324" y="2000246"/>
            <a:ext cx="4160816" cy="2565442"/>
          </a:xfrm>
          <a:noFill/>
          <a:ln/>
        </p:spPr>
      </p:pic>
      <p:sp>
        <p:nvSpPr>
          <p:cNvPr id="6" name="TextBox 5"/>
          <p:cNvSpPr txBox="1"/>
          <p:nvPr/>
        </p:nvSpPr>
        <p:spPr>
          <a:xfrm>
            <a:off x="2500298" y="1428742"/>
            <a:ext cx="407196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>
              <a:lnSpc>
                <a:spcPts val="3000"/>
              </a:lnSpc>
            </a:pP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黑体" pitchFamily="2" charset="-122"/>
                <a:ea typeface="黑体" pitchFamily="2" charset="-122"/>
              </a:rPr>
              <a:t>武警战士慰问高寒山区的爷爷奶奶</a:t>
            </a:r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528638" y="205979"/>
            <a:ext cx="2400288" cy="857250"/>
          </a:xfrm>
        </p:spPr>
        <p:txBody>
          <a:bodyPr/>
          <a:lstStyle/>
          <a:p>
            <a:r>
              <a:rPr lang="zh-CN" altLang="en-US" dirty="0" smtClean="0">
                <a:latin typeface="黑体" pitchFamily="2" charset="-122"/>
                <a:ea typeface="黑体" pitchFamily="2" charset="-122"/>
              </a:rPr>
              <a:t>感人事迹</a:t>
            </a:r>
            <a:endParaRPr lang="zh-CN" altLang="en-US" dirty="0">
              <a:latin typeface="黑体" pitchFamily="2" charset="-122"/>
              <a:ea typeface="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141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3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300"/>
                            </p:stCondLst>
                            <p:childTnLst>
                              <p:par>
                                <p:cTn id="17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3" descr="E:\我的PPT库\PPT图标库\2000种网站或论坛PNG图片图标\png-183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3927635"/>
            <a:ext cx="1080120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0016960c82440f24734701[1]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500298" y="2000246"/>
            <a:ext cx="4314828" cy="2658311"/>
          </a:xfrm>
          <a:noFill/>
          <a:ln/>
        </p:spPr>
      </p:pic>
      <p:sp>
        <p:nvSpPr>
          <p:cNvPr id="6" name="TextBox 5"/>
          <p:cNvSpPr txBox="1"/>
          <p:nvPr/>
        </p:nvSpPr>
        <p:spPr>
          <a:xfrm>
            <a:off x="1928794" y="1380316"/>
            <a:ext cx="521497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>
              <a:lnSpc>
                <a:spcPts val="3000"/>
              </a:lnSpc>
            </a:pP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黑体" pitchFamily="2" charset="-122"/>
                <a:ea typeface="黑体" pitchFamily="2" charset="-122"/>
              </a:rPr>
              <a:t>出资又出力的活雷锋背着生病的老奶奶去看病</a:t>
            </a:r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528638" y="205979"/>
            <a:ext cx="2400288" cy="857250"/>
          </a:xfrm>
        </p:spPr>
        <p:txBody>
          <a:bodyPr/>
          <a:lstStyle/>
          <a:p>
            <a:r>
              <a:rPr lang="zh-CN" altLang="en-US" dirty="0" smtClean="0">
                <a:latin typeface="黑体" pitchFamily="2" charset="-122"/>
                <a:ea typeface="黑体" pitchFamily="2" charset="-122"/>
              </a:rPr>
              <a:t>感人事迹</a:t>
            </a:r>
            <a:endParaRPr lang="zh-CN" altLang="en-US" dirty="0">
              <a:latin typeface="黑体" pitchFamily="2" charset="-122"/>
              <a:ea typeface="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141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3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300"/>
                            </p:stCondLst>
                            <p:childTnLst>
                              <p:par>
                                <p:cTn id="17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3" descr="E:\我的PPT库\PPT图标库\2000种网站或论坛PNG图片图标\png-183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3927635"/>
            <a:ext cx="1080120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d7909cc24ed27e81ee39ff97c38704f6[1]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669764" y="2000246"/>
            <a:ext cx="4045376" cy="2695570"/>
          </a:xfrm>
          <a:noFill/>
          <a:ln/>
        </p:spPr>
      </p:pic>
      <p:sp>
        <p:nvSpPr>
          <p:cNvPr id="6" name="TextBox 5"/>
          <p:cNvSpPr txBox="1"/>
          <p:nvPr/>
        </p:nvSpPr>
        <p:spPr>
          <a:xfrm>
            <a:off x="1785918" y="1380316"/>
            <a:ext cx="557216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>
              <a:lnSpc>
                <a:spcPts val="3000"/>
              </a:lnSpc>
            </a:pP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黑体" pitchFamily="2" charset="-122"/>
                <a:ea typeface="黑体" pitchFamily="2" charset="-122"/>
              </a:rPr>
              <a:t>专业医生给敬老院工作人员细心讲解怎样照顾老人</a:t>
            </a:r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528638" y="205979"/>
            <a:ext cx="2400288" cy="857250"/>
          </a:xfrm>
        </p:spPr>
        <p:txBody>
          <a:bodyPr/>
          <a:lstStyle/>
          <a:p>
            <a:r>
              <a:rPr lang="zh-CN" altLang="en-US" dirty="0" smtClean="0">
                <a:latin typeface="黑体" pitchFamily="2" charset="-122"/>
                <a:ea typeface="黑体" pitchFamily="2" charset="-122"/>
              </a:rPr>
              <a:t>感人事迹</a:t>
            </a:r>
            <a:endParaRPr lang="zh-CN" altLang="en-US" dirty="0">
              <a:latin typeface="黑体" pitchFamily="2" charset="-122"/>
              <a:ea typeface="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141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3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300"/>
                            </p:stCondLst>
                            <p:childTnLst>
                              <p:par>
                                <p:cTn id="17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643174" y="1785932"/>
            <a:ext cx="4143404" cy="791554"/>
          </a:xfrm>
        </p:spPr>
        <p:txBody>
          <a:bodyPr>
            <a:noAutofit/>
          </a:bodyPr>
          <a:lstStyle/>
          <a:p>
            <a:r>
              <a:rPr lang="zh-CN" altLang="en-US" sz="4000" kern="1000" spc="-150" dirty="0" smtClean="0">
                <a:latin typeface="+mn-ea"/>
                <a:ea typeface="行楷体" pitchFamily="49" charset="-122"/>
              </a:rPr>
              <a:t>我们身边的人其实</a:t>
            </a:r>
            <a:r>
              <a:rPr lang="en-US" altLang="zh-CN" sz="4000" kern="1000" spc="-150" dirty="0" smtClean="0">
                <a:latin typeface="+mn-ea"/>
                <a:ea typeface="行楷体" pitchFamily="49" charset="-122"/>
              </a:rPr>
              <a:t/>
            </a:r>
            <a:br>
              <a:rPr lang="en-US" altLang="zh-CN" sz="4000" kern="1000" spc="-150" dirty="0" smtClean="0">
                <a:latin typeface="+mn-ea"/>
                <a:ea typeface="行楷体" pitchFamily="49" charset="-122"/>
              </a:rPr>
            </a:br>
            <a:r>
              <a:rPr lang="zh-CN" altLang="en-US" sz="4000" kern="1000" spc="-150" dirty="0" smtClean="0">
                <a:latin typeface="+mn-ea"/>
                <a:ea typeface="行楷体" pitchFamily="49" charset="-122"/>
              </a:rPr>
              <a:t>仍不够自觉</a:t>
            </a:r>
            <a:endParaRPr lang="zh-CN" altLang="en-US" sz="4000" kern="1000" spc="-150" dirty="0">
              <a:latin typeface="+mn-ea"/>
              <a:ea typeface="行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7087460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3" descr="E:\我的PPT库\PPT图标库\2000种网站或论坛PNG图片图标\png-183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3927635"/>
            <a:ext cx="1080120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2011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428728" y="1571618"/>
            <a:ext cx="2857520" cy="2985399"/>
          </a:xfrm>
          <a:prstGeom prst="rect">
            <a:avLst/>
          </a:prstGeom>
          <a:noFill/>
          <a:ln/>
        </p:spPr>
      </p:pic>
      <p:sp>
        <p:nvSpPr>
          <p:cNvPr id="6" name="TextBox 5"/>
          <p:cNvSpPr txBox="1"/>
          <p:nvPr/>
        </p:nvSpPr>
        <p:spPr>
          <a:xfrm>
            <a:off x="4643438" y="2143122"/>
            <a:ext cx="342902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>
              <a:lnSpc>
                <a:spcPts val="4000"/>
              </a:lnSpc>
            </a:pP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黑体" pitchFamily="2" charset="-122"/>
                <a:ea typeface="黑体" pitchFamily="2" charset="-122"/>
              </a:rPr>
              <a:t>在公车上还要乘务员提醒给老人让座，更有胜者，提醒了也无动于衷。</a:t>
            </a:r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742952" y="142858"/>
            <a:ext cx="685776" cy="857250"/>
          </a:xfrm>
        </p:spPr>
        <p:txBody>
          <a:bodyPr>
            <a:normAutofit/>
          </a:bodyPr>
          <a:lstStyle/>
          <a:p>
            <a:r>
              <a:rPr lang="en-US" altLang="zh-CN" sz="4400" dirty="0" smtClean="0">
                <a:latin typeface="黑体" pitchFamily="2" charset="-122"/>
                <a:ea typeface="黑体" pitchFamily="2" charset="-122"/>
              </a:rPr>
              <a:t>?</a:t>
            </a:r>
            <a:endParaRPr lang="zh-CN" altLang="en-US" sz="4400" dirty="0">
              <a:latin typeface="黑体" pitchFamily="2" charset="-122"/>
              <a:ea typeface="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141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3" descr="E:\我的PPT库\PPT图标库\2000种网站或论坛PNG图片图标\png-183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3927635"/>
            <a:ext cx="1080120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20100125160614401[2]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143108" y="2118048"/>
            <a:ext cx="2251139" cy="2505328"/>
          </a:xfrm>
          <a:noFill/>
          <a:ln/>
        </p:spPr>
      </p:pic>
      <p:pic>
        <p:nvPicPr>
          <p:cNvPr id="6" name="Picture 4" descr="14934012-03-embed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5000628" y="2116361"/>
            <a:ext cx="2214578" cy="2527091"/>
          </a:xfrm>
          <a:prstGeom prst="rect">
            <a:avLst/>
          </a:prstGeom>
          <a:noFill/>
          <a:ln/>
        </p:spPr>
      </p:pic>
      <p:sp>
        <p:nvSpPr>
          <p:cNvPr id="10" name="TextBox 9"/>
          <p:cNvSpPr txBox="1"/>
          <p:nvPr/>
        </p:nvSpPr>
        <p:spPr>
          <a:xfrm>
            <a:off x="2071670" y="1357304"/>
            <a:ext cx="5286412" cy="520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>
              <a:lnSpc>
                <a:spcPts val="4000"/>
              </a:lnSpc>
            </a:pPr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黑体" pitchFamily="2" charset="-122"/>
                <a:ea typeface="黑体" pitchFamily="2" charset="-122"/>
              </a:rPr>
              <a:t>一个个有儿有女的老人还要这样做苦力？</a:t>
            </a:r>
          </a:p>
        </p:txBody>
      </p:sp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742952" y="142858"/>
            <a:ext cx="685776" cy="857250"/>
          </a:xfrm>
        </p:spPr>
        <p:txBody>
          <a:bodyPr>
            <a:normAutofit/>
          </a:bodyPr>
          <a:lstStyle/>
          <a:p>
            <a:r>
              <a:rPr lang="en-US" altLang="zh-CN" sz="4400" dirty="0" smtClean="0">
                <a:latin typeface="黑体" pitchFamily="2" charset="-122"/>
                <a:ea typeface="黑体" pitchFamily="2" charset="-122"/>
              </a:rPr>
              <a:t>?</a:t>
            </a:r>
            <a:endParaRPr lang="zh-CN" altLang="en-US" sz="4400" dirty="0">
              <a:latin typeface="黑体" pitchFamily="2" charset="-122"/>
              <a:ea typeface="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141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143108" y="1851634"/>
            <a:ext cx="4786346" cy="791554"/>
          </a:xfrm>
        </p:spPr>
        <p:txBody>
          <a:bodyPr>
            <a:noAutofit/>
          </a:bodyPr>
          <a:lstStyle/>
          <a:p>
            <a:r>
              <a:rPr lang="zh-CN" altLang="en-US" sz="4000" kern="1000" spc="-150" dirty="0" smtClean="0">
                <a:latin typeface="+mn-ea"/>
                <a:ea typeface="行楷体" pitchFamily="49" charset="-122"/>
              </a:rPr>
              <a:t>孝亲敬老 从我做起 从身边的小事做起</a:t>
            </a:r>
            <a:endParaRPr lang="zh-CN" altLang="en-US" sz="4000" kern="1000" spc="-150" dirty="0">
              <a:latin typeface="+mn-ea"/>
              <a:ea typeface="行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7087460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3" descr="E:\我的PPT库\PPT图标库\2000种网站或论坛PNG图片图标\png-183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3927635"/>
            <a:ext cx="1080120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直接连接符 3"/>
          <p:cNvCxnSpPr/>
          <p:nvPr/>
        </p:nvCxnSpPr>
        <p:spPr>
          <a:xfrm rot="5400000">
            <a:off x="2178827" y="2964659"/>
            <a:ext cx="3786214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5" name="图片 4" descr="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39558" y="1785932"/>
            <a:ext cx="2731435" cy="2442904"/>
          </a:xfrm>
          <a:prstGeom prst="rect">
            <a:avLst/>
          </a:prstGeom>
        </p:spPr>
      </p:pic>
      <p:sp>
        <p:nvSpPr>
          <p:cNvPr id="7" name="标题 1"/>
          <p:cNvSpPr txBox="1">
            <a:spLocks/>
          </p:cNvSpPr>
          <p:nvPr/>
        </p:nvSpPr>
        <p:spPr>
          <a:xfrm>
            <a:off x="571472" y="214302"/>
            <a:ext cx="3429024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600" b="1" dirty="0" smtClean="0">
                <a:latin typeface="黑体" pitchFamily="2" charset="-122"/>
                <a:ea typeface="黑体" pitchFamily="2" charset="-122"/>
                <a:cs typeface="+mj-cs"/>
              </a:rPr>
              <a:t>孝亲敬老 从我做起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itchFamily="2" charset="-122"/>
              <a:ea typeface="黑体" pitchFamily="2" charset="-122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57818" y="2285998"/>
            <a:ext cx="1928826" cy="1285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285750">
              <a:lnSpc>
                <a:spcPts val="3000"/>
              </a:lnSpc>
            </a:pP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黑体" pitchFamily="2" charset="-122"/>
                <a:ea typeface="黑体" pitchFamily="2" charset="-122"/>
              </a:rPr>
              <a:t>陪长辈们看一部他们那个年代的老电影</a:t>
            </a:r>
          </a:p>
        </p:txBody>
      </p:sp>
      <p:sp>
        <p:nvSpPr>
          <p:cNvPr id="9" name="标题 1"/>
          <p:cNvSpPr txBox="1">
            <a:spLocks/>
          </p:cNvSpPr>
          <p:nvPr/>
        </p:nvSpPr>
        <p:spPr>
          <a:xfrm>
            <a:off x="80930" y="285734"/>
            <a:ext cx="419104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800" b="1" noProof="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  <a:cs typeface="+mj-cs"/>
              </a:rPr>
              <a:t>1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itchFamily="2" charset="-122"/>
              <a:ea typeface="黑体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78141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3" descr="E:\我的PPT库\PPT图标库\2000种网站或论坛PNG图片图标\png-183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3927635"/>
            <a:ext cx="1080120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直接连接符 3"/>
          <p:cNvCxnSpPr/>
          <p:nvPr/>
        </p:nvCxnSpPr>
        <p:spPr>
          <a:xfrm rot="5400000">
            <a:off x="2178827" y="2964659"/>
            <a:ext cx="3786214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5" name="图片 4" descr="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57015" y="1785932"/>
            <a:ext cx="2296521" cy="2442904"/>
          </a:xfrm>
          <a:prstGeom prst="rect">
            <a:avLst/>
          </a:prstGeom>
        </p:spPr>
      </p:pic>
      <p:sp>
        <p:nvSpPr>
          <p:cNvPr id="7" name="标题 1"/>
          <p:cNvSpPr txBox="1">
            <a:spLocks/>
          </p:cNvSpPr>
          <p:nvPr/>
        </p:nvSpPr>
        <p:spPr>
          <a:xfrm>
            <a:off x="571472" y="214302"/>
            <a:ext cx="3429024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600" b="1" dirty="0" smtClean="0">
                <a:latin typeface="黑体" pitchFamily="2" charset="-122"/>
                <a:ea typeface="黑体" pitchFamily="2" charset="-122"/>
                <a:cs typeface="+mj-cs"/>
              </a:rPr>
              <a:t>孝亲敬老 从我做起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itchFamily="2" charset="-122"/>
              <a:ea typeface="黑体" pitchFamily="2" charset="-122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57818" y="2285998"/>
            <a:ext cx="1928826" cy="1189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285750">
              <a:lnSpc>
                <a:spcPts val="3000"/>
              </a:lnSpc>
            </a:pP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黑体" pitchFamily="2" charset="-122"/>
                <a:ea typeface="黑体" pitchFamily="2" charset="-122"/>
              </a:rPr>
              <a:t>陪爷长辈们去拜访他们的老朋友</a:t>
            </a:r>
          </a:p>
        </p:txBody>
      </p:sp>
      <p:sp>
        <p:nvSpPr>
          <p:cNvPr id="9" name="标题 1"/>
          <p:cNvSpPr txBox="1">
            <a:spLocks/>
          </p:cNvSpPr>
          <p:nvPr/>
        </p:nvSpPr>
        <p:spPr>
          <a:xfrm>
            <a:off x="80930" y="285734"/>
            <a:ext cx="419104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8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  <a:cs typeface="+mj-cs"/>
              </a:rPr>
              <a:t>2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itchFamily="2" charset="-122"/>
              <a:ea typeface="黑体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78141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3" descr="E:\我的PPT库\PPT图标库\2000种网站或论坛PNG图片图标\png-183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3927635"/>
            <a:ext cx="1080120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直接连接符 3"/>
          <p:cNvCxnSpPr/>
          <p:nvPr/>
        </p:nvCxnSpPr>
        <p:spPr>
          <a:xfrm rot="5400000">
            <a:off x="2178827" y="2964659"/>
            <a:ext cx="3786214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5" name="图片 4" descr="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09646" y="1785932"/>
            <a:ext cx="2591258" cy="2442904"/>
          </a:xfrm>
          <a:prstGeom prst="rect">
            <a:avLst/>
          </a:prstGeom>
        </p:spPr>
      </p:pic>
      <p:sp>
        <p:nvSpPr>
          <p:cNvPr id="7" name="标题 1"/>
          <p:cNvSpPr txBox="1">
            <a:spLocks/>
          </p:cNvSpPr>
          <p:nvPr/>
        </p:nvSpPr>
        <p:spPr>
          <a:xfrm>
            <a:off x="571472" y="214302"/>
            <a:ext cx="3429024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600" b="1" dirty="0" smtClean="0">
                <a:latin typeface="黑体" pitchFamily="2" charset="-122"/>
                <a:ea typeface="黑体" pitchFamily="2" charset="-122"/>
                <a:cs typeface="+mj-cs"/>
              </a:rPr>
              <a:t>孝亲敬老 从我做起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itchFamily="2" charset="-122"/>
              <a:ea typeface="黑体" pitchFamily="2" charset="-122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29256" y="2143122"/>
            <a:ext cx="2000264" cy="16430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285750">
              <a:lnSpc>
                <a:spcPts val="3000"/>
              </a:lnSpc>
            </a:pP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黑体" pitchFamily="2" charset="-122"/>
                <a:ea typeface="黑体" pitchFamily="2" charset="-122"/>
              </a:rPr>
              <a:t>节假日和长辈们一起去外面旅游或者陪他们故地重游</a:t>
            </a:r>
          </a:p>
        </p:txBody>
      </p:sp>
      <p:sp>
        <p:nvSpPr>
          <p:cNvPr id="9" name="标题 1"/>
          <p:cNvSpPr txBox="1">
            <a:spLocks/>
          </p:cNvSpPr>
          <p:nvPr/>
        </p:nvSpPr>
        <p:spPr>
          <a:xfrm>
            <a:off x="80930" y="285734"/>
            <a:ext cx="419104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8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  <a:cs typeface="+mj-cs"/>
              </a:rPr>
              <a:t>3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itchFamily="2" charset="-122"/>
              <a:ea typeface="黑体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78141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0076" y="205979"/>
            <a:ext cx="2400288" cy="857250"/>
          </a:xfrm>
        </p:spPr>
        <p:txBody>
          <a:bodyPr/>
          <a:lstStyle/>
          <a:p>
            <a:r>
              <a:rPr lang="zh-CN" altLang="en-US" dirty="0" smtClean="0">
                <a:latin typeface="黑体" pitchFamily="2" charset="-122"/>
                <a:ea typeface="黑体" pitchFamily="2" charset="-122"/>
              </a:rPr>
              <a:t>什么是“孝”</a:t>
            </a:r>
            <a:endParaRPr lang="zh-CN" altLang="en-US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91880" y="2562458"/>
            <a:ext cx="2520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1ECCE"/>
                </a:solidFill>
                <a:latin typeface="+mn-ea"/>
              </a:rPr>
              <a:t>单击此处添加标题</a:t>
            </a:r>
            <a:endParaRPr lang="zh-CN" altLang="en-US" dirty="0">
              <a:solidFill>
                <a:srgbClr val="F1ECCE"/>
              </a:solidFill>
              <a:latin typeface="+mn-ea"/>
            </a:endParaRPr>
          </a:p>
        </p:txBody>
      </p:sp>
      <p:pic>
        <p:nvPicPr>
          <p:cNvPr id="10" name="Picture 2" descr="E:\我的设计素材库\精美靓丽的中国风png图标169张@锐普PPT 本本\本本 (56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719744" y="3998962"/>
            <a:ext cx="1157064" cy="1157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E:\我的设计素材库\精美靓丽的中国风png图标169张@锐普PPT 本本\本本 (59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9752" y="3984818"/>
            <a:ext cx="830560" cy="83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1928794" y="1500180"/>
            <a:ext cx="564360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000" dirty="0" smtClean="0">
                <a:latin typeface="汉仪旗黑-55" pitchFamily="18" charset="-122"/>
                <a:ea typeface="行楷体" pitchFamily="49" charset="-122"/>
              </a:rPr>
              <a:t>“孝”字从字面意思来看：是由“老”字省去右下角的形体和“子”字组合而成的一个会意字。从这里我们可以看出，“孝”的古文字形与“善事父母”的意思是吻合的，所以孝就是子女对父母的一种善行和美德，是家庭中晚辈在处理与长辈的关系时应该具有的一种道德品质。</a:t>
            </a:r>
            <a:endParaRPr lang="zh-CN" altLang="en-US" sz="2000" dirty="0">
              <a:latin typeface="汉仪旗黑-55" pitchFamily="18" charset="-122"/>
              <a:ea typeface="行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47906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3" descr="E:\我的PPT库\PPT图标库\2000种网站或论坛PNG图片图标\png-183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3927635"/>
            <a:ext cx="1080120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直接连接符 3"/>
          <p:cNvCxnSpPr/>
          <p:nvPr/>
        </p:nvCxnSpPr>
        <p:spPr>
          <a:xfrm rot="5400000">
            <a:off x="2178827" y="2964659"/>
            <a:ext cx="3786214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5" name="图片 4" descr="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39558" y="1869286"/>
            <a:ext cx="2731435" cy="2276195"/>
          </a:xfrm>
          <a:prstGeom prst="rect">
            <a:avLst/>
          </a:prstGeom>
        </p:spPr>
      </p:pic>
      <p:sp>
        <p:nvSpPr>
          <p:cNvPr id="7" name="标题 1"/>
          <p:cNvSpPr txBox="1">
            <a:spLocks/>
          </p:cNvSpPr>
          <p:nvPr/>
        </p:nvSpPr>
        <p:spPr>
          <a:xfrm>
            <a:off x="571472" y="214302"/>
            <a:ext cx="3429024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600" b="1" dirty="0" smtClean="0">
                <a:latin typeface="黑体" pitchFamily="2" charset="-122"/>
                <a:ea typeface="黑体" pitchFamily="2" charset="-122"/>
                <a:cs typeface="+mj-cs"/>
              </a:rPr>
              <a:t>孝亲敬老 从我做起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itchFamily="2" charset="-122"/>
              <a:ea typeface="黑体" pitchFamily="2" charset="-122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57818" y="2143122"/>
            <a:ext cx="192882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285750">
              <a:lnSpc>
                <a:spcPts val="3000"/>
              </a:lnSpc>
            </a:pP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黑体" pitchFamily="2" charset="-122"/>
                <a:ea typeface="黑体" pitchFamily="2" charset="-122"/>
              </a:rPr>
              <a:t>经常和长辈们打电话，多和他们聊聊天、说说话</a:t>
            </a:r>
          </a:p>
        </p:txBody>
      </p:sp>
      <p:sp>
        <p:nvSpPr>
          <p:cNvPr id="9" name="标题 1"/>
          <p:cNvSpPr txBox="1">
            <a:spLocks/>
          </p:cNvSpPr>
          <p:nvPr/>
        </p:nvSpPr>
        <p:spPr>
          <a:xfrm>
            <a:off x="80930" y="285734"/>
            <a:ext cx="419104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8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  <a:cs typeface="+mj-cs"/>
              </a:rPr>
              <a:t>4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itchFamily="2" charset="-122"/>
              <a:ea typeface="黑体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78141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3" descr="E:\我的PPT库\PPT图标库\2000种网站或论坛PNG图片图标\png-183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3927635"/>
            <a:ext cx="1080120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直接连接符 3"/>
          <p:cNvCxnSpPr/>
          <p:nvPr/>
        </p:nvCxnSpPr>
        <p:spPr>
          <a:xfrm rot="5400000">
            <a:off x="2178827" y="2964659"/>
            <a:ext cx="3786214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5" name="图片 4" descr="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39558" y="1863651"/>
            <a:ext cx="2731435" cy="2287466"/>
          </a:xfrm>
          <a:prstGeom prst="rect">
            <a:avLst/>
          </a:prstGeom>
        </p:spPr>
      </p:pic>
      <p:sp>
        <p:nvSpPr>
          <p:cNvPr id="7" name="标题 1"/>
          <p:cNvSpPr txBox="1">
            <a:spLocks/>
          </p:cNvSpPr>
          <p:nvPr/>
        </p:nvSpPr>
        <p:spPr>
          <a:xfrm>
            <a:off x="571472" y="214302"/>
            <a:ext cx="3429024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600" b="1" dirty="0" smtClean="0">
                <a:latin typeface="黑体" pitchFamily="2" charset="-122"/>
                <a:ea typeface="黑体" pitchFamily="2" charset="-122"/>
                <a:cs typeface="+mj-cs"/>
              </a:rPr>
              <a:t>孝亲敬老 从我做起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itchFamily="2" charset="-122"/>
              <a:ea typeface="黑体" pitchFamily="2" charset="-122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57818" y="2212239"/>
            <a:ext cx="1928826" cy="157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285750">
              <a:lnSpc>
                <a:spcPts val="3000"/>
              </a:lnSpc>
            </a:pP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黑体" pitchFamily="2" charset="-122"/>
                <a:ea typeface="黑体" pitchFamily="2" charset="-122"/>
              </a:rPr>
              <a:t>陪着父母多去看看他们，哪怕只是去吃顿饭</a:t>
            </a:r>
          </a:p>
        </p:txBody>
      </p:sp>
      <p:sp>
        <p:nvSpPr>
          <p:cNvPr id="9" name="标题 1"/>
          <p:cNvSpPr txBox="1">
            <a:spLocks/>
          </p:cNvSpPr>
          <p:nvPr/>
        </p:nvSpPr>
        <p:spPr>
          <a:xfrm>
            <a:off x="80930" y="285734"/>
            <a:ext cx="419104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8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  <a:cs typeface="+mj-cs"/>
              </a:rPr>
              <a:t>5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itchFamily="2" charset="-122"/>
              <a:ea typeface="黑体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78141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3" descr="E:\我的PPT库\PPT图标库\2000种网站或论坛PNG图片图标\png-183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3927635"/>
            <a:ext cx="1080120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0016960c82440f24734701[1]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620517" y="1857370"/>
            <a:ext cx="4094623" cy="2729749"/>
          </a:xfrm>
          <a:noFill/>
          <a:ln/>
        </p:spPr>
      </p:pic>
      <p:sp>
        <p:nvSpPr>
          <p:cNvPr id="6" name="TextBox 5"/>
          <p:cNvSpPr txBox="1"/>
          <p:nvPr/>
        </p:nvSpPr>
        <p:spPr>
          <a:xfrm>
            <a:off x="2786050" y="1285866"/>
            <a:ext cx="357190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>
              <a:lnSpc>
                <a:spcPts val="3000"/>
              </a:lnSpc>
            </a:pPr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黑体" pitchFamily="2" charset="-122"/>
                <a:ea typeface="黑体" pitchFamily="2" charset="-122"/>
              </a:rPr>
              <a:t>多让他们有这样的微笑</a:t>
            </a:r>
          </a:p>
        </p:txBody>
      </p:sp>
      <p:sp>
        <p:nvSpPr>
          <p:cNvPr id="7" name="矩形 6"/>
          <p:cNvSpPr/>
          <p:nvPr/>
        </p:nvSpPr>
        <p:spPr>
          <a:xfrm>
            <a:off x="5715008" y="1000114"/>
            <a:ext cx="8572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5400" dirty="0" smtClean="0"/>
              <a:t>☺</a:t>
            </a:r>
            <a:endParaRPr lang="zh-CN" altLang="en-US" sz="5400" dirty="0"/>
          </a:p>
        </p:txBody>
      </p:sp>
      <p:sp>
        <p:nvSpPr>
          <p:cNvPr id="10" name="标题 1"/>
          <p:cNvSpPr txBox="1">
            <a:spLocks/>
          </p:cNvSpPr>
          <p:nvPr/>
        </p:nvSpPr>
        <p:spPr>
          <a:xfrm>
            <a:off x="571472" y="214302"/>
            <a:ext cx="3429024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600" b="1" dirty="0" smtClean="0">
                <a:latin typeface="黑体" pitchFamily="2" charset="-122"/>
                <a:ea typeface="黑体" pitchFamily="2" charset="-122"/>
                <a:cs typeface="+mj-cs"/>
              </a:rPr>
              <a:t>孝亲敬老 从我做起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itchFamily="2" charset="-122"/>
              <a:ea typeface="黑体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78141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142976" y="1229320"/>
            <a:ext cx="6929486" cy="34855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285750">
              <a:lnSpc>
                <a:spcPct val="150000"/>
              </a:lnSpc>
            </a:pPr>
            <a:r>
              <a:rPr lang="zh-CN" altLang="en-US" sz="2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行楷体" pitchFamily="49" charset="-122"/>
              </a:rPr>
              <a:t>尊老、爱老、敬老的美德是黑夜里的一盏灯；是寒冬里的一把火；是沙漠中的一泓泉；是久旱时的一场甘霖。美德，其实就是需要帮助时，伸过来的一只温暖的手；需要谈心时，递上来的一颗火热的心；需要关心时的一句亲切慰问。只有在这种世界中的老人，才能感到人世间的温馨与美好；才能远离孤独，才能欣慰地走完属于他们的人生旅途，才能使整个世界充满欢声笑语。</a:t>
            </a:r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528638" y="205979"/>
            <a:ext cx="1042966" cy="857250"/>
          </a:xfrm>
        </p:spPr>
        <p:txBody>
          <a:bodyPr/>
          <a:lstStyle/>
          <a:p>
            <a:r>
              <a:rPr lang="zh-CN" altLang="en-US" dirty="0" smtClean="0">
                <a:latin typeface="黑体" pitchFamily="2" charset="-122"/>
                <a:ea typeface="黑体" pitchFamily="2" charset="-122"/>
              </a:rPr>
              <a:t>总结</a:t>
            </a:r>
            <a:endParaRPr lang="zh-CN" altLang="en-US" dirty="0"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7" name="Picture 2" descr="E:\我的设计素材库\精美靓丽的中国风png图标169张@锐普PPT 本本\本本 (56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719744" y="3998962"/>
            <a:ext cx="1157064" cy="1157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E:\我的设计素材库\精美靓丽的中国风png图标169张@锐普PPT 本本\本本 (59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9752" y="3984818"/>
            <a:ext cx="830560" cy="83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141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50"/>
                            </p:stCondLst>
                            <p:childTnLst>
                              <p:par>
                                <p:cTn id="11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785918" y="1897747"/>
            <a:ext cx="578647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285750">
              <a:lnSpc>
                <a:spcPct val="150000"/>
              </a:lnSpc>
            </a:pPr>
            <a:r>
              <a:rPr lang="zh-CN" altLang="en-US" sz="2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行楷体" pitchFamily="49" charset="-122"/>
              </a:rPr>
              <a:t>历史的车轮滚滚前，让我们在新世纪高举敬老爱老的旗帜，献出我们全部的爱心与孝心，弘扬尊老敬老的优良传统，让世界处处阳光灿烂，爱心闪烁！</a:t>
            </a:r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528638" y="205979"/>
            <a:ext cx="1042966" cy="857250"/>
          </a:xfrm>
        </p:spPr>
        <p:txBody>
          <a:bodyPr/>
          <a:lstStyle/>
          <a:p>
            <a:r>
              <a:rPr lang="zh-CN" altLang="en-US" dirty="0" smtClean="0">
                <a:latin typeface="黑体" pitchFamily="2" charset="-122"/>
                <a:ea typeface="黑体" pitchFamily="2" charset="-122"/>
              </a:rPr>
              <a:t>总结</a:t>
            </a:r>
            <a:endParaRPr lang="zh-CN" altLang="en-US" dirty="0"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7" name="Picture 2" descr="E:\我的设计素材库\精美靓丽的中国风png图标169张@锐普PPT 本本\本本 (56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719744" y="3998962"/>
            <a:ext cx="1157064" cy="1157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E:\我的设计素材库\精美靓丽的中国风png图标169张@锐普PPT 本本\本本 (59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9752" y="3984818"/>
            <a:ext cx="830560" cy="83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141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50"/>
                            </p:stCondLst>
                            <p:childTnLst>
                              <p:par>
                                <p:cTn id="11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929058" y="1357304"/>
            <a:ext cx="1571636" cy="792088"/>
          </a:xfrm>
        </p:spPr>
        <p:txBody>
          <a:bodyPr>
            <a:noAutofit/>
          </a:bodyPr>
          <a:lstStyle/>
          <a:p>
            <a:pPr algn="l"/>
            <a:r>
              <a:rPr lang="en-US" altLang="zh-CN" sz="5400" b="1" spc="600" dirty="0" smtClean="0">
                <a:latin typeface="黑体" pitchFamily="2" charset="-122"/>
                <a:ea typeface="黑体" pitchFamily="2" charset="-122"/>
              </a:rPr>
              <a:t>END</a:t>
            </a:r>
            <a:endParaRPr lang="zh-CN" altLang="en-US" sz="5400" b="1" spc="600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643306" y="2220830"/>
            <a:ext cx="2214578" cy="500066"/>
          </a:xfrm>
        </p:spPr>
        <p:txBody>
          <a:bodyPr>
            <a:noAutofit/>
          </a:bodyPr>
          <a:lstStyle/>
          <a:p>
            <a:pPr algn="l"/>
            <a:r>
              <a:rPr lang="zh-CN" altLang="en-US" sz="3200" spc="6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谢谢观赏</a:t>
            </a:r>
            <a:endParaRPr lang="zh-CN" altLang="en-US" sz="3200" spc="6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445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785918" y="1571618"/>
            <a:ext cx="5786478" cy="24556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285750">
              <a:lnSpc>
                <a:spcPct val="150000"/>
              </a:lnSpc>
            </a:pPr>
            <a:r>
              <a:rPr lang="zh-CN" altLang="en-US" sz="2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行楷体" pitchFamily="49" charset="-122"/>
              </a:rPr>
              <a:t>孝道是中华民族的传统美德，即使今后社会如何进步，社会文明如何发达，这种美德任何时候都不能丢。乌鸦尚有反哺（用口衔食喂其母）之孝；羊亦知有跪乳（小羊吃奶时要下跪在地上）之恩，更何况人呢？</a:t>
            </a:r>
          </a:p>
        </p:txBody>
      </p:sp>
      <p:sp>
        <p:nvSpPr>
          <p:cNvPr id="14" name="标题 1"/>
          <p:cNvSpPr>
            <a:spLocks noGrp="1"/>
          </p:cNvSpPr>
          <p:nvPr>
            <p:ph type="title"/>
          </p:nvPr>
        </p:nvSpPr>
        <p:spPr>
          <a:xfrm>
            <a:off x="600076" y="205979"/>
            <a:ext cx="2400288" cy="857250"/>
          </a:xfrm>
        </p:spPr>
        <p:txBody>
          <a:bodyPr/>
          <a:lstStyle/>
          <a:p>
            <a:r>
              <a:rPr lang="zh-CN" altLang="en-US" dirty="0" smtClean="0">
                <a:latin typeface="黑体" pitchFamily="2" charset="-122"/>
                <a:ea typeface="黑体" pitchFamily="2" charset="-122"/>
              </a:rPr>
              <a:t>什么是“孝”</a:t>
            </a:r>
            <a:endParaRPr lang="zh-CN" altLang="en-US" dirty="0"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22" name="Picture 2" descr="E:\我的设计素材库\精美靓丽的中国风png图标169张@锐普PPT 本本\本本 (56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719744" y="3998962"/>
            <a:ext cx="1157064" cy="1157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3" descr="E:\我的设计素材库\精美靓丽的中国风png图标169张@锐普PPT 本本\本本 (59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9752" y="3984818"/>
            <a:ext cx="830560" cy="83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141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40" presetClass="entr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2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341354" y="1500180"/>
            <a:ext cx="2730844" cy="791554"/>
          </a:xfrm>
        </p:spPr>
        <p:txBody>
          <a:bodyPr>
            <a:noAutofit/>
          </a:bodyPr>
          <a:lstStyle/>
          <a:p>
            <a:pPr algn="l"/>
            <a:r>
              <a:rPr lang="zh-CN" altLang="en-US" sz="4000" kern="1000" spc="-150" dirty="0" smtClean="0">
                <a:latin typeface="+mn-ea"/>
                <a:ea typeface="行楷体" pitchFamily="49" charset="-122"/>
              </a:rPr>
              <a:t>百行孝为先</a:t>
            </a:r>
            <a:endParaRPr lang="zh-CN" altLang="en-US" sz="4000" kern="1000" spc="-150" dirty="0">
              <a:latin typeface="+mn-ea"/>
              <a:ea typeface="行楷体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369729" y="2313825"/>
            <a:ext cx="1631031" cy="543677"/>
          </a:xfrm>
        </p:spPr>
        <p:txBody>
          <a:bodyPr>
            <a:normAutofit/>
          </a:bodyPr>
          <a:lstStyle/>
          <a:p>
            <a:pPr algn="l"/>
            <a:r>
              <a:rPr lang="zh-CN" altLang="en-US" sz="2400" dirty="0" smtClean="0">
                <a:solidFill>
                  <a:schemeClr val="tx1"/>
                </a:solidFill>
                <a:latin typeface="+mn-ea"/>
                <a:ea typeface="行楷体" pitchFamily="49" charset="-122"/>
              </a:rPr>
              <a:t>二十四孝</a:t>
            </a:r>
            <a:endParaRPr lang="zh-CN" altLang="en-US" sz="2400" dirty="0">
              <a:solidFill>
                <a:schemeClr val="tx1"/>
              </a:solidFill>
              <a:latin typeface="+mn-ea"/>
              <a:ea typeface="行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7087460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3" descr="E:\我的PPT库\PPT图标库\2000种网站或论坛PNG图片图标\png-183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3927635"/>
            <a:ext cx="1080120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图片 3" descr="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5786" y="1928808"/>
            <a:ext cx="2996132" cy="203492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 rot="5400000">
            <a:off x="2178827" y="2964659"/>
            <a:ext cx="3786214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357686" y="1357304"/>
            <a:ext cx="3929090" cy="3264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285750">
              <a:lnSpc>
                <a:spcPts val="2500"/>
              </a:lnSpc>
            </a:pP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黑体" pitchFamily="2" charset="-122"/>
                <a:ea typeface="黑体" pitchFamily="2" charset="-122"/>
              </a:rPr>
              <a:t>汉文帝刘恒，汉高祖第三子，为薄太后所生。高后八年即帝位。他以仁孝之名，闻 于天下，侍奉母亲从不懈怠。母亲卧病三年，他常常目不交睫，衣不解带；母亲所服的汤药，他亲口尝过后才放心让母亲服用。他在位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黑体" pitchFamily="2" charset="-122"/>
                <a:ea typeface="黑体" pitchFamily="2" charset="-122"/>
              </a:rPr>
              <a:t>24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黑体" pitchFamily="2" charset="-122"/>
                <a:ea typeface="黑体" pitchFamily="2" charset="-122"/>
              </a:rPr>
              <a:t>年，重德治，兴礼仪，注意发展农业，使西汉社会稳定，人丁兴旺，经济得到恢复和发展，他与汉景帝的统治时期被誉为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黑体" pitchFamily="2" charset="-122"/>
                <a:ea typeface="黑体" pitchFamily="2" charset="-122"/>
              </a:rPr>
              <a:t>"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黑体" pitchFamily="2" charset="-122"/>
                <a:ea typeface="黑体" pitchFamily="2" charset="-122"/>
              </a:rPr>
              <a:t>文景之治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黑体" pitchFamily="2" charset="-122"/>
                <a:ea typeface="黑体" pitchFamily="2" charset="-122"/>
              </a:rPr>
              <a:t>"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黑体" pitchFamily="2" charset="-122"/>
                <a:ea typeface="黑体" pitchFamily="2" charset="-122"/>
              </a:rPr>
              <a:t>。</a:t>
            </a:r>
          </a:p>
        </p:txBody>
      </p:sp>
      <p:sp>
        <p:nvSpPr>
          <p:cNvPr id="8" name="标题 1"/>
          <p:cNvSpPr txBox="1">
            <a:spLocks/>
          </p:cNvSpPr>
          <p:nvPr/>
        </p:nvSpPr>
        <p:spPr>
          <a:xfrm>
            <a:off x="571472" y="214302"/>
            <a:ext cx="1714512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dirty="0" smtClean="0">
                <a:latin typeface="黑体" pitchFamily="2" charset="-122"/>
                <a:ea typeface="黑体" pitchFamily="2" charset="-122"/>
                <a:cs typeface="+mj-cs"/>
              </a:rPr>
              <a:t>亲尝汤药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itchFamily="2" charset="-122"/>
              <a:ea typeface="黑体" pitchFamily="2" charset="-122"/>
              <a:cs typeface="+mj-cs"/>
            </a:endParaRPr>
          </a:p>
        </p:txBody>
      </p:sp>
      <p:sp>
        <p:nvSpPr>
          <p:cNvPr id="10" name="标题 1"/>
          <p:cNvSpPr txBox="1">
            <a:spLocks/>
          </p:cNvSpPr>
          <p:nvPr/>
        </p:nvSpPr>
        <p:spPr>
          <a:xfrm>
            <a:off x="80930" y="285734"/>
            <a:ext cx="419104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8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  <a:cs typeface="+mj-cs"/>
              </a:rPr>
              <a:t>1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itchFamily="2" charset="-122"/>
              <a:ea typeface="黑体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78141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3" descr="E:\我的PPT库\PPT图标库\2000种网站或论坛PNG图片图标\png-183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3927635"/>
            <a:ext cx="1080120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直接连接符 3"/>
          <p:cNvCxnSpPr/>
          <p:nvPr/>
        </p:nvCxnSpPr>
        <p:spPr>
          <a:xfrm rot="5400000">
            <a:off x="2178827" y="2964659"/>
            <a:ext cx="3786214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5" name="图片 4" descr="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5786" y="1928809"/>
            <a:ext cx="3009543" cy="2143139"/>
          </a:xfrm>
          <a:prstGeom prst="rect">
            <a:avLst/>
          </a:prstGeom>
        </p:spPr>
      </p:pic>
      <p:sp>
        <p:nvSpPr>
          <p:cNvPr id="7" name="标题 1"/>
          <p:cNvSpPr txBox="1">
            <a:spLocks/>
          </p:cNvSpPr>
          <p:nvPr/>
        </p:nvSpPr>
        <p:spPr>
          <a:xfrm>
            <a:off x="571472" y="214302"/>
            <a:ext cx="1714512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  <a:cs typeface="+mj-cs"/>
              </a:rPr>
              <a:t>埋儿奉母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itchFamily="2" charset="-122"/>
              <a:ea typeface="黑体" pitchFamily="2" charset="-122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57686" y="1201179"/>
            <a:ext cx="3929090" cy="35851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285750">
              <a:lnSpc>
                <a:spcPts val="2500"/>
              </a:lnSpc>
            </a:pPr>
            <a:r>
              <a:rPr lang="zh-CN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黑体" pitchFamily="2" charset="-122"/>
                <a:ea typeface="黑体" pitchFamily="2" charset="-122"/>
              </a:rPr>
              <a:t>郭巨，晋代隆虑人，原本家道殷实。父亲死后，他把家产分作两份，给了两个弟弟，自己独取母亲供养，对母极孝。后家境逐渐贫困，妻子生一男孩，郭巨担心，养这个孩子，必然影响供养母亲，遂和妻子商议</a:t>
            </a:r>
            <a:r>
              <a:rPr lang="en-US" altLang="zh-CN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黑体" pitchFamily="2" charset="-122"/>
                <a:ea typeface="黑体" pitchFamily="2" charset="-122"/>
              </a:rPr>
              <a:t>:“</a:t>
            </a:r>
            <a:r>
              <a:rPr lang="zh-CN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黑体" pitchFamily="2" charset="-122"/>
                <a:ea typeface="黑体" pitchFamily="2" charset="-122"/>
              </a:rPr>
              <a:t>儿子可以再有，母亲死了不能复活，不如埋掉儿子，节省些粮食供养母亲。”当他们挖坑时，在地下二尺处忽见一坛黄金，上书“天赐郭巨，官不得取，民不得夺”。夫妻得到黄金，回家孝敬母亲，并得以兼养孩子。</a:t>
            </a:r>
          </a:p>
        </p:txBody>
      </p:sp>
      <p:sp>
        <p:nvSpPr>
          <p:cNvPr id="9" name="标题 1"/>
          <p:cNvSpPr txBox="1">
            <a:spLocks/>
          </p:cNvSpPr>
          <p:nvPr/>
        </p:nvSpPr>
        <p:spPr>
          <a:xfrm>
            <a:off x="80930" y="285734"/>
            <a:ext cx="419104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8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  <a:cs typeface="+mj-cs"/>
              </a:rPr>
              <a:t>2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itchFamily="2" charset="-122"/>
              <a:ea typeface="黑体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78141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3" descr="E:\我的PPT库\PPT图标库\2000种网站或论坛PNG图片图标\png-183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3927635"/>
            <a:ext cx="1080120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直接连接符 3"/>
          <p:cNvCxnSpPr/>
          <p:nvPr/>
        </p:nvCxnSpPr>
        <p:spPr>
          <a:xfrm rot="5400000">
            <a:off x="2178827" y="2964659"/>
            <a:ext cx="3786214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5" name="图片 4" descr="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5786" y="1785932"/>
            <a:ext cx="3038979" cy="2442904"/>
          </a:xfrm>
          <a:prstGeom prst="rect">
            <a:avLst/>
          </a:prstGeom>
        </p:spPr>
      </p:pic>
      <p:sp>
        <p:nvSpPr>
          <p:cNvPr id="7" name="标题 1"/>
          <p:cNvSpPr txBox="1">
            <a:spLocks/>
          </p:cNvSpPr>
          <p:nvPr/>
        </p:nvSpPr>
        <p:spPr>
          <a:xfrm>
            <a:off x="571472" y="214302"/>
            <a:ext cx="1714512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  <a:cs typeface="+mj-cs"/>
              </a:rPr>
              <a:t>鹿乳奉亲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itchFamily="2" charset="-122"/>
              <a:ea typeface="黑体" pitchFamily="2" charset="-122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14810" y="1451736"/>
            <a:ext cx="3929090" cy="31202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285750">
              <a:lnSpc>
                <a:spcPts val="3000"/>
              </a:lnSpc>
            </a:pP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黑体" pitchFamily="2" charset="-122"/>
                <a:ea typeface="黑体" pitchFamily="2" charset="-122"/>
              </a:rPr>
              <a:t>郯子，春秋时期人。父母年老，患眼疾，需饮鹿乳疗治。他便披鹿皮进入深山，钻进鹿群中，挤取鹿乳，供奉双亲。一次取乳时，看见猎人正要射杀一只麂鹿，郯子急忙掀起鹿皮现身走出，将挤取鹿乳为双亲医病的实情告知猎人，猎人敬他孝顺，以鹿乳相赠，护送他出山。</a:t>
            </a:r>
          </a:p>
        </p:txBody>
      </p:sp>
      <p:sp>
        <p:nvSpPr>
          <p:cNvPr id="9" name="标题 1"/>
          <p:cNvSpPr txBox="1">
            <a:spLocks/>
          </p:cNvSpPr>
          <p:nvPr/>
        </p:nvSpPr>
        <p:spPr>
          <a:xfrm>
            <a:off x="80930" y="285734"/>
            <a:ext cx="419104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8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  <a:cs typeface="+mj-cs"/>
              </a:rPr>
              <a:t>3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itchFamily="2" charset="-122"/>
              <a:ea typeface="黑体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78141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714612" y="1857370"/>
            <a:ext cx="4143404" cy="791554"/>
          </a:xfrm>
        </p:spPr>
        <p:txBody>
          <a:bodyPr>
            <a:noAutofit/>
          </a:bodyPr>
          <a:lstStyle/>
          <a:p>
            <a:r>
              <a:rPr lang="zh-CN" altLang="en-US" sz="4000" kern="1000" spc="-150" dirty="0" smtClean="0">
                <a:latin typeface="+mn-ea"/>
                <a:ea typeface="行楷体" pitchFamily="49" charset="-122"/>
              </a:rPr>
              <a:t>我们身边存在</a:t>
            </a:r>
            <a:r>
              <a:rPr lang="en-US" altLang="zh-CN" sz="4000" kern="1000" spc="-150" dirty="0" smtClean="0">
                <a:latin typeface="+mn-ea"/>
                <a:ea typeface="行楷体" pitchFamily="49" charset="-122"/>
              </a:rPr>
              <a:t/>
            </a:r>
            <a:br>
              <a:rPr lang="en-US" altLang="zh-CN" sz="4000" kern="1000" spc="-150" dirty="0" smtClean="0">
                <a:latin typeface="+mn-ea"/>
                <a:ea typeface="行楷体" pitchFamily="49" charset="-122"/>
              </a:rPr>
            </a:br>
            <a:r>
              <a:rPr lang="zh-CN" altLang="en-US" sz="4000" kern="1000" spc="-150" dirty="0" smtClean="0">
                <a:latin typeface="+mn-ea"/>
                <a:ea typeface="行楷体" pitchFamily="49" charset="-122"/>
              </a:rPr>
              <a:t>许多的感动</a:t>
            </a:r>
            <a:endParaRPr lang="zh-CN" altLang="en-US" sz="4000" kern="1000" spc="-150" dirty="0">
              <a:latin typeface="+mn-ea"/>
              <a:ea typeface="行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7087460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3" descr="E:\我的PPT库\PPT图标库\2000种网站或论坛PNG图片图标\png-183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3927635"/>
            <a:ext cx="1080120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标题 1"/>
          <p:cNvSpPr>
            <a:spLocks noGrp="1"/>
          </p:cNvSpPr>
          <p:nvPr>
            <p:ph type="title"/>
          </p:nvPr>
        </p:nvSpPr>
        <p:spPr>
          <a:xfrm>
            <a:off x="528638" y="205979"/>
            <a:ext cx="2400288" cy="857250"/>
          </a:xfrm>
        </p:spPr>
        <p:txBody>
          <a:bodyPr/>
          <a:lstStyle/>
          <a:p>
            <a:r>
              <a:rPr lang="zh-CN" altLang="en-US" dirty="0" smtClean="0">
                <a:latin typeface="黑体" pitchFamily="2" charset="-122"/>
                <a:ea typeface="黑体" pitchFamily="2" charset="-122"/>
              </a:rPr>
              <a:t>感人事迹</a:t>
            </a:r>
            <a:endParaRPr lang="zh-CN" altLang="en-US" dirty="0"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5" name="Picture 4" descr="2010418224540953[1]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324209" y="2285998"/>
            <a:ext cx="2890601" cy="2500330"/>
          </a:xfrm>
          <a:prstGeom prst="rect">
            <a:avLst/>
          </a:prstGeom>
          <a:noFill/>
          <a:ln/>
        </p:spPr>
      </p:pic>
      <p:pic>
        <p:nvPicPr>
          <p:cNvPr id="6" name="Picture 5" descr="0-07111416588501649[1]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4849167" y="2286072"/>
            <a:ext cx="3008981" cy="2499028"/>
          </a:xfrm>
          <a:prstGeom prst="rect">
            <a:avLst/>
          </a:prstGeom>
          <a:noFill/>
          <a:ln/>
        </p:spPr>
      </p:pic>
      <p:sp>
        <p:nvSpPr>
          <p:cNvPr id="7" name="TextBox 6"/>
          <p:cNvSpPr txBox="1"/>
          <p:nvPr/>
        </p:nvSpPr>
        <p:spPr>
          <a:xfrm>
            <a:off x="928662" y="1643056"/>
            <a:ext cx="350046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>
              <a:lnSpc>
                <a:spcPts val="3000"/>
              </a:lnSpc>
            </a:pP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黑体" pitchFamily="2" charset="-122"/>
                <a:ea typeface="黑体" pitchFamily="2" charset="-122"/>
              </a:rPr>
              <a:t>一次闲谈，一句问候，一丝关怀！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00562" y="1285866"/>
            <a:ext cx="350046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>
              <a:lnSpc>
                <a:spcPts val="3000"/>
              </a:lnSpc>
            </a:pP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黑体" pitchFamily="2" charset="-122"/>
                <a:ea typeface="黑体" pitchFamily="2" charset="-122"/>
              </a:rPr>
              <a:t>只要我们人人都奉献一点爱，世界就会变得更美好！</a:t>
            </a:r>
          </a:p>
        </p:txBody>
      </p:sp>
    </p:spTree>
    <p:extLst>
      <p:ext uri="{BB962C8B-B14F-4D97-AF65-F5344CB8AC3E}">
        <p14:creationId xmlns:p14="http://schemas.microsoft.com/office/powerpoint/2010/main" val="278141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3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300"/>
                            </p:stCondLst>
                            <p:childTnLst>
                              <p:par>
                                <p:cTn id="1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300"/>
                            </p:stCondLst>
                            <p:childTnLst>
                              <p:par>
                                <p:cTn id="23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300"/>
                            </p:stCondLst>
                            <p:childTnLst>
                              <p:par>
                                <p:cTn id="29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7" grpId="0"/>
      <p:bldP spid="8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3">
      <a:majorFont>
        <a:latin typeface="Calibri"/>
        <a:ea typeface="方正宋黑简体"/>
        <a:cs typeface=""/>
      </a:majorFont>
      <a:minorFont>
        <a:latin typeface="Calibri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</TotalTime>
  <Words>903</Words>
  <Application>Microsoft Office PowerPoint</Application>
  <PresentationFormat>全屏显示(16:9)</PresentationFormat>
  <Paragraphs>58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方正宋黑简体</vt:lpstr>
      <vt:lpstr>汉仪旗黑-55</vt:lpstr>
      <vt:lpstr>行楷体</vt:lpstr>
      <vt:lpstr>黑体</vt:lpstr>
      <vt:lpstr>楷体</vt:lpstr>
      <vt:lpstr>宋体</vt:lpstr>
      <vt:lpstr>微软雅黑</vt:lpstr>
      <vt:lpstr>Arial</vt:lpstr>
      <vt:lpstr>Calibri</vt:lpstr>
      <vt:lpstr>Office 主题​​</vt:lpstr>
      <vt:lpstr>孝亲敬老</vt:lpstr>
      <vt:lpstr>什么是“孝”</vt:lpstr>
      <vt:lpstr>什么是“孝”</vt:lpstr>
      <vt:lpstr>百行孝为先</vt:lpstr>
      <vt:lpstr>PowerPoint 演示文稿</vt:lpstr>
      <vt:lpstr>PowerPoint 演示文稿</vt:lpstr>
      <vt:lpstr>PowerPoint 演示文稿</vt:lpstr>
      <vt:lpstr>我们身边存在 许多的感动</vt:lpstr>
      <vt:lpstr>感人事迹</vt:lpstr>
      <vt:lpstr>感人事迹</vt:lpstr>
      <vt:lpstr>感人事迹</vt:lpstr>
      <vt:lpstr>感人事迹</vt:lpstr>
      <vt:lpstr>我们身边的人其实 仍不够自觉</vt:lpstr>
      <vt:lpstr>?</vt:lpstr>
      <vt:lpstr>?</vt:lpstr>
      <vt:lpstr>孝亲敬老 从我做起 从身边的小事做起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总结</vt:lpstr>
      <vt:lpstr>总结</vt:lpstr>
      <vt:lpstr>END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</dc:title>
  <dc:creator>王琳</dc:creator>
  <cp:lastModifiedBy>bluefly4</cp:lastModifiedBy>
  <cp:revision>37</cp:revision>
  <dcterms:created xsi:type="dcterms:W3CDTF">2012-12-02T06:44:51Z</dcterms:created>
  <dcterms:modified xsi:type="dcterms:W3CDTF">2021-04-03T10:31:21Z</dcterms:modified>
</cp:coreProperties>
</file>