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8" r:id="rId3"/>
    <p:sldId id="257" r:id="rId4"/>
    <p:sldId id="259" r:id="rId5"/>
    <p:sldId id="260" r:id="rId6"/>
    <p:sldId id="261" r:id="rId7"/>
    <p:sldId id="262" r:id="rId8"/>
    <p:sldId id="263" r:id="rId9"/>
    <p:sldId id="265" r:id="rId10"/>
    <p:sldId id="264" r:id="rId1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3529"/>
    <p:restoredTop sz="95091"/>
  </p:normalViewPr>
  <p:slideViewPr>
    <p:cSldViewPr snapToGrid="0" snapToObjects="1">
      <p:cViewPr varScale="1">
        <p:scale>
          <a:sx n="48" d="100"/>
          <a:sy n="48" d="100"/>
        </p:scale>
        <p:origin x="232" y="1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F3191AF-945D-7D46-A49F-1DAF69A236A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48AF7604-FD31-414C-96CF-ECAA990F957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AAE89A4-7202-834D-B8F2-3F6888E577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5A5F9-084B-CE46-933A-8BF9435F248E}" type="datetimeFigureOut">
              <a:rPr kumimoji="1" lang="zh-CN" altLang="en-US" smtClean="0"/>
              <a:t>2020/12/7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3329600-8D2D-4042-8EF7-1FD094B319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C144564-D3CC-4F4D-B2C6-81C0AE1C18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75AB7-0D97-3A49-B7D3-F7021BEF92A2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736714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994339C-6109-3B44-8229-2CA912BA97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7F7EC54-AA14-D848-96A1-F07A17B9144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81F036B-9FAF-FB4C-B894-0C39C84BB1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5A5F9-084B-CE46-933A-8BF9435F248E}" type="datetimeFigureOut">
              <a:rPr kumimoji="1" lang="zh-CN" altLang="en-US" smtClean="0"/>
              <a:t>2020/12/7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F99E9A8-989E-904F-800D-E4A375FCFD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FA41527-7ACB-9243-8D72-F130675054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75AB7-0D97-3A49-B7D3-F7021BEF92A2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761497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94C9574F-AE3D-3545-99DB-2C43A693BAF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60213934-D046-E84E-8B5B-C0767060132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CC2408B-858D-4F42-90C4-77B99D3910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5A5F9-084B-CE46-933A-8BF9435F248E}" type="datetimeFigureOut">
              <a:rPr kumimoji="1" lang="zh-CN" altLang="en-US" smtClean="0"/>
              <a:t>2020/12/7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5647D5F-DB4A-A14C-8A14-95181BE1C4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55E2726-D4BB-554D-8923-FCBE38118E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75AB7-0D97-3A49-B7D3-F7021BEF92A2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062353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D005B6F-8E54-6340-868E-BD95FC7E94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C7F6C91-4244-9745-8F47-1900269BA8B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A7AC435-4DFB-8947-8CC4-50216D6D95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5A5F9-084B-CE46-933A-8BF9435F248E}" type="datetimeFigureOut">
              <a:rPr kumimoji="1" lang="zh-CN" altLang="en-US" smtClean="0"/>
              <a:t>2020/12/7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3E8B4C1-EC4F-F044-99DE-A65C9BF37F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D5CA039-FF26-1F4A-80E8-C326531CE3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75AB7-0D97-3A49-B7D3-F7021BEF92A2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0121040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8AC5368-D713-8F42-93F7-F017FCE59E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26C1C54F-6708-0645-AADC-395A1BBABA3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4308DB6-4EA9-1B49-9B79-9DD3141DEF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5A5F9-084B-CE46-933A-8BF9435F248E}" type="datetimeFigureOut">
              <a:rPr kumimoji="1" lang="zh-CN" altLang="en-US" smtClean="0"/>
              <a:t>2020/12/7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4B10BEC-255E-F14D-8CEC-144EC69D58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FE35AF4-8B3D-CB4B-9912-344BCC39EC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75AB7-0D97-3A49-B7D3-F7021BEF92A2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407352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2CEBE30-7A5B-754C-85B8-24C025B62C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B031567-957E-054D-A353-9E900D1ADC1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7AFBFAC1-0D08-FC4A-A9E2-957EBC214E5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B249D2F8-31B8-E848-AF80-EC09F3A156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5A5F9-084B-CE46-933A-8BF9435F248E}" type="datetimeFigureOut">
              <a:rPr kumimoji="1" lang="zh-CN" altLang="en-US" smtClean="0"/>
              <a:t>2020/12/7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FD46BE69-3C14-634C-A438-2E17B69D73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854A904-B3E4-994F-A1FE-4F0BF1714B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75AB7-0D97-3A49-B7D3-F7021BEF92A2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799265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BA576BE-2399-594D-9D1F-19B17F0DAA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52106142-3F76-F747-80A8-0364908826D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3B1742BD-09BD-DE46-856D-5494D74F7F6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D5B6DC19-D904-9249-ACAF-B289AFECAFC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15B6703F-7FD4-8049-BFA6-D7F7B61E6B2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0F417C3B-35A2-6F44-866D-0C062D8B84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5A5F9-084B-CE46-933A-8BF9435F248E}" type="datetimeFigureOut">
              <a:rPr kumimoji="1" lang="zh-CN" altLang="en-US" smtClean="0"/>
              <a:t>2020/12/7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05053F22-BB10-384F-BEFC-D8AF731253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666D7C60-9222-8D41-9518-3ECCC762AC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75AB7-0D97-3A49-B7D3-F7021BEF92A2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9241318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52D15-7C51-EB49-8E8C-830D003140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0A063401-4C0F-694C-B360-C70FC667E8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5A5F9-084B-CE46-933A-8BF9435F248E}" type="datetimeFigureOut">
              <a:rPr kumimoji="1" lang="zh-CN" altLang="en-US" smtClean="0"/>
              <a:t>2020/12/7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E9E04261-5815-374D-A8C1-3BC998F43E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F237DA20-49C6-5540-B442-38C5940CC0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75AB7-0D97-3A49-B7D3-F7021BEF92A2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749595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F8E06B67-E159-9A41-A96A-020DC173D0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5A5F9-084B-CE46-933A-8BF9435F248E}" type="datetimeFigureOut">
              <a:rPr kumimoji="1" lang="zh-CN" altLang="en-US" smtClean="0"/>
              <a:t>2020/12/7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8A6B392-ED40-D14B-8506-01DB0033DD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92350958-FB82-094C-9E6D-A27AADB0FF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75AB7-0D97-3A49-B7D3-F7021BEF92A2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760475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48BAC96-12AC-6D43-A41F-5570EDC0CE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F4C68BA-AE28-B14F-9DCB-6B816E3BEE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A9591B52-BAED-AD4D-A02A-79DEA70A5CA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7716A3AC-2F1E-8E41-A14C-02A12161B0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5A5F9-084B-CE46-933A-8BF9435F248E}" type="datetimeFigureOut">
              <a:rPr kumimoji="1" lang="zh-CN" altLang="en-US" smtClean="0"/>
              <a:t>2020/12/7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0E7CE5AD-E802-2149-8522-813B1A9B41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A2B0D0CB-325A-E549-93E8-4B69796448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75AB7-0D97-3A49-B7D3-F7021BEF92A2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508057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94303B7-88A0-394E-BD02-716EA65E49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E4E6C06-E0C6-AC49-B73C-206AC775A2A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E1BB0F25-DBC9-E249-BD73-F79BA3140D1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B3AF66B5-F601-F04F-BA8F-4FC9A54BFF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5A5F9-084B-CE46-933A-8BF9435F248E}" type="datetimeFigureOut">
              <a:rPr kumimoji="1" lang="zh-CN" altLang="en-US" smtClean="0"/>
              <a:t>2020/12/7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7D4D5424-B2ED-9947-8241-F36CC4A3EE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5986C294-E481-3942-BB04-6CEA876BB4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75AB7-0D97-3A49-B7D3-F7021BEF92A2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205327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99C08F71-59D9-8E4D-92DA-464B1EC627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51A8793C-0C5B-0642-A7FB-306F40A5E8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7E50A2C-4758-FE47-B0A4-E87671A5BCF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75A5F9-084B-CE46-933A-8BF9435F248E}" type="datetimeFigureOut">
              <a:rPr kumimoji="1" lang="zh-CN" altLang="en-US" smtClean="0"/>
              <a:t>2020/12/7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4A29324-B4A4-9B46-839C-D2A915C001A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381722C-A26C-4049-AD6B-0CA429E5030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A75AB7-0D97-3A49-B7D3-F7021BEF92A2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555675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haokan.baidu.com/v?vid=9086613273840087407&amp;pd=bjh&amp;fr=bjhauthor&amp;type=video" TargetMode="External"/><Relationship Id="rId2" Type="http://schemas.openxmlformats.org/officeDocument/2006/relationships/hyperlink" Target="https://haokan.baidu.com/v?vid=15243215927176537409&amp;pd=bjh&amp;fr=bjhauthor&amp;type=video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1" name="Rectangle 70">
            <a:extLst>
              <a:ext uri="{FF2B5EF4-FFF2-40B4-BE49-F238E27FC236}">
                <a16:creationId xmlns:a16="http://schemas.microsoft.com/office/drawing/2014/main" id="{5A59F003-E00A-43F9-91DC-CC54E3B874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6" name="Picture 2" descr="UnivCongress | Debate competition: new in 2017!">
            <a:extLst>
              <a:ext uri="{FF2B5EF4-FFF2-40B4-BE49-F238E27FC236}">
                <a16:creationId xmlns:a16="http://schemas.microsoft.com/office/drawing/2014/main" id="{4C9528DF-B128-C941-963A-7CAD47C4CD5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22"/>
          <a:stretch/>
        </p:blipFill>
        <p:spPr bwMode="auto">
          <a:xfrm>
            <a:off x="20" y="10"/>
            <a:ext cx="12191981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3" name="Rectangle 72">
            <a:extLst>
              <a:ext uri="{FF2B5EF4-FFF2-40B4-BE49-F238E27FC236}">
                <a16:creationId xmlns:a16="http://schemas.microsoft.com/office/drawing/2014/main" id="{D74A4382-E3AD-430A-9A1F-DFA3E0E77A7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3799868" y="-1534136"/>
            <a:ext cx="4592270" cy="12192001"/>
          </a:xfrm>
          <a:prstGeom prst="rect">
            <a:avLst/>
          </a:prstGeom>
          <a:gradFill>
            <a:gsLst>
              <a:gs pos="35000">
                <a:schemeClr val="bg1">
                  <a:alpha val="46000"/>
                </a:schemeClr>
              </a:gs>
              <a:gs pos="21000">
                <a:schemeClr val="bg1">
                  <a:alpha val="30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>
                  <a:alpha val="9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51C2AAF2-8904-7545-8797-E5C1E892451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04553" y="3091928"/>
            <a:ext cx="9078562" cy="2387600"/>
          </a:xfrm>
        </p:spPr>
        <p:txBody>
          <a:bodyPr>
            <a:normAutofit/>
          </a:bodyPr>
          <a:lstStyle/>
          <a:p>
            <a:pPr algn="l"/>
            <a:r>
              <a:rPr kumimoji="1" lang="en-US" altLang="zh-CN" sz="6600"/>
              <a:t>113</a:t>
            </a:r>
            <a:r>
              <a:rPr kumimoji="1" lang="zh-CN" altLang="en-US" sz="6600"/>
              <a:t>班辩论赛方案</a:t>
            </a:r>
          </a:p>
        </p:txBody>
      </p:sp>
      <p:sp>
        <p:nvSpPr>
          <p:cNvPr id="75" name="Rectangle: Rounded Corners 74">
            <a:extLst>
              <a:ext uri="{FF2B5EF4-FFF2-40B4-BE49-F238E27FC236}">
                <a16:creationId xmlns:a16="http://schemas.microsoft.com/office/drawing/2014/main" id="{79F40191-0F44-4FD1-82CC-ACB507C14BE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5575039"/>
            <a:ext cx="9785897" cy="685800"/>
          </a:xfrm>
          <a:prstGeom prst="roundRect">
            <a:avLst>
              <a:gd name="adj" fmla="val 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CFA09762-C627-E141-B970-25E24CB1FB2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04553" y="5624945"/>
            <a:ext cx="9078562" cy="592975"/>
          </a:xfrm>
        </p:spPr>
        <p:txBody>
          <a:bodyPr anchor="ctr">
            <a:normAutofit/>
          </a:bodyPr>
          <a:lstStyle/>
          <a:p>
            <a:pPr algn="l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85119119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1" name="Rectangle 70">
            <a:extLst>
              <a:ext uri="{FF2B5EF4-FFF2-40B4-BE49-F238E27FC236}">
                <a16:creationId xmlns:a16="http://schemas.microsoft.com/office/drawing/2014/main" id="{A254D376-7060-4491-9779-FC35E62F3F6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E608D28D-779F-7848-8CE6-2E9AF22B79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186423"/>
            <a:ext cx="10515600" cy="1114382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kumimoji="1" lang="zh-CN" altLang="en-US" sz="7200" b="1" dirty="0"/>
              <a:t>问题？</a:t>
            </a:r>
          </a:p>
        </p:txBody>
      </p:sp>
      <p:pic>
        <p:nvPicPr>
          <p:cNvPr id="3074" name="Picture 2" descr="Right. Any questions? | Business News">
            <a:extLst>
              <a:ext uri="{FF2B5EF4-FFF2-40B4-BE49-F238E27FC236}">
                <a16:creationId xmlns:a16="http://schemas.microsoft.com/office/drawing/2014/main" id="{432BCC30-BCAA-B74E-93E1-1143B479DE4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804" b="6576"/>
          <a:stretch/>
        </p:blipFill>
        <p:spPr bwMode="auto">
          <a:xfrm>
            <a:off x="20" y="10"/>
            <a:ext cx="12191980" cy="50146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435269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021EF67-0A4D-5D4C-95DC-5A6DADCC11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186" y="368526"/>
            <a:ext cx="11631385" cy="6489474"/>
          </a:xfrm>
        </p:spPr>
        <p:txBody>
          <a:bodyPr>
            <a:normAutofit/>
          </a:bodyPr>
          <a:lstStyle/>
          <a:p>
            <a:r>
              <a:rPr lang="zh-CN" altLang="en-US" dirty="0"/>
              <a:t>什么是辩论赛？</a:t>
            </a:r>
            <a:endParaRPr lang="en-US" altLang="zh-CN" dirty="0"/>
          </a:p>
          <a:p>
            <a:pPr lvl="1"/>
            <a:r>
              <a:rPr lang="zh-CN" altLang="en-US" dirty="0"/>
              <a:t>参赛双方就某一问题进行辩论的一种竞赛活动，实际上是围绕辩论的问题而展开的一种相关知识的竞赛，思维反应能力的竞赛，语言表达能力的竞赛，也是综合能力的竞赛。</a:t>
            </a:r>
            <a:endParaRPr lang="en-US" altLang="zh-CN" dirty="0"/>
          </a:p>
          <a:p>
            <a:r>
              <a:rPr kumimoji="1" lang="zh-CN" altLang="en-US" dirty="0"/>
              <a:t>时间安排： </a:t>
            </a:r>
            <a:endParaRPr kumimoji="1" lang="en-US" altLang="zh-CN" dirty="0"/>
          </a:p>
          <a:p>
            <a:pPr lvl="1"/>
            <a:r>
              <a:rPr kumimoji="1" lang="zh-CN" altLang="en-US" dirty="0"/>
              <a:t>下周三 （</a:t>
            </a:r>
            <a:r>
              <a:rPr kumimoji="1" lang="en-US" altLang="zh-CN" dirty="0"/>
              <a:t>12</a:t>
            </a:r>
            <a:r>
              <a:rPr kumimoji="1" lang="zh-CN" altLang="en-US" dirty="0"/>
              <a:t>月</a:t>
            </a:r>
            <a:r>
              <a:rPr kumimoji="1" lang="en-US" altLang="zh-CN" dirty="0"/>
              <a:t>9</a:t>
            </a:r>
            <a:r>
              <a:rPr kumimoji="1" lang="zh-CN" altLang="en-US" dirty="0"/>
              <a:t>号）</a:t>
            </a:r>
            <a:endParaRPr kumimoji="1" lang="en-US" altLang="zh-CN" dirty="0"/>
          </a:p>
          <a:p>
            <a:r>
              <a:rPr kumimoji="1" lang="zh-CN" altLang="en-US" dirty="0"/>
              <a:t>地点：</a:t>
            </a:r>
            <a:endParaRPr kumimoji="1" lang="en-US" altLang="zh-CN" dirty="0"/>
          </a:p>
          <a:p>
            <a:pPr lvl="1"/>
            <a:r>
              <a:rPr kumimoji="1" lang="en-US" altLang="zh-CN" dirty="0"/>
              <a:t>113</a:t>
            </a:r>
            <a:r>
              <a:rPr kumimoji="1" lang="zh-CN" altLang="en-US" dirty="0"/>
              <a:t>班教室</a:t>
            </a:r>
            <a:endParaRPr kumimoji="1" lang="en-US" altLang="zh-CN" dirty="0"/>
          </a:p>
          <a:p>
            <a:r>
              <a:rPr kumimoji="1" lang="zh-CN" altLang="en-US" dirty="0"/>
              <a:t>形式：</a:t>
            </a:r>
            <a:endParaRPr kumimoji="1" lang="en-US" altLang="zh-CN" dirty="0"/>
          </a:p>
          <a:p>
            <a:pPr lvl="1"/>
            <a:r>
              <a:rPr kumimoji="1" lang="zh-CN" altLang="en-US" dirty="0"/>
              <a:t>分为两大组，每组各有</a:t>
            </a:r>
            <a:r>
              <a:rPr kumimoji="1" lang="en-US" altLang="zh-CN" dirty="0"/>
              <a:t>3</a:t>
            </a:r>
            <a:r>
              <a:rPr kumimoji="1" lang="zh-CN" altLang="en-US" dirty="0"/>
              <a:t>～</a:t>
            </a:r>
            <a:r>
              <a:rPr kumimoji="1" lang="en-US" altLang="zh-CN" dirty="0"/>
              <a:t>5</a:t>
            </a:r>
            <a:r>
              <a:rPr kumimoji="1" lang="zh-CN" altLang="en-US" dirty="0"/>
              <a:t>个辩手代表，观众也可以在自由辩论环节参与辩论</a:t>
            </a:r>
            <a:endParaRPr kumimoji="1" lang="en-US" altLang="zh-CN" dirty="0"/>
          </a:p>
          <a:p>
            <a:r>
              <a:rPr kumimoji="1" lang="zh-CN" altLang="en-US" dirty="0"/>
              <a:t>要求：</a:t>
            </a:r>
            <a:endParaRPr kumimoji="1" lang="en-US" altLang="zh-CN" dirty="0"/>
          </a:p>
          <a:p>
            <a:pPr lvl="1"/>
            <a:r>
              <a:rPr kumimoji="1" lang="zh-CN" altLang="en-US" dirty="0"/>
              <a:t>同学们需要仔细阅读比赛流程和规则</a:t>
            </a:r>
            <a:endParaRPr kumimoji="1" lang="en-US" altLang="zh-CN" dirty="0"/>
          </a:p>
          <a:p>
            <a:pPr lvl="1"/>
            <a:r>
              <a:rPr kumimoji="1" lang="zh-CN" altLang="en-US" dirty="0"/>
              <a:t>正反方辩手需要根据比赛流程和要求</a:t>
            </a:r>
            <a:r>
              <a:rPr kumimoji="1" lang="zh-CN" altLang="en-US" b="1" i="1" u="sng" dirty="0"/>
              <a:t>做调查、写演讲稿、自主练习</a:t>
            </a:r>
            <a:r>
              <a:rPr kumimoji="1" lang="zh-CN" altLang="en-US" dirty="0"/>
              <a:t>，有任何问题随时找邹老师（二楼办公室）</a:t>
            </a:r>
            <a:endParaRPr kumimoji="1" lang="en-US" altLang="zh-CN" dirty="0"/>
          </a:p>
          <a:p>
            <a:pPr lvl="1"/>
            <a:r>
              <a:rPr kumimoji="1" lang="zh-CN" altLang="en-US" b="1" dirty="0"/>
              <a:t>团队配合</a:t>
            </a:r>
            <a:r>
              <a:rPr kumimoji="1" lang="zh-CN" altLang="en-US" dirty="0"/>
              <a:t>： 同队的辩手要加强练习和配合</a:t>
            </a:r>
            <a:endParaRPr kumimoji="1" lang="en-US" altLang="zh-CN" dirty="0"/>
          </a:p>
          <a:p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34786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EA5C4DF-6DA1-F34E-9FD3-6A0D0AAAE6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dirty="0"/>
              <a:t>辩论赛标题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3C6ADDB9-1AC2-854A-A590-B50DA42F881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3400" y="1656443"/>
            <a:ext cx="10515600" cy="4836432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kumimoji="1" lang="zh-CN" altLang="en-US" dirty="0"/>
              <a:t>网络使人更亲近 </a:t>
            </a:r>
            <a:r>
              <a:rPr kumimoji="1" lang="en-US" altLang="zh-CN" dirty="0"/>
              <a:t>VS</a:t>
            </a:r>
            <a:r>
              <a:rPr kumimoji="1" lang="zh-CN" altLang="en-US" dirty="0"/>
              <a:t> 网络使人更疏远</a:t>
            </a:r>
            <a:endParaRPr kumimoji="1" lang="en-US" altLang="zh-CN" dirty="0"/>
          </a:p>
          <a:p>
            <a:pPr marL="514350" indent="-514350">
              <a:buFont typeface="+mj-lt"/>
              <a:buAutoNum type="arabicPeriod"/>
            </a:pPr>
            <a:r>
              <a:rPr kumimoji="1" lang="zh-CN" altLang="en-US" dirty="0"/>
              <a:t>青少年素质的提高主要靠家庭教育 </a:t>
            </a:r>
            <a:r>
              <a:rPr kumimoji="1" lang="en-US" altLang="zh-CN" dirty="0"/>
              <a:t>VS</a:t>
            </a:r>
            <a:r>
              <a:rPr kumimoji="1" lang="zh-CN" altLang="en-US" dirty="0"/>
              <a:t> 青少年素质的提高主要靠学校教育</a:t>
            </a:r>
            <a:endParaRPr kumimoji="1" lang="en-US" altLang="zh-CN" dirty="0"/>
          </a:p>
          <a:p>
            <a:pPr marL="514350" indent="-514350">
              <a:buFont typeface="+mj-lt"/>
              <a:buAutoNum type="arabicPeriod"/>
            </a:pPr>
            <a:r>
              <a:rPr kumimoji="1" lang="zh-CN" altLang="en-US" dirty="0"/>
              <a:t>人是大自然的保护者 </a:t>
            </a:r>
            <a:r>
              <a:rPr kumimoji="1" lang="en-US" altLang="zh-CN" dirty="0"/>
              <a:t>VS</a:t>
            </a:r>
            <a:r>
              <a:rPr kumimoji="1" lang="zh-CN" altLang="en-US" dirty="0"/>
              <a:t>人是大自然的破坏者</a:t>
            </a:r>
            <a:endParaRPr kumimoji="1" lang="en-US" altLang="zh-CN" dirty="0"/>
          </a:p>
          <a:p>
            <a:pPr marL="514350" indent="-514350">
              <a:buFont typeface="+mj-lt"/>
              <a:buAutoNum type="arabicPeriod"/>
            </a:pPr>
            <a:r>
              <a:rPr kumimoji="1" lang="zh-CN" altLang="en-US" dirty="0"/>
              <a:t>近墨者黑 </a:t>
            </a:r>
            <a:r>
              <a:rPr kumimoji="1" lang="en-US" altLang="zh-CN" dirty="0"/>
              <a:t>VS</a:t>
            </a:r>
            <a:r>
              <a:rPr kumimoji="1" lang="zh-CN" altLang="en-US" dirty="0"/>
              <a:t> 近墨者未必黑</a:t>
            </a:r>
            <a:endParaRPr kumimoji="1" lang="en-US" altLang="zh-CN" dirty="0"/>
          </a:p>
          <a:p>
            <a:pPr marL="514350" indent="-514350">
              <a:buFont typeface="+mj-lt"/>
              <a:buAutoNum type="arabicPeriod"/>
            </a:pPr>
            <a:r>
              <a:rPr kumimoji="1" lang="zh-CN" altLang="en-US" dirty="0"/>
              <a:t>万事开头难 </a:t>
            </a:r>
            <a:r>
              <a:rPr kumimoji="1" lang="en-US" altLang="zh-CN" dirty="0"/>
              <a:t>VS</a:t>
            </a:r>
            <a:r>
              <a:rPr kumimoji="1" lang="zh-CN" altLang="en-US" dirty="0"/>
              <a:t> 万事中间难</a:t>
            </a:r>
            <a:endParaRPr kumimoji="1" lang="en-US" altLang="zh-CN" dirty="0"/>
          </a:p>
          <a:p>
            <a:pPr marL="514350" indent="-514350">
              <a:buFont typeface="+mj-lt"/>
              <a:buAutoNum type="arabicPeriod"/>
            </a:pPr>
            <a:r>
              <a:rPr kumimoji="1" lang="zh-CN" altLang="en-US" dirty="0"/>
              <a:t>“做”比“说”更重要 </a:t>
            </a:r>
            <a:r>
              <a:rPr kumimoji="1" lang="en-US" altLang="zh-CN" dirty="0"/>
              <a:t>VS</a:t>
            </a:r>
            <a:r>
              <a:rPr kumimoji="1" lang="zh-CN" altLang="en-US" dirty="0"/>
              <a:t> “说”比“做”更重要</a:t>
            </a:r>
            <a:endParaRPr kumimoji="1" lang="en-US" altLang="zh-CN" dirty="0"/>
          </a:p>
          <a:p>
            <a:pPr marL="514350" indent="-514350">
              <a:buFont typeface="+mj-lt"/>
              <a:buAutoNum type="arabicPeriod"/>
            </a:pPr>
            <a:r>
              <a:rPr kumimoji="1" lang="zh-CN" altLang="en-US" dirty="0"/>
              <a:t>做好事不应留名 </a:t>
            </a:r>
            <a:r>
              <a:rPr kumimoji="1" lang="en-US" altLang="zh-CN" dirty="0"/>
              <a:t>VS</a:t>
            </a:r>
            <a:r>
              <a:rPr kumimoji="1" lang="zh-CN" altLang="en-US" dirty="0"/>
              <a:t> 做好事应该留名</a:t>
            </a:r>
            <a:endParaRPr kumimoji="1" lang="en-US" altLang="zh-CN" dirty="0"/>
          </a:p>
          <a:p>
            <a:pPr marL="514350" indent="-514350">
              <a:buFont typeface="+mj-lt"/>
              <a:buAutoNum type="arabicPeriod"/>
            </a:pPr>
            <a:r>
              <a:rPr kumimoji="1" lang="zh-CN" altLang="en-US" dirty="0"/>
              <a:t>玩物必然丧志 </a:t>
            </a:r>
            <a:r>
              <a:rPr kumimoji="1" lang="en-US" altLang="zh-CN" dirty="0"/>
              <a:t>VS</a:t>
            </a:r>
            <a:r>
              <a:rPr kumimoji="1" lang="zh-CN" altLang="en-US" dirty="0"/>
              <a:t> 玩物也能长志</a:t>
            </a:r>
          </a:p>
        </p:txBody>
      </p:sp>
    </p:spTree>
    <p:extLst>
      <p:ext uri="{BB962C8B-B14F-4D97-AF65-F5344CB8AC3E}">
        <p14:creationId xmlns:p14="http://schemas.microsoft.com/office/powerpoint/2010/main" val="30589572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B1F2B00-34A7-1940-9397-E6257B2F199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041853"/>
            <a:ext cx="10515600" cy="4351338"/>
          </a:xfrm>
        </p:spPr>
        <p:txBody>
          <a:bodyPr>
            <a:normAutofit fontScale="92500" lnSpcReduction="10000"/>
          </a:bodyPr>
          <a:lstStyle/>
          <a:p>
            <a:r>
              <a:rPr lang="zh-CN" altLang="zh-CN" b="1" u="sng" dirty="0"/>
              <a:t>规则</a:t>
            </a:r>
            <a:r>
              <a:rPr lang="zh-CN" altLang="zh-CN" b="1" dirty="0"/>
              <a:t>：</a:t>
            </a:r>
            <a:endParaRPr lang="zh-CN" altLang="zh-CN" sz="2000" dirty="0"/>
          </a:p>
          <a:p>
            <a:pPr lvl="0"/>
            <a:r>
              <a:rPr lang="zh-CN" altLang="zh-CN" b="1" dirty="0"/>
              <a:t>在辩论时尊重每一个发言的同学：</a:t>
            </a:r>
            <a:endParaRPr lang="zh-CN" altLang="zh-CN" dirty="0"/>
          </a:p>
          <a:p>
            <a:pPr lvl="1"/>
            <a:r>
              <a:rPr lang="zh-CN" altLang="zh-CN" dirty="0"/>
              <a:t>在其他人发言时</a:t>
            </a:r>
            <a:r>
              <a:rPr lang="zh-CN" altLang="zh-CN" b="1" u="sng" dirty="0"/>
              <a:t>保持安静</a:t>
            </a:r>
            <a:r>
              <a:rPr lang="zh-CN" altLang="zh-CN" dirty="0"/>
              <a:t>；</a:t>
            </a:r>
          </a:p>
          <a:p>
            <a:pPr lvl="1"/>
            <a:r>
              <a:rPr lang="zh-CN" altLang="zh-CN" dirty="0"/>
              <a:t>不随意打断别人的话；</a:t>
            </a:r>
          </a:p>
          <a:p>
            <a:pPr lvl="1"/>
            <a:r>
              <a:rPr lang="zh-CN" altLang="zh-CN" dirty="0"/>
              <a:t>不可进行人身攻击；</a:t>
            </a:r>
          </a:p>
          <a:p>
            <a:pPr lvl="0"/>
            <a:r>
              <a:rPr lang="zh-CN" altLang="zh-CN" dirty="0"/>
              <a:t>除辩论一开始一辩必须说“主席、评委、大家好”，其余可省去。</a:t>
            </a:r>
          </a:p>
          <a:p>
            <a:pPr lvl="0"/>
            <a:r>
              <a:rPr lang="zh-CN" altLang="zh-CN" dirty="0"/>
              <a:t>在辩论中，辩手</a:t>
            </a:r>
            <a:r>
              <a:rPr lang="zh-CN" altLang="zh-CN" b="1" u="sng" dirty="0"/>
              <a:t>可以使用道具</a:t>
            </a:r>
            <a:r>
              <a:rPr lang="zh-CN" altLang="zh-CN" dirty="0"/>
              <a:t>、图表和物品作为辅助手段来强化自己的陈辞，但要注意道具是否适宜课堂、尺寸不能过大、道具数量不能过多。</a:t>
            </a:r>
          </a:p>
          <a:p>
            <a:pPr lvl="0"/>
            <a:r>
              <a:rPr lang="zh-CN" altLang="zh-CN" dirty="0"/>
              <a:t>辩手的辩位不能变动</a:t>
            </a:r>
          </a:p>
          <a:p>
            <a:pPr lvl="0"/>
            <a:r>
              <a:rPr lang="zh-CN" altLang="zh-CN" i="1" dirty="0"/>
              <a:t>胜出或表现较好</a:t>
            </a:r>
            <a:r>
              <a:rPr lang="zh-CN" altLang="zh-CN" dirty="0"/>
              <a:t>的队伍将</a:t>
            </a:r>
            <a:r>
              <a:rPr lang="zh-CN" altLang="zh-CN" b="1" u="sng" dirty="0"/>
              <a:t>获得奖励</a:t>
            </a:r>
            <a:r>
              <a:rPr lang="zh-CN" altLang="zh-CN" dirty="0"/>
              <a:t>。</a:t>
            </a:r>
          </a:p>
          <a:p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977977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D4DFE3A-A0B1-454C-96D9-7A80450470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1887" y="239487"/>
            <a:ext cx="11517084" cy="6335484"/>
          </a:xfrm>
        </p:spPr>
        <p:txBody>
          <a:bodyPr>
            <a:normAutofit/>
          </a:bodyPr>
          <a:lstStyle/>
          <a:p>
            <a:r>
              <a:rPr lang="zh-CN" altLang="zh-CN" b="1" u="sng" dirty="0"/>
              <a:t>辩论赛流程：</a:t>
            </a:r>
            <a:endParaRPr lang="zh-CN" altLang="zh-CN" sz="2000" dirty="0"/>
          </a:p>
          <a:p>
            <a:pPr marL="0" lvl="0" indent="0">
              <a:buNone/>
            </a:pPr>
            <a:r>
              <a:rPr lang="en-CA" altLang="zh-CN" b="1" dirty="0"/>
              <a:t>1. </a:t>
            </a:r>
            <a:r>
              <a:rPr lang="zh-CN" altLang="zh-CN" b="1" dirty="0"/>
              <a:t>主席致辞</a:t>
            </a:r>
            <a:endParaRPr lang="zh-CN" altLang="zh-CN" dirty="0"/>
          </a:p>
          <a:p>
            <a:pPr lvl="0"/>
            <a:r>
              <a:rPr lang="zh-CN" altLang="zh-CN" dirty="0"/>
              <a:t>辩题相关背景资料</a:t>
            </a:r>
          </a:p>
          <a:p>
            <a:pPr lvl="0"/>
            <a:r>
              <a:rPr lang="zh-CN" altLang="zh-CN" dirty="0"/>
              <a:t>选手自我介绍（结合自己的辩题）</a:t>
            </a:r>
          </a:p>
          <a:p>
            <a:pPr lvl="0"/>
            <a:r>
              <a:rPr lang="zh-CN" altLang="zh-CN" dirty="0"/>
              <a:t>简单介绍比赛流程和规则</a:t>
            </a:r>
          </a:p>
          <a:p>
            <a:pPr marL="0" indent="0">
              <a:buNone/>
            </a:pPr>
            <a:endParaRPr lang="zh-CN" altLang="zh-CN" dirty="0"/>
          </a:p>
          <a:p>
            <a:pPr marL="0" lvl="0" indent="0">
              <a:buNone/>
            </a:pPr>
            <a:r>
              <a:rPr lang="en-CA" altLang="zh-CN" b="1" dirty="0"/>
              <a:t>2. </a:t>
            </a:r>
            <a:r>
              <a:rPr lang="zh-CN" altLang="zh-CN" b="1" dirty="0"/>
              <a:t>比赛阶段</a:t>
            </a:r>
            <a:endParaRPr lang="zh-CN" altLang="zh-CN" dirty="0"/>
          </a:p>
          <a:p>
            <a:pPr marL="0" lvl="0" indent="0">
              <a:buNone/>
            </a:pPr>
            <a:r>
              <a:rPr lang="en-CA" altLang="zh-CN" dirty="0"/>
              <a:t> </a:t>
            </a:r>
            <a:r>
              <a:rPr lang="zh-CN" altLang="zh-CN" dirty="0">
                <a:highlight>
                  <a:srgbClr val="FFFF00"/>
                </a:highlight>
              </a:rPr>
              <a:t>开篇陈词</a:t>
            </a:r>
            <a:endParaRPr lang="zh-CN" altLang="zh-CN" sz="2400" dirty="0">
              <a:highlight>
                <a:srgbClr val="FFFF00"/>
              </a:highlight>
            </a:endParaRPr>
          </a:p>
          <a:p>
            <a:pPr lvl="1"/>
            <a:r>
              <a:rPr lang="zh-CN" altLang="zh-CN" dirty="0"/>
              <a:t>正方一辩发言（立论</a:t>
            </a:r>
            <a:r>
              <a:rPr lang="en-US" altLang="zh-CN" dirty="0"/>
              <a:t>—</a:t>
            </a:r>
            <a:r>
              <a:rPr lang="zh-CN" altLang="zh-CN" dirty="0"/>
              <a:t>主要观点以及为什么）</a:t>
            </a:r>
            <a:r>
              <a:rPr lang="en-US" altLang="zh-CN" dirty="0"/>
              <a:t>--</a:t>
            </a:r>
            <a:r>
              <a:rPr lang="zh-CN" altLang="zh-CN" dirty="0"/>
              <a:t>（限时</a:t>
            </a:r>
            <a:r>
              <a:rPr lang="en-US" altLang="zh-CN" dirty="0"/>
              <a:t>2</a:t>
            </a:r>
            <a:r>
              <a:rPr lang="zh-CN" altLang="zh-CN" dirty="0"/>
              <a:t>分</a:t>
            </a:r>
            <a:r>
              <a:rPr lang="en-US" altLang="zh-CN" dirty="0"/>
              <a:t>30</a:t>
            </a:r>
            <a:r>
              <a:rPr lang="zh-CN" altLang="zh-CN" dirty="0"/>
              <a:t>秒）</a:t>
            </a:r>
          </a:p>
          <a:p>
            <a:pPr lvl="1"/>
            <a:r>
              <a:rPr lang="zh-CN" altLang="zh-CN" dirty="0"/>
              <a:t>反方一辩发言（立论</a:t>
            </a:r>
            <a:r>
              <a:rPr lang="en-US" altLang="zh-CN" dirty="0"/>
              <a:t>—</a:t>
            </a:r>
            <a:r>
              <a:rPr lang="zh-CN" altLang="zh-CN" dirty="0"/>
              <a:t>主要观点以及为什么）</a:t>
            </a:r>
            <a:r>
              <a:rPr lang="en-US" altLang="zh-CN" dirty="0"/>
              <a:t>--</a:t>
            </a:r>
            <a:r>
              <a:rPr lang="zh-CN" altLang="zh-CN" dirty="0"/>
              <a:t>（限时</a:t>
            </a:r>
            <a:r>
              <a:rPr lang="en-US" altLang="zh-CN" dirty="0"/>
              <a:t>2</a:t>
            </a:r>
            <a:r>
              <a:rPr lang="zh-CN" altLang="zh-CN" dirty="0"/>
              <a:t>分</a:t>
            </a:r>
            <a:r>
              <a:rPr lang="en-US" altLang="zh-CN" dirty="0"/>
              <a:t>30</a:t>
            </a:r>
            <a:r>
              <a:rPr lang="zh-CN" altLang="zh-CN" dirty="0"/>
              <a:t>秒）</a:t>
            </a:r>
          </a:p>
          <a:p>
            <a:pPr lvl="1"/>
            <a:r>
              <a:rPr lang="zh-CN" altLang="zh-CN" dirty="0"/>
              <a:t>正方二辩发言（限时</a:t>
            </a:r>
            <a:r>
              <a:rPr lang="en-US" altLang="zh-CN" dirty="0"/>
              <a:t>1</a:t>
            </a:r>
            <a:r>
              <a:rPr lang="zh-CN" altLang="zh-CN" dirty="0"/>
              <a:t>分）</a:t>
            </a:r>
          </a:p>
          <a:p>
            <a:pPr lvl="1"/>
            <a:r>
              <a:rPr lang="zh-CN" altLang="zh-CN" dirty="0"/>
              <a:t>反方二辩发言（限时</a:t>
            </a:r>
            <a:r>
              <a:rPr lang="en-US" altLang="zh-CN" dirty="0"/>
              <a:t>1</a:t>
            </a:r>
            <a:r>
              <a:rPr lang="zh-CN" altLang="zh-CN" dirty="0"/>
              <a:t>分）</a:t>
            </a:r>
          </a:p>
          <a:p>
            <a:pPr lvl="1"/>
            <a:r>
              <a:rPr lang="zh-CN" altLang="zh-CN" dirty="0"/>
              <a:t>……以此类推</a:t>
            </a:r>
          </a:p>
          <a:p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8227485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FE24CD4-ADCC-A647-84DB-F4F3B14E2F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8343" y="413657"/>
            <a:ext cx="11277600" cy="6248400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zh-CN" altLang="zh-CN" dirty="0">
                <a:highlight>
                  <a:srgbClr val="FFFF00"/>
                </a:highlight>
              </a:rPr>
              <a:t>攻辩</a:t>
            </a:r>
            <a:endParaRPr lang="zh-CN" altLang="zh-CN" sz="2400" dirty="0">
              <a:highlight>
                <a:srgbClr val="FFFF00"/>
              </a:highlight>
            </a:endParaRPr>
          </a:p>
          <a:p>
            <a:pPr lvl="1"/>
            <a:r>
              <a:rPr lang="zh-CN" altLang="zh-CN" b="1" dirty="0"/>
              <a:t>正方</a:t>
            </a:r>
            <a:r>
              <a:rPr lang="zh-CN" altLang="zh-CN" dirty="0"/>
              <a:t>一辩向</a:t>
            </a:r>
            <a:r>
              <a:rPr lang="zh-CN" altLang="zh-CN" b="1" dirty="0"/>
              <a:t>反方</a:t>
            </a:r>
            <a:r>
              <a:rPr lang="zh-CN" altLang="zh-CN" dirty="0"/>
              <a:t>一辩或二辩提问</a:t>
            </a:r>
            <a:r>
              <a:rPr lang="en-US" altLang="zh-CN" dirty="0"/>
              <a:t>/</a:t>
            </a:r>
            <a:r>
              <a:rPr lang="zh-CN" altLang="zh-CN" dirty="0"/>
              <a:t>质疑。</a:t>
            </a:r>
          </a:p>
          <a:p>
            <a:pPr lvl="1"/>
            <a:r>
              <a:rPr lang="zh-CN" altLang="zh-CN" b="1" dirty="0"/>
              <a:t>正方</a:t>
            </a:r>
            <a:r>
              <a:rPr lang="zh-CN" altLang="zh-CN" dirty="0"/>
              <a:t>二辩向</a:t>
            </a:r>
            <a:r>
              <a:rPr lang="zh-CN" altLang="zh-CN" b="1" dirty="0"/>
              <a:t>反方</a:t>
            </a:r>
            <a:r>
              <a:rPr lang="zh-CN" altLang="zh-CN" dirty="0"/>
              <a:t>二辩或三辩提问</a:t>
            </a:r>
            <a:r>
              <a:rPr lang="en-US" altLang="zh-CN" dirty="0"/>
              <a:t>/</a:t>
            </a:r>
            <a:r>
              <a:rPr lang="zh-CN" altLang="zh-CN" dirty="0"/>
              <a:t>质疑。</a:t>
            </a:r>
          </a:p>
          <a:p>
            <a:pPr lvl="1"/>
            <a:r>
              <a:rPr lang="zh-CN" altLang="zh-CN" b="1" dirty="0"/>
              <a:t>反方</a:t>
            </a:r>
            <a:r>
              <a:rPr lang="zh-CN" altLang="zh-CN" dirty="0"/>
              <a:t>一辩向</a:t>
            </a:r>
            <a:r>
              <a:rPr lang="zh-CN" altLang="zh-CN" b="1" dirty="0"/>
              <a:t>正方</a:t>
            </a:r>
            <a:r>
              <a:rPr lang="zh-CN" altLang="zh-CN" dirty="0"/>
              <a:t>一辩或二辩提问</a:t>
            </a:r>
            <a:r>
              <a:rPr lang="en-US" altLang="zh-CN" dirty="0"/>
              <a:t>/</a:t>
            </a:r>
            <a:r>
              <a:rPr lang="zh-CN" altLang="zh-CN" dirty="0"/>
              <a:t>质疑。</a:t>
            </a:r>
          </a:p>
          <a:p>
            <a:pPr lvl="1"/>
            <a:r>
              <a:rPr lang="zh-CN" altLang="zh-CN" b="1" dirty="0"/>
              <a:t>反方</a:t>
            </a:r>
            <a:r>
              <a:rPr lang="zh-CN" altLang="zh-CN" dirty="0"/>
              <a:t>二辩向</a:t>
            </a:r>
            <a:r>
              <a:rPr lang="zh-CN" altLang="zh-CN" b="1" dirty="0"/>
              <a:t>正方</a:t>
            </a:r>
            <a:r>
              <a:rPr lang="zh-CN" altLang="zh-CN" dirty="0"/>
              <a:t>二辩或三辩提问</a:t>
            </a:r>
            <a:r>
              <a:rPr lang="en-US" altLang="zh-CN" dirty="0"/>
              <a:t>/</a:t>
            </a:r>
            <a:r>
              <a:rPr lang="zh-CN" altLang="zh-CN" dirty="0"/>
              <a:t>质疑。</a:t>
            </a:r>
          </a:p>
          <a:p>
            <a:pPr lvl="1"/>
            <a:r>
              <a:rPr lang="zh-CN" altLang="zh-CN" b="1" dirty="0"/>
              <a:t>正</a:t>
            </a:r>
            <a:r>
              <a:rPr lang="en-US" altLang="zh-CN" dirty="0"/>
              <a:t>3—</a:t>
            </a:r>
            <a:r>
              <a:rPr lang="zh-CN" altLang="zh-CN" b="1" dirty="0"/>
              <a:t>反</a:t>
            </a:r>
            <a:r>
              <a:rPr lang="en-US" altLang="zh-CN" dirty="0"/>
              <a:t>3</a:t>
            </a:r>
            <a:r>
              <a:rPr lang="zh-CN" altLang="zh-CN" dirty="0"/>
              <a:t>或</a:t>
            </a:r>
            <a:r>
              <a:rPr lang="en-US" altLang="zh-CN" dirty="0"/>
              <a:t>4</a:t>
            </a:r>
            <a:endParaRPr lang="zh-CN" altLang="zh-CN" dirty="0"/>
          </a:p>
          <a:p>
            <a:pPr lvl="1"/>
            <a:r>
              <a:rPr lang="zh-CN" altLang="zh-CN" b="1" dirty="0"/>
              <a:t>正</a:t>
            </a:r>
            <a:r>
              <a:rPr lang="en-US" altLang="zh-CN" dirty="0"/>
              <a:t>4—</a:t>
            </a:r>
            <a:r>
              <a:rPr lang="zh-CN" altLang="zh-CN" b="1" dirty="0"/>
              <a:t>反</a:t>
            </a:r>
            <a:r>
              <a:rPr lang="en-US" altLang="zh-CN" dirty="0"/>
              <a:t>3</a:t>
            </a:r>
            <a:r>
              <a:rPr lang="zh-CN" altLang="zh-CN" dirty="0"/>
              <a:t>或</a:t>
            </a:r>
            <a:r>
              <a:rPr lang="en-US" altLang="zh-CN" dirty="0"/>
              <a:t>4</a:t>
            </a:r>
            <a:endParaRPr lang="zh-CN" altLang="zh-CN" dirty="0"/>
          </a:p>
          <a:p>
            <a:pPr lvl="1"/>
            <a:r>
              <a:rPr lang="zh-CN" altLang="zh-CN" b="1" dirty="0"/>
              <a:t>反</a:t>
            </a:r>
            <a:r>
              <a:rPr lang="en-US" altLang="zh-CN" dirty="0"/>
              <a:t>3—</a:t>
            </a:r>
            <a:r>
              <a:rPr lang="zh-CN" altLang="zh-CN" b="1" dirty="0"/>
              <a:t>正</a:t>
            </a:r>
            <a:r>
              <a:rPr lang="en-US" altLang="zh-CN" dirty="0"/>
              <a:t>3</a:t>
            </a:r>
            <a:r>
              <a:rPr lang="zh-CN" altLang="zh-CN" dirty="0"/>
              <a:t>或</a:t>
            </a:r>
            <a:r>
              <a:rPr lang="en-US" altLang="zh-CN" dirty="0"/>
              <a:t>4</a:t>
            </a:r>
            <a:endParaRPr lang="zh-CN" altLang="zh-CN" dirty="0"/>
          </a:p>
          <a:p>
            <a:pPr lvl="1"/>
            <a:r>
              <a:rPr lang="zh-CN" altLang="zh-CN" b="1" dirty="0"/>
              <a:t>反</a:t>
            </a:r>
            <a:r>
              <a:rPr lang="en-US" altLang="zh-CN" dirty="0"/>
              <a:t>4—</a:t>
            </a:r>
            <a:r>
              <a:rPr lang="zh-CN" altLang="zh-CN" b="1" dirty="0"/>
              <a:t>正</a:t>
            </a:r>
            <a:r>
              <a:rPr lang="en-US" altLang="zh-CN" dirty="0"/>
              <a:t>3</a:t>
            </a:r>
            <a:r>
              <a:rPr lang="zh-CN" altLang="zh-CN" dirty="0"/>
              <a:t>或</a:t>
            </a:r>
            <a:r>
              <a:rPr lang="en-US" altLang="zh-CN" dirty="0"/>
              <a:t>4</a:t>
            </a:r>
            <a:endParaRPr lang="zh-CN" altLang="zh-CN" dirty="0"/>
          </a:p>
          <a:p>
            <a:r>
              <a:rPr lang="zh-CN" altLang="zh-CN" dirty="0"/>
              <a:t>（</a:t>
            </a:r>
            <a:r>
              <a:rPr lang="zh-CN" altLang="zh-CN" b="1" u="sng" dirty="0"/>
              <a:t>注意</a:t>
            </a:r>
            <a:r>
              <a:rPr lang="zh-CN" altLang="zh-CN" dirty="0"/>
              <a:t>：每一轮攻辩阶段为 </a:t>
            </a:r>
            <a:r>
              <a:rPr lang="en-US" altLang="zh-CN" b="1" i="1" u="sng" dirty="0"/>
              <a:t>2</a:t>
            </a:r>
            <a:r>
              <a:rPr lang="zh-CN" altLang="zh-CN" b="1" i="1" u="sng" dirty="0"/>
              <a:t>分</a:t>
            </a:r>
            <a:r>
              <a:rPr lang="en-US" altLang="zh-CN" b="1" i="1" u="sng" dirty="0"/>
              <a:t>30</a:t>
            </a:r>
            <a:r>
              <a:rPr lang="zh-CN" altLang="zh-CN" b="1" i="1" u="sng" dirty="0"/>
              <a:t>秒</a:t>
            </a:r>
            <a:r>
              <a:rPr lang="zh-CN" altLang="zh-CN" dirty="0"/>
              <a:t>，</a:t>
            </a:r>
            <a:r>
              <a:rPr lang="zh-CN" altLang="zh-CN" b="1" dirty="0"/>
              <a:t>攻方</a:t>
            </a:r>
            <a:r>
              <a:rPr lang="zh-CN" altLang="zh-CN" dirty="0"/>
              <a:t>每次提问不得超过</a:t>
            </a:r>
            <a:r>
              <a:rPr lang="en-US" altLang="zh-CN" b="1" i="1" u="sng" dirty="0"/>
              <a:t>15</a:t>
            </a:r>
            <a:r>
              <a:rPr lang="zh-CN" altLang="zh-CN" b="1" i="1" u="sng" dirty="0"/>
              <a:t>秒</a:t>
            </a:r>
            <a:r>
              <a:rPr lang="zh-CN" altLang="zh-CN" dirty="0"/>
              <a:t>，每轮必须提出</a:t>
            </a:r>
            <a:r>
              <a:rPr lang="zh-CN" altLang="zh-CN" b="1" i="1" u="sng" dirty="0"/>
              <a:t>三个以上的问题</a:t>
            </a:r>
            <a:r>
              <a:rPr lang="zh-CN" altLang="zh-CN" dirty="0"/>
              <a:t>。辩方</a:t>
            </a:r>
            <a:r>
              <a:rPr lang="zh-CN" altLang="zh-CN" b="1" i="1" u="sng" dirty="0"/>
              <a:t>每次回答不得超过</a:t>
            </a:r>
            <a:r>
              <a:rPr lang="en-US" altLang="zh-CN" b="1" i="1" u="sng" dirty="0"/>
              <a:t>30</a:t>
            </a:r>
            <a:r>
              <a:rPr lang="zh-CN" altLang="zh-CN" b="1" i="1" u="sng" dirty="0"/>
              <a:t>秒</a:t>
            </a:r>
            <a:r>
              <a:rPr lang="zh-CN" altLang="zh-CN" dirty="0"/>
              <a:t>。用时满时，主席举红牌宣布终止发言，不得再提问或回答。</a:t>
            </a:r>
            <a:r>
              <a:rPr lang="zh-CN" altLang="zh-CN" i="1" dirty="0"/>
              <a:t>重复提问、回避问题均要被适当扣分</a:t>
            </a:r>
            <a:r>
              <a:rPr lang="zh-CN" altLang="zh-CN" dirty="0"/>
              <a:t>）</a:t>
            </a:r>
          </a:p>
          <a:p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675555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3F8B56ED-F27E-8940-BFFE-87E5744222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1257" y="326570"/>
            <a:ext cx="11930743" cy="6531429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zh-CN" altLang="zh-CN" sz="3600" dirty="0">
                <a:highlight>
                  <a:srgbClr val="FFFF00"/>
                </a:highlight>
              </a:rPr>
              <a:t>攻辩小结</a:t>
            </a:r>
          </a:p>
          <a:p>
            <a:pPr lvl="0"/>
            <a:r>
              <a:rPr lang="zh-CN" altLang="zh-CN" dirty="0"/>
              <a:t>正方一辩进行攻辩小结（限时</a:t>
            </a:r>
            <a:r>
              <a:rPr lang="en-US" altLang="zh-CN" dirty="0"/>
              <a:t>2</a:t>
            </a:r>
            <a:r>
              <a:rPr lang="zh-CN" altLang="zh-CN" dirty="0"/>
              <a:t>分</a:t>
            </a:r>
            <a:r>
              <a:rPr lang="en-US" altLang="zh-CN" dirty="0"/>
              <a:t>)</a:t>
            </a:r>
            <a:endParaRPr lang="zh-CN" altLang="zh-CN" dirty="0"/>
          </a:p>
          <a:p>
            <a:pPr lvl="0"/>
            <a:r>
              <a:rPr lang="zh-CN" altLang="zh-CN" dirty="0"/>
              <a:t>反方一辩进行攻辩小结（限时</a:t>
            </a:r>
            <a:r>
              <a:rPr lang="en-US" altLang="zh-CN" dirty="0"/>
              <a:t>2</a:t>
            </a:r>
            <a:r>
              <a:rPr lang="zh-CN" altLang="zh-CN" dirty="0"/>
              <a:t>分</a:t>
            </a:r>
            <a:r>
              <a:rPr lang="en-US" altLang="zh-CN" dirty="0"/>
              <a:t>)</a:t>
            </a:r>
            <a:endParaRPr lang="zh-CN" altLang="zh-CN" dirty="0"/>
          </a:p>
          <a:p>
            <a:r>
              <a:rPr lang="zh-CN" altLang="zh-CN" dirty="0"/>
              <a:t>（</a:t>
            </a:r>
            <a:r>
              <a:rPr lang="zh-CN" altLang="zh-CN" b="1" u="sng" dirty="0"/>
              <a:t>注意</a:t>
            </a:r>
            <a:r>
              <a:rPr lang="zh-CN" altLang="zh-CN" dirty="0"/>
              <a:t>：攻辩小结阶段，在每方用时剩余</a:t>
            </a:r>
            <a:r>
              <a:rPr lang="en-US" altLang="zh-CN" dirty="0"/>
              <a:t> 10</a:t>
            </a:r>
            <a:r>
              <a:rPr lang="zh-CN" altLang="zh-CN" dirty="0"/>
              <a:t>秒时，主席提醒辩手，时间用完时，主席举红牌宣布终止发言。</a:t>
            </a:r>
            <a:r>
              <a:rPr lang="en-US" altLang="zh-CN" dirty="0"/>
              <a:t>)</a:t>
            </a:r>
            <a:endParaRPr lang="zh-CN" altLang="zh-CN" dirty="0"/>
          </a:p>
          <a:p>
            <a:r>
              <a:rPr lang="en-US" altLang="zh-CN" dirty="0"/>
              <a:t> </a:t>
            </a:r>
            <a:endParaRPr lang="zh-CN" altLang="zh-CN" dirty="0"/>
          </a:p>
          <a:p>
            <a:pPr marL="0" indent="0">
              <a:buNone/>
            </a:pPr>
            <a:r>
              <a:rPr lang="zh-CN" altLang="zh-CN" sz="3600" dirty="0">
                <a:highlight>
                  <a:srgbClr val="FFFF00"/>
                </a:highlight>
              </a:rPr>
              <a:t>自由辩论</a:t>
            </a:r>
          </a:p>
          <a:p>
            <a:r>
              <a:rPr lang="zh-CN" altLang="zh-CN" dirty="0"/>
              <a:t>正反方辩手自动轮流发言。</a:t>
            </a:r>
            <a:r>
              <a:rPr lang="zh-CN" altLang="zh-CN" b="1" u="sng" dirty="0"/>
              <a:t>每方限时</a:t>
            </a:r>
            <a:r>
              <a:rPr lang="en-US" altLang="zh-CN" b="1" u="sng" dirty="0"/>
              <a:t>8</a:t>
            </a:r>
            <a:r>
              <a:rPr lang="zh-CN" altLang="zh-CN" b="1" u="sng" dirty="0"/>
              <a:t>分钟，双方总计</a:t>
            </a:r>
            <a:r>
              <a:rPr lang="en-US" altLang="zh-CN" b="1" u="sng" dirty="0"/>
              <a:t>16</a:t>
            </a:r>
            <a:r>
              <a:rPr lang="zh-CN" altLang="zh-CN" b="1" u="sng" dirty="0"/>
              <a:t>分钟</a:t>
            </a:r>
            <a:r>
              <a:rPr lang="zh-CN" altLang="zh-CN" dirty="0"/>
              <a:t>。发言辩手落座为发言结束即为另一方发言开始的记时标志，另一方辩手必须紧接着发言</a:t>
            </a:r>
            <a:r>
              <a:rPr lang="en-US" altLang="zh-CN" dirty="0"/>
              <a:t>;</a:t>
            </a:r>
            <a:r>
              <a:rPr lang="zh-CN" altLang="zh-CN" dirty="0"/>
              <a:t>若有间隙，累积计时照常进行。</a:t>
            </a:r>
            <a:r>
              <a:rPr lang="zh-CN" altLang="zh-CN" b="1" i="1" u="sng" dirty="0"/>
              <a:t>观众在此期间也可以起立发言进行参与。</a:t>
            </a:r>
            <a:r>
              <a:rPr lang="zh-CN" altLang="zh-CN" dirty="0"/>
              <a:t>同一方辩手的发言次序不限。如果一方时间已经用完，另一方可以继续发言，也可向主席示意放弃发言。自由辩论提倡积极交锋，</a:t>
            </a:r>
            <a:r>
              <a:rPr lang="zh-CN" altLang="zh-CN" b="1" i="1" u="sng" dirty="0"/>
              <a:t>不能对重要问题回避交锋两次以上，对于对方已经明确回答的问题，不能纠缠不放</a:t>
            </a:r>
            <a:r>
              <a:rPr lang="zh-CN" altLang="zh-CN" dirty="0"/>
              <a:t>。</a:t>
            </a:r>
          </a:p>
          <a:p>
            <a:r>
              <a:rPr lang="en-US" altLang="zh-CN" dirty="0"/>
              <a:t>(</a:t>
            </a:r>
            <a:r>
              <a:rPr lang="zh-CN" altLang="zh-CN" b="1" u="sng" dirty="0"/>
              <a:t>注意</a:t>
            </a:r>
            <a:r>
              <a:rPr lang="zh-CN" altLang="zh-CN" dirty="0"/>
              <a:t>：自由辩论阶段，每方使用时间剩余</a:t>
            </a:r>
            <a:r>
              <a:rPr lang="en-US" altLang="zh-CN" dirty="0"/>
              <a:t> 30</a:t>
            </a:r>
            <a:r>
              <a:rPr lang="zh-CN" altLang="zh-CN" dirty="0"/>
              <a:t>秒时，主席提醒</a:t>
            </a:r>
            <a:r>
              <a:rPr lang="en-US" altLang="zh-CN" dirty="0"/>
              <a:t>;</a:t>
            </a:r>
            <a:r>
              <a:rPr lang="zh-CN" altLang="zh-CN" dirty="0"/>
              <a:t>时间用完时，主席举红牌宣布终止发言。</a:t>
            </a:r>
            <a:r>
              <a:rPr lang="en-US" altLang="zh-CN" dirty="0"/>
              <a:t>)</a:t>
            </a:r>
            <a:endParaRPr lang="zh-CN" altLang="zh-CN" dirty="0"/>
          </a:p>
          <a:p>
            <a:endParaRPr lang="zh-CN" altLang="zh-CN" dirty="0"/>
          </a:p>
          <a:p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962791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3EBF053-3175-F349-B535-3473F4BD78E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6571" y="195943"/>
            <a:ext cx="11027229" cy="5981020"/>
          </a:xfrm>
        </p:spPr>
        <p:txBody>
          <a:bodyPr/>
          <a:lstStyle/>
          <a:p>
            <a:pPr marL="0" indent="0">
              <a:buNone/>
            </a:pPr>
            <a:r>
              <a:rPr lang="zh-CN" altLang="zh-CN" dirty="0">
                <a:highlight>
                  <a:srgbClr val="FFFF00"/>
                </a:highlight>
              </a:rPr>
              <a:t>总结陈词</a:t>
            </a:r>
          </a:p>
          <a:p>
            <a:pPr lvl="0"/>
            <a:r>
              <a:rPr lang="zh-CN" altLang="zh-CN" dirty="0"/>
              <a:t>反方四辩总结陈词</a:t>
            </a:r>
            <a:r>
              <a:rPr lang="en-US" altLang="zh-CN" dirty="0"/>
              <a:t>(3</a:t>
            </a:r>
            <a:r>
              <a:rPr lang="zh-CN" altLang="zh-CN" dirty="0"/>
              <a:t>分钟</a:t>
            </a:r>
            <a:r>
              <a:rPr lang="en-US" altLang="zh-CN" dirty="0"/>
              <a:t>)</a:t>
            </a:r>
            <a:endParaRPr lang="zh-CN" altLang="zh-CN" dirty="0"/>
          </a:p>
          <a:p>
            <a:pPr lvl="0"/>
            <a:r>
              <a:rPr lang="zh-CN" altLang="zh-CN" dirty="0"/>
              <a:t>正方四辩总结陈词</a:t>
            </a:r>
            <a:r>
              <a:rPr lang="en-US" altLang="zh-CN" dirty="0"/>
              <a:t>(3</a:t>
            </a:r>
            <a:r>
              <a:rPr lang="zh-CN" altLang="zh-CN" dirty="0"/>
              <a:t>分钟</a:t>
            </a:r>
            <a:r>
              <a:rPr lang="en-US" altLang="zh-CN" dirty="0"/>
              <a:t>)</a:t>
            </a:r>
            <a:endParaRPr lang="zh-CN" altLang="zh-CN" dirty="0"/>
          </a:p>
          <a:p>
            <a:r>
              <a:rPr lang="en-US" altLang="zh-CN" dirty="0"/>
              <a:t>(</a:t>
            </a:r>
            <a:r>
              <a:rPr lang="zh-CN" altLang="zh-CN" b="1" u="sng" dirty="0"/>
              <a:t>注意</a:t>
            </a:r>
            <a:r>
              <a:rPr lang="zh-CN" altLang="zh-CN" dirty="0"/>
              <a:t>：应有针对性的对辩论会整体态势进行总结。每方队员在用时剩余</a:t>
            </a:r>
            <a:r>
              <a:rPr lang="en-US" altLang="zh-CN" dirty="0"/>
              <a:t>30</a:t>
            </a:r>
            <a:r>
              <a:rPr lang="zh-CN" altLang="zh-CN" dirty="0"/>
              <a:t>秒时，主席提醒，时间用完时，主席举红牌宣布终止发言。</a:t>
            </a:r>
            <a:r>
              <a:rPr lang="en-US" altLang="zh-CN" dirty="0"/>
              <a:t>)</a:t>
            </a:r>
            <a:endParaRPr lang="zh-CN" altLang="zh-CN" dirty="0"/>
          </a:p>
          <a:p>
            <a:endParaRPr kumimoji="1" lang="en-CA" altLang="zh-CN" dirty="0"/>
          </a:p>
          <a:p>
            <a:r>
              <a:rPr kumimoji="1" lang="zh-CN" altLang="en-CA" dirty="0">
                <a:highlight>
                  <a:srgbClr val="FFFF00"/>
                </a:highlight>
              </a:rPr>
              <a:t>老师</a:t>
            </a:r>
            <a:r>
              <a:rPr kumimoji="1" lang="zh-CN" altLang="en-US" dirty="0">
                <a:highlight>
                  <a:srgbClr val="FFFF00"/>
                </a:highlight>
              </a:rPr>
              <a:t>评价</a:t>
            </a:r>
            <a:endParaRPr kumimoji="1" lang="en-US" altLang="zh-CN" dirty="0">
              <a:highlight>
                <a:srgbClr val="FFFF00"/>
              </a:highlight>
            </a:endParaRPr>
          </a:p>
          <a:p>
            <a:endParaRPr kumimoji="1" lang="zh-CN" altLang="en-US" dirty="0"/>
          </a:p>
        </p:txBody>
      </p:sp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id="{1FF1CB14-7607-ED46-BB75-18B32B4DAD3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4874973"/>
              </p:ext>
            </p:extLst>
          </p:nvPr>
        </p:nvGraphicFramePr>
        <p:xfrm>
          <a:off x="326570" y="3701144"/>
          <a:ext cx="11027230" cy="740228"/>
        </p:xfrm>
        <a:graphic>
          <a:graphicData uri="http://schemas.openxmlformats.org/drawingml/2006/table">
            <a:tbl>
              <a:tblPr firstRow="1" firstCol="1" bandRow="1"/>
              <a:tblGrid>
                <a:gridCol w="2280431">
                  <a:extLst>
                    <a:ext uri="{9D8B030D-6E8A-4147-A177-3AD203B41FA5}">
                      <a16:colId xmlns:a16="http://schemas.microsoft.com/office/drawing/2014/main" val="523935095"/>
                    </a:ext>
                  </a:extLst>
                </a:gridCol>
                <a:gridCol w="1611760">
                  <a:extLst>
                    <a:ext uri="{9D8B030D-6E8A-4147-A177-3AD203B41FA5}">
                      <a16:colId xmlns:a16="http://schemas.microsoft.com/office/drawing/2014/main" val="2335295951"/>
                    </a:ext>
                  </a:extLst>
                </a:gridCol>
                <a:gridCol w="2264967">
                  <a:extLst>
                    <a:ext uri="{9D8B030D-6E8A-4147-A177-3AD203B41FA5}">
                      <a16:colId xmlns:a16="http://schemas.microsoft.com/office/drawing/2014/main" val="1655732329"/>
                    </a:ext>
                  </a:extLst>
                </a:gridCol>
                <a:gridCol w="2435036">
                  <a:extLst>
                    <a:ext uri="{9D8B030D-6E8A-4147-A177-3AD203B41FA5}">
                      <a16:colId xmlns:a16="http://schemas.microsoft.com/office/drawing/2014/main" val="2798186057"/>
                    </a:ext>
                  </a:extLst>
                </a:gridCol>
                <a:gridCol w="2435036">
                  <a:extLst>
                    <a:ext uri="{9D8B030D-6E8A-4147-A177-3AD203B41FA5}">
                      <a16:colId xmlns:a16="http://schemas.microsoft.com/office/drawing/2014/main" val="833261801"/>
                    </a:ext>
                  </a:extLst>
                </a:gridCol>
              </a:tblGrid>
              <a:tr h="740228">
                <a:tc>
                  <a:txBody>
                    <a:bodyPr/>
                    <a:lstStyle/>
                    <a:p>
                      <a:r>
                        <a:rPr lang="zh-CN" sz="28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开篇陈词</a:t>
                      </a:r>
                      <a:r>
                        <a:rPr lang="en-CA" sz="2800">
                          <a:effectLst/>
                          <a:latin typeface="宋体" panose="02010600030101010101" pitchFamily="2" charset="-122"/>
                          <a:ea typeface="DengXian" panose="02010600030101010101" pitchFamily="2" charset="-122"/>
                          <a:cs typeface="宋体" panose="02010600030101010101" pitchFamily="2" charset="-122"/>
                        </a:rPr>
                        <a:t>(30)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sz="28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攻辩</a:t>
                      </a:r>
                      <a:r>
                        <a:rPr lang="en-US" sz="28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(40)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sz="28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攻辩小结</a:t>
                      </a:r>
                      <a:r>
                        <a:rPr lang="en-US" sz="28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(20)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sz="28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自由辩论</a:t>
                      </a:r>
                      <a:r>
                        <a:rPr lang="en-US" sz="28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(50)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sz="28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观众参与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(30)</a:t>
                      </a:r>
                      <a:endParaRPr lang="zh-CN" sz="28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69501018"/>
                  </a:ext>
                </a:extLst>
              </a:tr>
            </a:tbl>
          </a:graphicData>
        </a:graphic>
      </p:graphicFrame>
      <p:graphicFrame>
        <p:nvGraphicFramePr>
          <p:cNvPr id="7" name="表格 6">
            <a:extLst>
              <a:ext uri="{FF2B5EF4-FFF2-40B4-BE49-F238E27FC236}">
                <a16:creationId xmlns:a16="http://schemas.microsoft.com/office/drawing/2014/main" id="{5690FD09-831E-EC44-A99B-A9F545B08F3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5963277"/>
              </p:ext>
            </p:extLst>
          </p:nvPr>
        </p:nvGraphicFramePr>
        <p:xfrm>
          <a:off x="326569" y="4441373"/>
          <a:ext cx="11027228" cy="1001484"/>
        </p:xfrm>
        <a:graphic>
          <a:graphicData uri="http://schemas.openxmlformats.org/drawingml/2006/table">
            <a:tbl>
              <a:tblPr firstRow="1" firstCol="1" bandRow="1"/>
              <a:tblGrid>
                <a:gridCol w="2426635">
                  <a:extLst>
                    <a:ext uri="{9D8B030D-6E8A-4147-A177-3AD203B41FA5}">
                      <a16:colId xmlns:a16="http://schemas.microsoft.com/office/drawing/2014/main" val="1698031015"/>
                    </a:ext>
                  </a:extLst>
                </a:gridCol>
                <a:gridCol w="2582611">
                  <a:extLst>
                    <a:ext uri="{9D8B030D-6E8A-4147-A177-3AD203B41FA5}">
                      <a16:colId xmlns:a16="http://schemas.microsoft.com/office/drawing/2014/main" val="3375676672"/>
                    </a:ext>
                  </a:extLst>
                </a:gridCol>
                <a:gridCol w="3433350">
                  <a:extLst>
                    <a:ext uri="{9D8B030D-6E8A-4147-A177-3AD203B41FA5}">
                      <a16:colId xmlns:a16="http://schemas.microsoft.com/office/drawing/2014/main" val="1166542102"/>
                    </a:ext>
                  </a:extLst>
                </a:gridCol>
                <a:gridCol w="2584632">
                  <a:extLst>
                    <a:ext uri="{9D8B030D-6E8A-4147-A177-3AD203B41FA5}">
                      <a16:colId xmlns:a16="http://schemas.microsoft.com/office/drawing/2014/main" val="3435590061"/>
                    </a:ext>
                  </a:extLst>
                </a:gridCol>
              </a:tblGrid>
              <a:tr h="1001484">
                <a:tc>
                  <a:txBody>
                    <a:bodyPr/>
                    <a:lstStyle/>
                    <a:p>
                      <a:r>
                        <a:rPr lang="zh-CN" sz="28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总结陈词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(30)</a:t>
                      </a:r>
                      <a:endParaRPr lang="zh-CN" sz="28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sz="28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语言风度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(50)</a:t>
                      </a:r>
                      <a:endParaRPr lang="zh-CN" sz="28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sz="28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团队配合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/</a:t>
                      </a:r>
                      <a:r>
                        <a:rPr lang="zh-CN" sz="28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临场反应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(50)</a:t>
                      </a:r>
                      <a:endParaRPr lang="zh-CN" sz="28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sz="28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总体印象分（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80</a:t>
                      </a:r>
                      <a:r>
                        <a:rPr lang="zh-CN" sz="28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）</a:t>
                      </a:r>
                      <a:endParaRPr lang="zh-CN" sz="28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0538072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4912346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980233A-852D-EF4B-8915-B97A36DBA9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dirty="0"/>
              <a:t>示例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21ACF4F-4D20-154C-AF7B-6A2AF8783A5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kumimoji="1" lang="en-CA" altLang="zh-CN" dirty="0">
                <a:hlinkClick r:id="rId2"/>
              </a:rPr>
              <a:t>https://haokan.baidu.com/v?vid=15243215927176537409&amp;pd=bjh&amp;fr=bjhauthor&amp;type=video</a:t>
            </a:r>
            <a:endParaRPr kumimoji="1" lang="en-CA" altLang="zh-CN" dirty="0"/>
          </a:p>
          <a:p>
            <a:pPr marL="0" indent="0">
              <a:buNone/>
            </a:pPr>
            <a:endParaRPr kumimoji="1" lang="en-US" altLang="zh-CN" dirty="0"/>
          </a:p>
          <a:p>
            <a:pPr marL="0" indent="0">
              <a:buNone/>
            </a:pPr>
            <a:r>
              <a:rPr kumimoji="1" lang="en-CA" altLang="zh-CN" dirty="0">
                <a:hlinkClick r:id="rId3"/>
              </a:rPr>
              <a:t>https://haokan.baidu.com/v?vid=9086613273840087407&amp;pd=bjh&amp;fr=bjhauthor&amp;type=video</a:t>
            </a:r>
            <a:endParaRPr kumimoji="1" lang="en-CA" altLang="zh-CN" dirty="0"/>
          </a:p>
          <a:p>
            <a:pPr marL="0" indent="0">
              <a:buNone/>
            </a:pP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8017422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</TotalTime>
  <Words>996</Words>
  <Application>Microsoft Macintosh PowerPoint</Application>
  <PresentationFormat>宽屏</PresentationFormat>
  <Paragraphs>82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6" baseType="lpstr">
      <vt:lpstr>等线</vt:lpstr>
      <vt:lpstr>等线 Light</vt:lpstr>
      <vt:lpstr>宋体</vt:lpstr>
      <vt:lpstr>Arial</vt:lpstr>
      <vt:lpstr>Times New Roman</vt:lpstr>
      <vt:lpstr>Office 主题​​</vt:lpstr>
      <vt:lpstr>113班辩论赛方案</vt:lpstr>
      <vt:lpstr>PowerPoint 演示文稿</vt:lpstr>
      <vt:lpstr>辩论赛标题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示例</vt:lpstr>
      <vt:lpstr>问题？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113班辩论赛方案</dc:title>
  <dc:creator>siqi zou</dc:creator>
  <cp:lastModifiedBy>siqi zou</cp:lastModifiedBy>
  <cp:revision>4</cp:revision>
  <dcterms:created xsi:type="dcterms:W3CDTF">2020-12-03T15:41:26Z</dcterms:created>
  <dcterms:modified xsi:type="dcterms:W3CDTF">2020-12-07T05:20:49Z</dcterms:modified>
</cp:coreProperties>
</file>