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0" r:id="rId3"/>
    <p:sldMasterId id="2147483651" r:id="rId4"/>
  </p:sldMasterIdLst>
  <p:notesMasterIdLst>
    <p:notesMasterId r:id="rId31"/>
  </p:notesMasterIdLst>
  <p:sldIdLst>
    <p:sldId id="256" r:id="rId5"/>
    <p:sldId id="270" r:id="rId6"/>
    <p:sldId id="258" r:id="rId7"/>
    <p:sldId id="257" r:id="rId8"/>
    <p:sldId id="260" r:id="rId9"/>
    <p:sldId id="267" r:id="rId10"/>
    <p:sldId id="268" r:id="rId11"/>
    <p:sldId id="259" r:id="rId12"/>
    <p:sldId id="266" r:id="rId13"/>
    <p:sldId id="280" r:id="rId14"/>
    <p:sldId id="282" r:id="rId15"/>
    <p:sldId id="286" r:id="rId16"/>
    <p:sldId id="295" r:id="rId17"/>
    <p:sldId id="298" r:id="rId18"/>
    <p:sldId id="314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2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989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01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40CC956B-2F95-4D89-97A8-0BF7A6595B4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684534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6CDB1359-21D8-4287-8DFB-AD8DC9B85194}" type="slidenum">
              <a:rPr lang="en-US" altLang="zh-CN"/>
              <a:pPr eaLnBrk="1" hangingPunct="1"/>
              <a:t>10</a:t>
            </a:fld>
            <a:endParaRPr lang="en-US" altLang="zh-CN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38E335-FDDE-4912-BEFF-CEAE68A9186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03435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0F4A7C-DE21-4BA5-BE3E-7A4C99F389C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4637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2A568E-ED55-4828-8ED8-31A694A67C9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7012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16A86A-B5B9-4690-9B71-A5A2E316E43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4093799"/>
      </p:ext>
    </p:extLst>
  </p:cSld>
  <p:clrMapOvr>
    <a:masterClrMapping/>
  </p:clrMapOvr>
  <p:transition>
    <p:blinds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5C8C-390F-46FF-8772-D7C7EE0F474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4177630"/>
      </p:ext>
    </p:extLst>
  </p:cSld>
  <p:clrMapOvr>
    <a:masterClrMapping/>
  </p:clrMapOvr>
  <p:transition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6E4649-773D-417A-A562-239EC9A7039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0448585"/>
      </p:ext>
    </p:extLst>
  </p:cSld>
  <p:clrMapOvr>
    <a:masterClrMapping/>
  </p:clrMapOvr>
  <p:transition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8D39EE-415B-4C16-9DC9-3361428CDC3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6230680"/>
      </p:ext>
    </p:extLst>
  </p:cSld>
  <p:clrMapOvr>
    <a:masterClrMapping/>
  </p:clrMapOvr>
  <p:transition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1284F-3813-4259-9CD8-A03AB413C73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725141"/>
      </p:ext>
    </p:extLst>
  </p:cSld>
  <p:clrMapOvr>
    <a:masterClrMapping/>
  </p:clrMapOvr>
  <p:transition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30D7CC-C9D0-4C87-AAA7-BC54E880987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86999418"/>
      </p:ext>
    </p:extLst>
  </p:cSld>
  <p:clrMapOvr>
    <a:masterClrMapping/>
  </p:clrMapOvr>
  <p:transition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B4DC0-A97A-4104-B555-BBE69F6754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9606790"/>
      </p:ext>
    </p:extLst>
  </p:cSld>
  <p:clrMapOvr>
    <a:masterClrMapping/>
  </p:clrMapOvr>
  <p:transition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F7173-CDD7-4AEA-8AEF-1E0D1BF8795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76257441"/>
      </p:ext>
    </p:extLst>
  </p:cSld>
  <p:clrMapOvr>
    <a:masterClrMapping/>
  </p:clrMapOvr>
  <p:transition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88984-F189-4BF0-9FDD-D42369A0D86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11727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993F03-06AD-4E62-8666-12CD220D17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43441639"/>
      </p:ext>
    </p:extLst>
  </p:cSld>
  <p:clrMapOvr>
    <a:masterClrMapping/>
  </p:clrMapOvr>
  <p:transition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98850-F844-44CA-9E4C-87030810C4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31140626"/>
      </p:ext>
    </p:extLst>
  </p:cSld>
  <p:clrMapOvr>
    <a:masterClrMapping/>
  </p:clrMapOvr>
  <p:transition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4778CB-530C-497B-96EA-FA32922E4D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6142204"/>
      </p:ext>
    </p:extLst>
  </p:cSld>
  <p:clrMapOvr>
    <a:masterClrMapping/>
  </p:clrMapOvr>
  <p:transition>
    <p:blinds dir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E4775B-089F-4B3F-88CF-8BDEC36FDD9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575539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81AA44-C79B-4853-92E2-6A52FF6C07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320889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E50C77-428E-4ACE-8563-32B24F2383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17351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CE9BF-06C8-4FDE-94C2-2438FDA62B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539993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7A82A-AB9E-40C6-B75C-95BE9D8CDD0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194417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B34B68-3355-4010-B36D-A5D9A062393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0025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49D8D-075A-44D1-AABF-48EAAB27DE4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00543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420733-6E1D-4CBF-A897-364D2A74B2A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024757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83F04-2092-4B38-8F24-EFC1CCD46D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63402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08C02-1F59-48FF-A113-D4BBD93475C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69833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C1CE8-0B54-4C49-86D7-097184A21F7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73980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D638C0-CE5D-49C1-94BC-0906F1C1D35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056924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E8F55-1738-4CE0-AC62-227CF3A993A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0666179"/>
      </p:ext>
    </p:extLst>
  </p:cSld>
  <p:clrMapOvr>
    <a:masterClrMapping/>
  </p:clrMapOvr>
  <p:transition>
    <p:blinds dir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F5887-EB4D-425E-86B7-251072FAF8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4109143"/>
      </p:ext>
    </p:extLst>
  </p:cSld>
  <p:clrMapOvr>
    <a:masterClrMapping/>
  </p:clrMapOvr>
  <p:transition>
    <p:blinds dir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D50288-1CEA-4974-AD3D-31F3FE3EBA4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28543231"/>
      </p:ext>
    </p:extLst>
  </p:cSld>
  <p:clrMapOvr>
    <a:masterClrMapping/>
  </p:clrMapOvr>
  <p:transition>
    <p:blinds dir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F4B195-E1D9-4676-ABAE-1F2FA208500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1381742"/>
      </p:ext>
    </p:extLst>
  </p:cSld>
  <p:clrMapOvr>
    <a:masterClrMapping/>
  </p:clrMapOvr>
  <p:transition>
    <p:blinds dir="vert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175AC3-FF58-4720-BBD2-CCE8D2E87CD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8142533"/>
      </p:ext>
    </p:extLst>
  </p:cSld>
  <p:clrMapOvr>
    <a:masterClrMapping/>
  </p:clrMapOvr>
  <p:transition>
    <p:blinds dir="vert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9AE94D-A6F0-44A9-B0C9-B6FE55C581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8567881"/>
      </p:ext>
    </p:extLst>
  </p:cSld>
  <p:clrMapOvr>
    <a:masterClrMapping/>
  </p:clrMapOvr>
  <p:transition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E6F28-B76A-41BB-BD5E-24D80D03FB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843935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994056-9063-45B6-BFEF-533D384184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6733664"/>
      </p:ext>
    </p:extLst>
  </p:cSld>
  <p:clrMapOvr>
    <a:masterClrMapping/>
  </p:clrMapOvr>
  <p:transition>
    <p:blinds dir="vert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EE171B-8C47-475E-96FE-232F60783EA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8326974"/>
      </p:ext>
    </p:extLst>
  </p:cSld>
  <p:clrMapOvr>
    <a:masterClrMapping/>
  </p:clrMapOvr>
  <p:transition>
    <p:blinds dir="vert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F4E2F4-74EB-4F56-A8E0-E30061452DA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3670017"/>
      </p:ext>
    </p:extLst>
  </p:cSld>
  <p:clrMapOvr>
    <a:masterClrMapping/>
  </p:clrMapOvr>
  <p:transition>
    <p:blinds dir="vert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BC059-389B-4034-90FF-F32E9B91759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32055423"/>
      </p:ext>
    </p:extLst>
  </p:cSld>
  <p:clrMapOvr>
    <a:masterClrMapping/>
  </p:clrMapOvr>
  <p:transition>
    <p:blinds dir="vert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C6438-CB97-4866-AF2D-00B90EEE19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7863514"/>
      </p:ext>
    </p:extLst>
  </p:cSld>
  <p:clrMapOvr>
    <a:masterClrMapping/>
  </p:clrMapOvr>
  <p:transition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BCAF27-4198-496C-9252-C26B8ACA991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72255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1207DB-5380-448B-8BCE-465614C17E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89604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5FD8E3-1FD2-4C91-9795-D5A58CF7B9F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60644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61FD49-C93B-41B3-80A5-4E5AF8D7B95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2601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C0A8F-2E28-4A08-BF4A-3048953A6D1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5232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C51175F6-90E5-4E6B-B0BD-6CA3A9349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400" smtClean="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400" smtClean="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400" smtClean="0">
                <a:latin typeface="+mn-lt"/>
              </a:defRPr>
            </a:lvl1pPr>
          </a:lstStyle>
          <a:p>
            <a:pPr>
              <a:defRPr/>
            </a:pPr>
            <a:fld id="{75BA472D-1F2F-4CB6-9A8B-720ABCEFB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>
    <p:blinds dir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400" smtClean="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400" smtClean="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400" smtClean="0">
                <a:latin typeface="+mn-lt"/>
              </a:defRPr>
            </a:lvl1pPr>
          </a:lstStyle>
          <a:p>
            <a:pPr>
              <a:defRPr/>
            </a:pPr>
            <a:fld id="{5D86C849-5AF0-44D2-A6D3-B8302BB02C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400" smtClean="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400" smtClean="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400" smtClean="0">
                <a:latin typeface="+mn-lt"/>
              </a:defRPr>
            </a:lvl1pPr>
          </a:lstStyle>
          <a:p>
            <a:pPr>
              <a:defRPr/>
            </a:pPr>
            <a:fld id="{2449F161-ADD5-4109-A100-37F918695C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blinds dir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baidu.com/ir?u=http://www.wx.js.cn/wuxi/legend/pic/afu.jpg&amp;f=http://www.wx.js.cn/wuxi/legend/mintechan/niren.htm&amp;c=baidu" TargetMode="Externa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5" descr="ni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633" y="33165"/>
            <a:ext cx="3635896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WordArt 6"/>
          <p:cNvSpPr>
            <a:spLocks noChangeArrowheads="1" noChangeShapeType="1" noTextEdit="1"/>
          </p:cNvSpPr>
          <p:nvPr/>
        </p:nvSpPr>
        <p:spPr bwMode="auto">
          <a:xfrm rot="5400000">
            <a:off x="-432098" y="800251"/>
            <a:ext cx="4607596" cy="324036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41998"/>
              </a:avLst>
            </a:prstTxWarp>
            <a:scene3d>
              <a:camera prst="legacyPerspectiveFront">
                <a:rot lat="20639998" lon="20699998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 fontAlgn="auto"/>
            <a:r>
              <a:rPr lang="zh-CN" altLang="en-US" sz="6000" b="1" kern="10" dirty="0">
                <a:ln w="9525">
                  <a:round/>
                  <a:headEnd/>
                  <a:tailEnd/>
                </a:ln>
                <a:solidFill>
                  <a:srgbClr val="CC0000"/>
                </a:solidFill>
                <a:latin typeface="华文新魏"/>
                <a:ea typeface="华文新魏"/>
              </a:rPr>
              <a:t>俗世奇人</a:t>
            </a:r>
          </a:p>
        </p:txBody>
      </p:sp>
      <p:sp>
        <p:nvSpPr>
          <p:cNvPr id="5125" name="Text Box 8"/>
          <p:cNvSpPr txBox="1">
            <a:spLocks noChangeArrowheads="1"/>
          </p:cNvSpPr>
          <p:nvPr/>
        </p:nvSpPr>
        <p:spPr bwMode="auto">
          <a:xfrm>
            <a:off x="3446965" y="2204865"/>
            <a:ext cx="1098550" cy="2519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000" b="1" dirty="0" smtClean="0">
                <a:ea typeface="华文新魏" pitchFamily="2" charset="-122"/>
              </a:rPr>
              <a:t>冯骥才</a:t>
            </a:r>
            <a:endParaRPr lang="zh-CN" altLang="en-US" sz="6000" b="1" dirty="0">
              <a:ea typeface="华文新魏" pitchFamily="2" charset="-122"/>
            </a:endParaRPr>
          </a:p>
        </p:txBody>
      </p:sp>
      <p:sp>
        <p:nvSpPr>
          <p:cNvPr id="5126" name="Text Box 9"/>
          <p:cNvSpPr txBox="1">
            <a:spLocks noChangeArrowheads="1"/>
          </p:cNvSpPr>
          <p:nvPr/>
        </p:nvSpPr>
        <p:spPr bwMode="auto">
          <a:xfrm>
            <a:off x="5790524" y="5476874"/>
            <a:ext cx="30883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000" b="1" dirty="0" smtClean="0"/>
              <a:t>甘肃保安族中学</a:t>
            </a:r>
            <a:endParaRPr lang="en-US" altLang="zh-CN" b="1" dirty="0"/>
          </a:p>
        </p:txBody>
      </p:sp>
      <p:pic>
        <p:nvPicPr>
          <p:cNvPr id="2" name="0001.土豆网-泥人张单口相声（表演：任家豪）_baofeng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156295" y="5189566"/>
            <a:ext cx="487363" cy="4873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79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流程图: 对照 5"/>
          <p:cNvSpPr/>
          <p:nvPr/>
        </p:nvSpPr>
        <p:spPr>
          <a:xfrm rot="5400000">
            <a:off x="4403572" y="2170589"/>
            <a:ext cx="336852" cy="9144002"/>
          </a:xfrm>
          <a:prstGeom prst="flowChartCol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4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1163582" y="2156315"/>
            <a:ext cx="749412" cy="1693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 lIns="96762" tIns="48381" rIns="96762" bIns="48381">
            <a:spAutoFit/>
          </a:bodyPr>
          <a:lstStyle>
            <a:lvl1pPr defTabSz="96837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484188" defTabSz="96837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968375" defTabSz="96837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450975" defTabSz="96837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1935163" defTabSz="96837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392363" defTabSz="9683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849563" defTabSz="9683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306763" defTabSz="9683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763963" defTabSz="9683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0" hangingPunct="0">
              <a:spcBef>
                <a:spcPct val="50000"/>
              </a:spcBef>
              <a:defRPr/>
            </a:pPr>
            <a:r>
              <a:rPr lang="zh-CN" altLang="en-US" sz="3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泥人张</a:t>
            </a:r>
          </a:p>
        </p:txBody>
      </p:sp>
      <p:sp>
        <p:nvSpPr>
          <p:cNvPr id="14339" name="AutoShape 9"/>
          <p:cNvSpPr>
            <a:spLocks/>
          </p:cNvSpPr>
          <p:nvPr/>
        </p:nvSpPr>
        <p:spPr bwMode="auto">
          <a:xfrm>
            <a:off x="1924949" y="1951545"/>
            <a:ext cx="235638" cy="1981511"/>
          </a:xfrm>
          <a:prstGeom prst="leftBrace">
            <a:avLst>
              <a:gd name="adj1" fmla="val 21270"/>
              <a:gd name="adj2" fmla="val 53319"/>
            </a:avLst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354" name="Text Box 10"/>
          <p:cNvSpPr txBox="1">
            <a:spLocks noChangeArrowheads="1"/>
          </p:cNvSpPr>
          <p:nvPr/>
        </p:nvSpPr>
        <p:spPr bwMode="auto">
          <a:xfrm>
            <a:off x="2160587" y="1551131"/>
            <a:ext cx="6129337" cy="1451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762" tIns="48381" rIns="96762" bIns="48381">
            <a:spAutoFit/>
          </a:bodyPr>
          <a:lstStyle>
            <a:lvl1pPr defTabSz="96837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484188" defTabSz="96837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968375" defTabSz="96837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450975" defTabSz="96837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1935163" defTabSz="96837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392363" defTabSz="9683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849563" defTabSz="9683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306763" defTabSz="9683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763963" defTabSz="9683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0" hangingPunct="0">
              <a:spcBef>
                <a:spcPct val="50000"/>
              </a:spcBef>
              <a:defRPr/>
            </a:pPr>
            <a:r>
              <a:rPr lang="zh-CN" altLang="en-US" sz="3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琥珀" pitchFamily="2" charset="-122"/>
                <a:ea typeface="华文琥珀" pitchFamily="2" charset="-122"/>
              </a:rPr>
              <a:t>绝活</a:t>
            </a:r>
            <a:r>
              <a:rPr lang="zh-CN" altLang="en-US" sz="3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：</a:t>
            </a:r>
            <a:r>
              <a:rPr lang="zh-CN" altLang="en-US" sz="3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从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鞋底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取下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一块泥巴便可以捏出一</a:t>
            </a:r>
            <a:r>
              <a:rPr lang="zh-CN" altLang="en-US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泥人</a:t>
            </a:r>
          </a:p>
        </p:txBody>
      </p:sp>
      <p:sp>
        <p:nvSpPr>
          <p:cNvPr id="57355" name="Text Box 11"/>
          <p:cNvSpPr txBox="1">
            <a:spLocks noChangeArrowheads="1"/>
          </p:cNvSpPr>
          <p:nvPr/>
        </p:nvSpPr>
        <p:spPr bwMode="auto">
          <a:xfrm>
            <a:off x="2139285" y="3474275"/>
            <a:ext cx="6524402" cy="1944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6762" tIns="48381" rIns="96762" bIns="48381">
            <a:spAutoFit/>
          </a:bodyPr>
          <a:lstStyle>
            <a:lvl1pPr defTabSz="96837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484188" defTabSz="96837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968375" defTabSz="96837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450975" defTabSz="96837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1935163" defTabSz="96837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392363" defTabSz="9683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849563" defTabSz="9683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306763" defTabSz="9683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763963" defTabSz="9683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0" hangingPunct="0">
              <a:spcBef>
                <a:spcPct val="50000"/>
              </a:spcBef>
              <a:defRPr/>
            </a:pPr>
            <a:r>
              <a:rPr lang="zh-CN" altLang="en-US" sz="3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琥珀" pitchFamily="2" charset="-122"/>
                <a:ea typeface="华文琥珀" pitchFamily="2" charset="-122"/>
              </a:rPr>
              <a:t>人品</a:t>
            </a:r>
            <a:r>
              <a:rPr lang="zh-CN" altLang="en-US" sz="3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：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技艺 超凡、个性内敛、沉稳老练、镇定自如、应对从容、自尊自强。</a:t>
            </a:r>
            <a:endParaRPr lang="zh-CN" altLang="en-US" sz="4000" b="1" dirty="0" smtClean="0">
              <a:solidFill>
                <a:srgbClr val="80008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4342" name="WordArt 12"/>
          <p:cNvSpPr>
            <a:spLocks noChangeArrowheads="1" noChangeShapeType="1" noTextEdit="1"/>
          </p:cNvSpPr>
          <p:nvPr/>
        </p:nvSpPr>
        <p:spPr bwMode="auto">
          <a:xfrm>
            <a:off x="395288" y="0"/>
            <a:ext cx="6858000" cy="1031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b="1" kern="10">
                <a:ln w="9525">
                  <a:solidFill>
                    <a:srgbClr val="FF9966"/>
                  </a:solidFill>
                  <a:round/>
                  <a:headEnd/>
                  <a:tailEnd/>
                </a:ln>
                <a:solidFill>
                  <a:srgbClr val="FF9966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华文新魏"/>
                <a:ea typeface="华文新魏"/>
              </a:rPr>
              <a:t>品读课文，把握形象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4" grpId="0"/>
      <p:bldP spid="573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0" y="981075"/>
            <a:ext cx="8748713" cy="2554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en-US" sz="4000" b="1">
              <a:solidFill>
                <a:schemeClr val="accent2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chemeClr val="accent2"/>
                </a:solidFill>
                <a:latin typeface="Times New Roman" pitchFamily="18" charset="0"/>
              </a:rPr>
              <a:t>泥人张</a:t>
            </a:r>
            <a:r>
              <a:rPr kumimoji="1" lang="en-US" altLang="zh-CN" sz="4000" b="1">
                <a:solidFill>
                  <a:schemeClr val="accent2"/>
                </a:solidFill>
                <a:latin typeface="Times New Roman" pitchFamily="18" charset="0"/>
              </a:rPr>
              <a:t>-----</a:t>
            </a:r>
            <a:r>
              <a:rPr kumimoji="1" lang="zh-CN" altLang="en-US" sz="4000" b="1">
                <a:solidFill>
                  <a:schemeClr val="accent2"/>
                </a:solidFill>
                <a:latin typeface="Times New Roman" pitchFamily="18" charset="0"/>
              </a:rPr>
              <a:t>捏泥人，单只妙手见功夫；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chemeClr val="accent2"/>
                </a:solidFill>
                <a:latin typeface="Times New Roman" pitchFamily="18" charset="0"/>
              </a:rPr>
              <a:t>                   护尊严，一身傲骨笑权贵。</a:t>
            </a: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1042988" y="5516563"/>
            <a:ext cx="78501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400" b="1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沉稳   干练   捏泥人的水平高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1125538"/>
            <a:ext cx="8928100" cy="503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chemeClr val="accent2"/>
                </a:solidFill>
                <a:ea typeface="华文细黑" pitchFamily="2" charset="-122"/>
              </a:rPr>
              <a:t>《</a:t>
            </a:r>
            <a:r>
              <a:rPr lang="zh-CN" altLang="en-US" sz="3600" b="1">
                <a:solidFill>
                  <a:schemeClr val="accent2"/>
                </a:solidFill>
                <a:ea typeface="华文细黑" pitchFamily="2" charset="-122"/>
              </a:rPr>
              <a:t>泥人张</a:t>
            </a:r>
            <a:r>
              <a:rPr lang="en-US" altLang="zh-CN" sz="3600" b="1">
                <a:solidFill>
                  <a:schemeClr val="accent2"/>
                </a:solidFill>
                <a:ea typeface="华文细黑" pitchFamily="2" charset="-122"/>
              </a:rPr>
              <a:t>》</a:t>
            </a:r>
            <a:r>
              <a:rPr lang="zh-CN" altLang="en-US" sz="3600" b="1">
                <a:solidFill>
                  <a:schemeClr val="accent2"/>
                </a:solidFill>
                <a:ea typeface="华文细黑" pitchFamily="2" charset="-122"/>
              </a:rPr>
              <a:t>则是把泥人张放到与海张五的较量中来表现他的</a:t>
            </a:r>
            <a:r>
              <a:rPr lang="zh-CN" altLang="en-US" sz="36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“</a:t>
            </a:r>
            <a:r>
              <a:rPr lang="zh-CN" altLang="en-US" sz="3600" b="1">
                <a:solidFill>
                  <a:schemeClr val="accent2"/>
                </a:solidFill>
                <a:ea typeface="华文细黑" pitchFamily="2" charset="-122"/>
              </a:rPr>
              <a:t>神奇</a:t>
            </a:r>
            <a:r>
              <a:rPr lang="zh-CN" altLang="en-US" sz="36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”</a:t>
            </a:r>
            <a:r>
              <a:rPr lang="zh-CN" altLang="en-US" sz="3600" b="1">
                <a:solidFill>
                  <a:schemeClr val="accent2"/>
                </a:solidFill>
                <a:ea typeface="华文细黑" pitchFamily="2" charset="-122"/>
              </a:rPr>
              <a:t>。所以，写</a:t>
            </a:r>
            <a:r>
              <a:rPr lang="zh-CN" altLang="en-US" sz="36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“</a:t>
            </a:r>
            <a:r>
              <a:rPr lang="zh-CN" altLang="en-US" sz="3600" b="1">
                <a:solidFill>
                  <a:schemeClr val="accent2"/>
                </a:solidFill>
                <a:ea typeface="华文细黑" pitchFamily="2" charset="-122"/>
              </a:rPr>
              <a:t>泥人张</a:t>
            </a:r>
            <a:r>
              <a:rPr lang="zh-CN" altLang="en-US" sz="36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”</a:t>
            </a:r>
            <a:r>
              <a:rPr lang="zh-CN" altLang="en-US" sz="3600" b="1">
                <a:solidFill>
                  <a:schemeClr val="accent2"/>
                </a:solidFill>
                <a:ea typeface="华文细黑" pitchFamily="2" charset="-122"/>
              </a:rPr>
              <a:t>时，用单刀直入法切入正题，面对张海五的挑衅，人们都等着看泥人张怎样</a:t>
            </a:r>
            <a:r>
              <a:rPr lang="zh-CN" altLang="en-US" sz="36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“</a:t>
            </a:r>
            <a:r>
              <a:rPr lang="zh-CN" altLang="en-US" sz="3600" b="1">
                <a:solidFill>
                  <a:schemeClr val="accent2"/>
                </a:solidFill>
                <a:ea typeface="华文细黑" pitchFamily="2" charset="-122"/>
              </a:rPr>
              <a:t>回报</a:t>
            </a:r>
            <a:r>
              <a:rPr lang="zh-CN" altLang="en-US" sz="36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”</a:t>
            </a:r>
            <a:r>
              <a:rPr lang="zh-CN" altLang="en-US" sz="3600" b="1">
                <a:solidFill>
                  <a:schemeClr val="accent2"/>
                </a:solidFill>
                <a:ea typeface="华文细黑" pitchFamily="2" charset="-122"/>
              </a:rPr>
              <a:t>，却先写泥人张的沉稳，小作反击，而事后的反击更是令人叫绝。叙事中重重设置悬念，将简单的故事情节安排得曲折有致，生动地写出了</a:t>
            </a:r>
            <a:r>
              <a:rPr lang="zh-CN" altLang="en-US" sz="36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“</a:t>
            </a:r>
            <a:r>
              <a:rPr lang="zh-CN" altLang="en-US" sz="3600" b="1">
                <a:solidFill>
                  <a:schemeClr val="accent2"/>
                </a:solidFill>
                <a:ea typeface="华文细黑" pitchFamily="2" charset="-122"/>
              </a:rPr>
              <a:t>泥人张</a:t>
            </a:r>
            <a:r>
              <a:rPr lang="zh-CN" altLang="en-US" sz="36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”</a:t>
            </a:r>
            <a:r>
              <a:rPr lang="zh-CN" altLang="en-US" sz="3600" b="1">
                <a:solidFill>
                  <a:schemeClr val="accent2"/>
                </a:solidFill>
                <a:ea typeface="华文细黑" pitchFamily="2" charset="-122"/>
              </a:rPr>
              <a:t>超凡的技艺和独特的个性风格。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4000" b="1" smtClean="0">
                <a:solidFill>
                  <a:srgbClr val="FF0066"/>
                </a:solidFill>
              </a:rPr>
              <a:t>写</a:t>
            </a:r>
            <a:r>
              <a:rPr lang="zh-CN" altLang="en-US" sz="4000" b="1" smtClean="0">
                <a:solidFill>
                  <a:srgbClr val="FF0066"/>
                </a:solidFill>
                <a:latin typeface="Arial" charset="0"/>
              </a:rPr>
              <a:t>“</a:t>
            </a:r>
            <a:r>
              <a:rPr lang="zh-CN" altLang="en-US" sz="4000" b="1" smtClean="0">
                <a:solidFill>
                  <a:srgbClr val="FF0066"/>
                </a:solidFill>
              </a:rPr>
              <a:t>泥人张</a:t>
            </a:r>
            <a:r>
              <a:rPr lang="zh-CN" altLang="en-US" sz="4000" b="1" smtClean="0">
                <a:solidFill>
                  <a:srgbClr val="FF0066"/>
                </a:solidFill>
                <a:latin typeface="Arial" charset="0"/>
              </a:rPr>
              <a:t>”</a:t>
            </a:r>
            <a:r>
              <a:rPr lang="zh-CN" altLang="en-US" sz="4000" b="1" smtClean="0">
                <a:solidFill>
                  <a:srgbClr val="FF0066"/>
                </a:solidFill>
              </a:rPr>
              <a:t>时，作者又是怎样来交代这一生存法则的？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3114675"/>
            <a:ext cx="7534275" cy="2198688"/>
          </a:xfrm>
        </p:spPr>
        <p:txBody>
          <a:bodyPr/>
          <a:lstStyle/>
          <a:p>
            <a:pPr eaLnBrk="1" hangingPunct="1"/>
            <a:r>
              <a:rPr lang="en-US" altLang="zh-CN" sz="4000" b="1" smtClean="0">
                <a:latin typeface="Arial" charset="0"/>
              </a:rPr>
              <a:t>“</a:t>
            </a:r>
            <a:r>
              <a:rPr lang="zh-CN" altLang="en-US" sz="4000" b="1" smtClean="0"/>
              <a:t>手艺人靠的是手，手上就得有绝活</a:t>
            </a:r>
            <a:r>
              <a:rPr lang="zh-CN" altLang="en-US" sz="4000" b="1" smtClean="0">
                <a:latin typeface="Arial" charset="0"/>
              </a:rPr>
              <a:t>”</a:t>
            </a:r>
            <a:endParaRPr lang="zh-CN" altLang="en-US" sz="4000" b="1" smtClean="0"/>
          </a:p>
          <a:p>
            <a:pPr eaLnBrk="1" hangingPunct="1"/>
            <a:r>
              <a:rPr lang="zh-CN" altLang="en-US" sz="4000" b="1" smtClean="0">
                <a:latin typeface="Arial" charset="0"/>
              </a:rPr>
              <a:t>“</a:t>
            </a:r>
            <a:r>
              <a:rPr lang="zh-CN" altLang="en-US" sz="4000" b="1" smtClean="0"/>
              <a:t>手艺人靠手吃饭，求谁？怵谁？</a:t>
            </a:r>
            <a:r>
              <a:rPr lang="zh-CN" altLang="en-US" sz="4000" b="1" smtClean="0">
                <a:latin typeface="Arial" charset="0"/>
              </a:rPr>
              <a:t>”</a:t>
            </a:r>
            <a:endParaRPr lang="zh-CN" altLang="en-US" sz="4000" b="1" smtClean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395288" y="692150"/>
            <a:ext cx="8135937" cy="545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</a:rPr>
              <a:t>        </a:t>
            </a:r>
            <a:r>
              <a:rPr lang="zh-CN" altLang="en-US" sz="3200" b="1">
                <a:latin typeface="Times New Roman" pitchFamily="18" charset="0"/>
              </a:rPr>
              <a:t>但是，在如今的商品经济社会里，这个观点未必都行得通。我们听过</a:t>
            </a:r>
            <a:r>
              <a:rPr lang="zh-CN" altLang="en-US" sz="3200" b="1"/>
              <a:t>“</a:t>
            </a:r>
            <a:r>
              <a:rPr lang="zh-CN" altLang="en-US" sz="3200" b="1">
                <a:latin typeface="Times New Roman" pitchFamily="18" charset="0"/>
              </a:rPr>
              <a:t>适者生存，不进则退</a:t>
            </a:r>
            <a:r>
              <a:rPr lang="zh-CN" altLang="en-US" sz="3200" b="1"/>
              <a:t>”</a:t>
            </a:r>
            <a:r>
              <a:rPr lang="zh-CN" altLang="en-US" sz="3200" b="1">
                <a:latin typeface="Times New Roman" pitchFamily="18" charset="0"/>
              </a:rPr>
              <a:t>，</a:t>
            </a:r>
            <a:r>
              <a:rPr lang="zh-CN" altLang="en-US" sz="3200" b="1"/>
              <a:t>“</a:t>
            </a:r>
            <a:r>
              <a:rPr lang="zh-CN" altLang="en-US" sz="3200" b="1">
                <a:latin typeface="Times New Roman" pitchFamily="18" charset="0"/>
              </a:rPr>
              <a:t>识时务者为俊杰</a:t>
            </a:r>
            <a:r>
              <a:rPr lang="zh-CN" altLang="en-US" sz="3200" b="1"/>
              <a:t>”</a:t>
            </a:r>
            <a:r>
              <a:rPr lang="zh-CN" altLang="en-US" sz="3200" b="1">
                <a:latin typeface="Times New Roman" pitchFamily="18" charset="0"/>
              </a:rPr>
              <a:t>之类的话，姑且不论它们产生的背景，就生存而言还是要讲究点科学性、技巧性，当然要在不丧失尊严的前提下。如今的社会，不可以没有信息，不可以不关注时代的潮流，不可以不和他人沟通、合作，更不可以没有法律意识。所以说，未来社会需求多元的、复合型的、综合素质高的人才，希望同学们明确目标，努力奋斗，让自己成为时代的新人</a:t>
            </a:r>
            <a:r>
              <a:rPr lang="en-US" altLang="zh-CN" sz="3200" b="1">
                <a:latin typeface="Times New Roman" pitchFamily="18" charset="0"/>
              </a:rPr>
              <a:t>!</a:t>
            </a:r>
          </a:p>
        </p:txBody>
      </p:sp>
    </p:spTree>
  </p:cSld>
  <p:clrMapOvr>
    <a:masterClrMapping/>
  </p:clrMapOvr>
  <p:transition>
    <p:blinds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0001.我乐网-泥人张 朗诵_baofeng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387424"/>
            <a:ext cx="9144000" cy="7245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849516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b="1" smtClean="0">
                <a:solidFill>
                  <a:schemeClr val="tx1"/>
                </a:solidFill>
              </a:rPr>
              <a:t>第一幕：    挑衅</a:t>
            </a:r>
            <a:br>
              <a:rPr lang="zh-CN" altLang="en-US" sz="3600" b="1" smtClean="0">
                <a:solidFill>
                  <a:schemeClr val="tx1"/>
                </a:solidFill>
              </a:rPr>
            </a:br>
            <a:endParaRPr lang="zh-CN" altLang="en-US" sz="3600" b="1" smtClean="0">
              <a:solidFill>
                <a:schemeClr val="tx1"/>
              </a:solidFill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101850"/>
            <a:ext cx="8305800" cy="4114800"/>
          </a:xfrm>
        </p:spPr>
        <p:txBody>
          <a:bodyPr/>
          <a:lstStyle/>
          <a:p>
            <a:pPr marL="457200" indent="-457200" algn="just"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 smtClean="0"/>
              <a:t>时间：咸丰年间下雨的一天</a:t>
            </a:r>
          </a:p>
          <a:p>
            <a:pPr marL="457200" indent="-457200" algn="just"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 smtClean="0"/>
              <a:t>地点：天庆馆内</a:t>
            </a:r>
          </a:p>
          <a:p>
            <a:pPr marL="457200" indent="-457200" algn="just"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 smtClean="0"/>
              <a:t>人物：泥人张，店小二，海张五，随从甲，随从乙，客人甲，客人乙</a:t>
            </a:r>
          </a:p>
          <a:p>
            <a:pPr marL="457200" indent="-457200" algn="just"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 smtClean="0"/>
              <a:t>背景：一天下午，天下着雨，泥人张独自坐在天庆馆里喝酒。</a:t>
            </a:r>
          </a:p>
          <a:p>
            <a:pPr marL="457200" indent="-457200" algn="just"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 smtClean="0"/>
              <a:t>画外音：泥人张边饮酒，边观察食客，边上人在 做什么他都不管。</a:t>
            </a:r>
          </a:p>
          <a:p>
            <a:pPr marL="457200" indent="-457200" algn="ctr"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en-US" altLang="zh-CN" sz="2800" b="1" dirty="0" smtClean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0" y="1066800"/>
            <a:ext cx="8382000" cy="5226050"/>
          </a:xfrm>
        </p:spPr>
        <p:txBody>
          <a:bodyPr/>
          <a:lstStyle/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zh-CN" altLang="en-US" b="1" smtClean="0"/>
              <a:t>海张五：（挺着肚子，眼睛轻蔑地往店里一扫）今儿就这吧！平常大鱼大肉吃多了，今儿爷我换换口味！只是这人</a:t>
            </a:r>
            <a:r>
              <a:rPr lang="en-US" altLang="zh-CN" b="1" smtClean="0">
                <a:latin typeface="Arial" charset="0"/>
              </a:rPr>
              <a:t>……</a:t>
            </a:r>
            <a:endParaRPr lang="en-US" altLang="zh-CN" b="1" smtClean="0"/>
          </a:p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zh-CN" altLang="en-US" b="1" smtClean="0"/>
              <a:t>随从甲</a:t>
            </a:r>
            <a:r>
              <a:rPr lang="en-US" altLang="zh-CN" b="1" smtClean="0">
                <a:sym typeface="Wingdings" pitchFamily="2" charset="2"/>
              </a:rPr>
              <a:t>(</a:t>
            </a:r>
            <a:r>
              <a:rPr lang="zh-CN" altLang="en-US" b="1" smtClean="0">
                <a:sym typeface="Wingdings" pitchFamily="2" charset="2"/>
              </a:rPr>
              <a:t>立刻心领神会</a:t>
            </a:r>
            <a:r>
              <a:rPr lang="en-US" altLang="zh-CN" b="1" smtClean="0">
                <a:sym typeface="Wingdings" pitchFamily="2" charset="2"/>
              </a:rPr>
              <a:t>)</a:t>
            </a:r>
            <a:r>
              <a:rPr lang="zh-CN" altLang="en-US" b="1" smtClean="0"/>
              <a:t>喂！让让，让让，你，那儿去，你们三个，滚到一边。小二，小二，张五爷来了，怎么还不招呼呀？</a:t>
            </a:r>
          </a:p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zh-CN" altLang="en-US" b="1" smtClean="0"/>
              <a:t>店小二：（满脸堆笑地跑来）哟！真不好意思，益照临的张五爷？稀客，稀客，来，张五爷这总共三位，里边请</a:t>
            </a:r>
            <a:r>
              <a:rPr lang="en-US" altLang="zh-CN" b="1" smtClean="0">
                <a:latin typeface="Arial" charset="0"/>
              </a:rPr>
              <a:t>——</a:t>
            </a:r>
            <a:r>
              <a:rPr lang="zh-CN" altLang="en-US" b="1" smtClean="0"/>
              <a:t>请到上等雅座！</a:t>
            </a:r>
          </a:p>
          <a:p>
            <a:pPr algn="just" eaLnBrk="1" hangingPunct="1">
              <a:spcBef>
                <a:spcPct val="50000"/>
              </a:spcBef>
              <a:buFontTx/>
              <a:buNone/>
            </a:pPr>
            <a:endParaRPr lang="zh-CN" altLang="en-US" b="1" smtClean="0"/>
          </a:p>
          <a:p>
            <a:pPr eaLnBrk="1" hangingPunct="1"/>
            <a:endParaRPr lang="en-US" altLang="zh-CN" smtClean="0"/>
          </a:p>
        </p:txBody>
      </p:sp>
    </p:spTree>
  </p:cSld>
  <p:clrMapOvr>
    <a:masterClrMapping/>
  </p:clrMapOvr>
  <p:transition>
    <p:blinds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686800" cy="522605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zh-CN" altLang="en-US" b="1" smtClean="0"/>
              <a:t>客人甲：哎！这人谁呀，排场这么大！</a:t>
            </a:r>
          </a:p>
          <a:p>
            <a:pPr algn="just" eaLnBrk="1" hangingPunct="1">
              <a:buFontTx/>
              <a:buNone/>
            </a:pPr>
            <a:r>
              <a:rPr lang="zh-CN" altLang="en-US" b="1" smtClean="0"/>
              <a:t>客人乙：（用手放嘴前）嘘！你小声点。这人呀！当下，城里城外最冲的要算这靠着贩盐赚下金山的张锦文。他当年由于喂盛京将军海仁卖命，被海大人收为义子，排行老五，所以大伙背后都叫他</a:t>
            </a:r>
            <a:r>
              <a:rPr lang="zh-CN" altLang="en-US" b="1" smtClean="0">
                <a:latin typeface="Arial" charset="0"/>
              </a:rPr>
              <a:t>“</a:t>
            </a:r>
            <a:r>
              <a:rPr lang="zh-CN" altLang="en-US" b="1" smtClean="0"/>
              <a:t>海张五</a:t>
            </a:r>
            <a:r>
              <a:rPr lang="zh-CN" altLang="en-US" b="1" smtClean="0">
                <a:latin typeface="Arial" charset="0"/>
              </a:rPr>
              <a:t>”</a:t>
            </a:r>
            <a:r>
              <a:rPr lang="zh-CN" altLang="en-US" b="1" smtClean="0"/>
              <a:t>！在天津卫这个地方，谁有钱谁横，官儿也怕三分。</a:t>
            </a:r>
          </a:p>
          <a:p>
            <a:pPr algn="just" eaLnBrk="1" hangingPunct="1">
              <a:buFontTx/>
              <a:buNone/>
            </a:pPr>
            <a:r>
              <a:rPr lang="zh-CN" altLang="en-US" b="1" smtClean="0"/>
              <a:t>客人甲：（恍然大悟）噢！怪不得那么傲！</a:t>
            </a:r>
          </a:p>
          <a:p>
            <a:pPr algn="just" eaLnBrk="1" hangingPunct="1">
              <a:buFontTx/>
              <a:buNone/>
            </a:pPr>
            <a:r>
              <a:rPr lang="zh-CN" altLang="en-US" b="1" smtClean="0"/>
              <a:t>客人乙：这种人咱们最好别理，吃完快走喽！</a:t>
            </a:r>
          </a:p>
          <a:p>
            <a:pPr eaLnBrk="1" hangingPunct="1"/>
            <a:endParaRPr lang="zh-CN" altLang="en-US" b="1" smtClean="0"/>
          </a:p>
          <a:p>
            <a:pPr eaLnBrk="1" hangingPunct="1"/>
            <a:endParaRPr lang="en-US" altLang="zh-CN" smtClean="0"/>
          </a:p>
        </p:txBody>
      </p:sp>
    </p:spTree>
  </p:cSld>
  <p:clrMapOvr>
    <a:masterClrMapping/>
  </p:clrMapOvr>
  <p:transition>
    <p:blinds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4800" y="838200"/>
            <a:ext cx="8534400" cy="5378450"/>
          </a:xfrm>
        </p:spPr>
        <p:txBody>
          <a:bodyPr/>
          <a:lstStyle/>
          <a:p>
            <a:pPr marL="457200" indent="-457200" algn="just" eaLnBrk="1" hangingPunct="1">
              <a:buFontTx/>
              <a:buNone/>
            </a:pPr>
            <a:r>
              <a:rPr lang="zh-CN" altLang="en-US" sz="2800" b="1" smtClean="0"/>
              <a:t>泥人张</a:t>
            </a:r>
            <a:r>
              <a:rPr lang="en-US" altLang="zh-CN" sz="2800" b="1" smtClean="0"/>
              <a:t>;(</a:t>
            </a:r>
            <a:r>
              <a:rPr lang="zh-CN" altLang="en-US" sz="2800" b="1" smtClean="0"/>
              <a:t>用眼睛不屑地瞥了海张五一眼</a:t>
            </a:r>
            <a:r>
              <a:rPr lang="en-US" altLang="zh-CN" sz="2800" b="1" smtClean="0"/>
              <a:t>)</a:t>
            </a:r>
            <a:r>
              <a:rPr lang="zh-CN" altLang="en-US" sz="2800" b="1" smtClean="0"/>
              <a:t>今个呀！这里又要不清净了！</a:t>
            </a:r>
          </a:p>
          <a:p>
            <a:pPr marL="457200" indent="-457200" algn="just" eaLnBrk="1" hangingPunct="1">
              <a:buFontTx/>
              <a:buNone/>
            </a:pPr>
            <a:r>
              <a:rPr lang="zh-CN" altLang="en-US" sz="2800" b="1" smtClean="0"/>
              <a:t>海张五：哎！（斜着眼睛）那老头好像不把我看在眼里，他谁呀！</a:t>
            </a:r>
          </a:p>
          <a:p>
            <a:pPr marL="457200" indent="-457200" algn="just" eaLnBrk="1" hangingPunct="1">
              <a:buFontTx/>
              <a:buNone/>
            </a:pPr>
            <a:r>
              <a:rPr lang="zh-CN" altLang="en-US" sz="2800" b="1" smtClean="0"/>
              <a:t>随从甲：听说是个捏泥的，不如</a:t>
            </a:r>
            <a:r>
              <a:rPr lang="en-US" altLang="zh-CN" sz="2800" b="1" smtClean="0">
                <a:latin typeface="Arial" charset="0"/>
              </a:rPr>
              <a:t>……</a:t>
            </a:r>
            <a:r>
              <a:rPr lang="zh-CN" altLang="en-US" sz="2800" b="1" smtClean="0"/>
              <a:t>（随即发出一阵坏笑）</a:t>
            </a:r>
          </a:p>
          <a:p>
            <a:pPr marL="457200" indent="-457200" algn="just" eaLnBrk="1" hangingPunct="1">
              <a:buFontTx/>
              <a:buNone/>
            </a:pPr>
            <a:r>
              <a:rPr lang="zh-CN" altLang="en-US" sz="2800" b="1" smtClean="0"/>
              <a:t>随从乙：好呀！（尖细着嗓子）他呀！台下一边看戏一边手在袖子里捏泥人。捏完拿出一瞧，台上嘛样，他捏的嘛样！</a:t>
            </a:r>
          </a:p>
          <a:p>
            <a:pPr marL="457200" indent="-457200" algn="just" eaLnBrk="1" hangingPunct="1">
              <a:buFontTx/>
              <a:buNone/>
            </a:pPr>
            <a:r>
              <a:rPr lang="zh-CN" altLang="en-US" sz="2800" b="1" smtClean="0"/>
              <a:t>海张五；（立即接道，嗓门又出粗又大）在哪里？袖子里？我看是在裤裆里捏吧！哈哈哈！</a:t>
            </a:r>
          </a:p>
          <a:p>
            <a:pPr marL="457200" indent="-457200" eaLnBrk="1" hangingPunct="1"/>
            <a:endParaRPr lang="zh-CN" altLang="en-US" sz="2800" b="1" smtClean="0"/>
          </a:p>
          <a:p>
            <a:pPr marL="457200" indent="-457200" eaLnBrk="1" hangingPunct="1"/>
            <a:endParaRPr lang="en-US" altLang="zh-CN" sz="2800" smtClean="0"/>
          </a:p>
        </p:txBody>
      </p:sp>
    </p:spTree>
  </p:cSld>
  <p:clrMapOvr>
    <a:masterClrMapping/>
  </p:clrMapOvr>
  <p:transition>
    <p:blinds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3275013" y="360363"/>
            <a:ext cx="5868987" cy="6497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latin typeface="Times New Roman" pitchFamily="18" charset="0"/>
                <a:ea typeface="华文新魏" pitchFamily="2" charset="-122"/>
              </a:rPr>
              <a:t>       《</a:t>
            </a:r>
            <a:r>
              <a:rPr lang="zh-CN" altLang="en-US" sz="2800" b="1" dirty="0">
                <a:latin typeface="Times New Roman" pitchFamily="18" charset="0"/>
                <a:ea typeface="华文新魏" pitchFamily="2" charset="-122"/>
              </a:rPr>
              <a:t>俗世奇人</a:t>
            </a:r>
            <a:r>
              <a:rPr lang="en-US" altLang="zh-CN" sz="2800" b="1" dirty="0">
                <a:latin typeface="Times New Roman" pitchFamily="18" charset="0"/>
                <a:ea typeface="华文新魏" pitchFamily="2" charset="-122"/>
              </a:rPr>
              <a:t>》</a:t>
            </a:r>
            <a:r>
              <a:rPr lang="zh-CN" altLang="en-US" sz="2800" b="1" dirty="0">
                <a:latin typeface="Times New Roman" pitchFamily="18" charset="0"/>
                <a:ea typeface="华文新魏" pitchFamily="2" charset="-122"/>
              </a:rPr>
              <a:t>共有</a:t>
            </a:r>
            <a:r>
              <a:rPr lang="en-US" altLang="zh-CN" sz="2800" b="1" dirty="0">
                <a:latin typeface="Times New Roman" pitchFamily="18" charset="0"/>
                <a:ea typeface="华文新魏" pitchFamily="2" charset="-122"/>
              </a:rPr>
              <a:t>19</a:t>
            </a:r>
            <a:r>
              <a:rPr lang="zh-CN" altLang="en-US" sz="2800" b="1" dirty="0">
                <a:latin typeface="Times New Roman" pitchFamily="18" charset="0"/>
                <a:ea typeface="华文新魏" pitchFamily="2" charset="-122"/>
              </a:rPr>
              <a:t>篇作品，是作者的文化小说的最后一个系列。文章用天津话以及古典小说的白描入笔，极具有故事性和传奇性，并由日本画家作了精美的插图。旧天津卫本是水陆码头，近百余年来，举凡中华大灾大难，无不首当其冲，因而生出各种怪异人物，既在显耀上层，更在市井民间。这些人物空前绝后，然而都是俗世里的俗人；这些事情匪夷所思，却都是真人真事</a:t>
            </a:r>
            <a:r>
              <a:rPr lang="en-US" altLang="zh-CN" sz="2800" b="1" dirty="0">
                <a:latin typeface="Times New Roman" pitchFamily="18" charset="0"/>
                <a:ea typeface="华文新魏" pitchFamily="2" charset="-122"/>
              </a:rPr>
              <a:t>——</a:t>
            </a:r>
            <a:r>
              <a:rPr lang="zh-CN" altLang="en-US" sz="2800" b="1" dirty="0">
                <a:latin typeface="Times New Roman" pitchFamily="18" charset="0"/>
                <a:ea typeface="华文新魏" pitchFamily="2" charset="-122"/>
              </a:rPr>
              <a:t>在冯骥才独到的眼里、幽默的笔下，这些“俗世奇人”个个显的生动有趣，活灵活现。</a:t>
            </a:r>
            <a:br>
              <a:rPr lang="zh-CN" altLang="en-US" sz="2800" b="1" dirty="0">
                <a:latin typeface="Times New Roman" pitchFamily="18" charset="0"/>
                <a:ea typeface="华文新魏" pitchFamily="2" charset="-122"/>
              </a:rPr>
            </a:br>
            <a:endParaRPr lang="zh-CN" altLang="en-US" sz="2800" b="1" dirty="0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1989138"/>
            <a:ext cx="3563938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3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冯骥才</a:t>
            </a:r>
            <a:r>
              <a:rPr kumimoji="1" lang="en-US" altLang="zh-CN" sz="3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(1942</a:t>
            </a:r>
            <a:r>
              <a:rPr kumimoji="1" lang="zh-CN" altLang="en-US" sz="3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～    </a:t>
            </a:r>
            <a:r>
              <a:rPr kumimoji="1" lang="en-US" altLang="zh-CN" sz="3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)</a:t>
            </a:r>
            <a:r>
              <a:rPr kumimoji="1" lang="zh-CN" altLang="en-US" sz="3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，当代作家。代表作</a:t>
            </a:r>
            <a:r>
              <a:rPr kumimoji="1" lang="zh-CN" altLang="en-US" sz="3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短篇小说</a:t>
            </a:r>
            <a:r>
              <a:rPr kumimoji="1" lang="en-US" altLang="zh-CN" sz="3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《</a:t>
            </a:r>
            <a:r>
              <a:rPr kumimoji="1" lang="zh-CN" altLang="en-US" sz="3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雕花烟斗</a:t>
            </a:r>
            <a:r>
              <a:rPr kumimoji="1" lang="en-US" altLang="zh-CN" sz="3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》</a:t>
            </a:r>
            <a:r>
              <a:rPr kumimoji="1" lang="zh-CN" altLang="en-US" sz="3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，中篇小说</a:t>
            </a:r>
            <a:r>
              <a:rPr kumimoji="1" lang="en-US" altLang="zh-CN" sz="3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《</a:t>
            </a:r>
            <a:r>
              <a:rPr kumimoji="1" lang="zh-CN" altLang="en-US" sz="3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啊</a:t>
            </a:r>
            <a:r>
              <a:rPr kumimoji="1" lang="en-US" altLang="zh-CN" sz="3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!》</a:t>
            </a:r>
            <a:r>
              <a:rPr kumimoji="1" lang="zh-CN" altLang="en-US" sz="3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、</a:t>
            </a:r>
            <a:r>
              <a:rPr kumimoji="1" lang="en-US" altLang="zh-CN" sz="3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《</a:t>
            </a:r>
            <a:r>
              <a:rPr kumimoji="1" lang="zh-CN" altLang="en-US" sz="3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神鞭</a:t>
            </a:r>
            <a:r>
              <a:rPr kumimoji="1" lang="en-US" altLang="zh-CN" sz="3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》</a:t>
            </a:r>
            <a:r>
              <a:rPr kumimoji="1" lang="en-US" altLang="zh-CN" sz="2800">
                <a:solidFill>
                  <a:srgbClr val="0000FF"/>
                </a:solidFill>
                <a:latin typeface="Times New Roman" pitchFamily="18" charset="0"/>
                <a:ea typeface="华文新魏" pitchFamily="2" charset="-122"/>
              </a:rPr>
              <a:t> </a:t>
            </a:r>
          </a:p>
        </p:txBody>
      </p:sp>
      <p:pic>
        <p:nvPicPr>
          <p:cNvPr id="6148" name="Picture 4" descr="n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508500"/>
            <a:ext cx="2808288" cy="210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漫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60350"/>
            <a:ext cx="1211263" cy="158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0" y="838200"/>
            <a:ext cx="7772400" cy="5378450"/>
          </a:xfrm>
        </p:spPr>
        <p:txBody>
          <a:bodyPr/>
          <a:lstStyle/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/>
              <a:t>随从甲、乙：</a:t>
            </a:r>
            <a:r>
              <a:rPr lang="en-US" altLang="zh-CN" b="1" smtClean="0"/>
              <a:t>(</a:t>
            </a:r>
            <a:r>
              <a:rPr lang="zh-CN" altLang="en-US" b="1" smtClean="0"/>
              <a:t>附和着</a:t>
            </a:r>
            <a:r>
              <a:rPr lang="en-US" altLang="zh-CN" b="1" smtClean="0"/>
              <a:t>)</a:t>
            </a:r>
            <a:r>
              <a:rPr lang="zh-CN" altLang="en-US" b="1" smtClean="0"/>
              <a:t>哈哈！大人说得对！哈哈</a:t>
            </a:r>
            <a:r>
              <a:rPr lang="en-US" altLang="zh-CN" b="1" smtClean="0">
                <a:latin typeface="Arial" charset="0"/>
              </a:rPr>
              <a:t>……</a:t>
            </a:r>
            <a:r>
              <a:rPr lang="zh-CN" altLang="en-US" b="1" smtClean="0"/>
              <a:t>！</a:t>
            </a:r>
          </a:p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/>
              <a:t>客人乙：嘿！这下好戏可开场喽！海张五不知道，这泥人张也不是好欺负的！</a:t>
            </a:r>
          </a:p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/>
              <a:t>泥人张：（左手伸到桌下，打鞋底下下抠下一块泥巴，右手依然端着酒杯，左手却摆弄着那团泥巴。）唉！坐了那么久，活动一下筋骨也好！（把泥团往桌上一戳。）小二，结帐！</a:t>
            </a:r>
          </a:p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/>
              <a:t>客人甲：咱看看去！走向泥人张的桌边）</a:t>
            </a:r>
          </a:p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/>
              <a:t>客人乙：唉！别，少惹</a:t>
            </a:r>
            <a:r>
              <a:rPr lang="en-US" altLang="zh-CN" b="1" smtClean="0">
                <a:latin typeface="Arial" charset="0"/>
              </a:rPr>
              <a:t>……</a:t>
            </a:r>
            <a:endParaRPr lang="en-US" altLang="zh-CN" b="1" smtClean="0"/>
          </a:p>
          <a:p>
            <a:pPr marL="457200" indent="-457200" algn="just" eaLnBrk="1" hangingPunct="1">
              <a:lnSpc>
                <a:spcPct val="90000"/>
              </a:lnSpc>
            </a:pPr>
            <a:endParaRPr lang="en-US" altLang="zh-CN" b="1" smtClean="0"/>
          </a:p>
          <a:p>
            <a:pPr marL="457200" indent="-457200" eaLnBrk="1" hangingPunct="1">
              <a:lnSpc>
                <a:spcPct val="90000"/>
              </a:lnSpc>
            </a:pPr>
            <a:endParaRPr lang="en-US" altLang="zh-CN" smtClean="0"/>
          </a:p>
        </p:txBody>
      </p:sp>
    </p:spTree>
  </p:cSld>
  <p:clrMapOvr>
    <a:masterClrMapping/>
  </p:clrMapOvr>
  <p:transition>
    <p:blinds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0" y="762000"/>
            <a:ext cx="7772400" cy="537845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zh-CN" altLang="en-US" b="1" smtClean="0"/>
              <a:t>客人甲（小声地）：哟，瓢似的脑袋，小鼓眼儿，一脸狂气！不是海张五嘛！哈哈！真像！哈哈！哈哈哈！</a:t>
            </a:r>
          </a:p>
          <a:p>
            <a:pPr algn="just" eaLnBrk="1" hangingPunct="1">
              <a:buFontTx/>
              <a:buNone/>
            </a:pPr>
            <a:r>
              <a:rPr lang="zh-CN" altLang="en-US" b="1" smtClean="0"/>
              <a:t>店小二：（小声，忍住笑）您老惹了他，小心喽！</a:t>
            </a:r>
          </a:p>
          <a:p>
            <a:pPr algn="just" eaLnBrk="1" hangingPunct="1">
              <a:buFontTx/>
              <a:buNone/>
            </a:pPr>
            <a:r>
              <a:rPr lang="zh-CN" altLang="en-US" b="1" smtClean="0"/>
              <a:t>泥人张：不怕，您瞧着吧！</a:t>
            </a:r>
          </a:p>
          <a:p>
            <a:pPr algn="just" eaLnBrk="1" hangingPunct="1">
              <a:buFontTx/>
              <a:buNone/>
            </a:pPr>
            <a:r>
              <a:rPr lang="zh-CN" altLang="en-US" b="1" smtClean="0"/>
              <a:t>海张五：（没好气地）就这破手艺也想赚钱？贱卖都没人要。</a:t>
            </a:r>
          </a:p>
          <a:p>
            <a:pPr algn="just" eaLnBrk="1" hangingPunct="1">
              <a:buFontTx/>
              <a:buNone/>
            </a:pPr>
            <a:r>
              <a:rPr lang="zh-CN" altLang="en-US" b="1" smtClean="0"/>
              <a:t>泥人张：哼，那就走着瞧！（撑开伞走了）</a:t>
            </a:r>
          </a:p>
          <a:p>
            <a:pPr eaLnBrk="1" hangingPunct="1"/>
            <a:endParaRPr lang="zh-CN" altLang="en-US" b="1" smtClean="0"/>
          </a:p>
          <a:p>
            <a:pPr eaLnBrk="1" hangingPunct="1"/>
            <a:endParaRPr lang="en-US" altLang="zh-CN" smtClean="0"/>
          </a:p>
        </p:txBody>
      </p:sp>
    </p:spTree>
  </p:cSld>
  <p:clrMapOvr>
    <a:masterClrMapping/>
  </p:clrMapOvr>
  <p:transition>
    <p:blinds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第二幕：反击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57200" indent="-457200" algn="just" eaLnBrk="1" hangingPunct="1">
              <a:lnSpc>
                <a:spcPct val="90000"/>
              </a:lnSpc>
            </a:pPr>
            <a:r>
              <a:rPr lang="zh-CN" altLang="en-US" sz="2800" b="1" smtClean="0"/>
              <a:t>时间：第二天</a:t>
            </a:r>
          </a:p>
          <a:p>
            <a:pPr marL="457200" indent="-457200" algn="just" eaLnBrk="1" hangingPunct="1">
              <a:lnSpc>
                <a:spcPct val="90000"/>
              </a:lnSpc>
            </a:pPr>
            <a:r>
              <a:rPr lang="zh-CN" altLang="en-US" sz="2800" b="1" smtClean="0"/>
              <a:t>地点：北门外估衣街</a:t>
            </a:r>
          </a:p>
          <a:p>
            <a:pPr marL="457200" indent="-457200" algn="just" eaLnBrk="1" hangingPunct="1">
              <a:lnSpc>
                <a:spcPct val="90000"/>
              </a:lnSpc>
            </a:pPr>
            <a:r>
              <a:rPr lang="zh-CN" altLang="en-US" sz="2800" b="1" smtClean="0"/>
              <a:t>人物：泥人张，客人甲，小孩甲、乙、丙，张家仆人，海张五</a:t>
            </a:r>
          </a:p>
          <a:p>
            <a:pPr marL="457200" indent="-457200" algn="just" eaLnBrk="1" hangingPunct="1">
              <a:lnSpc>
                <a:spcPct val="90000"/>
              </a:lnSpc>
            </a:pPr>
            <a:r>
              <a:rPr lang="zh-CN" altLang="en-US" sz="2800" b="1" smtClean="0"/>
              <a:t>背景：不大的摊上摆了一二百个海张五的泥像，旁边牌子上书：贱卖海张五。</a:t>
            </a:r>
          </a:p>
          <a:p>
            <a:pPr marL="457200" indent="-457200" algn="just" eaLnBrk="1" hangingPunct="1">
              <a:lnSpc>
                <a:spcPct val="90000"/>
              </a:lnSpc>
            </a:pPr>
            <a:r>
              <a:rPr lang="zh-CN" altLang="en-US" sz="2800" b="1" smtClean="0"/>
              <a:t>画外音：泥人张坐在边上，抽着大烟，一脸严肃。</a:t>
            </a:r>
          </a:p>
          <a:p>
            <a:pPr marL="457200" indent="-457200" algn="ctr" eaLnBrk="1" hangingPunct="1">
              <a:lnSpc>
                <a:spcPct val="90000"/>
              </a:lnSpc>
              <a:buFontTx/>
              <a:buNone/>
            </a:pPr>
            <a:r>
              <a:rPr lang="zh-CN" altLang="en-US" sz="2800" b="1" smtClean="0"/>
              <a:t/>
            </a:r>
            <a:br>
              <a:rPr lang="zh-CN" altLang="en-US" sz="2800" b="1" smtClean="0"/>
            </a:br>
            <a:endParaRPr lang="zh-CN" altLang="en-US" sz="2800" b="1" smtClean="0"/>
          </a:p>
        </p:txBody>
      </p:sp>
    </p:spTree>
  </p:cSld>
  <p:clrMapOvr>
    <a:masterClrMapping/>
  </p:clrMapOvr>
  <p:transition>
    <p:blinds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313" y="333375"/>
            <a:ext cx="8077200" cy="6096000"/>
          </a:xfrm>
        </p:spPr>
        <p:txBody>
          <a:bodyPr/>
          <a:lstStyle/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/>
              <a:t>客人甲：那怎么了，我看看。哈！大脑袋，中溜个子，挺着肚子，简直与海张五一模一样，没想到昨天的事还有后续！我得快去告诉他们（一边捂着嘴笑一边跑着走开了）。</a:t>
            </a:r>
          </a:p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/>
              <a:t>小孩甲：哎！你们看（用手指着牌子）贱</a:t>
            </a:r>
            <a:r>
              <a:rPr lang="en-US" altLang="zh-CN" b="1" smtClean="0">
                <a:latin typeface="Arial" charset="0"/>
              </a:rPr>
              <a:t>—</a:t>
            </a:r>
            <a:r>
              <a:rPr lang="zh-CN" altLang="en-US" b="1" smtClean="0"/>
              <a:t>卖</a:t>
            </a:r>
            <a:r>
              <a:rPr lang="en-US" altLang="zh-CN" b="1" smtClean="0">
                <a:latin typeface="Arial" charset="0"/>
              </a:rPr>
              <a:t>—</a:t>
            </a:r>
            <a:r>
              <a:rPr lang="zh-CN" altLang="en-US" b="1" smtClean="0"/>
              <a:t>海</a:t>
            </a:r>
            <a:r>
              <a:rPr lang="en-US" altLang="zh-CN" b="1" smtClean="0">
                <a:latin typeface="Arial" charset="0"/>
              </a:rPr>
              <a:t>—</a:t>
            </a:r>
            <a:r>
              <a:rPr lang="zh-CN" altLang="en-US" b="1" smtClean="0"/>
              <a:t>张</a:t>
            </a:r>
            <a:r>
              <a:rPr lang="en-US" altLang="zh-CN" b="1" smtClean="0">
                <a:latin typeface="Arial" charset="0"/>
              </a:rPr>
              <a:t>—</a:t>
            </a:r>
            <a:r>
              <a:rPr lang="zh-CN" altLang="en-US" b="1" smtClean="0"/>
              <a:t>五</a:t>
            </a:r>
            <a:r>
              <a:rPr lang="en-US" altLang="zh-CN" b="1" smtClean="0">
                <a:latin typeface="Arial" charset="0"/>
              </a:rPr>
              <a:t>—</a:t>
            </a:r>
            <a:r>
              <a:rPr lang="zh-CN" altLang="en-US" b="1" smtClean="0"/>
              <a:t>哈哈！真好笑！</a:t>
            </a:r>
          </a:p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/>
              <a:t>小孩甲、乙、丙（齐声）：噢！贱卖海张五！（满大街的边跑边喊）贱卖海张五，贱卖海张五喽！</a:t>
            </a:r>
          </a:p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/>
              <a:t>张家仆人：（冲过来指着泥人张）你什么意思，活够了呀！一大清早让哥我到这，我掀了你摊子！</a:t>
            </a:r>
          </a:p>
          <a:p>
            <a:pPr marL="457200" indent="-457200" eaLnBrk="1" hangingPunct="1">
              <a:lnSpc>
                <a:spcPct val="90000"/>
              </a:lnSpc>
            </a:pPr>
            <a:endParaRPr lang="en-US" altLang="zh-CN" smtClean="0"/>
          </a:p>
        </p:txBody>
      </p:sp>
    </p:spTree>
  </p:cSld>
  <p:clrMapOvr>
    <a:masterClrMapping/>
  </p:clrMapOvr>
  <p:transition>
    <p:blinds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685800"/>
            <a:ext cx="8534400" cy="5530850"/>
          </a:xfrm>
        </p:spPr>
        <p:txBody>
          <a:bodyPr/>
          <a:lstStyle/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/>
              <a:t>泥人张：（神态自然）掀呀！掀了我再捏，有本事就买！</a:t>
            </a:r>
          </a:p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/>
              <a:t>张家仆人：（气呼呼的）那这多少钱一个啊？</a:t>
            </a:r>
          </a:p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/>
              <a:t>泥人张：普通人一文钱十个，大名鼎鼎的张五爷嘛，不贵，五十文钱一个！</a:t>
            </a:r>
          </a:p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/>
              <a:t>张家仆人：（大叫）什么？你这不宰人嘛！</a:t>
            </a:r>
          </a:p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/>
              <a:t>泥人张：宰你怎么了？要买快买，不买就滚蛋，别影响我做生意，你看你一来，买泥人的全跑光了。</a:t>
            </a:r>
          </a:p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/>
              <a:t>张家仆人：你别不知好歹！（很生气）我今天还非要掀了这摊子不可！（伸手掀摊子）</a:t>
            </a:r>
          </a:p>
          <a:p>
            <a:pPr marL="457200" indent="-457200" algn="just" eaLnBrk="1" hangingPunct="1">
              <a:lnSpc>
                <a:spcPct val="90000"/>
              </a:lnSpc>
            </a:pPr>
            <a:endParaRPr lang="zh-CN" altLang="en-US" b="1" smtClean="0"/>
          </a:p>
          <a:p>
            <a:pPr marL="457200" indent="-457200" eaLnBrk="1" hangingPunct="1">
              <a:lnSpc>
                <a:spcPct val="90000"/>
              </a:lnSpc>
            </a:pPr>
            <a:endParaRPr lang="en-US" altLang="zh-CN" smtClean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333375"/>
            <a:ext cx="8382000" cy="624840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zh-CN" altLang="en-US" b="1" smtClean="0"/>
              <a:t>海张五：等等，大胆，我叫你来买东西，你竟在这胡闹，退下！（张家仆人下）（皮笑肉不笑）哎！泥人张，你看这些能卖给我吗？给你钱！顺便把模子也给我，成吗？</a:t>
            </a:r>
          </a:p>
          <a:p>
            <a:pPr algn="just" eaLnBrk="1" hangingPunct="1">
              <a:buFontTx/>
              <a:buNone/>
            </a:pPr>
            <a:r>
              <a:rPr lang="zh-CN" altLang="en-US" b="1" smtClean="0"/>
              <a:t>泥人张：（笑笑）成，这些泥人你可以拿走，但模子，三天后再说！</a:t>
            </a:r>
          </a:p>
          <a:p>
            <a:pPr algn="just" eaLnBrk="1" hangingPunct="1">
              <a:buFontTx/>
              <a:buNone/>
            </a:pPr>
            <a:r>
              <a:rPr lang="zh-CN" altLang="en-US" b="1" smtClean="0"/>
              <a:t>海张五：（强笑）敢问泥人张，为何要三天后？</a:t>
            </a:r>
          </a:p>
          <a:p>
            <a:pPr algn="just" eaLnBrk="1" hangingPunct="1">
              <a:buFontTx/>
              <a:buNone/>
            </a:pPr>
            <a:r>
              <a:rPr lang="zh-CN" altLang="en-US" b="1" smtClean="0"/>
              <a:t>泥人张：（微笑，沉默不语）</a:t>
            </a:r>
          </a:p>
          <a:p>
            <a:pPr algn="just" eaLnBrk="1" hangingPunct="1">
              <a:buFontTx/>
              <a:buNone/>
            </a:pPr>
            <a:r>
              <a:rPr lang="zh-CN" altLang="en-US" b="1" smtClean="0"/>
              <a:t>海张五：（脸色大变，吼着）泥人张，这次本大人就不计较了，下次，我一定不会放过你的！哼！（转身走）</a:t>
            </a:r>
          </a:p>
          <a:p>
            <a:pPr eaLnBrk="1" hangingPunct="1"/>
            <a:endParaRPr lang="en-US" altLang="zh-CN" smtClean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838200"/>
            <a:ext cx="8763000" cy="4114800"/>
          </a:xfrm>
        </p:spPr>
        <p:txBody>
          <a:bodyPr/>
          <a:lstStyle/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r>
              <a:rPr lang="en-US" altLang="zh-CN" b="1" smtClean="0"/>
              <a:t>    </a:t>
            </a:r>
            <a:r>
              <a:rPr lang="zh-CN" altLang="en-US" b="1" smtClean="0"/>
              <a:t>泥人张：（傲慢地看着海张五，悠然地抽着大烟，仍旧不发一言）</a:t>
            </a:r>
          </a:p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>
                <a:latin typeface="Arial" charset="0"/>
              </a:rPr>
              <a:t> </a:t>
            </a:r>
            <a:endParaRPr lang="zh-CN" altLang="en-US" b="1" smtClean="0"/>
          </a:p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/>
              <a:t>            三天后，泥人连同模子一起被海张五花了大价钱买走了，可是</a:t>
            </a:r>
            <a:r>
              <a:rPr lang="zh-CN" altLang="en-US" b="1" smtClean="0">
                <a:latin typeface="Arial" charset="0"/>
              </a:rPr>
              <a:t>“</a:t>
            </a:r>
            <a:r>
              <a:rPr lang="zh-CN" altLang="en-US" b="1" smtClean="0"/>
              <a:t>贱卖海张五</a:t>
            </a:r>
            <a:r>
              <a:rPr lang="zh-CN" altLang="en-US" b="1" smtClean="0">
                <a:latin typeface="Arial" charset="0"/>
              </a:rPr>
              <a:t>”</a:t>
            </a:r>
            <a:r>
              <a:rPr lang="zh-CN" altLang="en-US" b="1" smtClean="0"/>
              <a:t>的事却传了一百多年，直到今儿个！</a:t>
            </a:r>
          </a:p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>
                <a:latin typeface="Arial" charset="0"/>
              </a:rPr>
              <a:t> </a:t>
            </a:r>
            <a:endParaRPr lang="zh-CN" altLang="en-US" b="1" smtClean="0"/>
          </a:p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/>
              <a:t>                                           （剧终）</a:t>
            </a:r>
          </a:p>
          <a:p>
            <a:pPr marL="457200" indent="-457200" algn="just" eaLnBrk="1" hangingPunct="1">
              <a:lnSpc>
                <a:spcPct val="90000"/>
              </a:lnSpc>
            </a:pPr>
            <a:endParaRPr lang="zh-CN" altLang="en-US" b="1" smtClean="0"/>
          </a:p>
          <a:p>
            <a:pPr marL="457200" indent="-457200" eaLnBrk="1" hangingPunct="1">
              <a:lnSpc>
                <a:spcPct val="90000"/>
              </a:lnSpc>
            </a:pPr>
            <a:endParaRPr lang="en-US" altLang="zh-CN" smtClean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hlinkClick r:id="rId2"/>
          </p:cNvPr>
          <p:cNvSpPr>
            <a:spLocks noChangeArrowheads="1"/>
          </p:cNvSpPr>
          <p:nvPr/>
        </p:nvSpPr>
        <p:spPr bwMode="auto">
          <a:xfrm>
            <a:off x="4005263" y="30622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1243013" y="2635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7172" name="Text Box 8"/>
          <p:cNvSpPr txBox="1">
            <a:spLocks noChangeArrowheads="1"/>
          </p:cNvSpPr>
          <p:nvPr/>
        </p:nvSpPr>
        <p:spPr bwMode="auto">
          <a:xfrm>
            <a:off x="250825" y="333375"/>
            <a:ext cx="8494713" cy="496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>
                <a:solidFill>
                  <a:srgbClr val="F80000"/>
                </a:solidFill>
                <a:latin typeface="Times New Roman" pitchFamily="18" charset="0"/>
              </a:rPr>
              <a:t>        </a:t>
            </a:r>
            <a:r>
              <a:rPr kumimoji="1" lang="zh-CN" altLang="en-US" sz="4000" b="1">
                <a:solidFill>
                  <a:srgbClr val="F80000"/>
                </a:solidFill>
                <a:latin typeface="Times New Roman" pitchFamily="18" charset="0"/>
                <a:ea typeface="华文新魏" pitchFamily="2" charset="-122"/>
              </a:rPr>
              <a:t>天津自古就是一个才子艺人汇聚的地方，凡是有点本领的人都喜欢到天津去闯一闯，因而天津的文化也格外繁荣，如：相声、曲艺等。然而，最有名的还得算是天津的民间艺术，    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rgbClr val="F80000"/>
                </a:solidFill>
                <a:latin typeface="Times New Roman" pitchFamily="18" charset="0"/>
                <a:ea typeface="华文新魏" pitchFamily="2" charset="-122"/>
              </a:rPr>
              <a:t>                                 下面我们来欣赏其   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rgbClr val="F80000"/>
                </a:solidFill>
                <a:latin typeface="Times New Roman" pitchFamily="18" charset="0"/>
                <a:ea typeface="华文新魏" pitchFamily="2" charset="-122"/>
              </a:rPr>
              <a:t>                                 中的几幅作品。</a:t>
            </a:r>
            <a:endParaRPr lang="zh-CN" altLang="en-US" sz="4000" b="1">
              <a:ea typeface="华文新魏" pitchFamily="2" charset="-122"/>
            </a:endParaRPr>
          </a:p>
        </p:txBody>
      </p:sp>
      <p:pic>
        <p:nvPicPr>
          <p:cNvPr id="717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44875"/>
            <a:ext cx="4067175" cy="341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ni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57600" cy="333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23050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8196" name="Picture 4" descr="jswuxi47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0"/>
            <a:ext cx="44196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2117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8198" name="Picture 6" descr="jswuxi4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500438"/>
            <a:ext cx="38100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WordArt 7"/>
          <p:cNvSpPr>
            <a:spLocks noChangeArrowheads="1" noChangeShapeType="1" noTextEdit="1"/>
          </p:cNvSpPr>
          <p:nvPr/>
        </p:nvSpPr>
        <p:spPr bwMode="auto">
          <a:xfrm rot="5400000">
            <a:off x="2876550" y="1466850"/>
            <a:ext cx="2667000" cy="9525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000000"/>
                </a:solidFill>
                <a:latin typeface="华文彩云"/>
                <a:ea typeface="华文彩云"/>
              </a:rPr>
              <a:t>泥人欣赏</a:t>
            </a:r>
          </a:p>
        </p:txBody>
      </p:sp>
      <p:pic>
        <p:nvPicPr>
          <p:cNvPr id="8200" name="Picture 8" descr="惠山泥人--阿福"/>
          <p:cNvPicPr>
            <a:picLocks noChangeAspect="1" noChangeArrowheads="1"/>
          </p:cNvPicPr>
          <p:nvPr/>
        </p:nvPicPr>
        <p:blipFill>
          <a:blip r:embed="rId5">
            <a:lum bright="30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3573463"/>
            <a:ext cx="3810000" cy="285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00600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363" y="228600"/>
            <a:ext cx="2449512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3" name="Picture 7" descr="u=305325665,2112015258&amp;gp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573463"/>
            <a:ext cx="2436813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8" descr="u=1254659932,1814307370&amp;gp=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3429000"/>
            <a:ext cx="2741613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2"/>
          <p:cNvSpPr>
            <a:spLocks noChangeArrowheads="1" noChangeShapeType="1" noTextEdit="1"/>
          </p:cNvSpPr>
          <p:nvPr/>
        </p:nvSpPr>
        <p:spPr bwMode="auto">
          <a:xfrm>
            <a:off x="1143000" y="1905000"/>
            <a:ext cx="6858000" cy="304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泥人张作品欣赏</a:t>
            </a:r>
          </a:p>
        </p:txBody>
      </p:sp>
      <p:pic>
        <p:nvPicPr>
          <p:cNvPr id="13315" name="Picture 3" descr="200482520413638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285875"/>
            <a:ext cx="34290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 descr="89715_108243179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7" descr="u=261654184,3022052318&amp;gp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429000"/>
            <a:ext cx="264477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9" descr="u=3069283047,1844682195&amp;gp=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213" y="3429000"/>
            <a:ext cx="2744787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4" name="Picture 12" descr="读西厢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333375"/>
            <a:ext cx="6624638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1447800" y="0"/>
          <a:ext cx="76962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4" name="BMP 图像" r:id="rId3" imgW="9171429" imgH="7104762" progId="Paint.Picture">
                  <p:embed/>
                </p:oleObj>
              </mc:Choice>
              <mc:Fallback>
                <p:oleObj name="BMP 图像" r:id="rId3" imgW="9171429" imgH="7104762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0"/>
                        <a:ext cx="76962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07763" dir="189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457200" y="1143000"/>
            <a:ext cx="1647825" cy="408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9600" b="1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泥人张</a:t>
            </a:r>
          </a:p>
        </p:txBody>
      </p:sp>
      <p:pic>
        <p:nvPicPr>
          <p:cNvPr id="13316" name="Picture 4" descr="拟人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6EFD1"/>
              </a:clrFrom>
              <a:clrTo>
                <a:srgbClr val="F6EFD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590800"/>
            <a:ext cx="1066800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1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默认设计模板">
  <a:themeElements>
    <a:clrScheme name="2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2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默认设计模板">
  <a:themeElements>
    <a:clrScheme name="3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3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1760</Words>
  <Application>Microsoft Office PowerPoint</Application>
  <PresentationFormat>全屏显示(4:3)</PresentationFormat>
  <Paragraphs>80</Paragraphs>
  <Slides>26</Slides>
  <Notes>1</Notes>
  <HiddenSlides>0</HiddenSlides>
  <MMClips>2</MMClips>
  <ScaleCrop>false</ScaleCrop>
  <HeadingPairs>
    <vt:vector size="6" baseType="variant"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默认设计模板</vt:lpstr>
      <vt:lpstr>1_默认设计模板</vt:lpstr>
      <vt:lpstr>2_默认设计模板</vt:lpstr>
      <vt:lpstr>3_默认设计模板</vt:lpstr>
      <vt:lpstr>BMP 图像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写“泥人张”时，作者又是怎样来交代这一生存法则的？</vt:lpstr>
      <vt:lpstr>PowerPoint 演示文稿</vt:lpstr>
      <vt:lpstr>PowerPoint 演示文稿</vt:lpstr>
      <vt:lpstr>第一幕：    挑衅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第二幕：反击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泥人张</dc:title>
  <dc:creator>牛岱</dc:creator>
  <dc:description>新语文  www.xinyuwen.com_x000d_
语文教学资源网</dc:description>
  <cp:lastModifiedBy>牛岱</cp:lastModifiedBy>
  <cp:revision>37</cp:revision>
  <dcterms:created xsi:type="dcterms:W3CDTF">2005-06-14T13:43:08Z</dcterms:created>
  <dcterms:modified xsi:type="dcterms:W3CDTF">2012-06-13T13:56:36Z</dcterms:modified>
</cp:coreProperties>
</file>