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tiff" ContentType="image/tif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258" r:id="rId4"/>
    <p:sldId id="257" r:id="rId5"/>
    <p:sldId id="259" r:id="rId6"/>
    <p:sldId id="264" r:id="rId7"/>
    <p:sldId id="291" r:id="rId8"/>
    <p:sldId id="265" r:id="rId9"/>
    <p:sldId id="267" r:id="rId10"/>
    <p:sldId id="263" r:id="rId11"/>
    <p:sldId id="293" r:id="rId12"/>
    <p:sldId id="295" r:id="rId13"/>
    <p:sldId id="274" r:id="rId14"/>
    <p:sldId id="275" r:id="rId15"/>
    <p:sldId id="276" r:id="rId16"/>
    <p:sldId id="260" r:id="rId17"/>
    <p:sldId id="288" r:id="rId18"/>
    <p:sldId id="268" r:id="rId19"/>
    <p:sldId id="289" r:id="rId20"/>
    <p:sldId id="270" r:id="rId21"/>
    <p:sldId id="296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tags" Target="tags/tag77.xml" /><Relationship Id="rId24" Type="http://schemas.openxmlformats.org/officeDocument/2006/relationships/presProps" Target="presProps.xml" /><Relationship Id="rId25" Type="http://schemas.openxmlformats.org/officeDocument/2006/relationships/viewProps" Target="viewProps.xml" /><Relationship Id="rId26" Type="http://schemas.openxmlformats.org/officeDocument/2006/relationships/theme" Target="theme/theme1.xml" /><Relationship Id="rId27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8281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06BE02D-20C0-F840-AFAC-BEA99C74FDC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Bold" panose="020b0800000000000000" pitchFamily="34" charset="-122"/>
                <a:ea typeface="+mn-ea"/>
                <a:cs typeface="+mn-cs"/>
              </a:r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 panose="020b0800000000000000" pitchFamily="34" charset="-122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Main Master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advClick="0" p14:dur="10"/>
    </mc:Choice>
    <mc:Fallback>
      <p:transition advClick="0"/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57.xml" /><Relationship Id="rId14" Type="http://schemas.openxmlformats.org/officeDocument/2006/relationships/tags" Target="../tags/tag58.xml" /><Relationship Id="rId15" Type="http://schemas.openxmlformats.org/officeDocument/2006/relationships/tags" Target="../tags/tag59.xml" /><Relationship Id="rId16" Type="http://schemas.openxmlformats.org/officeDocument/2006/relationships/tags" Target="../tags/tag60.xml" /><Relationship Id="rId17" Type="http://schemas.openxmlformats.org/officeDocument/2006/relationships/tags" Target="../tags/tag61.xml" /><Relationship Id="rId18" Type="http://schemas.openxmlformats.org/officeDocument/2006/relationships/tags" Target="../tags/tag62.xml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63.xml" /><Relationship Id="rId3" Type="http://schemas.openxmlformats.org/officeDocument/2006/relationships/tags" Target="../tags/tag64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tiff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tiff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70.xml" /><Relationship Id="rId11" Type="http://schemas.openxmlformats.org/officeDocument/2006/relationships/tags" Target="../tags/tag71.xml" /><Relationship Id="rId12" Type="http://schemas.openxmlformats.org/officeDocument/2006/relationships/tags" Target="../tags/tag72.xml" /><Relationship Id="rId13" Type="http://schemas.openxmlformats.org/officeDocument/2006/relationships/image" Target="../media/image4.png" /><Relationship Id="rId14" Type="http://schemas.openxmlformats.org/officeDocument/2006/relationships/tags" Target="../tags/tag73.xml" /><Relationship Id="rId15" Type="http://schemas.openxmlformats.org/officeDocument/2006/relationships/tags" Target="../tags/tag74.xml" /><Relationship Id="rId16" Type="http://schemas.openxmlformats.org/officeDocument/2006/relationships/tags" Target="../tags/tag75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image" Target="../media/image1.png" /><Relationship Id="rId5" Type="http://schemas.openxmlformats.org/officeDocument/2006/relationships/tags" Target="../tags/tag67.xml" /><Relationship Id="rId6" Type="http://schemas.openxmlformats.org/officeDocument/2006/relationships/image" Target="../media/image2.png" /><Relationship Id="rId7" Type="http://schemas.openxmlformats.org/officeDocument/2006/relationships/tags" Target="../tags/tag68.xml" /><Relationship Id="rId8" Type="http://schemas.openxmlformats.org/officeDocument/2006/relationships/tags" Target="../tags/tag69.xml" /><Relationship Id="rId9" Type="http://schemas.openxmlformats.org/officeDocument/2006/relationships/image" Target="../media/image3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0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tiff" /><Relationship Id="rId3" Type="http://schemas.openxmlformats.org/officeDocument/2006/relationships/tags" Target="../tags/tag7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tiff" /><Relationship Id="rId3" Type="http://schemas.openxmlformats.org/officeDocument/2006/relationships/image" Target="../media/image7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zh-CN"/>
              <a:t>小说阅读简答题</a:t>
            </a:r>
            <a:endParaRPr lang="zh-CN" altLang="zh-CN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6410" y="6193790"/>
            <a:ext cx="4261485" cy="516890"/>
          </a:xfrm>
        </p:spPr>
        <p:txBody>
          <a:bodyPr>
            <a:no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zh-CN" altLang="en-US" sz="3100">
                <a:highlight>
                  <a:srgbClr val="FFFF00"/>
                </a:highlight>
              </a:rPr>
              <a:t>该回答有些什么问题？</a:t>
            </a:r>
            <a:endParaRPr lang="zh-CN" altLang="en-US" sz="3100">
              <a:highlight>
                <a:srgbClr val="FFFF00"/>
              </a:highlight>
            </a:endParaRP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231140" y="362585"/>
            <a:ext cx="648970" cy="2753360"/>
          </a:xfrm>
          <a:prstGeom prst="rect">
            <a:avLst/>
          </a:prstGeom>
          <a:solidFill>
            <a:srgbClr val="92D050"/>
          </a:solidFill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zh-CN" altLang="en-US"/>
              <a:t>样卷展示</a:t>
            </a:r>
            <a:r>
              <a:rPr lang="en-US" altLang="zh-CN"/>
              <a:t>  1</a:t>
            </a:r>
            <a:endParaRPr lang="en-US" altLang="zh-CN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82750" y="95885"/>
            <a:ext cx="2397125" cy="705485"/>
          </a:xfrm>
          <a:solidFill>
            <a:schemeClr val="accent3"/>
          </a:solidFill>
        </p:spPr>
        <p:txBody>
          <a:bodyPr>
            <a:normAutofit fontScale="90000"/>
          </a:bodyPr>
          <a:lstStyle/>
          <a:p>
            <a:r>
              <a:rPr lang="zh-CN" altLang="en-US"/>
              <a:t>经典示例</a:t>
            </a:r>
            <a:r>
              <a:rPr lang="en-US" altLang="zh-CN"/>
              <a:t>3</a:t>
            </a:r>
            <a:endParaRPr lang="en-US" altLang="zh-CN"/>
          </a:p>
        </p:txBody>
      </p:sp>
      <p:sp>
        <p:nvSpPr>
          <p:cNvPr id="6" name="文本框 5"/>
          <p:cNvSpPr txBox="1"/>
          <p:nvPr/>
        </p:nvSpPr>
        <p:spPr>
          <a:xfrm>
            <a:off x="4199255" y="362585"/>
            <a:ext cx="19354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ym typeface="+mn-ea"/>
              </a:rPr>
              <a:t>第</a:t>
            </a:r>
            <a:r>
              <a:rPr lang="en-US" altLang="zh-CN">
                <a:sym typeface="+mn-ea"/>
              </a:rPr>
              <a:t>14</a:t>
            </a:r>
            <a:r>
              <a:rPr lang="zh-CN" altLang="en-US">
                <a:sym typeface="+mn-ea"/>
              </a:rPr>
              <a:t>周周考第</a:t>
            </a:r>
            <a:r>
              <a:rPr lang="en-US" altLang="zh-CN">
                <a:sym typeface="+mn-ea"/>
              </a:rPr>
              <a:t>9</a:t>
            </a:r>
            <a:r>
              <a:rPr lang="zh-CN" altLang="en-US">
                <a:sym typeface="+mn-ea"/>
              </a:rPr>
              <a:t>题</a:t>
            </a:r>
            <a:endParaRPr lang="zh-CN" altLang="en-US"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31290" y="910590"/>
            <a:ext cx="1017905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>
                <a:highlight>
                  <a:srgbClr val="00FFFF"/>
                </a:highlight>
                <a:sym typeface="+mn-ea"/>
              </a:rPr>
              <a:t>9</a:t>
            </a:r>
            <a:r>
              <a:rPr lang="zh-CN" altLang="en-US" sz="2800">
                <a:highlight>
                  <a:srgbClr val="00FFFF"/>
                </a:highlight>
                <a:sym typeface="+mn-ea"/>
              </a:rPr>
              <a:t>．《呐喊》文集命名是理解本文的钥匙，请简要分析。（</a:t>
            </a:r>
            <a:r>
              <a:rPr lang="en-US" altLang="zh-CN" sz="2800">
                <a:highlight>
                  <a:srgbClr val="00FFFF"/>
                </a:highlight>
                <a:sym typeface="+mn-ea"/>
              </a:rPr>
              <a:t>6</a:t>
            </a:r>
            <a:r>
              <a:rPr lang="zh-CN" altLang="en-US" sz="2800">
                <a:highlight>
                  <a:srgbClr val="00FFFF"/>
                </a:highlight>
                <a:sym typeface="+mn-ea"/>
              </a:rPr>
              <a:t>分）</a:t>
            </a:r>
            <a:endParaRPr lang="zh-CN" altLang="en-US" sz="2800">
              <a:highlight>
                <a:srgbClr val="00FFFF"/>
              </a:highlight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1478915"/>
            <a:ext cx="10237470" cy="47332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6410" y="6193790"/>
            <a:ext cx="4261485" cy="516890"/>
          </a:xfrm>
        </p:spPr>
        <p:txBody>
          <a:bodyPr>
            <a:no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zh-CN" altLang="en-US" sz="3100">
                <a:highlight>
                  <a:srgbClr val="FFFF00"/>
                </a:highlight>
              </a:rPr>
              <a:t>该回答有些什么问题？</a:t>
            </a:r>
            <a:endParaRPr lang="zh-CN" altLang="en-US" sz="3100">
              <a:highlight>
                <a:srgbClr val="FFFF00"/>
              </a:highlight>
            </a:endParaRP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231140" y="362585"/>
            <a:ext cx="648970" cy="2753360"/>
          </a:xfrm>
          <a:prstGeom prst="rect">
            <a:avLst/>
          </a:prstGeom>
          <a:solidFill>
            <a:srgbClr val="92D050"/>
          </a:solidFill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zh-CN" altLang="en-US"/>
              <a:t>样卷展示</a:t>
            </a:r>
            <a:r>
              <a:rPr lang="en-US" altLang="zh-CN"/>
              <a:t>  2</a:t>
            </a:r>
            <a:endParaRPr lang="en-US" altLang="zh-CN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82750" y="95885"/>
            <a:ext cx="2397125" cy="705485"/>
          </a:xfrm>
          <a:solidFill>
            <a:schemeClr val="accent3"/>
          </a:solidFill>
        </p:spPr>
        <p:txBody>
          <a:bodyPr>
            <a:normAutofit fontScale="90000"/>
          </a:bodyPr>
          <a:lstStyle/>
          <a:p>
            <a:r>
              <a:rPr lang="zh-CN" altLang="en-US"/>
              <a:t>经典示例</a:t>
            </a:r>
            <a:r>
              <a:rPr lang="en-US" altLang="zh-CN"/>
              <a:t>3</a:t>
            </a:r>
            <a:endParaRPr lang="en-US" altLang="zh-CN"/>
          </a:p>
        </p:txBody>
      </p:sp>
      <p:sp>
        <p:nvSpPr>
          <p:cNvPr id="6" name="文本框 5"/>
          <p:cNvSpPr txBox="1"/>
          <p:nvPr/>
        </p:nvSpPr>
        <p:spPr>
          <a:xfrm>
            <a:off x="4199255" y="362585"/>
            <a:ext cx="19354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ym typeface="+mn-ea"/>
              </a:rPr>
              <a:t>第</a:t>
            </a:r>
            <a:r>
              <a:rPr lang="en-US" altLang="zh-CN">
                <a:sym typeface="+mn-ea"/>
              </a:rPr>
              <a:t>14</a:t>
            </a:r>
            <a:r>
              <a:rPr lang="zh-CN" altLang="en-US">
                <a:sym typeface="+mn-ea"/>
              </a:rPr>
              <a:t>周周考第</a:t>
            </a:r>
            <a:r>
              <a:rPr lang="en-US" altLang="zh-CN">
                <a:sym typeface="+mn-ea"/>
              </a:rPr>
              <a:t>9</a:t>
            </a:r>
            <a:r>
              <a:rPr lang="zh-CN" altLang="en-US">
                <a:sym typeface="+mn-ea"/>
              </a:rPr>
              <a:t>题</a:t>
            </a:r>
            <a:endParaRPr lang="zh-CN" altLang="en-US"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31290" y="910590"/>
            <a:ext cx="1017905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>
                <a:highlight>
                  <a:srgbClr val="00FFFF"/>
                </a:highlight>
                <a:sym typeface="+mn-ea"/>
              </a:rPr>
              <a:t>9</a:t>
            </a:r>
            <a:r>
              <a:rPr lang="zh-CN" altLang="en-US" sz="2800">
                <a:highlight>
                  <a:srgbClr val="00FFFF"/>
                </a:highlight>
                <a:sym typeface="+mn-ea"/>
              </a:rPr>
              <a:t>．《呐喊》文集命名是理解本文的钥匙，请简要分析。（</a:t>
            </a:r>
            <a:r>
              <a:rPr lang="en-US" altLang="zh-CN" sz="2800">
                <a:highlight>
                  <a:srgbClr val="00FFFF"/>
                </a:highlight>
                <a:sym typeface="+mn-ea"/>
              </a:rPr>
              <a:t>6</a:t>
            </a:r>
            <a:r>
              <a:rPr lang="zh-CN" altLang="en-US" sz="2800">
                <a:highlight>
                  <a:srgbClr val="00FFFF"/>
                </a:highlight>
                <a:sym typeface="+mn-ea"/>
              </a:rPr>
              <a:t>分）</a:t>
            </a:r>
            <a:endParaRPr lang="zh-CN" altLang="en-US" sz="2800">
              <a:highlight>
                <a:srgbClr val="00FFFF"/>
              </a:highlight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880" y="1469390"/>
            <a:ext cx="10048240" cy="46875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330" y="196215"/>
            <a:ext cx="2397125" cy="705485"/>
          </a:xfrm>
          <a:solidFill>
            <a:schemeClr val="accent3"/>
          </a:solidFill>
        </p:spPr>
        <p:txBody>
          <a:bodyPr>
            <a:normAutofit fontScale="90000"/>
          </a:bodyPr>
          <a:lstStyle/>
          <a:p>
            <a:r>
              <a:rPr lang="zh-CN" altLang="en-US">
                <a:highlight>
                  <a:srgbClr val="FF00FF"/>
                </a:highlight>
              </a:rPr>
              <a:t>经典示例</a:t>
            </a:r>
            <a:r>
              <a:rPr lang="en-US" altLang="zh-CN">
                <a:highlight>
                  <a:srgbClr val="FF00FF"/>
                </a:highlight>
              </a:rPr>
              <a:t>3</a:t>
            </a:r>
            <a:endParaRPr lang="en-US" altLang="zh-CN">
              <a:highlight>
                <a:srgbClr val="FF00FF"/>
              </a:highligh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7550" y="1270000"/>
            <a:ext cx="10968990" cy="552259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zh-CN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【审题】</a:t>
            </a:r>
            <a:endParaRPr lang="zh-CN" altLang="zh-CN" sz="3200" kern="100" spc="0" noProof="0">
              <a:ln>
                <a:noFill/>
              </a:ln>
              <a:effectLst/>
              <a:uLnTx/>
              <a:latin typeface="宋体" panose="02010600030101010101" pitchFamily="2" charset="-122"/>
              <a:cs typeface="Courier New" panose="02070309020205020404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zh-CN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步骤</a:t>
            </a:r>
            <a:r>
              <a:rPr lang="en-US" altLang="zh-CN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1:</a:t>
            </a: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把题干分解成文字和数字两部分。</a:t>
            </a:r>
            <a:endParaRPr lang="zh-CN" altLang="en-US" sz="3200" kern="100" spc="0" noProof="0">
              <a:ln>
                <a:noFill/>
              </a:ln>
              <a:effectLst/>
              <a:uLnTx/>
              <a:latin typeface="宋体" panose="02010600030101010101" pitchFamily="2" charset="-122"/>
              <a:cs typeface="Courier New" panose="02070309020205020404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根据数字</a:t>
            </a:r>
            <a:r>
              <a:rPr lang="en-US" altLang="zh-CN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6</a:t>
            </a: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分，明确答案要点为</a:t>
            </a:r>
            <a:r>
              <a:rPr lang="en-US" altLang="zh-CN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2</a:t>
            </a: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点或</a:t>
            </a:r>
            <a:r>
              <a:rPr lang="en-US" altLang="zh-CN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3</a:t>
            </a: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点。</a:t>
            </a:r>
            <a:endParaRPr lang="zh-CN" altLang="en-US" sz="3200" kern="100" spc="0" noProof="0">
              <a:ln>
                <a:noFill/>
              </a:ln>
              <a:effectLst/>
              <a:uLnTx/>
              <a:latin typeface="宋体" panose="02010600030101010101" pitchFamily="2" charset="-122"/>
              <a:cs typeface="Courier New" panose="02070309020205020404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答</a:t>
            </a:r>
            <a:r>
              <a:rPr lang="en-US" altLang="zh-CN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2</a:t>
            </a: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点风险太大，最好答</a:t>
            </a:r>
            <a:r>
              <a:rPr lang="en-US" altLang="zh-CN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3</a:t>
            </a: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点，比较保险。</a:t>
            </a:r>
            <a:endParaRPr lang="en-US" altLang="zh-CN" sz="3200" kern="100" spc="0" noProof="0">
              <a:ln>
                <a:noFill/>
              </a:ln>
              <a:effectLst/>
              <a:uLnTx/>
              <a:latin typeface="宋体" panose="02010600030101010101" pitchFamily="2" charset="-122"/>
              <a:cs typeface="Courier New" panose="02070309020205020404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zh-CN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步骤</a:t>
            </a:r>
            <a:r>
              <a:rPr lang="en-US" altLang="zh-CN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2:</a:t>
            </a: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把文字分解成</a:t>
            </a:r>
            <a:r>
              <a:rPr lang="zh-CN" altLang="zh-CN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原文作者的话和命题者的话两部分。</a:t>
            </a:r>
            <a:endParaRPr lang="zh-CN" altLang="zh-CN" sz="3200" kern="100" spc="0" noProof="0">
              <a:ln>
                <a:noFill/>
              </a:ln>
              <a:effectLst/>
              <a:uLnTx/>
              <a:latin typeface="宋体" panose="02010600030101010101" pitchFamily="2" charset="-122"/>
              <a:cs typeface="Courier New" panose="02070309020205020404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根据原文作者的话明确答题信息对应区间</a:t>
            </a:r>
            <a:endParaRPr lang="en-US" altLang="zh-CN" sz="3200" kern="100" spc="0" noProof="0">
              <a:ln>
                <a:noFill/>
              </a:ln>
              <a:effectLst/>
              <a:uLnTx/>
              <a:latin typeface="宋体" panose="02010600030101010101" pitchFamily="2" charset="-122"/>
              <a:cs typeface="Courier New" panose="02070309020205020404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3200">
                <a:sym typeface="+mn-ea"/>
              </a:rPr>
              <a:t>文集命名</a:t>
            </a:r>
            <a:r>
              <a:rPr lang="en-US" altLang="zh-CN" sz="3200">
                <a:sym typeface="+mn-ea"/>
              </a:rPr>
              <a:t>=</a:t>
            </a:r>
            <a:r>
              <a:rPr lang="zh-CN" altLang="en-US" sz="3200">
                <a:sym typeface="+mn-ea"/>
              </a:rPr>
              <a:t>标题</a:t>
            </a:r>
            <a:r>
              <a:rPr lang="en-US" altLang="zh-CN" sz="3200">
                <a:sym typeface="+mn-ea"/>
              </a:rPr>
              <a:t>=</a:t>
            </a:r>
            <a:r>
              <a:rPr lang="zh-CN" altLang="en-US" sz="3200">
                <a:sym typeface="+mn-ea"/>
              </a:rPr>
              <a:t>全文</a:t>
            </a:r>
            <a:endParaRPr lang="zh-CN" altLang="en-US" sz="3200" kern="100" spc="0" noProof="0">
              <a:ln>
                <a:noFill/>
              </a:ln>
              <a:effectLst/>
              <a:uLnTx/>
              <a:latin typeface="宋体" panose="02010600030101010101" pitchFamily="2" charset="-122"/>
              <a:cs typeface="Courier New" panose="02070309020205020404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zh-CN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根据命题者的话明确</a:t>
            </a:r>
            <a:r>
              <a:rPr lang="zh-CN" altLang="zh-CN" sz="3200" kern="100" spc="0" noProof="0">
                <a:ln>
                  <a:noFill/>
                </a:ln>
                <a:solidFill>
                  <a:srgbClr val="FF0000"/>
                </a:solidFill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答题方向</a:t>
            </a:r>
            <a:r>
              <a:rPr lang="zh-CN" altLang="zh-CN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和要求</a:t>
            </a:r>
            <a:endParaRPr lang="zh-CN" altLang="zh-CN" sz="3200" kern="100" spc="0" noProof="0">
              <a:ln>
                <a:noFill/>
              </a:ln>
              <a:effectLst/>
              <a:uLnTx/>
              <a:latin typeface="宋体" panose="02010600030101010101" pitchFamily="2" charset="-122"/>
              <a:cs typeface="Courier New" panose="02070309020205020404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钥匙=</a:t>
            </a:r>
            <a:r>
              <a:rPr lang="zh-CN" altLang="en-US" sz="3200">
                <a:sym typeface="+mn-ea"/>
              </a:rPr>
              <a:t>标题意蕴</a:t>
            </a:r>
            <a:r>
              <a:rPr lang="en-US" altLang="zh-CN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&amp;</a:t>
            </a: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作用</a:t>
            </a:r>
            <a:r>
              <a:rPr lang="en-US" altLang="zh-CN" sz="3200">
                <a:sym typeface="+mn-ea"/>
              </a:rPr>
              <a:t>=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鉴赏思想内容和写作技巧</a:t>
            </a:r>
            <a:endParaRPr lang="en-US" altLang="zh-CN" sz="3200" kern="100" spc="0" noProof="0">
              <a:ln>
                <a:noFill/>
              </a:ln>
              <a:effectLst/>
              <a:uLnTx/>
              <a:latin typeface="宋体" panose="02010600030101010101" pitchFamily="2" charset="-122"/>
              <a:cs typeface="Courier New" panose="02070309020205020404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8835" y="901700"/>
            <a:ext cx="19354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ym typeface="+mn-ea"/>
              </a:rPr>
              <a:t>第</a:t>
            </a:r>
            <a:r>
              <a:rPr lang="en-US" altLang="zh-CN">
                <a:sym typeface="+mn-ea"/>
              </a:rPr>
              <a:t>14</a:t>
            </a:r>
            <a:r>
              <a:rPr lang="zh-CN" altLang="en-US">
                <a:sym typeface="+mn-ea"/>
              </a:rPr>
              <a:t>周周考第</a:t>
            </a:r>
            <a:r>
              <a:rPr lang="en-US" altLang="zh-CN">
                <a:sym typeface="+mn-ea"/>
              </a:rPr>
              <a:t>9</a:t>
            </a:r>
            <a:r>
              <a:rPr lang="zh-CN" altLang="en-US">
                <a:sym typeface="+mn-ea"/>
              </a:rPr>
              <a:t>题</a:t>
            </a:r>
            <a:endParaRPr lang="zh-CN" altLang="en-US"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005455" y="423545"/>
            <a:ext cx="87515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>
                <a:sym typeface="+mn-ea"/>
              </a:rPr>
              <a:t>9</a:t>
            </a:r>
            <a:r>
              <a:rPr lang="zh-CN" altLang="en-US" sz="2400">
                <a:sym typeface="+mn-ea"/>
              </a:rPr>
              <a:t>．《呐喊》文集命名是理解本文的钥匙，请简要分析。（</a:t>
            </a:r>
            <a:r>
              <a:rPr lang="en-US" altLang="zh-CN" sz="2400">
                <a:sym typeface="+mn-ea"/>
              </a:rPr>
              <a:t>6</a:t>
            </a:r>
            <a:r>
              <a:rPr lang="zh-CN" altLang="en-US" sz="2400">
                <a:sym typeface="+mn-ea"/>
              </a:rPr>
              <a:t>分）</a:t>
            </a:r>
            <a:endParaRPr lang="zh-CN" altLang="en-US" sz="2400"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330" y="196215"/>
            <a:ext cx="2397125" cy="705485"/>
          </a:xfrm>
          <a:solidFill>
            <a:schemeClr val="accent3"/>
          </a:solidFill>
        </p:spPr>
        <p:txBody>
          <a:bodyPr>
            <a:normAutofit fontScale="90000"/>
          </a:bodyPr>
          <a:lstStyle/>
          <a:p>
            <a:r>
              <a:rPr lang="zh-CN" altLang="en-US">
                <a:highlight>
                  <a:srgbClr val="FF00FF"/>
                </a:highlight>
              </a:rPr>
              <a:t>经典示例</a:t>
            </a:r>
            <a:r>
              <a:rPr lang="en-US" altLang="zh-CN">
                <a:highlight>
                  <a:srgbClr val="FF00FF"/>
                </a:highlight>
              </a:rPr>
              <a:t>3</a:t>
            </a:r>
            <a:endParaRPr lang="en-US" altLang="zh-CN">
              <a:highlight>
                <a:srgbClr val="FF00FF"/>
              </a:highligh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8035" y="1395095"/>
            <a:ext cx="10968990" cy="5197475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【调用知识】</a:t>
            </a:r>
            <a:endParaRPr lang="zh-CN" altLang="en-US" sz="3200" kern="100" spc="0" noProof="0">
              <a:ln>
                <a:noFill/>
              </a:ln>
              <a:effectLst/>
              <a:uLnTx/>
              <a:latin typeface="宋体" panose="02010600030101010101" pitchFamily="2" charset="-122"/>
              <a:cs typeface="Courier New" panose="02070309020205020404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标题意蕴</a:t>
            </a:r>
            <a:r>
              <a:rPr lang="en-US" altLang="zh-CN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=</a:t>
            </a: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主题</a:t>
            </a:r>
            <a:r>
              <a:rPr lang="en-US" altLang="zh-CN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=</a:t>
            </a: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情节</a:t>
            </a:r>
            <a:r>
              <a:rPr lang="en-US" altLang="zh-CN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+</a:t>
            </a: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人物</a:t>
            </a:r>
            <a:r>
              <a:rPr lang="en-US" altLang="zh-CN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+</a:t>
            </a: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环境</a:t>
            </a:r>
            <a:r>
              <a:rPr lang="en-US" altLang="zh-CN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+</a:t>
            </a: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手法</a:t>
            </a:r>
            <a:endParaRPr lang="zh-CN" altLang="en-US" sz="3200" kern="100" spc="0" noProof="0">
              <a:ln>
                <a:noFill/>
              </a:ln>
              <a:effectLst/>
              <a:uLnTx/>
              <a:latin typeface="宋体" panose="02010600030101010101" pitchFamily="2" charset="-122"/>
              <a:cs typeface="Courier New" panose="02070309020205020404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特训营</a:t>
            </a:r>
            <a:r>
              <a:rPr lang="en-US" altLang="zh-CN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P69</a:t>
            </a:r>
            <a:endParaRPr lang="zh-CN" altLang="en-US" sz="3200" kern="100" spc="0" noProof="0">
              <a:ln>
                <a:noFill/>
              </a:ln>
              <a:effectLst/>
              <a:uLnTx/>
              <a:latin typeface="宋体" panose="02010600030101010101" pitchFamily="2" charset="-122"/>
              <a:cs typeface="Courier New" panose="02070309020205020404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【分析文本】</a:t>
            </a:r>
            <a:endParaRPr lang="zh-CN" altLang="en-US" sz="3200" kern="100" spc="0" noProof="0">
              <a:ln>
                <a:noFill/>
              </a:ln>
              <a:effectLst/>
              <a:uLnTx/>
              <a:latin typeface="宋体" panose="02010600030101010101" pitchFamily="2" charset="-122"/>
              <a:cs typeface="Courier New" panose="02070309020205020404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情节</a:t>
            </a:r>
            <a:r>
              <a:rPr lang="en-US" altLang="zh-CN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=</a:t>
            </a: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弃医从文</a:t>
            </a:r>
            <a:r>
              <a:rPr lang="en-US" altLang="zh-CN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+</a:t>
            </a: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办《新生》</a:t>
            </a:r>
            <a:r>
              <a:rPr lang="en-US" altLang="zh-CN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+</a:t>
            </a: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抄古碑</a:t>
            </a:r>
            <a:r>
              <a:rPr lang="en-US" altLang="zh-CN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+</a:t>
            </a: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呐喊</a:t>
            </a:r>
            <a:endParaRPr lang="zh-CN" altLang="en-US" sz="3200" kern="100" spc="0" noProof="0">
              <a:ln>
                <a:noFill/>
              </a:ln>
              <a:effectLst/>
              <a:uLnTx/>
              <a:latin typeface="宋体" panose="02010600030101010101" pitchFamily="2" charset="-122"/>
              <a:cs typeface="Courier New" panose="02070309020205020404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人物</a:t>
            </a:r>
            <a:r>
              <a:rPr lang="en-US" altLang="zh-CN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=“</a:t>
            </a: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我</a:t>
            </a:r>
            <a:r>
              <a:rPr lang="en-US" altLang="zh-CN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”</a:t>
            </a:r>
            <a:endParaRPr lang="en-US" altLang="zh-CN" sz="3200" kern="100" spc="0" noProof="0">
              <a:ln>
                <a:noFill/>
              </a:ln>
              <a:effectLst/>
              <a:uLnTx/>
              <a:latin typeface="宋体" panose="02010600030101010101" pitchFamily="2" charset="-122"/>
              <a:cs typeface="Courier New" panose="02070309020205020404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环境</a:t>
            </a:r>
            <a:r>
              <a:rPr lang="en-US" altLang="zh-CN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=“</a:t>
            </a: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铁屋子</a:t>
            </a:r>
            <a:r>
              <a:rPr lang="en-US" altLang="zh-CN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”</a:t>
            </a:r>
            <a:endParaRPr lang="en-US" altLang="zh-CN" sz="3200" kern="100" spc="0" noProof="0">
              <a:ln>
                <a:noFill/>
              </a:ln>
              <a:effectLst/>
              <a:uLnTx/>
              <a:latin typeface="宋体" panose="02010600030101010101" pitchFamily="2" charset="-122"/>
              <a:cs typeface="Courier New" panose="02070309020205020404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主题</a:t>
            </a:r>
            <a:r>
              <a:rPr lang="en-US" altLang="zh-CN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=</a:t>
            </a: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呐喊几声，慰藉猛士，不主张消极</a:t>
            </a:r>
            <a:endParaRPr lang="zh-CN" altLang="en-US" sz="3200" kern="100" spc="0" noProof="0">
              <a:ln>
                <a:noFill/>
              </a:ln>
              <a:effectLst/>
              <a:uLnTx/>
              <a:latin typeface="宋体" panose="02010600030101010101" pitchFamily="2" charset="-122"/>
              <a:cs typeface="Courier New" panose="02070309020205020404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手法</a:t>
            </a:r>
            <a:r>
              <a:rPr lang="en-US" altLang="zh-CN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=</a:t>
            </a: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双关</a:t>
            </a:r>
            <a:endParaRPr lang="zh-CN" altLang="en-US" sz="3200" kern="100" spc="0" noProof="0">
              <a:ln>
                <a:noFill/>
              </a:ln>
              <a:effectLst/>
              <a:uLnTx/>
              <a:latin typeface="宋体" panose="02010600030101010101" pitchFamily="2" charset="-122"/>
              <a:cs typeface="Courier New" panose="02070309020205020404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8835" y="901700"/>
            <a:ext cx="19354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ym typeface="+mn-ea"/>
              </a:rPr>
              <a:t>第</a:t>
            </a:r>
            <a:r>
              <a:rPr lang="en-US" altLang="zh-CN">
                <a:sym typeface="+mn-ea"/>
              </a:rPr>
              <a:t>14</a:t>
            </a:r>
            <a:r>
              <a:rPr lang="zh-CN" altLang="en-US">
                <a:sym typeface="+mn-ea"/>
              </a:rPr>
              <a:t>周周考第</a:t>
            </a:r>
            <a:r>
              <a:rPr lang="en-US" altLang="zh-CN">
                <a:sym typeface="+mn-ea"/>
              </a:rPr>
              <a:t>9</a:t>
            </a:r>
            <a:r>
              <a:rPr lang="zh-CN" altLang="en-US">
                <a:sym typeface="+mn-ea"/>
              </a:rPr>
              <a:t>题</a:t>
            </a:r>
            <a:endParaRPr lang="zh-CN" altLang="en-US"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005455" y="423545"/>
            <a:ext cx="87515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>
                <a:sym typeface="+mn-ea"/>
              </a:rPr>
              <a:t>9</a:t>
            </a:r>
            <a:r>
              <a:rPr lang="zh-CN" altLang="en-US" sz="2400">
                <a:sym typeface="+mn-ea"/>
              </a:rPr>
              <a:t>．《呐喊》文集命名是理解本文的钥匙，请简要分析。（</a:t>
            </a:r>
            <a:r>
              <a:rPr lang="en-US" altLang="zh-CN" sz="2400">
                <a:sym typeface="+mn-ea"/>
              </a:rPr>
              <a:t>6</a:t>
            </a:r>
            <a:r>
              <a:rPr lang="zh-CN" altLang="en-US" sz="2400">
                <a:sym typeface="+mn-ea"/>
              </a:rPr>
              <a:t>分）</a:t>
            </a:r>
            <a:endParaRPr lang="zh-CN" altLang="en-US" sz="2400">
              <a:sym typeface="+mn-ea"/>
            </a:endParaRP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4726305" y="1169670"/>
            <a:ext cx="6094095" cy="742315"/>
          </a:xfrm>
          <a:prstGeom prst="rect">
            <a:avLst/>
          </a:prstGeom>
          <a:solidFill>
            <a:schemeClr val="accent3"/>
          </a:solidFill>
        </p:spPr>
        <p:txBody>
          <a:bodyPr vert="horz" lIns="90000" tIns="46800" rIns="90000" bIns="46800" rtlCol="0" anchor="ctr" anchorCtr="0">
            <a:normAutofit fontScale="8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>
                <a:highlight>
                  <a:srgbClr val="FF00FF"/>
                </a:highlight>
              </a:rPr>
              <a:t>难点突破：没有思路时用</a:t>
            </a:r>
            <a:r>
              <a:rPr lang="en-US" altLang="zh-CN">
                <a:highlight>
                  <a:srgbClr val="FF00FF"/>
                </a:highlight>
              </a:rPr>
              <a:t>3+1+1</a:t>
            </a:r>
            <a:endParaRPr lang="en-US" altLang="zh-CN">
              <a:highlight>
                <a:srgbClr val="FF00FF"/>
              </a:highligh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330" y="582930"/>
            <a:ext cx="2049780" cy="705485"/>
          </a:xfrm>
          <a:solidFill>
            <a:schemeClr val="accent3"/>
          </a:solidFill>
        </p:spPr>
        <p:txBody>
          <a:bodyPr>
            <a:normAutofit fontScale="90000"/>
          </a:bodyPr>
          <a:lstStyle/>
          <a:p>
            <a:pPr algn="ctr"/>
            <a:r>
              <a:rPr lang="zh-CN" altLang="en-US"/>
              <a:t>参考答案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3400" y="1390015"/>
            <a:ext cx="10968990" cy="5146675"/>
          </a:xfrm>
        </p:spPr>
        <p:txBody>
          <a:bodyPr>
            <a:normAutofit fontScale="90000"/>
          </a:bodyPr>
          <a:lstStyle/>
          <a:p>
            <a:pPr>
              <a:lnSpc>
                <a:spcPct val="140000"/>
              </a:lnSpc>
            </a:pPr>
            <a:r>
              <a:rPr lang="zh-CN" altLang="en-US" sz="3200"/>
              <a:t>①作者认为第一要著是改变国民的精神，于是弃医从文，提倡文艺运动。“呐喊”的核心意义即以文艺改变国民精神。</a:t>
            </a:r>
            <a:endParaRPr lang="zh-CN" altLang="en-US" sz="3200"/>
          </a:p>
          <a:p>
            <a:pPr>
              <a:lnSpc>
                <a:spcPct val="140000"/>
              </a:lnSpc>
            </a:pPr>
            <a:r>
              <a:rPr lang="zh-CN" altLang="en-US" sz="3200"/>
              <a:t>②为唤醒“熟睡”的人们起来抗争，打破铁屋子，作者以小说形式发出战斗呼喊，唤醒精神麻木的国民。</a:t>
            </a:r>
            <a:endParaRPr lang="zh-CN" altLang="en-US" sz="3200"/>
          </a:p>
          <a:p>
            <a:pPr>
              <a:lnSpc>
                <a:spcPct val="140000"/>
              </a:lnSpc>
            </a:pPr>
            <a:r>
              <a:rPr lang="zh-CN" altLang="en-US" sz="3200"/>
              <a:t>③作者愿意以文字呐喊助阵，慰藉战友，使之不再如自己当初一样寂寞，使之“不惮于前驱”。</a:t>
            </a:r>
            <a:endParaRPr lang="zh-CN" altLang="en-US" sz="3200"/>
          </a:p>
          <a:p>
            <a:pPr>
              <a:lnSpc>
                <a:spcPct val="140000"/>
              </a:lnSpc>
            </a:pPr>
            <a:r>
              <a:rPr lang="zh-CN" altLang="en-US" sz="3200"/>
              <a:t>答对一点2分，共6分。如有不同答案，言之成理可酌情给分。</a:t>
            </a:r>
            <a:endParaRPr lang="zh-CN" altLang="en-US" sz="3200"/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8905" y="1327785"/>
            <a:ext cx="11933555" cy="4759325"/>
          </a:xfrm>
        </p:spPr>
        <p:txBody>
          <a:bodyPr>
            <a:noAutofit/>
          </a:bodyPr>
          <a:lstStyle/>
          <a:p>
            <a:r>
              <a:rPr lang="zh-CN" altLang="en-US" sz="2400"/>
              <a:t>1、下列对小说相关内容和艺术特色的分析鉴赏，不正确的一项是（   ）。（3分）            </a:t>
            </a:r>
            <a:endParaRPr lang="zh-CN" altLang="en-US" sz="2400"/>
          </a:p>
          <a:p>
            <a:r>
              <a:rPr lang="zh-CN" altLang="en-US" sz="2400"/>
              <a:t>A.王超杰说话多是“笑道”，唱的戏词则是“珠泪洒下”“两泪汪”，这种细节写出了他当时的处境与心态。</a:t>
            </a:r>
            <a:endParaRPr lang="zh-CN" altLang="en-US" sz="2400"/>
          </a:p>
          <a:p>
            <a:r>
              <a:rPr lang="zh-CN" altLang="en-US" sz="2400"/>
              <a:t>B.杨成岳当着张小武的面，把重金买到的六件瓷盘掸落地上，这一转折将故事推向高潮，也使杨成岳形象更为饱满。</a:t>
            </a:r>
            <a:endParaRPr lang="zh-CN" altLang="en-US" sz="2400"/>
          </a:p>
          <a:p>
            <a:r>
              <a:rPr lang="zh-CN" altLang="en-US" sz="2400"/>
              <a:t>C.小说语言比较独特，用语考究，古朴典雅，对话不用日常口语，有种舞台味道，与人物的身份地位极为相符。</a:t>
            </a:r>
            <a:endParaRPr lang="zh-CN" altLang="en-US" sz="2400"/>
          </a:p>
          <a:p>
            <a:r>
              <a:rPr lang="zh-CN" altLang="en-US" sz="2400"/>
              <a:t>D.小说从立秋这天的知了鸣叫写起，以“门外已经是秋风一片”收尾，借秋意加深来传达人世的苍凉之感。</a:t>
            </a:r>
            <a:endParaRPr lang="zh-CN" altLang="en-US" sz="2400"/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220980" y="308610"/>
            <a:ext cx="1960245" cy="705485"/>
          </a:xfrm>
          <a:prstGeom prst="rect">
            <a:avLst/>
          </a:prstGeom>
          <a:solidFill>
            <a:schemeClr val="accent6"/>
          </a:solidFill>
        </p:spPr>
        <p:txBody>
          <a:bodyPr vert="horz" lIns="90000" tIns="46800" rIns="90000" bIns="46800" rtlCol="0" anchor="ctr" anchorCtr="0">
            <a:normAutofit fontScale="9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/>
              <a:t>举一反三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831465" y="511175"/>
            <a:ext cx="88880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highlight>
                  <a:srgbClr val="FFFF00"/>
                </a:highlight>
              </a:rPr>
              <a:t>1</a:t>
            </a:r>
            <a:r>
              <a:rPr lang="zh-CN" altLang="en-US" sz="3200">
                <a:highlight>
                  <a:srgbClr val="FFFF00"/>
                </a:highlight>
              </a:rPr>
              <a:t>、标注敏感点</a:t>
            </a:r>
            <a:r>
              <a:rPr lang="en-US" altLang="zh-CN" sz="3200">
                <a:highlight>
                  <a:srgbClr val="FFFF00"/>
                </a:highlight>
              </a:rPr>
              <a:t>   2</a:t>
            </a:r>
            <a:r>
              <a:rPr lang="zh-CN" altLang="en-US" sz="3200">
                <a:highlight>
                  <a:srgbClr val="FFFF00"/>
                </a:highlight>
              </a:rPr>
              <a:t>、找准对应点</a:t>
            </a:r>
            <a:r>
              <a:rPr lang="en-US" altLang="zh-CN" sz="3200">
                <a:highlight>
                  <a:srgbClr val="FFFF00"/>
                </a:highlight>
              </a:rPr>
              <a:t>   3</a:t>
            </a:r>
            <a:r>
              <a:rPr lang="zh-CN" altLang="en-US" sz="3200">
                <a:highlight>
                  <a:srgbClr val="FFFF00"/>
                </a:highlight>
              </a:rPr>
              <a:t>、落实设误点</a:t>
            </a:r>
            <a:endParaRPr lang="zh-CN" altLang="en-US" sz="3200">
              <a:highlight>
                <a:srgbClr val="FFFF00"/>
              </a:highligh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0980" y="3913505"/>
            <a:ext cx="68453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7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  <a:endParaRPr lang="zh-CN" altLang="en-US" sz="72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33475" y="262255"/>
            <a:ext cx="10509885" cy="6271895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highlight>
                  <a:srgbClr val="FF00FF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en-US" sz="3200">
                <a:highlight>
                  <a:srgbClr val="FF00FF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、王超杰为什么选择《秦琼卖马》的唱段，且唱得壮气不足？请简要分析。</a:t>
            </a:r>
            <a:r>
              <a:rPr lang="en-US" altLang="zh-CN" sz="3200">
                <a:highlight>
                  <a:srgbClr val="FF00FF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   </a:t>
            </a:r>
            <a:r>
              <a:rPr lang="zh-CN" altLang="en-US" sz="3200">
                <a:highlight>
                  <a:srgbClr val="FF00FF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3200">
                <a:highlight>
                  <a:srgbClr val="FF00FF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</a:t>
            </a:r>
            <a:r>
              <a:rPr lang="zh-CN" altLang="en-US" sz="3200">
                <a:highlight>
                  <a:srgbClr val="FF00FF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分）</a:t>
            </a:r>
            <a:endParaRPr lang="zh-CN" altLang="en-US" sz="3200"/>
          </a:p>
          <a:p>
            <a:pPr>
              <a:lnSpc>
                <a:spcPct val="120000"/>
              </a:lnSpc>
            </a:pPr>
            <a:r>
              <a:rPr lang="zh-CN" altLang="en-US" sz="3200"/>
              <a:t>整体理解，了解暗考</a:t>
            </a:r>
            <a:r>
              <a:rPr lang="en-US" altLang="zh-CN" sz="3200"/>
              <a:t>(</a:t>
            </a:r>
            <a:r>
              <a:rPr lang="zh-CN" altLang="en-US" sz="3200"/>
              <a:t>必考</a:t>
            </a:r>
            <a:r>
              <a:rPr lang="en-US" altLang="zh-CN" sz="3200"/>
              <a:t>)</a:t>
            </a:r>
            <a:r>
              <a:rPr lang="zh-CN" altLang="en-US" sz="3200"/>
              <a:t>内容：人物、事件</a:t>
            </a:r>
            <a:r>
              <a:rPr lang="zh-CN" altLang="en-US" sz="3200">
                <a:sym typeface="+mn-ea"/>
              </a:rPr>
              <a:t>与主题</a:t>
            </a:r>
            <a:endParaRPr lang="zh-CN" altLang="en-US" sz="3200"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200">
                <a:sym typeface="+mn-ea"/>
              </a:rPr>
              <a:t>审题：两步分解，明确答题方向</a:t>
            </a:r>
            <a:endParaRPr lang="zh-CN" altLang="en-US" sz="3200"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200">
                <a:sym typeface="+mn-ea"/>
              </a:rPr>
              <a:t>思考：提问方式与第</a:t>
            </a:r>
            <a:r>
              <a:rPr lang="en-US" altLang="zh-CN" sz="3200">
                <a:sym typeface="+mn-ea"/>
              </a:rPr>
              <a:t>8</a:t>
            </a:r>
            <a:r>
              <a:rPr lang="zh-CN" altLang="en-US" sz="3200">
                <a:sym typeface="+mn-ea"/>
              </a:rPr>
              <a:t>题相同吗？</a:t>
            </a:r>
            <a:endParaRPr lang="zh-CN" altLang="en-US" sz="3200"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200">
                <a:sym typeface="+mn-ea"/>
              </a:rPr>
              <a:t>调用知识：答题方向与知识点的联系</a:t>
            </a:r>
            <a:endParaRPr lang="zh-CN" altLang="en-US" sz="3200"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200">
                <a:sym typeface="+mn-ea"/>
              </a:rPr>
              <a:t>突破难点：变通，找到母题</a:t>
            </a:r>
            <a:endParaRPr lang="zh-CN" altLang="en-US" sz="3200"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200">
                <a:sym typeface="+mn-ea"/>
              </a:rPr>
              <a:t>分析文本：明确内容要点</a:t>
            </a:r>
            <a:endParaRPr lang="zh-CN" altLang="en-US" sz="3200"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200">
                <a:sym typeface="+mn-ea"/>
              </a:rPr>
              <a:t>归纳要点：合并同类项</a:t>
            </a:r>
            <a:endParaRPr lang="zh-CN" altLang="en-US" sz="3200">
              <a:sym typeface="+mn-ea"/>
            </a:endParaRP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0" y="2264410"/>
            <a:ext cx="636905" cy="2266950"/>
          </a:xfrm>
          <a:prstGeom prst="rect">
            <a:avLst/>
          </a:prstGeom>
          <a:solidFill>
            <a:schemeClr val="accent6"/>
          </a:solidFill>
        </p:spPr>
        <p:txBody>
          <a:bodyPr vert="horz" lIns="90000" tIns="46800" rIns="90000" bIns="46800" rtlCol="0" anchor="ctr" anchorCtr="0">
            <a:normAutofit fontScale="9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/>
              <a:t>举一反三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3540" y="0"/>
            <a:ext cx="11521440" cy="6858635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highlight>
                  <a:srgbClr val="FF00FF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en-US" sz="3200">
                <a:highlight>
                  <a:srgbClr val="FF00FF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、王超杰为什么选择《秦琼卖马》的唱段，且唱得壮气不足？请简要分析。</a:t>
            </a:r>
            <a:r>
              <a:rPr lang="en-US" altLang="zh-CN" sz="3200">
                <a:highlight>
                  <a:srgbClr val="FF00FF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           </a:t>
            </a:r>
            <a:r>
              <a:rPr lang="zh-CN" altLang="en-US" sz="3200">
                <a:highlight>
                  <a:srgbClr val="FF00FF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3200">
                <a:highlight>
                  <a:srgbClr val="FF00FF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</a:t>
            </a:r>
            <a:r>
              <a:rPr lang="zh-CN" altLang="en-US" sz="3200">
                <a:highlight>
                  <a:srgbClr val="FF00FF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分）</a:t>
            </a:r>
            <a:endParaRPr lang="zh-CN" altLang="en-US" sz="3200"/>
          </a:p>
          <a:p>
            <a:pPr>
              <a:lnSpc>
                <a:spcPct val="120000"/>
              </a:lnSpc>
            </a:pPr>
            <a:r>
              <a:rPr lang="zh-CN" altLang="en-US" sz="3200"/>
              <a:t>王超杰选择秦琼卖马的唱段，且唱得壮气不足，一是因为王超杰原本是北方铁嗓，因中风而不能登台，生活落魄无奈卖掉珍爱的瓷器以求生计，与秦叔宝盖世英雄，一时落魄不得已卖掉心爱的黄骠马的情形相似；二是秦琼卖马得遇单雄信慷慨资助，王超杰也希望得遇杨老板相助，故王超杰选此唱段，以抒胸怀。 </a:t>
            </a:r>
            <a:endParaRPr lang="zh-CN" altLang="en-US" sz="3200"/>
          </a:p>
          <a:p>
            <a:pPr>
              <a:lnSpc>
                <a:spcPct val="120000"/>
              </a:lnSpc>
            </a:pPr>
            <a:r>
              <a:rPr lang="zh-CN" altLang="en-US" sz="3200"/>
              <a:t>其壮气不足，一是因自身处境困顿潦倒，当年的壮气已减；二是戏曲中单雄信英雄相惜，慷慨资助秦叔宝，而此时王超杰尚不知道杨成岳能否像单雄信那样资助自己。</a:t>
            </a:r>
            <a:endParaRPr lang="zh-CN" altLang="en-US" sz="3200"/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0" y="0"/>
            <a:ext cx="636905" cy="2266950"/>
          </a:xfrm>
          <a:prstGeom prst="rect">
            <a:avLst/>
          </a:prstGeom>
          <a:solidFill>
            <a:schemeClr val="accent6"/>
          </a:solidFill>
        </p:spPr>
        <p:txBody>
          <a:bodyPr vert="horz" lIns="90000" tIns="46800" rIns="90000" bIns="46800" rtlCol="0" anchor="ctr" anchorCtr="0">
            <a:normAutofit fontScale="9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/>
              <a:t>举一反三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7695" y="1086485"/>
            <a:ext cx="11118215" cy="369697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altLang="zh-CN" sz="3200">
                <a:highlight>
                  <a:srgbClr val="FF00FF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>
                <a:highlight>
                  <a:srgbClr val="FF00FF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、买卖瓷盘的过程中，杨成岳的心理发生了哪些变化？请结合作品简要说明。</a:t>
            </a:r>
            <a:r>
              <a:rPr lang="en-US" altLang="zh-CN" sz="3200">
                <a:highlight>
                  <a:srgbClr val="FF00FF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</a:t>
            </a:r>
            <a:r>
              <a:rPr lang="zh-CN" altLang="en-US" sz="3200">
                <a:highlight>
                  <a:srgbClr val="FF00FF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>
                <a:highlight>
                  <a:srgbClr val="FF00FF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200">
                <a:highlight>
                  <a:srgbClr val="FF00FF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分）</a:t>
            </a:r>
            <a:r>
              <a:rPr lang="en-US" altLang="zh-CN" sz="3200">
                <a:highlight>
                  <a:srgbClr val="FF00FF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</a:t>
            </a:r>
            <a:endParaRPr lang="zh-CN" altLang="en-US" sz="3200">
              <a:highlight>
                <a:srgbClr val="FF00FF"/>
              </a:highlight>
            </a:endParaRPr>
          </a:p>
          <a:p>
            <a:pPr>
              <a:lnSpc>
                <a:spcPct val="110000"/>
              </a:lnSpc>
            </a:pPr>
            <a:r>
              <a:rPr lang="zh-CN" altLang="en-US" sz="3200"/>
              <a:t>心理描写的方法有三种：</a:t>
            </a:r>
            <a:endParaRPr lang="zh-CN" altLang="en-US" sz="3200"/>
          </a:p>
          <a:p>
            <a:pPr>
              <a:lnSpc>
                <a:spcPct val="110000"/>
              </a:lnSpc>
            </a:pPr>
            <a:r>
              <a:rPr lang="zh-CN" altLang="en-US" sz="3200"/>
              <a:t>一种是让人物自己倾吐自己内心的思想感情；</a:t>
            </a:r>
            <a:endParaRPr lang="zh-CN" altLang="en-US" sz="3200"/>
          </a:p>
          <a:p>
            <a:pPr>
              <a:lnSpc>
                <a:spcPct val="110000"/>
              </a:lnSpc>
            </a:pPr>
            <a:r>
              <a:rPr lang="zh-CN" altLang="en-US" sz="3200"/>
              <a:t>一种是由作者对人物的心理活动进行客观的分析描述；</a:t>
            </a:r>
            <a:endParaRPr lang="zh-CN" altLang="en-US" sz="3200"/>
          </a:p>
          <a:p>
            <a:pPr>
              <a:lnSpc>
                <a:spcPct val="110000"/>
              </a:lnSpc>
            </a:pPr>
            <a:r>
              <a:rPr lang="zh-CN" altLang="en-US" sz="3200"/>
              <a:t>三是通过人物的语言、动作、神态来展现人物的心理。</a:t>
            </a:r>
            <a:endParaRPr lang="zh-CN" altLang="en-US" sz="3200"/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0" y="250190"/>
            <a:ext cx="2292350" cy="668655"/>
          </a:xfrm>
          <a:prstGeom prst="rect">
            <a:avLst/>
          </a:prstGeom>
          <a:solidFill>
            <a:schemeClr val="accent6"/>
          </a:solidFill>
        </p:spPr>
        <p:txBody>
          <a:bodyPr vert="horz" lIns="90000" tIns="46800" rIns="90000" bIns="46800" rtlCol="0" anchor="ctr" anchorCtr="0">
            <a:normAutofit lnSpcReduction="2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/>
              <a:t>举一反三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8445" y="0"/>
            <a:ext cx="11755120" cy="696976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altLang="zh-CN" sz="3200">
                <a:highlight>
                  <a:srgbClr val="FF00FF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>
                <a:highlight>
                  <a:srgbClr val="FF00FF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、买卖瓷盘的过程中，杨成岳的心理发生了哪些变化？请结合作品简要说明。</a:t>
            </a:r>
            <a:r>
              <a:rPr lang="en-US" altLang="zh-CN" sz="3200">
                <a:highlight>
                  <a:srgbClr val="FF00FF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</a:t>
            </a:r>
            <a:r>
              <a:rPr lang="zh-CN" altLang="en-US" sz="3200">
                <a:highlight>
                  <a:srgbClr val="FF00FF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>
                <a:highlight>
                  <a:srgbClr val="FF00FF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200">
                <a:highlight>
                  <a:srgbClr val="FF00FF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分）</a:t>
            </a:r>
            <a:r>
              <a:rPr lang="en-US" altLang="zh-CN" sz="3200">
                <a:highlight>
                  <a:srgbClr val="FF00FF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</a:t>
            </a:r>
            <a:endParaRPr lang="zh-CN" altLang="en-US" sz="3200">
              <a:highlight>
                <a:srgbClr val="FF00FF"/>
              </a:highlight>
            </a:endParaRPr>
          </a:p>
          <a:p>
            <a:pPr>
              <a:lnSpc>
                <a:spcPct val="110000"/>
              </a:lnSpc>
            </a:pPr>
            <a:r>
              <a:rPr lang="zh-CN" altLang="en-US" sz="3200"/>
              <a:t>“杨成岳凑近细看，看了半刻，便向王超杰点头微笑”，此时杨成岳已经看出瓷器是赝品，只是不好说破，只装痴作呆；</a:t>
            </a:r>
            <a:endParaRPr lang="zh-CN" altLang="en-US" sz="3200"/>
          </a:p>
          <a:p>
            <a:pPr>
              <a:lnSpc>
                <a:spcPct val="110000"/>
              </a:lnSpc>
            </a:pPr>
            <a:r>
              <a:rPr lang="zh-CN" altLang="en-US" sz="3200"/>
              <a:t>当王超杰道出是生计所迫“滑过一丝失望”</a:t>
            </a:r>
            <a:r>
              <a:rPr lang="zh-CN" altLang="en-US" sz="3200">
                <a:sym typeface="+mn-ea"/>
              </a:rPr>
              <a:t>，</a:t>
            </a:r>
            <a:r>
              <a:rPr lang="zh-CN" altLang="en-US" sz="3200"/>
              <a:t>杨成岳说“容我再想想”时，其内心已经心生恻隐；</a:t>
            </a:r>
            <a:endParaRPr lang="zh-CN" altLang="en-US" sz="3200"/>
          </a:p>
          <a:p>
            <a:pPr>
              <a:lnSpc>
                <a:spcPct val="110000"/>
              </a:lnSpc>
            </a:pPr>
            <a:r>
              <a:rPr lang="zh-CN" altLang="en-US" sz="3200"/>
              <a:t>杨成岳为王超杰安排上等客栈食宿，直到王超杰唱《秦琼卖马》，杨成岳“沉吟了一下”“想了想”，最终说明天到店钱货两讫，此时杨成岳已经决定帮助这位落魄老艺人；</a:t>
            </a:r>
            <a:endParaRPr lang="zh-CN" altLang="en-US" sz="3200"/>
          </a:p>
          <a:p>
            <a:pPr>
              <a:lnSpc>
                <a:spcPct val="110000"/>
              </a:lnSpc>
            </a:pPr>
            <a:r>
              <a:rPr lang="zh-CN" altLang="en-US" sz="3200"/>
              <a:t>及至杨成岳挥手掸落瓷器，并说明是赝品，而自己并不说破，并说“送与王先生，也便是用在了去处”其内心淡定洒脱，可见其对王超杰惺惺相惜，宅心仁厚。   </a:t>
            </a:r>
            <a:endParaRPr lang="zh-CN" altLang="en-US" sz="3200"/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0" y="1985645"/>
            <a:ext cx="508635" cy="2004695"/>
          </a:xfrm>
          <a:prstGeom prst="rect">
            <a:avLst/>
          </a:prstGeom>
          <a:solidFill>
            <a:schemeClr val="accent6"/>
          </a:solidFill>
        </p:spPr>
        <p:txBody>
          <a:bodyPr vert="horz" lIns="90000" tIns="46800" rIns="90000" bIns="46800" rtlCol="0" anchor="ctr" anchorCtr="0">
            <a:normAutofit fontScale="7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/>
              <a:t>举一反三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2899410" y="559435"/>
            <a:ext cx="6842125" cy="983615"/>
          </a:xfrm>
        </p:spPr>
        <p:txBody>
          <a:bodyPr>
            <a:normAutofit fontScale="90000"/>
          </a:bodyPr>
          <a:lstStyle/>
          <a:p>
            <a:r>
              <a:rPr lang="zh-CN" altLang="zh-CN"/>
              <a:t>小说阅读考查范围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32840" y="3067050"/>
            <a:ext cx="1318895" cy="2494915"/>
          </a:xfrm>
        </p:spPr>
        <p:txBody>
          <a:bodyPr>
            <a:noAutofit/>
          </a:bodyPr>
          <a:lstStyle/>
          <a:p>
            <a:r>
              <a:rPr lang="zh-CN" altLang="en-US" sz="3600" b="1"/>
              <a:t>情节结构</a:t>
            </a:r>
            <a:r>
              <a:rPr lang="zh-CN" altLang="en-US" sz="3600" b="1">
                <a:solidFill>
                  <a:srgbClr val="7030A0"/>
                </a:solidFill>
              </a:rPr>
              <a:t>与</a:t>
            </a:r>
            <a:r>
              <a:rPr lang="en-US" altLang="zh-CN" sz="3600" b="1">
                <a:solidFill>
                  <a:srgbClr val="7030A0"/>
                </a:solidFill>
              </a:rPr>
              <a:t>  </a:t>
            </a:r>
            <a:r>
              <a:rPr lang="zh-CN" altLang="en-US" sz="3600" b="1">
                <a:solidFill>
                  <a:srgbClr val="7030A0"/>
                </a:solidFill>
              </a:rPr>
              <a:t>作用</a:t>
            </a:r>
            <a:endParaRPr lang="zh-CN" altLang="en-US" sz="3600" b="1">
              <a:solidFill>
                <a:srgbClr val="7030A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339850" y="2124075"/>
            <a:ext cx="904875" cy="895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611245" y="2174240"/>
            <a:ext cx="876300" cy="857250"/>
          </a:xfrm>
          <a:prstGeom prst="rect">
            <a:avLst/>
          </a:prstGeom>
        </p:spPr>
      </p:pic>
      <p:sp>
        <p:nvSpPr>
          <p:cNvPr id="6" name="副标题 2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3427095" y="3061970"/>
            <a:ext cx="1244600" cy="2505710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</a:pPr>
            <a:r>
              <a:rPr lang="zh-CN" altLang="en-US" sz="3600" b="1">
                <a:sym typeface="+mn-ea"/>
              </a:rPr>
              <a:t>人物形象</a:t>
            </a:r>
            <a:r>
              <a:rPr lang="zh-CN" altLang="en-US" sz="3600" b="1">
                <a:solidFill>
                  <a:srgbClr val="7030A0"/>
                </a:solidFill>
                <a:sym typeface="+mn-ea"/>
              </a:rPr>
              <a:t>与</a:t>
            </a:r>
            <a:r>
              <a:rPr lang="en-US" altLang="zh-CN" sz="3600" b="1">
                <a:solidFill>
                  <a:srgbClr val="7030A0"/>
                </a:solidFill>
                <a:sym typeface="+mn-ea"/>
              </a:rPr>
              <a:t> </a:t>
            </a:r>
            <a:r>
              <a:rPr lang="zh-CN" altLang="en-US" sz="3600" b="1">
                <a:solidFill>
                  <a:srgbClr val="7030A0"/>
                </a:solidFill>
                <a:sym typeface="+mn-ea"/>
              </a:rPr>
              <a:t>作用</a:t>
            </a:r>
            <a:endParaRPr lang="zh-CN" altLang="en-US" sz="3600" b="1">
              <a:solidFill>
                <a:srgbClr val="7030A0"/>
              </a:solidFill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0415270" y="2124075"/>
            <a:ext cx="876300" cy="885825"/>
          </a:xfrm>
          <a:prstGeom prst="rect">
            <a:avLst/>
          </a:prstGeom>
        </p:spPr>
      </p:pic>
      <p:sp>
        <p:nvSpPr>
          <p:cNvPr id="8" name="副标题 2"/>
          <p:cNvSpPr>
            <a:spLocks noGrp="1"/>
          </p:cNvSpPr>
          <p:nvPr>
            <p:custDataLst>
              <p:tags r:id="rId11"/>
            </p:custDataLst>
          </p:nvPr>
        </p:nvSpPr>
        <p:spPr>
          <a:xfrm>
            <a:off x="10518140" y="3072130"/>
            <a:ext cx="632460" cy="260286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</a:pPr>
            <a:r>
              <a:rPr lang="zh-CN" altLang="en-US" sz="3600" b="1">
                <a:sym typeface="+mn-ea"/>
              </a:rPr>
              <a:t>语言风格</a:t>
            </a:r>
            <a:endParaRPr lang="zh-CN" altLang="en-US" sz="3600" b="1">
              <a:sym typeface="+mn-ea"/>
            </a:endParaRPr>
          </a:p>
        </p:txBody>
      </p:sp>
      <p:sp>
        <p:nvSpPr>
          <p:cNvPr id="9" name="副标题 2"/>
          <p:cNvSpPr>
            <a:spLocks noGrp="1"/>
          </p:cNvSpPr>
          <p:nvPr>
            <p:custDataLst>
              <p:tags r:id="rId12"/>
            </p:custDataLst>
          </p:nvPr>
        </p:nvSpPr>
        <p:spPr>
          <a:xfrm>
            <a:off x="5733415" y="3067050"/>
            <a:ext cx="1264285" cy="2513330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</a:pPr>
            <a:r>
              <a:rPr lang="zh-CN" altLang="en-US" sz="3600" b="1">
                <a:sym typeface="+mn-ea"/>
              </a:rPr>
              <a:t>典型环境</a:t>
            </a:r>
            <a:r>
              <a:rPr lang="zh-CN" altLang="en-US" sz="3600" b="1">
                <a:solidFill>
                  <a:srgbClr val="7030A0"/>
                </a:solidFill>
                <a:sym typeface="+mn-ea"/>
              </a:rPr>
              <a:t>与</a:t>
            </a:r>
            <a:r>
              <a:rPr lang="en-US" altLang="zh-CN" sz="3600" b="1">
                <a:solidFill>
                  <a:srgbClr val="7030A0"/>
                </a:solidFill>
                <a:sym typeface="+mn-ea"/>
              </a:rPr>
              <a:t> </a:t>
            </a:r>
            <a:r>
              <a:rPr lang="zh-CN" altLang="en-US" sz="3600" b="1">
                <a:solidFill>
                  <a:srgbClr val="7030A0"/>
                </a:solidFill>
                <a:sym typeface="+mn-ea"/>
              </a:rPr>
              <a:t>作用</a:t>
            </a:r>
            <a:endParaRPr lang="zh-CN" altLang="en-US" sz="3600" b="1">
              <a:solidFill>
                <a:srgbClr val="7030A0"/>
              </a:solidFill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5915660" y="2153285"/>
            <a:ext cx="828675" cy="895350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8112796" y="2076440"/>
            <a:ext cx="933612" cy="93361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srgbClr val="FF0000"/>
              </a:solidFill>
              <a:latin typeface="Arial Black" panose="020b0a04020102020204"/>
              <a:ea typeface="思源黑体 CN Medium"/>
            </a:endParaRPr>
          </a:p>
        </p:txBody>
      </p:sp>
      <p:sp>
        <p:nvSpPr>
          <p:cNvPr id="12" name="副标题 2"/>
          <p:cNvSpPr>
            <a:spLocks noGrp="1"/>
          </p:cNvSpPr>
          <p:nvPr>
            <p:custDataLst>
              <p:tags r:id="rId15"/>
            </p:custDataLst>
          </p:nvPr>
        </p:nvSpPr>
        <p:spPr>
          <a:xfrm>
            <a:off x="8263255" y="3056890"/>
            <a:ext cx="632460" cy="249491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>
                <a:solidFill>
                  <a:srgbClr val="FF0000"/>
                </a:solidFill>
              </a:rPr>
              <a:t>主题理解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42" name="AutoShape 24"/>
          <p:cNvSpPr/>
          <p:nvPr/>
        </p:nvSpPr>
        <p:spPr bwMode="auto">
          <a:xfrm>
            <a:off x="8252118" y="2335374"/>
            <a:ext cx="576722" cy="434009"/>
          </a:xfrm>
          <a:custGeom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21333" y="9359"/>
                </a:moveTo>
                <a:cubicBezTo>
                  <a:pt x="21511" y="9815"/>
                  <a:pt x="21599" y="10303"/>
                  <a:pt x="21597" y="10814"/>
                </a:cubicBezTo>
                <a:cubicBezTo>
                  <a:pt x="21592" y="11336"/>
                  <a:pt x="21504" y="11810"/>
                  <a:pt x="21333" y="12240"/>
                </a:cubicBezTo>
                <a:cubicBezTo>
                  <a:pt x="20706" y="13728"/>
                  <a:pt x="20002" y="15055"/>
                  <a:pt x="19216" y="16223"/>
                </a:cubicBezTo>
                <a:cubicBezTo>
                  <a:pt x="18433" y="17388"/>
                  <a:pt x="17594" y="18369"/>
                  <a:pt x="16701" y="19163"/>
                </a:cubicBezTo>
                <a:cubicBezTo>
                  <a:pt x="15805" y="19953"/>
                  <a:pt x="14863" y="20560"/>
                  <a:pt x="13869" y="20975"/>
                </a:cubicBezTo>
                <a:cubicBezTo>
                  <a:pt x="12878" y="21390"/>
                  <a:pt x="11855" y="21599"/>
                  <a:pt x="10801" y="21599"/>
                </a:cubicBezTo>
                <a:cubicBezTo>
                  <a:pt x="9763" y="21599"/>
                  <a:pt x="8748" y="21390"/>
                  <a:pt x="7754" y="20975"/>
                </a:cubicBezTo>
                <a:cubicBezTo>
                  <a:pt x="6763" y="20560"/>
                  <a:pt x="5814" y="19950"/>
                  <a:pt x="4908" y="19145"/>
                </a:cubicBezTo>
                <a:cubicBezTo>
                  <a:pt x="4003" y="18340"/>
                  <a:pt x="3156" y="17355"/>
                  <a:pt x="2373" y="16190"/>
                </a:cubicBezTo>
                <a:cubicBezTo>
                  <a:pt x="1588" y="15022"/>
                  <a:pt x="895" y="13706"/>
                  <a:pt x="293" y="12240"/>
                </a:cubicBezTo>
                <a:cubicBezTo>
                  <a:pt x="97" y="11806"/>
                  <a:pt x="0" y="11332"/>
                  <a:pt x="0" y="10814"/>
                </a:cubicBezTo>
                <a:cubicBezTo>
                  <a:pt x="0" y="10300"/>
                  <a:pt x="97" y="9815"/>
                  <a:pt x="293" y="9359"/>
                </a:cubicBezTo>
                <a:cubicBezTo>
                  <a:pt x="902" y="7889"/>
                  <a:pt x="1597" y="6577"/>
                  <a:pt x="2378" y="5416"/>
                </a:cubicBezTo>
                <a:cubicBezTo>
                  <a:pt x="3159" y="4255"/>
                  <a:pt x="4003" y="3270"/>
                  <a:pt x="4908" y="2462"/>
                </a:cubicBezTo>
                <a:cubicBezTo>
                  <a:pt x="5814" y="1653"/>
                  <a:pt x="6761" y="1039"/>
                  <a:pt x="7749" y="624"/>
                </a:cubicBezTo>
                <a:cubicBezTo>
                  <a:pt x="8738" y="205"/>
                  <a:pt x="9753" y="0"/>
                  <a:pt x="10801" y="0"/>
                </a:cubicBezTo>
                <a:cubicBezTo>
                  <a:pt x="11855" y="0"/>
                  <a:pt x="12878" y="205"/>
                  <a:pt x="13869" y="624"/>
                </a:cubicBezTo>
                <a:cubicBezTo>
                  <a:pt x="14863" y="1039"/>
                  <a:pt x="15805" y="1646"/>
                  <a:pt x="16701" y="2443"/>
                </a:cubicBezTo>
                <a:cubicBezTo>
                  <a:pt x="17594" y="3244"/>
                  <a:pt x="18433" y="4222"/>
                  <a:pt x="19216" y="5383"/>
                </a:cubicBezTo>
                <a:cubicBezTo>
                  <a:pt x="20002" y="6544"/>
                  <a:pt x="20706" y="7863"/>
                  <a:pt x="21333" y="9359"/>
                </a:cubicBezTo>
                <a:moveTo>
                  <a:pt x="10801" y="18906"/>
                </a:moveTo>
                <a:cubicBezTo>
                  <a:pt x="11731" y="18906"/>
                  <a:pt x="12624" y="18715"/>
                  <a:pt x="13478" y="18325"/>
                </a:cubicBezTo>
                <a:cubicBezTo>
                  <a:pt x="14332" y="17939"/>
                  <a:pt x="15142" y="17399"/>
                  <a:pt x="15908" y="16708"/>
                </a:cubicBezTo>
                <a:cubicBezTo>
                  <a:pt x="16674" y="16014"/>
                  <a:pt x="17383" y="15165"/>
                  <a:pt x="18039" y="14155"/>
                </a:cubicBezTo>
                <a:cubicBezTo>
                  <a:pt x="18697" y="13148"/>
                  <a:pt x="19282" y="12027"/>
                  <a:pt x="19798" y="10796"/>
                </a:cubicBezTo>
                <a:cubicBezTo>
                  <a:pt x="19172" y="9282"/>
                  <a:pt x="18440" y="7955"/>
                  <a:pt x="17601" y="6812"/>
                </a:cubicBezTo>
                <a:cubicBezTo>
                  <a:pt x="16762" y="5670"/>
                  <a:pt x="15839" y="4751"/>
                  <a:pt x="14831" y="4060"/>
                </a:cubicBezTo>
                <a:cubicBezTo>
                  <a:pt x="15230" y="4751"/>
                  <a:pt x="15538" y="5534"/>
                  <a:pt x="15761" y="6401"/>
                </a:cubicBezTo>
                <a:cubicBezTo>
                  <a:pt x="15984" y="7264"/>
                  <a:pt x="16096" y="8205"/>
                  <a:pt x="16096" y="9216"/>
                </a:cubicBezTo>
                <a:cubicBezTo>
                  <a:pt x="16096" y="10340"/>
                  <a:pt x="15957" y="11387"/>
                  <a:pt x="15680" y="12361"/>
                </a:cubicBezTo>
                <a:cubicBezTo>
                  <a:pt x="15404" y="13339"/>
                  <a:pt x="15017" y="14195"/>
                  <a:pt x="14520" y="14941"/>
                </a:cubicBezTo>
                <a:cubicBezTo>
                  <a:pt x="14023" y="15683"/>
                  <a:pt x="13448" y="16271"/>
                  <a:pt x="12793" y="16690"/>
                </a:cubicBezTo>
                <a:cubicBezTo>
                  <a:pt x="12137" y="17113"/>
                  <a:pt x="11437" y="17326"/>
                  <a:pt x="10696" y="17326"/>
                </a:cubicBezTo>
                <a:cubicBezTo>
                  <a:pt x="9944" y="17326"/>
                  <a:pt x="9247" y="17113"/>
                  <a:pt x="8598" y="16690"/>
                </a:cubicBezTo>
                <a:cubicBezTo>
                  <a:pt x="7950" y="16271"/>
                  <a:pt x="7380" y="15683"/>
                  <a:pt x="6883" y="14941"/>
                </a:cubicBezTo>
                <a:cubicBezTo>
                  <a:pt x="6386" y="14195"/>
                  <a:pt x="6000" y="13339"/>
                  <a:pt x="5723" y="12361"/>
                </a:cubicBezTo>
                <a:cubicBezTo>
                  <a:pt x="5444" y="11387"/>
                  <a:pt x="5307" y="10340"/>
                  <a:pt x="5307" y="9216"/>
                </a:cubicBezTo>
                <a:cubicBezTo>
                  <a:pt x="5307" y="8301"/>
                  <a:pt x="5405" y="7426"/>
                  <a:pt x="5606" y="6603"/>
                </a:cubicBezTo>
                <a:cubicBezTo>
                  <a:pt x="5804" y="5776"/>
                  <a:pt x="6071" y="5023"/>
                  <a:pt x="6408" y="4339"/>
                </a:cubicBezTo>
                <a:cubicBezTo>
                  <a:pt x="5496" y="5034"/>
                  <a:pt x="4644" y="5927"/>
                  <a:pt x="3861" y="7026"/>
                </a:cubicBezTo>
                <a:cubicBezTo>
                  <a:pt x="3075" y="8121"/>
                  <a:pt x="2390" y="9381"/>
                  <a:pt x="1803" y="10796"/>
                </a:cubicBezTo>
                <a:cubicBezTo>
                  <a:pt x="2319" y="12016"/>
                  <a:pt x="2902" y="13133"/>
                  <a:pt x="3555" y="14147"/>
                </a:cubicBezTo>
                <a:cubicBezTo>
                  <a:pt x="4208" y="15165"/>
                  <a:pt x="4918" y="16014"/>
                  <a:pt x="5689" y="16708"/>
                </a:cubicBezTo>
                <a:cubicBezTo>
                  <a:pt x="6457" y="17399"/>
                  <a:pt x="7270" y="17940"/>
                  <a:pt x="8124" y="18325"/>
                </a:cubicBezTo>
                <a:cubicBezTo>
                  <a:pt x="8980" y="18719"/>
                  <a:pt x="9871" y="18906"/>
                  <a:pt x="10801" y="18906"/>
                </a:cubicBezTo>
                <a:moveTo>
                  <a:pt x="10695" y="3953"/>
                </a:moveTo>
                <a:cubicBezTo>
                  <a:pt x="10218" y="3953"/>
                  <a:pt x="9763" y="4089"/>
                  <a:pt x="9330" y="4365"/>
                </a:cubicBezTo>
                <a:cubicBezTo>
                  <a:pt x="8897" y="4644"/>
                  <a:pt x="8525" y="5015"/>
                  <a:pt x="8217" y="5486"/>
                </a:cubicBezTo>
                <a:cubicBezTo>
                  <a:pt x="7908" y="5953"/>
                  <a:pt x="7661" y="6511"/>
                  <a:pt x="7475" y="7165"/>
                </a:cubicBezTo>
                <a:cubicBezTo>
                  <a:pt x="7287" y="7816"/>
                  <a:pt x="7191" y="8495"/>
                  <a:pt x="7191" y="9216"/>
                </a:cubicBezTo>
                <a:cubicBezTo>
                  <a:pt x="7191" y="9484"/>
                  <a:pt x="7257" y="9715"/>
                  <a:pt x="7385" y="9918"/>
                </a:cubicBezTo>
                <a:cubicBezTo>
                  <a:pt x="7514" y="10120"/>
                  <a:pt x="7678" y="10215"/>
                  <a:pt x="7872" y="10215"/>
                </a:cubicBezTo>
                <a:cubicBezTo>
                  <a:pt x="8067" y="10215"/>
                  <a:pt x="8226" y="10116"/>
                  <a:pt x="8351" y="9910"/>
                </a:cubicBezTo>
                <a:cubicBezTo>
                  <a:pt x="8478" y="9701"/>
                  <a:pt x="8540" y="9473"/>
                  <a:pt x="8540" y="9216"/>
                </a:cubicBezTo>
                <a:cubicBezTo>
                  <a:pt x="8540" y="8301"/>
                  <a:pt x="8750" y="7533"/>
                  <a:pt x="9166" y="6912"/>
                </a:cubicBezTo>
                <a:cubicBezTo>
                  <a:pt x="9585" y="6287"/>
                  <a:pt x="10094" y="5978"/>
                  <a:pt x="10695" y="5978"/>
                </a:cubicBezTo>
                <a:cubicBezTo>
                  <a:pt x="10891" y="5978"/>
                  <a:pt x="11053" y="5872"/>
                  <a:pt x="11182" y="5670"/>
                </a:cubicBezTo>
                <a:cubicBezTo>
                  <a:pt x="11310" y="5464"/>
                  <a:pt x="11376" y="5229"/>
                  <a:pt x="11376" y="4957"/>
                </a:cubicBezTo>
                <a:cubicBezTo>
                  <a:pt x="11376" y="4663"/>
                  <a:pt x="11310" y="4424"/>
                  <a:pt x="11182" y="4233"/>
                </a:cubicBezTo>
                <a:cubicBezTo>
                  <a:pt x="11053" y="4045"/>
                  <a:pt x="10891" y="3953"/>
                  <a:pt x="10695" y="395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457200">
              <a:defRPr/>
            </a:pPr>
            <a:endParaRPr lang="es-ES" sz="290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思源黑体 CN Medium"/>
              <a:cs typeface="Gill Sans" charset="0"/>
              <a:sym typeface="Gill Sans" charset="0"/>
            </a:endParaRPr>
          </a:p>
        </p:txBody>
      </p:sp>
      <p:sp>
        <p:nvSpPr>
          <p:cNvPr id="84" name="AutoShape 82"/>
          <p:cNvSpPr/>
          <p:nvPr/>
        </p:nvSpPr>
        <p:spPr bwMode="auto">
          <a:xfrm>
            <a:off x="3838175" y="2373916"/>
            <a:ext cx="422491" cy="396136"/>
          </a:xfrm>
          <a:custGeom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767" y="5419"/>
                </a:moveTo>
                <a:cubicBezTo>
                  <a:pt x="4051" y="5419"/>
                  <a:pt x="4271" y="5505"/>
                  <a:pt x="4428" y="5687"/>
                </a:cubicBezTo>
                <a:cubicBezTo>
                  <a:pt x="4586" y="5865"/>
                  <a:pt x="4701" y="6078"/>
                  <a:pt x="4766" y="6326"/>
                </a:cubicBezTo>
                <a:cubicBezTo>
                  <a:pt x="4835" y="6574"/>
                  <a:pt x="4879" y="6836"/>
                  <a:pt x="4893" y="7106"/>
                </a:cubicBezTo>
                <a:cubicBezTo>
                  <a:pt x="4910" y="7377"/>
                  <a:pt x="4917" y="7596"/>
                  <a:pt x="4917" y="7760"/>
                </a:cubicBezTo>
                <a:lnTo>
                  <a:pt x="4917" y="9856"/>
                </a:lnTo>
                <a:cubicBezTo>
                  <a:pt x="4809" y="9928"/>
                  <a:pt x="4720" y="10015"/>
                  <a:pt x="4646" y="10110"/>
                </a:cubicBezTo>
                <a:cubicBezTo>
                  <a:pt x="4574" y="10208"/>
                  <a:pt x="4468" y="10257"/>
                  <a:pt x="4329" y="10257"/>
                </a:cubicBezTo>
                <a:lnTo>
                  <a:pt x="561" y="10257"/>
                </a:lnTo>
                <a:cubicBezTo>
                  <a:pt x="439" y="10257"/>
                  <a:pt x="338" y="10208"/>
                  <a:pt x="256" y="10110"/>
                </a:cubicBezTo>
                <a:cubicBezTo>
                  <a:pt x="177" y="10015"/>
                  <a:pt x="93" y="9928"/>
                  <a:pt x="0" y="9856"/>
                </a:cubicBezTo>
                <a:lnTo>
                  <a:pt x="0" y="7760"/>
                </a:lnTo>
                <a:cubicBezTo>
                  <a:pt x="0" y="7596"/>
                  <a:pt x="4" y="7377"/>
                  <a:pt x="12" y="7106"/>
                </a:cubicBezTo>
                <a:cubicBezTo>
                  <a:pt x="19" y="6836"/>
                  <a:pt x="57" y="6574"/>
                  <a:pt x="124" y="6326"/>
                </a:cubicBezTo>
                <a:cubicBezTo>
                  <a:pt x="196" y="6078"/>
                  <a:pt x="309" y="5865"/>
                  <a:pt x="465" y="5687"/>
                </a:cubicBezTo>
                <a:cubicBezTo>
                  <a:pt x="624" y="5508"/>
                  <a:pt x="842" y="5419"/>
                  <a:pt x="1123" y="5419"/>
                </a:cubicBezTo>
                <a:cubicBezTo>
                  <a:pt x="782" y="5151"/>
                  <a:pt x="508" y="4803"/>
                  <a:pt x="304" y="4377"/>
                </a:cubicBezTo>
                <a:cubicBezTo>
                  <a:pt x="103" y="3950"/>
                  <a:pt x="0" y="3469"/>
                  <a:pt x="0" y="2937"/>
                </a:cubicBezTo>
                <a:cubicBezTo>
                  <a:pt x="0" y="2539"/>
                  <a:pt x="64" y="2162"/>
                  <a:pt x="189" y="1805"/>
                </a:cubicBezTo>
                <a:cubicBezTo>
                  <a:pt x="316" y="1448"/>
                  <a:pt x="491" y="1134"/>
                  <a:pt x="717" y="861"/>
                </a:cubicBezTo>
                <a:cubicBezTo>
                  <a:pt x="943" y="590"/>
                  <a:pt x="1207" y="380"/>
                  <a:pt x="1504" y="227"/>
                </a:cubicBezTo>
                <a:cubicBezTo>
                  <a:pt x="1804" y="77"/>
                  <a:pt x="2119" y="0"/>
                  <a:pt x="2445" y="0"/>
                </a:cubicBezTo>
                <a:cubicBezTo>
                  <a:pt x="2793" y="0"/>
                  <a:pt x="3115" y="77"/>
                  <a:pt x="3412" y="227"/>
                </a:cubicBezTo>
                <a:cubicBezTo>
                  <a:pt x="3712" y="380"/>
                  <a:pt x="3969" y="590"/>
                  <a:pt x="4188" y="861"/>
                </a:cubicBezTo>
                <a:cubicBezTo>
                  <a:pt x="4406" y="1134"/>
                  <a:pt x="4584" y="1448"/>
                  <a:pt x="4716" y="1805"/>
                </a:cubicBezTo>
                <a:cubicBezTo>
                  <a:pt x="4850" y="2162"/>
                  <a:pt x="4917" y="2539"/>
                  <a:pt x="4917" y="2937"/>
                </a:cubicBezTo>
                <a:cubicBezTo>
                  <a:pt x="4917" y="3458"/>
                  <a:pt x="4814" y="3939"/>
                  <a:pt x="4603" y="4371"/>
                </a:cubicBezTo>
                <a:cubicBezTo>
                  <a:pt x="4392" y="4800"/>
                  <a:pt x="4115" y="5151"/>
                  <a:pt x="3767" y="5419"/>
                </a:cubicBezTo>
                <a:moveTo>
                  <a:pt x="18165" y="12062"/>
                </a:moveTo>
                <a:cubicBezTo>
                  <a:pt x="18672" y="12604"/>
                  <a:pt x="19070" y="13142"/>
                  <a:pt x="19356" y="13669"/>
                </a:cubicBezTo>
                <a:cubicBezTo>
                  <a:pt x="19641" y="14196"/>
                  <a:pt x="19788" y="14801"/>
                  <a:pt x="19788" y="15480"/>
                </a:cubicBezTo>
                <a:lnTo>
                  <a:pt x="19788" y="20816"/>
                </a:lnTo>
                <a:cubicBezTo>
                  <a:pt x="19694" y="20868"/>
                  <a:pt x="19620" y="20931"/>
                  <a:pt x="19557" y="20995"/>
                </a:cubicBezTo>
                <a:cubicBezTo>
                  <a:pt x="19497" y="21061"/>
                  <a:pt x="19425" y="21122"/>
                  <a:pt x="19344" y="21191"/>
                </a:cubicBezTo>
                <a:cubicBezTo>
                  <a:pt x="19262" y="21251"/>
                  <a:pt x="19173" y="21317"/>
                  <a:pt x="19075" y="21386"/>
                </a:cubicBezTo>
                <a:cubicBezTo>
                  <a:pt x="18976" y="21455"/>
                  <a:pt x="18835" y="21528"/>
                  <a:pt x="18662" y="21599"/>
                </a:cubicBezTo>
                <a:lnTo>
                  <a:pt x="2942" y="21599"/>
                </a:lnTo>
                <a:cubicBezTo>
                  <a:pt x="2675" y="21599"/>
                  <a:pt x="2467" y="21499"/>
                  <a:pt x="2318" y="21291"/>
                </a:cubicBezTo>
                <a:cubicBezTo>
                  <a:pt x="2167" y="21081"/>
                  <a:pt x="2003" y="20926"/>
                  <a:pt x="1819" y="20816"/>
                </a:cubicBezTo>
                <a:lnTo>
                  <a:pt x="1819" y="15480"/>
                </a:lnTo>
                <a:cubicBezTo>
                  <a:pt x="1819" y="14763"/>
                  <a:pt x="1989" y="14127"/>
                  <a:pt x="2335" y="13571"/>
                </a:cubicBezTo>
                <a:cubicBezTo>
                  <a:pt x="2678" y="13018"/>
                  <a:pt x="3052" y="12511"/>
                  <a:pt x="3460" y="12062"/>
                </a:cubicBezTo>
                <a:cubicBezTo>
                  <a:pt x="3535" y="11970"/>
                  <a:pt x="3633" y="11869"/>
                  <a:pt x="3753" y="11766"/>
                </a:cubicBezTo>
                <a:cubicBezTo>
                  <a:pt x="3873" y="11659"/>
                  <a:pt x="4000" y="11590"/>
                  <a:pt x="4137" y="11553"/>
                </a:cubicBezTo>
                <a:cubicBezTo>
                  <a:pt x="4276" y="11495"/>
                  <a:pt x="4432" y="11466"/>
                  <a:pt x="4610" y="11455"/>
                </a:cubicBezTo>
                <a:cubicBezTo>
                  <a:pt x="4785" y="11446"/>
                  <a:pt x="4956" y="11423"/>
                  <a:pt x="5126" y="11388"/>
                </a:cubicBezTo>
                <a:cubicBezTo>
                  <a:pt x="5594" y="11299"/>
                  <a:pt x="6091" y="11210"/>
                  <a:pt x="6621" y="11121"/>
                </a:cubicBezTo>
                <a:cubicBezTo>
                  <a:pt x="7149" y="11034"/>
                  <a:pt x="7665" y="10945"/>
                  <a:pt x="8172" y="10853"/>
                </a:cubicBezTo>
                <a:cubicBezTo>
                  <a:pt x="7483" y="10326"/>
                  <a:pt x="6928" y="9632"/>
                  <a:pt x="6513" y="8762"/>
                </a:cubicBezTo>
                <a:cubicBezTo>
                  <a:pt x="6093" y="7896"/>
                  <a:pt x="5884" y="6940"/>
                  <a:pt x="5884" y="5903"/>
                </a:cubicBezTo>
                <a:cubicBezTo>
                  <a:pt x="5884" y="5097"/>
                  <a:pt x="6016" y="4331"/>
                  <a:pt x="6275" y="3608"/>
                </a:cubicBezTo>
                <a:cubicBezTo>
                  <a:pt x="6535" y="2885"/>
                  <a:pt x="6887" y="2260"/>
                  <a:pt x="7331" y="1733"/>
                </a:cubicBezTo>
                <a:cubicBezTo>
                  <a:pt x="7778" y="1203"/>
                  <a:pt x="8299" y="786"/>
                  <a:pt x="8894" y="472"/>
                </a:cubicBezTo>
                <a:cubicBezTo>
                  <a:pt x="9494" y="158"/>
                  <a:pt x="10125" y="3"/>
                  <a:pt x="10802" y="3"/>
                </a:cubicBezTo>
                <a:cubicBezTo>
                  <a:pt x="11476" y="3"/>
                  <a:pt x="12112" y="158"/>
                  <a:pt x="12710" y="472"/>
                </a:cubicBezTo>
                <a:cubicBezTo>
                  <a:pt x="13307" y="786"/>
                  <a:pt x="13826" y="1203"/>
                  <a:pt x="14272" y="1733"/>
                </a:cubicBezTo>
                <a:cubicBezTo>
                  <a:pt x="14716" y="2260"/>
                  <a:pt x="15067" y="2885"/>
                  <a:pt x="15328" y="3608"/>
                </a:cubicBezTo>
                <a:cubicBezTo>
                  <a:pt x="15590" y="4331"/>
                  <a:pt x="15719" y="5097"/>
                  <a:pt x="15719" y="5903"/>
                </a:cubicBezTo>
                <a:cubicBezTo>
                  <a:pt x="15719" y="6939"/>
                  <a:pt x="15513" y="7890"/>
                  <a:pt x="15100" y="8757"/>
                </a:cubicBezTo>
                <a:cubicBezTo>
                  <a:pt x="14685" y="9620"/>
                  <a:pt x="14128" y="10320"/>
                  <a:pt x="13432" y="10853"/>
                </a:cubicBezTo>
                <a:cubicBezTo>
                  <a:pt x="13936" y="10945"/>
                  <a:pt x="14452" y="11031"/>
                  <a:pt x="14978" y="11115"/>
                </a:cubicBezTo>
                <a:cubicBezTo>
                  <a:pt x="15504" y="11198"/>
                  <a:pt x="16005" y="11288"/>
                  <a:pt x="16478" y="11388"/>
                </a:cubicBezTo>
                <a:cubicBezTo>
                  <a:pt x="16653" y="11426"/>
                  <a:pt x="16826" y="11449"/>
                  <a:pt x="16994" y="11455"/>
                </a:cubicBezTo>
                <a:cubicBezTo>
                  <a:pt x="17162" y="11466"/>
                  <a:pt x="17323" y="11495"/>
                  <a:pt x="17467" y="11553"/>
                </a:cubicBezTo>
                <a:cubicBezTo>
                  <a:pt x="17603" y="11590"/>
                  <a:pt x="17731" y="11659"/>
                  <a:pt x="17851" y="11766"/>
                </a:cubicBezTo>
                <a:cubicBezTo>
                  <a:pt x="17966" y="11869"/>
                  <a:pt x="18074" y="11970"/>
                  <a:pt x="18165" y="12062"/>
                </a:cubicBezTo>
                <a:moveTo>
                  <a:pt x="20474" y="5419"/>
                </a:moveTo>
                <a:cubicBezTo>
                  <a:pt x="20757" y="5419"/>
                  <a:pt x="20973" y="5505"/>
                  <a:pt x="21124" y="5687"/>
                </a:cubicBezTo>
                <a:cubicBezTo>
                  <a:pt x="21271" y="5865"/>
                  <a:pt x="21381" y="6078"/>
                  <a:pt x="21448" y="6326"/>
                </a:cubicBezTo>
                <a:cubicBezTo>
                  <a:pt x="21520" y="6574"/>
                  <a:pt x="21561" y="6836"/>
                  <a:pt x="21576" y="7106"/>
                </a:cubicBezTo>
                <a:cubicBezTo>
                  <a:pt x="21592" y="7377"/>
                  <a:pt x="21599" y="7596"/>
                  <a:pt x="21599" y="7760"/>
                </a:cubicBezTo>
                <a:lnTo>
                  <a:pt x="21599" y="9856"/>
                </a:lnTo>
                <a:cubicBezTo>
                  <a:pt x="21508" y="9928"/>
                  <a:pt x="21422" y="10015"/>
                  <a:pt x="21340" y="10110"/>
                </a:cubicBezTo>
                <a:cubicBezTo>
                  <a:pt x="21261" y="10208"/>
                  <a:pt x="21158" y="10257"/>
                  <a:pt x="21036" y="10257"/>
                </a:cubicBezTo>
                <a:lnTo>
                  <a:pt x="17268" y="10257"/>
                </a:lnTo>
                <a:cubicBezTo>
                  <a:pt x="17131" y="10257"/>
                  <a:pt x="17023" y="10208"/>
                  <a:pt x="16953" y="10110"/>
                </a:cubicBezTo>
                <a:cubicBezTo>
                  <a:pt x="16879" y="10015"/>
                  <a:pt x="16790" y="9928"/>
                  <a:pt x="16682" y="9856"/>
                </a:cubicBezTo>
                <a:lnTo>
                  <a:pt x="16682" y="7760"/>
                </a:lnTo>
                <a:cubicBezTo>
                  <a:pt x="16682" y="7596"/>
                  <a:pt x="16692" y="7377"/>
                  <a:pt x="16706" y="7106"/>
                </a:cubicBezTo>
                <a:cubicBezTo>
                  <a:pt x="16720" y="6836"/>
                  <a:pt x="16766" y="6574"/>
                  <a:pt x="16836" y="6326"/>
                </a:cubicBezTo>
                <a:cubicBezTo>
                  <a:pt x="16912" y="6078"/>
                  <a:pt x="17023" y="5865"/>
                  <a:pt x="17183" y="5687"/>
                </a:cubicBezTo>
                <a:cubicBezTo>
                  <a:pt x="17337" y="5508"/>
                  <a:pt x="17556" y="5419"/>
                  <a:pt x="17829" y="5419"/>
                </a:cubicBezTo>
                <a:cubicBezTo>
                  <a:pt x="17488" y="5151"/>
                  <a:pt x="17210" y="4803"/>
                  <a:pt x="16999" y="4377"/>
                </a:cubicBezTo>
                <a:cubicBezTo>
                  <a:pt x="16788" y="3950"/>
                  <a:pt x="16682" y="3469"/>
                  <a:pt x="16682" y="2937"/>
                </a:cubicBezTo>
                <a:cubicBezTo>
                  <a:pt x="16682" y="2539"/>
                  <a:pt x="16744" y="2162"/>
                  <a:pt x="16872" y="1805"/>
                </a:cubicBezTo>
                <a:cubicBezTo>
                  <a:pt x="16999" y="1448"/>
                  <a:pt x="17174" y="1134"/>
                  <a:pt x="17400" y="861"/>
                </a:cubicBezTo>
                <a:cubicBezTo>
                  <a:pt x="17625" y="590"/>
                  <a:pt x="17889" y="380"/>
                  <a:pt x="18187" y="227"/>
                </a:cubicBezTo>
                <a:cubicBezTo>
                  <a:pt x="18487" y="77"/>
                  <a:pt x="18808" y="0"/>
                  <a:pt x="19152" y="0"/>
                </a:cubicBezTo>
                <a:cubicBezTo>
                  <a:pt x="19480" y="0"/>
                  <a:pt x="19795" y="77"/>
                  <a:pt x="20095" y="227"/>
                </a:cubicBezTo>
                <a:cubicBezTo>
                  <a:pt x="20395" y="380"/>
                  <a:pt x="20656" y="590"/>
                  <a:pt x="20882" y="861"/>
                </a:cubicBezTo>
                <a:cubicBezTo>
                  <a:pt x="21108" y="1134"/>
                  <a:pt x="21285" y="1448"/>
                  <a:pt x="21412" y="1805"/>
                </a:cubicBezTo>
                <a:cubicBezTo>
                  <a:pt x="21537" y="2162"/>
                  <a:pt x="21599" y="2539"/>
                  <a:pt x="21599" y="2937"/>
                </a:cubicBezTo>
                <a:cubicBezTo>
                  <a:pt x="21599" y="3458"/>
                  <a:pt x="21499" y="3939"/>
                  <a:pt x="21295" y="4371"/>
                </a:cubicBezTo>
                <a:cubicBezTo>
                  <a:pt x="21093" y="4800"/>
                  <a:pt x="20820" y="5151"/>
                  <a:pt x="20474" y="5419"/>
                </a:cubicBezTo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457200">
              <a:defRPr/>
            </a:pPr>
            <a:endParaRPr lang="es-ES" sz="290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思源黑体 CN Medium"/>
              <a:cs typeface="Gill Sans" charset="0"/>
              <a:sym typeface="Gill Sans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06595" y="5598795"/>
            <a:ext cx="37172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highlight>
                  <a:srgbClr val="FFFF00"/>
                </a:highlight>
              </a:rPr>
              <a:t>树立</a:t>
            </a:r>
            <a:r>
              <a:rPr lang="en-US" altLang="zh-CN" sz="5400">
                <a:solidFill>
                  <a:schemeClr val="accent6"/>
                </a:solidFill>
                <a:highlight>
                  <a:srgbClr val="FFFF00"/>
                </a:highlight>
              </a:rPr>
              <a:t>3+1</a:t>
            </a:r>
            <a:r>
              <a:rPr lang="zh-CN" altLang="en-US" sz="3600">
                <a:highlight>
                  <a:srgbClr val="FFFF00"/>
                </a:highlight>
              </a:rPr>
              <a:t>意识</a:t>
            </a:r>
            <a:endParaRPr lang="zh-CN" altLang="en-US" sz="3600">
              <a:highlight>
                <a:srgbClr val="FFFF00"/>
              </a:highlight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87240" y="5598795"/>
            <a:ext cx="40913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highlight>
                  <a:srgbClr val="FFFF00"/>
                </a:highlight>
              </a:rPr>
              <a:t>强化</a:t>
            </a:r>
            <a:r>
              <a:rPr lang="en-US" altLang="zh-CN" sz="5400">
                <a:solidFill>
                  <a:srgbClr val="FF0000"/>
                </a:solidFill>
                <a:highlight>
                  <a:srgbClr val="FFFF00"/>
                </a:highlight>
              </a:rPr>
              <a:t>3+1+1</a:t>
            </a:r>
            <a:r>
              <a:rPr lang="zh-CN" altLang="en-US" sz="3600">
                <a:highlight>
                  <a:srgbClr val="FFFF00"/>
                </a:highlight>
              </a:rPr>
              <a:t>意识</a:t>
            </a:r>
            <a:endParaRPr lang="zh-CN" altLang="en-US" sz="3600">
              <a:highlight>
                <a:srgbClr val="FFFF00"/>
              </a:highlight>
            </a:endParaRP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" grpId="0" build="p"/>
      <p:bldP spid="6" grpId="0"/>
      <p:bldP spid="9" grpId="0"/>
      <p:bldP spid="11" grpId="0"/>
      <p:bldP spid="12" grpId="0"/>
      <p:bldP spid="14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8" name="Group 57"/>
          <p:cNvGrpSpPr/>
          <p:nvPr/>
        </p:nvGrpSpPr>
        <p:grpSpPr>
          <a:xfrm>
            <a:off x="6769208" y="2145267"/>
            <a:ext cx="1136948" cy="1153545"/>
            <a:chOff x="2285781" y="4847654"/>
            <a:chExt cx="952480" cy="966132"/>
          </a:xfrm>
        </p:grpSpPr>
        <p:sp>
          <p:nvSpPr>
            <p:cNvPr id="59" name="Oval 58"/>
            <p:cNvSpPr/>
            <p:nvPr/>
          </p:nvSpPr>
          <p:spPr bwMode="auto">
            <a:xfrm>
              <a:off x="2346028" y="4908765"/>
              <a:ext cx="840592" cy="852640"/>
            </a:xfrm>
            <a:prstGeom prst="ellipse">
              <a:avLst/>
            </a:prstGeom>
            <a:solidFill>
              <a:schemeClr val="accent2"/>
            </a:solidFill>
            <a:ln w="3175" cmpd="sng">
              <a:noFill/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en-US">
                <a:solidFill>
                  <a:prstClr val="white"/>
                </a:solidFill>
                <a:latin typeface="Arial Black" panose="020b0a04020102020204"/>
                <a:ea typeface="思源黑体 CN Medium"/>
              </a:endParaRPr>
            </a:p>
          </p:txBody>
        </p:sp>
        <p:sp>
          <p:nvSpPr>
            <p:cNvPr id="60" name="Oval 59"/>
            <p:cNvSpPr/>
            <p:nvPr/>
          </p:nvSpPr>
          <p:spPr bwMode="auto">
            <a:xfrm>
              <a:off x="2285781" y="4847654"/>
              <a:ext cx="952480" cy="966132"/>
            </a:xfrm>
            <a:prstGeom prst="ellipse">
              <a:avLst/>
            </a:prstGeom>
            <a:noFill/>
            <a:ln w="3175" cmpd="sng">
              <a:solidFill>
                <a:schemeClr val="tx1">
                  <a:lumMod val="60000"/>
                  <a:lumOff val="40000"/>
                </a:schemeClr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en-US">
                <a:solidFill>
                  <a:prstClr val="white"/>
                </a:solidFill>
                <a:latin typeface="Arial Black" panose="020b0a04020102020204"/>
                <a:ea typeface="思源黑体 CN Medium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345723" y="741967"/>
            <a:ext cx="1136948" cy="1153545"/>
            <a:chOff x="2285781" y="4847654"/>
            <a:chExt cx="952480" cy="966132"/>
          </a:xfrm>
        </p:grpSpPr>
        <p:sp>
          <p:nvSpPr>
            <p:cNvPr id="51" name="Oval 50"/>
            <p:cNvSpPr/>
            <p:nvPr/>
          </p:nvSpPr>
          <p:spPr bwMode="auto">
            <a:xfrm>
              <a:off x="2346028" y="4908765"/>
              <a:ext cx="840592" cy="852640"/>
            </a:xfrm>
            <a:prstGeom prst="ellipse">
              <a:avLst/>
            </a:prstGeom>
            <a:solidFill>
              <a:schemeClr val="accent1"/>
            </a:solidFill>
            <a:ln w="3175" cmpd="sng">
              <a:noFill/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en-US">
                <a:solidFill>
                  <a:prstClr val="white"/>
                </a:solidFill>
                <a:latin typeface="Arial Black" panose="020b0a04020102020204"/>
                <a:ea typeface="思源黑体 CN Medium"/>
              </a:endParaRPr>
            </a:p>
          </p:txBody>
        </p:sp>
        <p:sp>
          <p:nvSpPr>
            <p:cNvPr id="52" name="Oval 51"/>
            <p:cNvSpPr/>
            <p:nvPr/>
          </p:nvSpPr>
          <p:spPr bwMode="auto">
            <a:xfrm>
              <a:off x="2285781" y="4847654"/>
              <a:ext cx="952480" cy="966132"/>
            </a:xfrm>
            <a:prstGeom prst="ellipse">
              <a:avLst/>
            </a:prstGeom>
            <a:noFill/>
            <a:ln w="3175" cmpd="sng">
              <a:solidFill>
                <a:schemeClr val="tx1">
                  <a:lumMod val="60000"/>
                  <a:lumOff val="40000"/>
                </a:schemeClr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en-US">
                <a:solidFill>
                  <a:prstClr val="white"/>
                </a:solidFill>
                <a:latin typeface="Arial Black" panose="020b0a04020102020204"/>
                <a:ea typeface="思源黑体 CN Medium"/>
              </a:endParaRPr>
            </a:p>
          </p:txBody>
        </p:sp>
      </p:grpSp>
      <p:cxnSp>
        <p:nvCxnSpPr>
          <p:cNvPr id="19" name="Straight Connector 18"/>
          <p:cNvCxnSpPr/>
          <p:nvPr/>
        </p:nvCxnSpPr>
        <p:spPr>
          <a:xfrm flipH="1">
            <a:off x="6120783" y="2564"/>
            <a:ext cx="0" cy="1249175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  <a:prstDash val="dot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872003" y="1082561"/>
            <a:ext cx="1405890" cy="459105"/>
          </a:xfrm>
          <a:prstGeom prst="rect">
            <a:avLst/>
          </a:prstGeom>
          <a:solidFill>
            <a:srgbClr val="92D050"/>
          </a:solidFill>
        </p:spPr>
        <p:txBody>
          <a:bodyPr wrap="none" lIns="91422" tIns="45711" rIns="91422" bIns="45711" rtlCol="0">
            <a:spAutoFit/>
          </a:bodyPr>
          <a:lstStyle/>
          <a:p>
            <a:pPr algn="r" defTabSz="914400"/>
            <a:r>
              <a:rPr lang="zh-CN" altLang="en-US" sz="2400" b="1">
                <a:solidFill>
                  <a:srgbClr val="445469"/>
                </a:solidFill>
                <a:latin typeface="Arial Black" panose="020b0a04020102020204"/>
                <a:ea typeface="思源黑体 CN Medium"/>
              </a:rPr>
              <a:t>课堂小结</a:t>
            </a:r>
            <a:endParaRPr lang="id-ID" sz="2400" b="1">
              <a:solidFill>
                <a:srgbClr val="445469"/>
              </a:solidFill>
              <a:latin typeface="Arial Black" panose="020b0a04020102020204"/>
              <a:ea typeface="思源黑体 CN Medium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102003" y="1196206"/>
            <a:ext cx="2184536" cy="311150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r" defTabSz="323850">
              <a:lnSpc>
                <a:spcPct val="120000"/>
              </a:lnSpc>
              <a:spcBef>
                <a:spcPts val="850"/>
              </a:spcBef>
              <a:defRPr/>
            </a:pPr>
            <a:r>
              <a:rPr lang="en-US" altLang="zh-CN" sz="1200">
                <a:solidFill>
                  <a:srgbClr val="445469"/>
                </a:solidFill>
                <a:latin typeface="思源黑体 CN Medium"/>
                <a:ea typeface="思源黑体 CN Medium"/>
              </a:rPr>
              <a:t>1</a:t>
            </a:r>
            <a:r>
              <a:rPr lang="zh-CN" altLang="en-US" sz="1200">
                <a:solidFill>
                  <a:srgbClr val="445469"/>
                </a:solidFill>
                <a:latin typeface="思源黑体 CN Medium"/>
                <a:ea typeface="思源黑体 CN Medium"/>
              </a:rPr>
              <a:t>、</a:t>
            </a:r>
            <a:endParaRPr lang="zh-CN" altLang="en-US" sz="1200">
              <a:solidFill>
                <a:srgbClr val="445469"/>
              </a:solidFill>
              <a:latin typeface="思源黑体 CN Medium"/>
              <a:ea typeface="思源黑体 CN Medium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6064237" y="1267318"/>
            <a:ext cx="113093" cy="113122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 defTabSz="914400"/>
            <a:endParaRPr lang="id-ID">
              <a:solidFill>
                <a:prstClr val="white"/>
              </a:solidFill>
              <a:latin typeface="Arial Black" panose="020b0a04020102020204"/>
              <a:ea typeface="思源黑体 CN Medium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5539615" y="1342733"/>
            <a:ext cx="524623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  <a:prstDash val="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6120783" y="1389189"/>
            <a:ext cx="0" cy="1249175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  <a:prstDash val="dot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l 31"/>
          <p:cNvSpPr/>
          <p:nvPr/>
        </p:nvSpPr>
        <p:spPr>
          <a:xfrm>
            <a:off x="6064237" y="2653943"/>
            <a:ext cx="113093" cy="113122"/>
          </a:xfrm>
          <a:prstGeom prst="ellipse">
            <a:avLst/>
          </a:prstGeom>
          <a:solidFill>
            <a:schemeClr val="accent2"/>
          </a:solidFill>
          <a:ln w="508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 defTabSz="914400"/>
            <a:endParaRPr lang="id-ID">
              <a:solidFill>
                <a:prstClr val="white"/>
              </a:solidFill>
              <a:latin typeface="Arial Black" panose="020b0a04020102020204"/>
              <a:ea typeface="思源黑体 CN Medium"/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>
            <a:off x="6177329" y="2729358"/>
            <a:ext cx="524623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  <a:prstDash val="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7952360" y="2202177"/>
            <a:ext cx="1447796" cy="830979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defTabSz="914400"/>
            <a:r>
              <a:rPr lang="zh-CN" altLang="en-US" sz="2400" b="1">
                <a:solidFill>
                  <a:srgbClr val="445469"/>
                </a:solidFill>
                <a:latin typeface="Arial Black" panose="020b0a04020102020204"/>
                <a:ea typeface="思源黑体 CN Medium"/>
              </a:rPr>
              <a:t>感谢大家
</a:t>
            </a:r>
            <a:endParaRPr lang="id-ID" sz="2400" b="1">
              <a:solidFill>
                <a:srgbClr val="445469"/>
              </a:solidFill>
              <a:latin typeface="Arial Black" panose="020b0a04020102020204"/>
              <a:ea typeface="思源黑体 CN Medium"/>
            </a:endParaRPr>
          </a:p>
        </p:txBody>
      </p:sp>
      <p:cxnSp>
        <p:nvCxnSpPr>
          <p:cNvPr id="55" name="Straight Connector 54"/>
          <p:cNvCxnSpPr/>
          <p:nvPr/>
        </p:nvCxnSpPr>
        <p:spPr>
          <a:xfrm flipH="1">
            <a:off x="6123616" y="2785600"/>
            <a:ext cx="0" cy="1249175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  <a:prstDash val="dot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AutoShape 22"/>
          <p:cNvSpPr/>
          <p:nvPr/>
        </p:nvSpPr>
        <p:spPr bwMode="auto">
          <a:xfrm>
            <a:off x="4717721" y="1107751"/>
            <a:ext cx="422491" cy="434009"/>
          </a:xfrm>
          <a:custGeom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547" y="12500"/>
                </a:moveTo>
                <a:cubicBezTo>
                  <a:pt x="17868" y="12791"/>
                  <a:pt x="18218" y="13020"/>
                  <a:pt x="18600" y="13190"/>
                </a:cubicBezTo>
                <a:cubicBezTo>
                  <a:pt x="18985" y="13358"/>
                  <a:pt x="19386" y="13455"/>
                  <a:pt x="19810" y="13469"/>
                </a:cubicBezTo>
                <a:lnTo>
                  <a:pt x="19810" y="17282"/>
                </a:lnTo>
                <a:cubicBezTo>
                  <a:pt x="19810" y="17869"/>
                  <a:pt x="19712" y="18427"/>
                  <a:pt x="19516" y="18950"/>
                </a:cubicBezTo>
                <a:cubicBezTo>
                  <a:pt x="19320" y="19467"/>
                  <a:pt x="19058" y="19925"/>
                  <a:pt x="18730" y="20319"/>
                </a:cubicBezTo>
                <a:cubicBezTo>
                  <a:pt x="18402" y="20712"/>
                  <a:pt x="18022" y="21024"/>
                  <a:pt x="17594" y="21256"/>
                </a:cubicBezTo>
                <a:cubicBezTo>
                  <a:pt x="17163" y="21485"/>
                  <a:pt x="16698" y="21599"/>
                  <a:pt x="16198" y="21599"/>
                </a:cubicBezTo>
                <a:lnTo>
                  <a:pt x="3596" y="21599"/>
                </a:lnTo>
                <a:cubicBezTo>
                  <a:pt x="3107" y="21599"/>
                  <a:pt x="2639" y="21485"/>
                  <a:pt x="2198" y="21256"/>
                </a:cubicBezTo>
                <a:cubicBezTo>
                  <a:pt x="1757" y="21024"/>
                  <a:pt x="1376" y="20710"/>
                  <a:pt x="1055" y="20319"/>
                </a:cubicBezTo>
                <a:cubicBezTo>
                  <a:pt x="734" y="19925"/>
                  <a:pt x="479" y="19467"/>
                  <a:pt x="286" y="18950"/>
                </a:cubicBezTo>
                <a:cubicBezTo>
                  <a:pt x="95" y="18427"/>
                  <a:pt x="0" y="17869"/>
                  <a:pt x="0" y="17282"/>
                </a:cubicBezTo>
                <a:lnTo>
                  <a:pt x="0" y="4317"/>
                </a:lnTo>
                <a:cubicBezTo>
                  <a:pt x="0" y="3727"/>
                  <a:pt x="95" y="3169"/>
                  <a:pt x="286" y="2637"/>
                </a:cubicBezTo>
                <a:cubicBezTo>
                  <a:pt x="479" y="2105"/>
                  <a:pt x="734" y="1650"/>
                  <a:pt x="1055" y="1265"/>
                </a:cubicBezTo>
                <a:cubicBezTo>
                  <a:pt x="1376" y="881"/>
                  <a:pt x="1757" y="575"/>
                  <a:pt x="2198" y="346"/>
                </a:cubicBezTo>
                <a:cubicBezTo>
                  <a:pt x="2639" y="114"/>
                  <a:pt x="3107" y="0"/>
                  <a:pt x="3596" y="0"/>
                </a:cubicBezTo>
                <a:lnTo>
                  <a:pt x="10420" y="0"/>
                </a:lnTo>
                <a:cubicBezTo>
                  <a:pt x="10403" y="132"/>
                  <a:pt x="10388" y="261"/>
                  <a:pt x="10373" y="387"/>
                </a:cubicBezTo>
                <a:cubicBezTo>
                  <a:pt x="10356" y="514"/>
                  <a:pt x="10349" y="652"/>
                  <a:pt x="10349" y="801"/>
                </a:cubicBezTo>
                <a:lnTo>
                  <a:pt x="10349" y="2041"/>
                </a:lnTo>
                <a:cubicBezTo>
                  <a:pt x="10349" y="2255"/>
                  <a:pt x="10373" y="2478"/>
                  <a:pt x="10420" y="2713"/>
                </a:cubicBezTo>
                <a:lnTo>
                  <a:pt x="3596" y="2713"/>
                </a:lnTo>
                <a:cubicBezTo>
                  <a:pt x="3231" y="2713"/>
                  <a:pt x="2916" y="2872"/>
                  <a:pt x="2654" y="3183"/>
                </a:cubicBezTo>
                <a:cubicBezTo>
                  <a:pt x="2392" y="3501"/>
                  <a:pt x="2262" y="3877"/>
                  <a:pt x="2262" y="4317"/>
                </a:cubicBezTo>
                <a:lnTo>
                  <a:pt x="2262" y="17282"/>
                </a:lnTo>
                <a:cubicBezTo>
                  <a:pt x="2262" y="17722"/>
                  <a:pt x="2392" y="18101"/>
                  <a:pt x="2654" y="18413"/>
                </a:cubicBezTo>
                <a:cubicBezTo>
                  <a:pt x="2916" y="18727"/>
                  <a:pt x="3231" y="18886"/>
                  <a:pt x="3596" y="18886"/>
                </a:cubicBezTo>
                <a:lnTo>
                  <a:pt x="16198" y="18886"/>
                </a:lnTo>
                <a:cubicBezTo>
                  <a:pt x="16566" y="18886"/>
                  <a:pt x="16881" y="18727"/>
                  <a:pt x="17148" y="18413"/>
                </a:cubicBezTo>
                <a:cubicBezTo>
                  <a:pt x="17413" y="18101"/>
                  <a:pt x="17547" y="17722"/>
                  <a:pt x="17547" y="17282"/>
                </a:cubicBezTo>
                <a:lnTo>
                  <a:pt x="17547" y="12500"/>
                </a:lnTo>
                <a:close/>
                <a:moveTo>
                  <a:pt x="21599" y="2011"/>
                </a:moveTo>
                <a:lnTo>
                  <a:pt x="21599" y="8902"/>
                </a:lnTo>
                <a:cubicBezTo>
                  <a:pt x="21599" y="9137"/>
                  <a:pt x="21531" y="9331"/>
                  <a:pt x="21394" y="9492"/>
                </a:cubicBezTo>
                <a:cubicBezTo>
                  <a:pt x="21257" y="9651"/>
                  <a:pt x="21102" y="9722"/>
                  <a:pt x="20931" y="9701"/>
                </a:cubicBezTo>
                <a:lnTo>
                  <a:pt x="19922" y="9701"/>
                </a:lnTo>
                <a:cubicBezTo>
                  <a:pt x="19726" y="9701"/>
                  <a:pt x="19565" y="9625"/>
                  <a:pt x="19438" y="9472"/>
                </a:cubicBezTo>
                <a:cubicBezTo>
                  <a:pt x="19308" y="9316"/>
                  <a:pt x="19244" y="9125"/>
                  <a:pt x="19244" y="8902"/>
                </a:cubicBezTo>
                <a:lnTo>
                  <a:pt x="19244" y="5134"/>
                </a:lnTo>
                <a:lnTo>
                  <a:pt x="10195" y="15960"/>
                </a:lnTo>
                <a:cubicBezTo>
                  <a:pt x="10070" y="16110"/>
                  <a:pt x="9911" y="16183"/>
                  <a:pt x="9720" y="16183"/>
                </a:cubicBezTo>
                <a:cubicBezTo>
                  <a:pt x="9529" y="16183"/>
                  <a:pt x="9365" y="16113"/>
                  <a:pt x="9233" y="15960"/>
                </a:cubicBezTo>
                <a:lnTo>
                  <a:pt x="8307" y="14835"/>
                </a:lnTo>
                <a:cubicBezTo>
                  <a:pt x="8182" y="14682"/>
                  <a:pt x="8118" y="14492"/>
                  <a:pt x="8114" y="14259"/>
                </a:cubicBezTo>
                <a:cubicBezTo>
                  <a:pt x="8111" y="14025"/>
                  <a:pt x="8175" y="13831"/>
                  <a:pt x="8307" y="13684"/>
                </a:cubicBezTo>
                <a:lnTo>
                  <a:pt x="17332" y="2825"/>
                </a:lnTo>
                <a:lnTo>
                  <a:pt x="14181" y="2825"/>
                </a:lnTo>
                <a:cubicBezTo>
                  <a:pt x="13985" y="2825"/>
                  <a:pt x="13823" y="2749"/>
                  <a:pt x="13698" y="2593"/>
                </a:cubicBezTo>
                <a:cubicBezTo>
                  <a:pt x="13574" y="2440"/>
                  <a:pt x="13512" y="2246"/>
                  <a:pt x="13512" y="2011"/>
                </a:cubicBezTo>
                <a:lnTo>
                  <a:pt x="13512" y="801"/>
                </a:lnTo>
                <a:cubicBezTo>
                  <a:pt x="13495" y="587"/>
                  <a:pt x="13556" y="399"/>
                  <a:pt x="13694" y="237"/>
                </a:cubicBezTo>
                <a:cubicBezTo>
                  <a:pt x="13831" y="82"/>
                  <a:pt x="13992" y="0"/>
                  <a:pt x="14181" y="0"/>
                </a:cubicBezTo>
                <a:lnTo>
                  <a:pt x="20931" y="0"/>
                </a:lnTo>
                <a:cubicBezTo>
                  <a:pt x="21110" y="0"/>
                  <a:pt x="21267" y="82"/>
                  <a:pt x="21399" y="246"/>
                </a:cubicBezTo>
                <a:cubicBezTo>
                  <a:pt x="21533" y="411"/>
                  <a:pt x="21599" y="599"/>
                  <a:pt x="21599" y="801"/>
                </a:cubicBezTo>
                <a:lnTo>
                  <a:pt x="21599" y="20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457200">
              <a:defRPr/>
            </a:pPr>
            <a:endParaRPr lang="es-ES" sz="290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思源黑体 CN Medium"/>
              <a:cs typeface="Gill Sans" charset="0"/>
              <a:sym typeface="Gill Sans" charset="0"/>
            </a:endParaRPr>
          </a:p>
        </p:txBody>
      </p:sp>
      <p:sp>
        <p:nvSpPr>
          <p:cNvPr id="45" name="AutoShape 91"/>
          <p:cNvSpPr/>
          <p:nvPr/>
        </p:nvSpPr>
        <p:spPr bwMode="auto">
          <a:xfrm>
            <a:off x="7128180" y="2503579"/>
            <a:ext cx="420803" cy="434009"/>
          </a:xfrm>
          <a:custGeom>
            <a:gdLst>
              <a:gd name="T0" fmla="+- 0 10795 54"/>
              <a:gd name="T1" fmla="*/ T0 w 21483"/>
              <a:gd name="T2" fmla="*/ 10800 h 21600"/>
              <a:gd name="T3" fmla="+- 0 10795 54"/>
              <a:gd name="T4" fmla="*/ T3 w 21483"/>
              <a:gd name="T5" fmla="*/ 10800 h 21600"/>
              <a:gd name="T6" fmla="+- 0 10795 54"/>
              <a:gd name="T7" fmla="*/ T6 w 21483"/>
              <a:gd name="T8" fmla="*/ 10800 h 21600"/>
              <a:gd name="T9" fmla="+- 0 10795 54"/>
              <a:gd name="T10" fmla="*/ T9 w 21483"/>
              <a:gd name="T11" fmla="*/ 10800 h 21600"/>
            </a:gdLst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83" h="21600">
                <a:moveTo>
                  <a:pt x="20490" y="581"/>
                </a:moveTo>
                <a:cubicBezTo>
                  <a:pt x="20984" y="1781"/>
                  <a:pt x="21295" y="3048"/>
                  <a:pt x="21421" y="4387"/>
                </a:cubicBezTo>
                <a:cubicBezTo>
                  <a:pt x="21545" y="5722"/>
                  <a:pt x="21482" y="7179"/>
                  <a:pt x="21220" y="8744"/>
                </a:cubicBezTo>
                <a:cubicBezTo>
                  <a:pt x="20549" y="13134"/>
                  <a:pt x="18385" y="16469"/>
                  <a:pt x="14732" y="18748"/>
                </a:cubicBezTo>
                <a:cubicBezTo>
                  <a:pt x="13010" y="19857"/>
                  <a:pt x="11265" y="20408"/>
                  <a:pt x="9505" y="20408"/>
                </a:cubicBezTo>
                <a:cubicBezTo>
                  <a:pt x="8354" y="20408"/>
                  <a:pt x="7208" y="20165"/>
                  <a:pt x="6064" y="19682"/>
                </a:cubicBezTo>
                <a:cubicBezTo>
                  <a:pt x="5893" y="19609"/>
                  <a:pt x="5725" y="19519"/>
                  <a:pt x="5556" y="19411"/>
                </a:cubicBezTo>
                <a:cubicBezTo>
                  <a:pt x="5388" y="19301"/>
                  <a:pt x="5221" y="19191"/>
                  <a:pt x="5058" y="19075"/>
                </a:cubicBezTo>
                <a:cubicBezTo>
                  <a:pt x="4840" y="18928"/>
                  <a:pt x="4625" y="18790"/>
                  <a:pt x="4414" y="18660"/>
                </a:cubicBezTo>
                <a:cubicBezTo>
                  <a:pt x="4199" y="18527"/>
                  <a:pt x="4017" y="18465"/>
                  <a:pt x="3857" y="18465"/>
                </a:cubicBezTo>
                <a:cubicBezTo>
                  <a:pt x="3785" y="18485"/>
                  <a:pt x="3698" y="18561"/>
                  <a:pt x="3598" y="18700"/>
                </a:cubicBezTo>
                <a:cubicBezTo>
                  <a:pt x="3497" y="18841"/>
                  <a:pt x="3392" y="18996"/>
                  <a:pt x="3287" y="19174"/>
                </a:cubicBezTo>
                <a:cubicBezTo>
                  <a:pt x="3184" y="19349"/>
                  <a:pt x="3085" y="19536"/>
                  <a:pt x="2989" y="19728"/>
                </a:cubicBezTo>
                <a:cubicBezTo>
                  <a:pt x="2898" y="19922"/>
                  <a:pt x="2821" y="20072"/>
                  <a:pt x="2760" y="20179"/>
                </a:cubicBezTo>
                <a:cubicBezTo>
                  <a:pt x="2655" y="20388"/>
                  <a:pt x="2557" y="20575"/>
                  <a:pt x="2463" y="20741"/>
                </a:cubicBezTo>
                <a:cubicBezTo>
                  <a:pt x="2372" y="20908"/>
                  <a:pt x="2285" y="21055"/>
                  <a:pt x="2213" y="21182"/>
                </a:cubicBezTo>
                <a:cubicBezTo>
                  <a:pt x="2025" y="21461"/>
                  <a:pt x="1787" y="21599"/>
                  <a:pt x="1494" y="21599"/>
                </a:cubicBezTo>
                <a:lnTo>
                  <a:pt x="1450" y="21599"/>
                </a:lnTo>
                <a:cubicBezTo>
                  <a:pt x="1235" y="21583"/>
                  <a:pt x="1050" y="21526"/>
                  <a:pt x="895" y="21433"/>
                </a:cubicBezTo>
                <a:cubicBezTo>
                  <a:pt x="743" y="21334"/>
                  <a:pt x="617" y="21224"/>
                  <a:pt x="521" y="21097"/>
                </a:cubicBezTo>
                <a:cubicBezTo>
                  <a:pt x="425" y="20975"/>
                  <a:pt x="348" y="20846"/>
                  <a:pt x="292" y="20716"/>
                </a:cubicBezTo>
                <a:cubicBezTo>
                  <a:pt x="236" y="20586"/>
                  <a:pt x="198" y="20484"/>
                  <a:pt x="184" y="20408"/>
                </a:cubicBezTo>
                <a:cubicBezTo>
                  <a:pt x="-17" y="20077"/>
                  <a:pt x="-54" y="19724"/>
                  <a:pt x="74" y="19355"/>
                </a:cubicBezTo>
                <a:cubicBezTo>
                  <a:pt x="222" y="18877"/>
                  <a:pt x="430" y="18479"/>
                  <a:pt x="699" y="18152"/>
                </a:cubicBezTo>
                <a:cubicBezTo>
                  <a:pt x="970" y="17827"/>
                  <a:pt x="1235" y="17536"/>
                  <a:pt x="1494" y="17276"/>
                </a:cubicBezTo>
                <a:cubicBezTo>
                  <a:pt x="1712" y="17068"/>
                  <a:pt x="1901" y="16873"/>
                  <a:pt x="2061" y="16692"/>
                </a:cubicBezTo>
                <a:cubicBezTo>
                  <a:pt x="2222" y="16511"/>
                  <a:pt x="2325" y="16319"/>
                  <a:pt x="2367" y="16113"/>
                </a:cubicBezTo>
                <a:cubicBezTo>
                  <a:pt x="2383" y="16057"/>
                  <a:pt x="2383" y="16003"/>
                  <a:pt x="2367" y="15949"/>
                </a:cubicBezTo>
                <a:cubicBezTo>
                  <a:pt x="2353" y="15899"/>
                  <a:pt x="2318" y="15783"/>
                  <a:pt x="2257" y="15611"/>
                </a:cubicBezTo>
                <a:cubicBezTo>
                  <a:pt x="2213" y="15503"/>
                  <a:pt x="2168" y="15379"/>
                  <a:pt x="2128" y="15241"/>
                </a:cubicBezTo>
                <a:cubicBezTo>
                  <a:pt x="2086" y="15100"/>
                  <a:pt x="2051" y="14941"/>
                  <a:pt x="2021" y="14761"/>
                </a:cubicBezTo>
                <a:cubicBezTo>
                  <a:pt x="1836" y="13321"/>
                  <a:pt x="1883" y="11988"/>
                  <a:pt x="2166" y="10774"/>
                </a:cubicBezTo>
                <a:cubicBezTo>
                  <a:pt x="2449" y="9557"/>
                  <a:pt x="2898" y="8464"/>
                  <a:pt x="3509" y="7493"/>
                </a:cubicBezTo>
                <a:cubicBezTo>
                  <a:pt x="4122" y="6527"/>
                  <a:pt x="4852" y="5689"/>
                  <a:pt x="5694" y="4986"/>
                </a:cubicBezTo>
                <a:cubicBezTo>
                  <a:pt x="6539" y="4283"/>
                  <a:pt x="7416" y="3741"/>
                  <a:pt x="8326" y="3351"/>
                </a:cubicBezTo>
                <a:cubicBezTo>
                  <a:pt x="8939" y="3091"/>
                  <a:pt x="9611" y="2939"/>
                  <a:pt x="10336" y="2894"/>
                </a:cubicBezTo>
                <a:cubicBezTo>
                  <a:pt x="11066" y="2848"/>
                  <a:pt x="11826" y="2817"/>
                  <a:pt x="12617" y="2798"/>
                </a:cubicBezTo>
                <a:cubicBezTo>
                  <a:pt x="13073" y="2798"/>
                  <a:pt x="13546" y="2789"/>
                  <a:pt x="14037" y="2772"/>
                </a:cubicBezTo>
                <a:cubicBezTo>
                  <a:pt x="14531" y="2752"/>
                  <a:pt x="15008" y="2704"/>
                  <a:pt x="15469" y="2623"/>
                </a:cubicBezTo>
                <a:cubicBezTo>
                  <a:pt x="15926" y="2541"/>
                  <a:pt x="16351" y="2414"/>
                  <a:pt x="16740" y="2239"/>
                </a:cubicBezTo>
                <a:cubicBezTo>
                  <a:pt x="17128" y="2064"/>
                  <a:pt x="17446" y="1815"/>
                  <a:pt x="17692" y="1499"/>
                </a:cubicBezTo>
                <a:cubicBezTo>
                  <a:pt x="17839" y="1321"/>
                  <a:pt x="17984" y="1135"/>
                  <a:pt x="18125" y="948"/>
                </a:cubicBezTo>
                <a:cubicBezTo>
                  <a:pt x="18261" y="756"/>
                  <a:pt x="18403" y="595"/>
                  <a:pt x="18548" y="460"/>
                </a:cubicBezTo>
                <a:cubicBezTo>
                  <a:pt x="18696" y="324"/>
                  <a:pt x="18855" y="214"/>
                  <a:pt x="19028" y="129"/>
                </a:cubicBezTo>
                <a:cubicBezTo>
                  <a:pt x="19206" y="42"/>
                  <a:pt x="19423" y="0"/>
                  <a:pt x="19688" y="0"/>
                </a:cubicBezTo>
                <a:cubicBezTo>
                  <a:pt x="19856" y="0"/>
                  <a:pt x="20015" y="50"/>
                  <a:pt x="20163" y="155"/>
                </a:cubicBezTo>
                <a:cubicBezTo>
                  <a:pt x="20308" y="261"/>
                  <a:pt x="20418" y="400"/>
                  <a:pt x="20490" y="581"/>
                </a:cubicBezTo>
                <a:moveTo>
                  <a:pt x="15350" y="9977"/>
                </a:moveTo>
                <a:cubicBezTo>
                  <a:pt x="15596" y="10017"/>
                  <a:pt x="15811" y="9927"/>
                  <a:pt x="15993" y="9712"/>
                </a:cubicBezTo>
                <a:cubicBezTo>
                  <a:pt x="16178" y="9503"/>
                  <a:pt x="16276" y="9249"/>
                  <a:pt x="16291" y="8953"/>
                </a:cubicBezTo>
                <a:cubicBezTo>
                  <a:pt x="16305" y="8636"/>
                  <a:pt x="16230" y="8374"/>
                  <a:pt x="16064" y="8159"/>
                </a:cubicBezTo>
                <a:cubicBezTo>
                  <a:pt x="15893" y="7947"/>
                  <a:pt x="15680" y="7832"/>
                  <a:pt x="15418" y="7815"/>
                </a:cubicBezTo>
                <a:cubicBezTo>
                  <a:pt x="14321" y="7761"/>
                  <a:pt x="13284" y="7834"/>
                  <a:pt x="12315" y="8038"/>
                </a:cubicBezTo>
                <a:cubicBezTo>
                  <a:pt x="11344" y="8241"/>
                  <a:pt x="10425" y="8571"/>
                  <a:pt x="9550" y="9032"/>
                </a:cubicBezTo>
                <a:cubicBezTo>
                  <a:pt x="8673" y="9492"/>
                  <a:pt x="7842" y="10090"/>
                  <a:pt x="7046" y="10830"/>
                </a:cubicBezTo>
                <a:cubicBezTo>
                  <a:pt x="6249" y="11567"/>
                  <a:pt x="5479" y="12465"/>
                  <a:pt x="4732" y="13518"/>
                </a:cubicBezTo>
                <a:cubicBezTo>
                  <a:pt x="4562" y="13764"/>
                  <a:pt x="4482" y="14032"/>
                  <a:pt x="4496" y="14323"/>
                </a:cubicBezTo>
                <a:cubicBezTo>
                  <a:pt x="4510" y="14617"/>
                  <a:pt x="4620" y="14862"/>
                  <a:pt x="4821" y="15063"/>
                </a:cubicBezTo>
                <a:cubicBezTo>
                  <a:pt x="4971" y="15221"/>
                  <a:pt x="5163" y="15311"/>
                  <a:pt x="5392" y="15317"/>
                </a:cubicBezTo>
                <a:cubicBezTo>
                  <a:pt x="5668" y="15317"/>
                  <a:pt x="5900" y="15195"/>
                  <a:pt x="6087" y="14953"/>
                </a:cubicBezTo>
                <a:cubicBezTo>
                  <a:pt x="6759" y="14035"/>
                  <a:pt x="7435" y="13244"/>
                  <a:pt x="8116" y="12586"/>
                </a:cubicBezTo>
                <a:cubicBezTo>
                  <a:pt x="8794" y="11929"/>
                  <a:pt x="9510" y="11401"/>
                  <a:pt x="10259" y="11005"/>
                </a:cubicBezTo>
                <a:cubicBezTo>
                  <a:pt x="11010" y="10610"/>
                  <a:pt x="11801" y="10330"/>
                  <a:pt x="12636" y="10167"/>
                </a:cubicBezTo>
                <a:cubicBezTo>
                  <a:pt x="13467" y="10003"/>
                  <a:pt x="14372" y="9938"/>
                  <a:pt x="15350" y="997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457200">
              <a:defRPr/>
            </a:pPr>
            <a:endParaRPr lang="es-ES" sz="290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思源黑体 CN Medium"/>
              <a:cs typeface="Gill Sans" charset="0"/>
              <a:sym typeface="Gill Sans" charset="0"/>
            </a:endParaRPr>
          </a:p>
        </p:txBody>
      </p:sp>
      <p:cxnSp>
        <p:nvCxnSpPr>
          <p:cNvPr id="64" name="Straight Connector 63"/>
          <p:cNvCxnSpPr/>
          <p:nvPr/>
        </p:nvCxnSpPr>
        <p:spPr>
          <a:xfrm>
            <a:off x="5767330" y="4097218"/>
            <a:ext cx="73708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  <a:prstDash val="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95680" y="1717675"/>
            <a:ext cx="4959985" cy="4759325"/>
          </a:xfrm>
        </p:spPr>
        <p:txBody>
          <a:bodyPr>
            <a:noAutofit/>
          </a:bodyPr>
          <a:lstStyle/>
          <a:p>
            <a:r>
              <a:rPr lang="zh-CN" altLang="en-US" sz="2800"/>
              <a:t>【课堂小结】</a:t>
            </a:r>
            <a:endParaRPr lang="zh-CN" altLang="en-US" sz="2800"/>
          </a:p>
          <a:p>
            <a:r>
              <a:rPr lang="en-US" altLang="zh-CN" sz="2800"/>
              <a:t>1</a:t>
            </a:r>
            <a:r>
              <a:rPr lang="zh-CN" altLang="en-US" sz="2800"/>
              <a:t>、难点是什么？</a:t>
            </a:r>
            <a:endParaRPr lang="zh-CN" altLang="en-US" sz="2800"/>
          </a:p>
          <a:p>
            <a:r>
              <a:rPr lang="en-US" altLang="zh-CN" sz="2800"/>
              <a:t>2</a:t>
            </a:r>
            <a:r>
              <a:rPr lang="zh-CN" altLang="en-US" sz="2800"/>
              <a:t>、难点是如何突破的？</a:t>
            </a:r>
            <a:endParaRPr lang="zh-CN" altLang="en-US" sz="2800"/>
          </a:p>
          <a:p>
            <a:r>
              <a:rPr lang="zh-CN" altLang="en-US" sz="2800"/>
              <a:t>【继续探究】</a:t>
            </a:r>
            <a:endParaRPr lang="zh-CN" altLang="en-US" sz="2800"/>
          </a:p>
          <a:p>
            <a:r>
              <a:rPr lang="en-US" altLang="zh-CN" sz="2800"/>
              <a:t>1</a:t>
            </a:r>
            <a:r>
              <a:rPr lang="zh-CN" altLang="en-US" sz="2800"/>
              <a:t>、《呐喊》自序的体裁是小说还散文？</a:t>
            </a:r>
            <a:endParaRPr lang="zh-CN" altLang="en-US" sz="2800"/>
          </a:p>
          <a:p>
            <a:r>
              <a:rPr lang="en-US" altLang="zh-CN" sz="2800"/>
              <a:t>2</a:t>
            </a:r>
            <a:r>
              <a:rPr lang="zh-CN" altLang="en-US" sz="2800"/>
              <a:t>、遇到不明文体怎么处理？</a:t>
            </a:r>
            <a:endParaRPr lang="zh-CN" altLang="en-US" sz="28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6385" y="741680"/>
            <a:ext cx="4230370" cy="454977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advClick="0" p14:dur="1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3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11550" y="511810"/>
            <a:ext cx="5169535" cy="941705"/>
          </a:xfrm>
          <a:solidFill>
            <a:srgbClr val="FFFF00"/>
          </a:solidFill>
        </p:spPr>
        <p:txBody>
          <a:bodyPr/>
          <a:lstStyle/>
          <a:p>
            <a:r>
              <a:rPr lang="zh-CN" altLang="en-US"/>
              <a:t>小说阅读考查题型汇总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93545"/>
            <a:ext cx="10708005" cy="4784090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path path="rect">
              <a:fillToRect l="50000" t="50000" r="50000" b="50000"/>
            </a:path>
          </a:gradFill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1</a:t>
            </a:r>
            <a:r>
              <a:rPr lang="zh-CN" altLang="en-US" sz="3600">
                <a:solidFill>
                  <a:srgbClr val="FF0000"/>
                </a:solidFill>
              </a:rPr>
              <a:t>、人物形象特征概括与作用简析</a:t>
            </a:r>
            <a:endParaRPr lang="zh-CN" altLang="en-US" sz="360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2</a:t>
            </a:r>
            <a:r>
              <a:rPr lang="zh-CN" altLang="en-US" sz="3600">
                <a:solidFill>
                  <a:srgbClr val="FF0000"/>
                </a:solidFill>
              </a:rPr>
              <a:t>、重要情节（细节）</a:t>
            </a:r>
            <a:r>
              <a:rPr lang="zh-CN" altLang="en-US" sz="36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（</a:t>
            </a:r>
            <a:r>
              <a:rPr lang="zh-CN" altLang="en-US" sz="36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段落）</a:t>
            </a:r>
            <a:r>
              <a:rPr lang="zh-CN" altLang="en-US" sz="3600">
                <a:solidFill>
                  <a:srgbClr val="FF0000"/>
                </a:solidFill>
              </a:rPr>
              <a:t>与作用分析</a:t>
            </a:r>
            <a:endParaRPr lang="zh-CN" altLang="en-US" sz="360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3</a:t>
            </a:r>
            <a:r>
              <a:rPr lang="zh-CN" altLang="en-US" sz="3600">
                <a:solidFill>
                  <a:srgbClr val="FF0000"/>
                </a:solidFill>
              </a:rPr>
              <a:t>、环境描写的作用</a:t>
            </a:r>
            <a:endParaRPr lang="zh-CN" altLang="en-US" sz="360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4</a:t>
            </a:r>
            <a:r>
              <a:rPr lang="zh-CN" altLang="en-US" sz="3600">
                <a:solidFill>
                  <a:srgbClr val="FF0000"/>
                </a:solidFill>
              </a:rPr>
              <a:t>、鉴赏思想内容和写作技巧</a:t>
            </a:r>
            <a:endParaRPr lang="zh-CN" altLang="en-US" sz="360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5</a:t>
            </a:r>
            <a:r>
              <a:rPr lang="zh-CN" altLang="en-US" sz="3600">
                <a:solidFill>
                  <a:srgbClr val="FF0000"/>
                </a:solidFill>
              </a:rPr>
              <a:t>、重要词句含义解读与赏析</a:t>
            </a:r>
            <a:endParaRPr lang="zh-CN" altLang="en-US" sz="36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下箭头标注 7"/>
          <p:cNvSpPr/>
          <p:nvPr/>
        </p:nvSpPr>
        <p:spPr>
          <a:xfrm>
            <a:off x="5876925" y="5662930"/>
            <a:ext cx="2513965" cy="473710"/>
          </a:xfrm>
          <a:prstGeom prst="downArrowCallo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2148840" y="5177155"/>
            <a:ext cx="1590675" cy="38862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62965" y="5193665"/>
            <a:ext cx="642620" cy="1106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wrap="none" rtlCol="0" anchor="t">
            <a:spAutoFit/>
          </a:bodyPr>
          <a:lstStyle/>
          <a:p>
            <a:r>
              <a:rPr lang="zh-CN" altLang="en-US" sz="66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  <a:endParaRPr lang="zh-CN" altLang="en-US" sz="66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6735" y="233680"/>
            <a:ext cx="2284730" cy="705485"/>
          </a:xfrm>
          <a:solidFill>
            <a:schemeClr val="accent3"/>
          </a:solidFill>
        </p:spPr>
        <p:txBody>
          <a:bodyPr>
            <a:normAutofit fontScale="90000"/>
          </a:bodyPr>
          <a:lstStyle/>
          <a:p>
            <a:r>
              <a:rPr lang="zh-CN" altLang="en-US">
                <a:highlight>
                  <a:srgbClr val="FF00FF"/>
                </a:highlight>
              </a:rPr>
              <a:t>经典示例</a:t>
            </a:r>
            <a:r>
              <a:rPr lang="en-US" altLang="zh-CN">
                <a:highlight>
                  <a:srgbClr val="FF00FF"/>
                </a:highlight>
              </a:rPr>
              <a:t>1</a:t>
            </a:r>
            <a:endParaRPr lang="en-US" altLang="zh-CN">
              <a:highlight>
                <a:srgbClr val="FF00FF"/>
              </a:highligh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2150" y="1475105"/>
            <a:ext cx="10968990" cy="4661535"/>
          </a:xfrm>
        </p:spPr>
        <p:txBody>
          <a:bodyPr>
            <a:normAutofit lnSpcReduction="10000"/>
          </a:bodyPr>
          <a:lstStyle/>
          <a:p>
            <a:r>
              <a:rPr lang="zh-CN" altLang="en-US" sz="2400">
                <a:sym typeface="+mn-ea"/>
              </a:rPr>
              <a:t>7．下列对本文相关内容和艺术特色的分析鉴赏，不正确的一项是(3分)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 </a:t>
            </a:r>
            <a:r>
              <a:rPr lang="en-US" altLang="zh-CN" sz="2400">
                <a:sym typeface="+mn-ea"/>
              </a:rPr>
              <a:t>A</a:t>
            </a:r>
            <a:r>
              <a:rPr lang="zh-CN" altLang="en-US" sz="2400">
                <a:sym typeface="+mn-ea"/>
              </a:rPr>
              <a:t>、学洋务本是受当时社会奚落且排斥的，作者却在这里打开了眼界，不仅接触到多个学科，还了解到日本维新与西方医学的关系。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B．作者选择学医，一方面是预备卒业回来治病救人，战争时候去当军医，一方面是为了促进国人对于维新的信仰。</a:t>
            </a:r>
            <a:endParaRPr lang="zh-CN" altLang="en-US" sz="2400"/>
          </a:p>
          <a:p>
            <a:r>
              <a:rPr lang="en-US" altLang="zh-CN" sz="2400">
                <a:sym typeface="+mn-ea"/>
              </a:rPr>
              <a:t>C</a:t>
            </a:r>
            <a:r>
              <a:rPr lang="zh-CN" altLang="en-US" sz="2400">
                <a:sym typeface="+mn-ea"/>
              </a:rPr>
              <a:t>、为提倡文艺运动，作者邀集同道创办《新生》杂志。结果因若干担当文字者隐退及资本逃走等原因，梦想未能实现。</a:t>
            </a:r>
            <a:endParaRPr lang="zh-CN" altLang="en-US" sz="2400"/>
          </a:p>
          <a:p>
            <a:r>
              <a:rPr lang="en-US" altLang="zh-CN" sz="2400">
                <a:sym typeface="+mn-ea"/>
              </a:rPr>
              <a:t>D</a:t>
            </a:r>
            <a:r>
              <a:rPr lang="zh-CN" altLang="en-US" sz="2400">
                <a:sym typeface="+mn-ea"/>
              </a:rPr>
              <a:t>、因为看到了希望，作者终于答应写文章，第一篇便是《狂人日记》；那时的主将是不主张消极的，所以写作时往往用曲笔。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2831465" y="511175"/>
            <a:ext cx="88880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highlight>
                  <a:srgbClr val="FFFF00"/>
                </a:highlight>
              </a:rPr>
              <a:t>1</a:t>
            </a:r>
            <a:r>
              <a:rPr lang="zh-CN" altLang="en-US" sz="3200">
                <a:highlight>
                  <a:srgbClr val="FFFF00"/>
                </a:highlight>
              </a:rPr>
              <a:t>、标注敏感点</a:t>
            </a:r>
            <a:r>
              <a:rPr lang="en-US" altLang="zh-CN" sz="3200">
                <a:highlight>
                  <a:srgbClr val="FFFF00"/>
                </a:highlight>
              </a:rPr>
              <a:t>   2</a:t>
            </a:r>
            <a:r>
              <a:rPr lang="zh-CN" altLang="en-US" sz="3200">
                <a:highlight>
                  <a:srgbClr val="FFFF00"/>
                </a:highlight>
              </a:rPr>
              <a:t>、找准对应点</a:t>
            </a:r>
            <a:r>
              <a:rPr lang="en-US" altLang="zh-CN" sz="3200">
                <a:highlight>
                  <a:srgbClr val="FFFF00"/>
                </a:highlight>
              </a:rPr>
              <a:t>   3</a:t>
            </a:r>
            <a:r>
              <a:rPr lang="zh-CN" altLang="en-US" sz="3200">
                <a:highlight>
                  <a:srgbClr val="FFFF00"/>
                </a:highlight>
              </a:rPr>
              <a:t>、落实设误点</a:t>
            </a:r>
            <a:endParaRPr lang="zh-CN" altLang="en-US" sz="3200">
              <a:highlight>
                <a:srgbClr val="FFFF00"/>
              </a:highlight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33415" y="6136640"/>
            <a:ext cx="55441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highlight>
                  <a:srgbClr val="00FFFF"/>
                </a:highlight>
              </a:rPr>
              <a:t>在《药》《明天》里用了曲笔</a:t>
            </a:r>
            <a:endParaRPr lang="zh-CN" altLang="en-US" sz="3200">
              <a:highlight>
                <a:srgbClr val="00FFFF"/>
              </a:highlight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64030" y="1687195"/>
            <a:ext cx="428371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highlight>
                  <a:srgbClr val="00FFFF"/>
                </a:highlight>
              </a:rPr>
              <a:t>然而说到希望，却是不能抹杀的，因为希望是在于将来，决不能以我之必无的证明，来折服了他之所谓可有，于是</a:t>
            </a:r>
            <a:endParaRPr lang="zh-CN" altLang="en-US" sz="3200">
              <a:highlight>
                <a:srgbClr val="00FFFF"/>
              </a:highlight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76925" y="2625090"/>
            <a:ext cx="86233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6000">
                <a:solidFill>
                  <a:srgbClr val="FF0000"/>
                </a:solidFill>
                <a:latin typeface="微软雅黑" panose="020b0503020204020204" pitchFamily="34" charset="-122"/>
                <a:sym typeface="+mn-ea"/>
              </a:rPr>
              <a:t>〓</a:t>
            </a:r>
            <a:endParaRPr lang="zh-CN" altLang="en-US" sz="6000">
              <a:solidFill>
                <a:srgbClr val="FF0000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689225" y="4086860"/>
            <a:ext cx="642620" cy="11068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6600">
                <a:solidFill>
                  <a:schemeClr val="accent6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≠</a:t>
            </a:r>
            <a:endParaRPr lang="zh-CN" altLang="en-US" sz="6600">
              <a:solidFill>
                <a:schemeClr val="accent6"/>
              </a:solidFill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64020" y="2025650"/>
            <a:ext cx="348297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highlight>
                  <a:srgbClr val="00FFFF"/>
                </a:highlight>
              </a:rPr>
              <a:t>我没有看到希望。但不能以我之必无的证明，来折服了他之所谓可有</a:t>
            </a:r>
            <a:endParaRPr lang="zh-CN" altLang="en-US" sz="3200">
              <a:highlight>
                <a:srgbClr val="00FFFF"/>
              </a:highlight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21360" y="939165"/>
            <a:ext cx="19354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ym typeface="+mn-ea"/>
              </a:rPr>
              <a:t>第</a:t>
            </a:r>
            <a:r>
              <a:rPr lang="en-US" altLang="zh-CN">
                <a:sym typeface="+mn-ea"/>
              </a:rPr>
              <a:t>14</a:t>
            </a:r>
            <a:r>
              <a:rPr lang="zh-CN" altLang="en-US">
                <a:sym typeface="+mn-ea"/>
              </a:rPr>
              <a:t>周周考第</a:t>
            </a:r>
            <a:r>
              <a:rPr lang="en-US" altLang="zh-CN">
                <a:sym typeface="+mn-ea"/>
              </a:rPr>
              <a:t>7</a:t>
            </a:r>
            <a:r>
              <a:rPr lang="zh-CN" altLang="en-US">
                <a:sym typeface="+mn-ea"/>
              </a:rPr>
              <a:t>题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7" grpId="0"/>
      <p:bldP spid="6" grpId="0"/>
      <p:bldP spid="9" grpId="0"/>
      <p:bldP spid="10" grpId="0"/>
      <p:bldP spid="12" grpId="0"/>
      <p:bldP spid="11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6410" y="6193790"/>
            <a:ext cx="4261485" cy="516890"/>
          </a:xfrm>
        </p:spPr>
        <p:txBody>
          <a:bodyPr>
            <a:no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zh-CN" altLang="en-US" sz="3100">
                <a:highlight>
                  <a:srgbClr val="FFFF00"/>
                </a:highlight>
              </a:rPr>
              <a:t>该回答有些什么问题？</a:t>
            </a:r>
            <a:endParaRPr lang="zh-CN" altLang="en-US" sz="3100">
              <a:highlight>
                <a:srgbClr val="FFFF00"/>
              </a:highlight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93115" y="1297940"/>
            <a:ext cx="10834370" cy="489585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/>
        </p:nvSpPr>
        <p:spPr>
          <a:xfrm>
            <a:off x="231140" y="362585"/>
            <a:ext cx="648970" cy="2753360"/>
          </a:xfrm>
          <a:prstGeom prst="rect">
            <a:avLst/>
          </a:prstGeom>
          <a:solidFill>
            <a:srgbClr val="92D050"/>
          </a:solidFill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zh-CN" altLang="en-US"/>
              <a:t>样卷展示</a:t>
            </a:r>
            <a:r>
              <a:rPr lang="en-US" altLang="zh-CN"/>
              <a:t>  1</a:t>
            </a:r>
            <a:endParaRPr lang="en-US" altLang="zh-CN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82750" y="95885"/>
            <a:ext cx="2397125" cy="705485"/>
          </a:xfrm>
          <a:solidFill>
            <a:schemeClr val="accent3"/>
          </a:solidFill>
        </p:spPr>
        <p:txBody>
          <a:bodyPr>
            <a:normAutofit fontScale="90000"/>
          </a:bodyPr>
          <a:lstStyle/>
          <a:p>
            <a:r>
              <a:rPr lang="zh-CN" altLang="en-US"/>
              <a:t>经典示例</a:t>
            </a:r>
            <a:r>
              <a:rPr lang="en-US" altLang="zh-CN"/>
              <a:t>2</a:t>
            </a:r>
            <a:endParaRPr lang="en-US" altLang="zh-CN"/>
          </a:p>
        </p:txBody>
      </p:sp>
      <p:sp>
        <p:nvSpPr>
          <p:cNvPr id="6" name="文本框 5"/>
          <p:cNvSpPr txBox="1"/>
          <p:nvPr/>
        </p:nvSpPr>
        <p:spPr>
          <a:xfrm>
            <a:off x="4199255" y="362585"/>
            <a:ext cx="19354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ym typeface="+mn-ea"/>
              </a:rPr>
              <a:t>第</a:t>
            </a:r>
            <a:r>
              <a:rPr lang="en-US" altLang="zh-CN">
                <a:sym typeface="+mn-ea"/>
              </a:rPr>
              <a:t>14</a:t>
            </a:r>
            <a:r>
              <a:rPr lang="zh-CN" altLang="en-US">
                <a:sym typeface="+mn-ea"/>
              </a:rPr>
              <a:t>周周考第</a:t>
            </a:r>
            <a:r>
              <a:rPr lang="en-US" altLang="zh-CN">
                <a:sym typeface="+mn-ea"/>
              </a:rPr>
              <a:t>8</a:t>
            </a:r>
            <a:r>
              <a:rPr lang="zh-CN" altLang="en-US">
                <a:sym typeface="+mn-ea"/>
              </a:rPr>
              <a:t>题</a:t>
            </a:r>
            <a:endParaRPr lang="zh-CN" altLang="en-US"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31290" y="910590"/>
            <a:ext cx="895413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>
                <a:highlight>
                  <a:srgbClr val="00FFFF"/>
                </a:highlight>
                <a:sym typeface="+mn-ea"/>
              </a:rPr>
              <a:t>8．结合全文：说说作者为什么要写钞古碑一事?（</a:t>
            </a:r>
            <a:r>
              <a:rPr lang="en-US" altLang="zh-CN" sz="2800">
                <a:highlight>
                  <a:srgbClr val="00FFFF"/>
                </a:highlight>
                <a:sym typeface="+mn-ea"/>
              </a:rPr>
              <a:t>6</a:t>
            </a:r>
            <a:r>
              <a:rPr lang="zh-CN" altLang="en-US" sz="2800">
                <a:highlight>
                  <a:srgbClr val="00FFFF"/>
                </a:highlight>
                <a:sym typeface="+mn-ea"/>
              </a:rPr>
              <a:t>分）</a:t>
            </a:r>
            <a:endParaRPr lang="zh-CN" altLang="en-US" sz="2800">
              <a:highlight>
                <a:srgbClr val="00FFFF"/>
              </a:highlight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6410" y="6193790"/>
            <a:ext cx="4261485" cy="516890"/>
          </a:xfrm>
        </p:spPr>
        <p:txBody>
          <a:bodyPr>
            <a:no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zh-CN" altLang="en-US" sz="3100">
                <a:highlight>
                  <a:srgbClr val="FFFF00"/>
                </a:highlight>
              </a:rPr>
              <a:t>该回答有些什么问题？</a:t>
            </a:r>
            <a:endParaRPr lang="zh-CN" altLang="en-US" sz="3100">
              <a:highlight>
                <a:srgbClr val="FFFF00"/>
              </a:highlight>
            </a:endParaRP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231140" y="362585"/>
            <a:ext cx="648970" cy="2753360"/>
          </a:xfrm>
          <a:prstGeom prst="rect">
            <a:avLst/>
          </a:prstGeom>
          <a:solidFill>
            <a:srgbClr val="92D050"/>
          </a:solidFill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zh-CN" altLang="en-US"/>
              <a:t>样卷展示</a:t>
            </a:r>
            <a:r>
              <a:rPr lang="en-US" altLang="zh-CN"/>
              <a:t>  2</a:t>
            </a:r>
            <a:endParaRPr lang="en-US" altLang="zh-CN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82750" y="95885"/>
            <a:ext cx="2397125" cy="705485"/>
          </a:xfrm>
          <a:solidFill>
            <a:schemeClr val="accent3"/>
          </a:solidFill>
        </p:spPr>
        <p:txBody>
          <a:bodyPr>
            <a:normAutofit fontScale="90000"/>
          </a:bodyPr>
          <a:lstStyle/>
          <a:p>
            <a:r>
              <a:rPr lang="zh-CN" altLang="en-US"/>
              <a:t>经典示例</a:t>
            </a:r>
            <a:r>
              <a:rPr lang="en-US" altLang="zh-CN"/>
              <a:t>2</a:t>
            </a:r>
            <a:endParaRPr lang="en-US" altLang="zh-CN"/>
          </a:p>
        </p:txBody>
      </p:sp>
      <p:sp>
        <p:nvSpPr>
          <p:cNvPr id="6" name="文本框 5"/>
          <p:cNvSpPr txBox="1"/>
          <p:nvPr/>
        </p:nvSpPr>
        <p:spPr>
          <a:xfrm>
            <a:off x="4199255" y="362585"/>
            <a:ext cx="19354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ym typeface="+mn-ea"/>
              </a:rPr>
              <a:t>第</a:t>
            </a:r>
            <a:r>
              <a:rPr lang="en-US" altLang="zh-CN">
                <a:sym typeface="+mn-ea"/>
              </a:rPr>
              <a:t>14</a:t>
            </a:r>
            <a:r>
              <a:rPr lang="zh-CN" altLang="en-US">
                <a:sym typeface="+mn-ea"/>
              </a:rPr>
              <a:t>周周考第</a:t>
            </a:r>
            <a:r>
              <a:rPr lang="en-US" altLang="zh-CN">
                <a:sym typeface="+mn-ea"/>
              </a:rPr>
              <a:t>8</a:t>
            </a:r>
            <a:r>
              <a:rPr lang="zh-CN" altLang="en-US">
                <a:sym typeface="+mn-ea"/>
              </a:rPr>
              <a:t>题</a:t>
            </a:r>
            <a:endParaRPr lang="zh-CN" altLang="en-US"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31290" y="910590"/>
            <a:ext cx="895413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>
                <a:highlight>
                  <a:srgbClr val="00FFFF"/>
                </a:highlight>
                <a:sym typeface="+mn-ea"/>
              </a:rPr>
              <a:t>8．结合全文：说说作者为什么要写钞古碑一事?（</a:t>
            </a:r>
            <a:r>
              <a:rPr lang="en-US" altLang="zh-CN" sz="2800">
                <a:highlight>
                  <a:srgbClr val="00FFFF"/>
                </a:highlight>
                <a:sym typeface="+mn-ea"/>
              </a:rPr>
              <a:t>6</a:t>
            </a:r>
            <a:r>
              <a:rPr lang="zh-CN" altLang="en-US" sz="2800">
                <a:highlight>
                  <a:srgbClr val="00FFFF"/>
                </a:highlight>
                <a:sym typeface="+mn-ea"/>
              </a:rPr>
              <a:t>分）</a:t>
            </a:r>
            <a:endParaRPr lang="zh-CN" altLang="en-US" sz="2800">
              <a:highlight>
                <a:srgbClr val="00FFFF"/>
              </a:highlight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405" y="1541780"/>
            <a:ext cx="10516870" cy="4652010"/>
          </a:xfrm>
          <a:prstGeom prst="rect">
            <a:avLst/>
          </a:prstGeom>
        </p:spPr>
      </p:pic>
      <p:pic>
        <p:nvPicPr>
          <p:cNvPr id="15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636500" y="11061700"/>
            <a:ext cx="304800" cy="2159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330" y="196215"/>
            <a:ext cx="2397125" cy="705485"/>
          </a:xfrm>
          <a:solidFill>
            <a:schemeClr val="accent3"/>
          </a:solidFill>
        </p:spPr>
        <p:txBody>
          <a:bodyPr>
            <a:normAutofit fontScale="90000"/>
          </a:bodyPr>
          <a:lstStyle/>
          <a:p>
            <a:r>
              <a:rPr lang="zh-CN" altLang="en-US"/>
              <a:t>经典示例</a:t>
            </a:r>
            <a:r>
              <a:rPr lang="en-US" altLang="zh-CN"/>
              <a:t>2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7550" y="1270000"/>
            <a:ext cx="10968990" cy="5197475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zh-CN" altLang="zh-CN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【审题】</a:t>
            </a:r>
            <a:endParaRPr lang="zh-CN" altLang="zh-CN" sz="3200" kern="100" spc="0" noProof="0">
              <a:ln>
                <a:noFill/>
              </a:ln>
              <a:effectLst/>
              <a:uLnTx/>
              <a:latin typeface="宋体" panose="02010600030101010101" pitchFamily="2" charset="-122"/>
              <a:cs typeface="Courier New" panose="02070309020205020404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zh-CN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步骤</a:t>
            </a:r>
            <a:r>
              <a:rPr lang="en-US" altLang="zh-CN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1:</a:t>
            </a: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把题干分解成文字和数字两部分。</a:t>
            </a:r>
            <a:endParaRPr lang="zh-CN" altLang="en-US" sz="3200" kern="100" spc="0" noProof="0">
              <a:ln>
                <a:noFill/>
              </a:ln>
              <a:effectLst/>
              <a:uLnTx/>
              <a:latin typeface="宋体" panose="02010600030101010101" pitchFamily="2" charset="-122"/>
              <a:cs typeface="Courier New" panose="02070309020205020404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根据数字</a:t>
            </a:r>
            <a:r>
              <a:rPr lang="en-US" altLang="zh-CN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6</a:t>
            </a: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分，明确答案要点为</a:t>
            </a:r>
            <a:r>
              <a:rPr lang="en-US" altLang="zh-CN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2</a:t>
            </a: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点或</a:t>
            </a:r>
            <a:r>
              <a:rPr lang="en-US" altLang="zh-CN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3</a:t>
            </a: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点。</a:t>
            </a:r>
            <a:endParaRPr lang="zh-CN" altLang="en-US" sz="3200" kern="100" spc="0" noProof="0">
              <a:ln>
                <a:noFill/>
              </a:ln>
              <a:effectLst/>
              <a:uLnTx/>
              <a:latin typeface="宋体" panose="02010600030101010101" pitchFamily="2" charset="-122"/>
              <a:cs typeface="Courier New" panose="02070309020205020404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答</a:t>
            </a:r>
            <a:r>
              <a:rPr lang="en-US" altLang="zh-CN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2</a:t>
            </a: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点风险太大，最好答</a:t>
            </a:r>
            <a:r>
              <a:rPr lang="en-US" altLang="zh-CN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3</a:t>
            </a: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点，比较保险。</a:t>
            </a:r>
            <a:endParaRPr lang="en-US" altLang="zh-CN" sz="3200" kern="100" spc="0" noProof="0">
              <a:ln>
                <a:noFill/>
              </a:ln>
              <a:effectLst/>
              <a:uLnTx/>
              <a:latin typeface="宋体" panose="02010600030101010101" pitchFamily="2" charset="-122"/>
              <a:cs typeface="Courier New" panose="02070309020205020404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zh-CN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步骤</a:t>
            </a:r>
            <a:r>
              <a:rPr lang="en-US" altLang="zh-CN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2:</a:t>
            </a: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把文字分解成</a:t>
            </a:r>
            <a:r>
              <a:rPr lang="zh-CN" altLang="zh-CN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原文作者的话和命题者的话两部分。</a:t>
            </a:r>
            <a:endParaRPr lang="zh-CN" altLang="zh-CN" sz="3200" kern="100" spc="0" noProof="0">
              <a:ln>
                <a:noFill/>
              </a:ln>
              <a:effectLst/>
              <a:uLnTx/>
              <a:latin typeface="宋体" panose="02010600030101010101" pitchFamily="2" charset="-122"/>
              <a:cs typeface="Courier New" panose="02070309020205020404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根据原文作者的话明确答题信息对应区间</a:t>
            </a:r>
            <a:r>
              <a:rPr lang="en-US" altLang="zh-CN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=</a:t>
            </a:r>
            <a:r>
              <a:rPr lang="zh-CN" altLang="en-US" sz="3200">
                <a:sym typeface="+mn-ea"/>
              </a:rPr>
              <a:t>钞古碑</a:t>
            </a:r>
            <a:endParaRPr lang="zh-CN" altLang="en-US" sz="3200" kern="100" spc="0" noProof="0">
              <a:ln>
                <a:noFill/>
              </a:ln>
              <a:effectLst/>
              <a:uLnTx/>
              <a:latin typeface="宋体" panose="02010600030101010101" pitchFamily="2" charset="-122"/>
              <a:cs typeface="Courier New" panose="02070309020205020404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zh-CN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根据命题者的话明确答题方向和要求</a:t>
            </a:r>
            <a:endParaRPr lang="zh-CN" altLang="zh-CN" sz="3200" kern="100" spc="0" noProof="0">
              <a:ln>
                <a:noFill/>
              </a:ln>
              <a:effectLst/>
              <a:uLnTx/>
              <a:latin typeface="宋体" panose="02010600030101010101" pitchFamily="2" charset="-122"/>
              <a:cs typeface="Courier New" panose="02070309020205020404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为什么=原因，钞古碑=重要情节（段落）</a:t>
            </a:r>
            <a:endParaRPr lang="zh-CN" altLang="en-US" sz="3200" kern="100" spc="0" noProof="0">
              <a:ln>
                <a:noFill/>
              </a:ln>
              <a:effectLst/>
              <a:uLnTx/>
              <a:latin typeface="宋体" panose="02010600030101010101" pitchFamily="2" charset="-122"/>
              <a:cs typeface="Courier New" panose="02070309020205020404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8835" y="901700"/>
            <a:ext cx="19354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ym typeface="+mn-ea"/>
              </a:rPr>
              <a:t>第</a:t>
            </a:r>
            <a:r>
              <a:rPr lang="en-US" altLang="zh-CN">
                <a:sym typeface="+mn-ea"/>
              </a:rPr>
              <a:t>14</a:t>
            </a:r>
            <a:r>
              <a:rPr lang="zh-CN" altLang="en-US">
                <a:sym typeface="+mn-ea"/>
              </a:rPr>
              <a:t>周周考第</a:t>
            </a:r>
            <a:r>
              <a:rPr lang="en-US" altLang="zh-CN">
                <a:sym typeface="+mn-ea"/>
              </a:rPr>
              <a:t>8</a:t>
            </a:r>
            <a:r>
              <a:rPr lang="zh-CN" altLang="en-US">
                <a:sym typeface="+mn-ea"/>
              </a:rPr>
              <a:t>题</a:t>
            </a:r>
            <a:endParaRPr lang="zh-CN" altLang="en-US"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005455" y="423545"/>
            <a:ext cx="895413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>
                <a:sym typeface="+mn-ea"/>
              </a:rPr>
              <a:t>8．结合全文：说说作者为什么要写钞古碑一事?（</a:t>
            </a:r>
            <a:r>
              <a:rPr lang="en-US" altLang="zh-CN" sz="2800">
                <a:sym typeface="+mn-ea"/>
              </a:rPr>
              <a:t>6</a:t>
            </a:r>
            <a:r>
              <a:rPr lang="zh-CN" altLang="en-US" sz="2800">
                <a:sym typeface="+mn-ea"/>
              </a:rPr>
              <a:t>分）</a:t>
            </a:r>
            <a:endParaRPr lang="zh-CN" altLang="en-US" sz="2800"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330" y="196215"/>
            <a:ext cx="2397125" cy="705485"/>
          </a:xfrm>
          <a:solidFill>
            <a:schemeClr val="accent3"/>
          </a:solidFill>
        </p:spPr>
        <p:txBody>
          <a:bodyPr>
            <a:normAutofit fontScale="90000"/>
          </a:bodyPr>
          <a:lstStyle/>
          <a:p>
            <a:r>
              <a:rPr lang="zh-CN" altLang="en-US"/>
              <a:t>经典示例</a:t>
            </a:r>
            <a:r>
              <a:rPr lang="en-US" altLang="zh-CN"/>
              <a:t>2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7550" y="1270000"/>
            <a:ext cx="10968990" cy="5197475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【调用知识】</a:t>
            </a:r>
            <a:endParaRPr lang="zh-CN" altLang="en-US" sz="3200" kern="100" spc="0" noProof="0">
              <a:ln>
                <a:noFill/>
              </a:ln>
              <a:effectLst/>
              <a:uLnTx/>
              <a:latin typeface="宋体" panose="02010600030101010101" pitchFamily="2" charset="-122"/>
              <a:cs typeface="Courier New" panose="02070309020205020404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情节结构</a:t>
            </a:r>
            <a:r>
              <a:rPr lang="en-US" altLang="zh-CN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=</a:t>
            </a: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情节</a:t>
            </a:r>
            <a:r>
              <a:rPr lang="en-US" altLang="zh-CN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+</a:t>
            </a: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人物</a:t>
            </a:r>
            <a:r>
              <a:rPr lang="en-US" altLang="zh-CN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+</a:t>
            </a: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环境</a:t>
            </a:r>
            <a:r>
              <a:rPr lang="en-US" altLang="zh-CN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+</a:t>
            </a: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主题</a:t>
            </a:r>
            <a:endParaRPr lang="zh-CN" altLang="en-US" sz="3200" kern="100" spc="0" noProof="0">
              <a:ln>
                <a:noFill/>
              </a:ln>
              <a:effectLst/>
              <a:uLnTx/>
              <a:latin typeface="宋体" panose="02010600030101010101" pitchFamily="2" charset="-122"/>
              <a:cs typeface="Courier New" panose="02070309020205020404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原因</a:t>
            </a:r>
            <a:r>
              <a:rPr lang="en-US" altLang="zh-CN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=</a:t>
            </a: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由近及远前后找</a:t>
            </a:r>
            <a:r>
              <a:rPr lang="en-US" altLang="zh-CN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+</a:t>
            </a: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合并同类项</a:t>
            </a:r>
            <a:endParaRPr lang="zh-CN" altLang="en-US" sz="3200" kern="100" spc="0" noProof="0">
              <a:ln>
                <a:noFill/>
              </a:ln>
              <a:effectLst/>
              <a:uLnTx/>
              <a:latin typeface="宋体" panose="02010600030101010101" pitchFamily="2" charset="-122"/>
              <a:cs typeface="Courier New" panose="02070309020205020404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【分析文本】</a:t>
            </a:r>
            <a:endParaRPr lang="zh-CN" altLang="en-US" sz="3200" kern="100" spc="0" noProof="0">
              <a:ln>
                <a:noFill/>
              </a:ln>
              <a:effectLst/>
              <a:uLnTx/>
              <a:latin typeface="宋体" panose="02010600030101010101" pitchFamily="2" charset="-122"/>
              <a:cs typeface="Courier New" panose="02070309020205020404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情节：前有《新生》梦想破灭，后有《狂人日记》问世</a:t>
            </a:r>
            <a:endParaRPr lang="zh-CN" altLang="en-US" sz="3200" kern="100" spc="0" noProof="0">
              <a:ln>
                <a:noFill/>
              </a:ln>
              <a:effectLst/>
              <a:uLnTx/>
              <a:latin typeface="宋体" panose="02010600030101010101" pitchFamily="2" charset="-122"/>
              <a:cs typeface="Courier New" panose="02070309020205020404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人物：麻醉自己的灵魂，回到古代去</a:t>
            </a:r>
            <a:endParaRPr lang="zh-CN" altLang="en-US" sz="3200" kern="100" spc="0" noProof="0">
              <a:ln>
                <a:noFill/>
              </a:ln>
              <a:effectLst/>
              <a:uLnTx/>
              <a:latin typeface="宋体" panose="02010600030101010101" pitchFamily="2" charset="-122"/>
              <a:cs typeface="Courier New" panose="02070309020205020404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环境：不名一钱的三个人都为各自的命运所驱策</a:t>
            </a:r>
            <a:endParaRPr lang="zh-CN" altLang="en-US" sz="3200" kern="100" spc="0" noProof="0">
              <a:ln>
                <a:noFill/>
              </a:ln>
              <a:effectLst/>
              <a:uLnTx/>
              <a:latin typeface="宋体" panose="02010600030101010101" pitchFamily="2" charset="-122"/>
              <a:cs typeface="Courier New" panose="02070309020205020404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3200" kern="100" spc="0" noProof="0">
                <a:ln>
                  <a:noFill/>
                </a:ln>
                <a:effectLst/>
                <a:uLnTx/>
                <a:latin typeface="宋体" panose="02010600030101010101" pitchFamily="2" charset="-122"/>
                <a:cs typeface="Courier New" panose="02070309020205020404"/>
                <a:sym typeface="+mn-ea"/>
              </a:rPr>
              <a:t>主题：呐喊几声，慰藉猛士，不主张消极。</a:t>
            </a:r>
            <a:endParaRPr lang="zh-CN" altLang="en-US" sz="3200" kern="100" spc="0" noProof="0">
              <a:ln>
                <a:noFill/>
              </a:ln>
              <a:effectLst/>
              <a:uLnTx/>
              <a:latin typeface="宋体" panose="02010600030101010101" pitchFamily="2" charset="-122"/>
              <a:cs typeface="Courier New" panose="02070309020205020404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8835" y="901700"/>
            <a:ext cx="19354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ym typeface="+mn-ea"/>
              </a:rPr>
              <a:t>第</a:t>
            </a:r>
            <a:r>
              <a:rPr lang="en-US" altLang="zh-CN">
                <a:sym typeface="+mn-ea"/>
              </a:rPr>
              <a:t>14</a:t>
            </a:r>
            <a:r>
              <a:rPr lang="zh-CN" altLang="en-US">
                <a:sym typeface="+mn-ea"/>
              </a:rPr>
              <a:t>周周考第</a:t>
            </a:r>
            <a:r>
              <a:rPr lang="en-US" altLang="zh-CN">
                <a:sym typeface="+mn-ea"/>
              </a:rPr>
              <a:t>8</a:t>
            </a:r>
            <a:r>
              <a:rPr lang="zh-CN" altLang="en-US">
                <a:sym typeface="+mn-ea"/>
              </a:rPr>
              <a:t>题</a:t>
            </a:r>
            <a:endParaRPr lang="zh-CN" altLang="en-US"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005455" y="423545"/>
            <a:ext cx="895413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>
                <a:sym typeface="+mn-ea"/>
              </a:rPr>
              <a:t>8．结合全文：说说作者为什么要写钞古碑一事?（</a:t>
            </a:r>
            <a:r>
              <a:rPr lang="en-US" altLang="zh-CN" sz="2800">
                <a:sym typeface="+mn-ea"/>
              </a:rPr>
              <a:t>6</a:t>
            </a:r>
            <a:r>
              <a:rPr lang="zh-CN" altLang="en-US" sz="2800">
                <a:sym typeface="+mn-ea"/>
              </a:rPr>
              <a:t>分）</a:t>
            </a:r>
            <a:endParaRPr lang="zh-CN" altLang="en-US" sz="2800"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330" y="582930"/>
            <a:ext cx="2049780" cy="705485"/>
          </a:xfrm>
          <a:solidFill>
            <a:schemeClr val="accent3"/>
          </a:solidFill>
        </p:spPr>
        <p:txBody>
          <a:bodyPr>
            <a:normAutofit fontScale="90000"/>
          </a:bodyPr>
          <a:lstStyle/>
          <a:p>
            <a:pPr algn="ctr"/>
            <a:r>
              <a:rPr lang="zh-CN" altLang="en-US"/>
              <a:t>参考答案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200"/>
              <a:t>①</a:t>
            </a:r>
            <a:r>
              <a:rPr lang="zh-CN" altLang="en-US" sz="3200">
                <a:sym typeface="+mn-ea"/>
              </a:rPr>
              <a:t>上承《新生》梦想的破灭，下启《呐喊》写作缘起、意图及命名，使文章跌宕曲折，转换自然。</a:t>
            </a:r>
            <a:endParaRPr lang="zh-CN" altLang="en-US" sz="3200"/>
          </a:p>
          <a:p>
            <a:r>
              <a:rPr lang="zh-CN" altLang="en-US" sz="3200"/>
              <a:t>②</a:t>
            </a:r>
            <a:r>
              <a:rPr lang="zh-CN" altLang="en-US" sz="3200">
                <a:sym typeface="+mn-ea"/>
              </a:rPr>
              <a:t>表现作者深刻的寂寞，借钞古碑回到古代去，正是麻醉灵魂、驱除痛苦的一种方式。</a:t>
            </a:r>
            <a:endParaRPr lang="zh-CN" altLang="en-US" sz="3200">
              <a:sym typeface="+mn-ea"/>
            </a:endParaRPr>
          </a:p>
          <a:p>
            <a:r>
              <a:rPr lang="zh-CN" altLang="en-US" sz="3200"/>
              <a:t>③由钞古碑的无意义，引出与朋友关于铁屋子的讨论，揭示“呐喊”的意义，深化文章主旨。</a:t>
            </a:r>
            <a:endParaRPr lang="zh-CN" altLang="en-US" sz="3200"/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64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5.xml><?xml version="1.0" encoding="utf-8"?>
<p:tagLst xmlns:p="http://schemas.openxmlformats.org/presentationml/2006/main">
  <p:tag name="KSO_WM_BEAUTIFY_FLAG" val="#wm#"/>
  <p:tag name="KSO_WM_FULL_TEXT_BEAUTIFY_COPY_ID" val="2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66.xml><?xml version="1.0" encoding="utf-8"?>
<p:tagLst xmlns:p="http://schemas.openxmlformats.org/presentationml/2006/main">
  <p:tag name="KSO_WM_BEAUTIFY_FLAG" val="#wm#"/>
  <p:tag name="KSO_WM_FULL_TEXT_BEAUTIFY_COPY_ID" val="3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您的封面副标题"/>
  <p:tag name="KSO_WM_UNIT_SHOW_EDIT_AREA_INDICATION" val="1"/>
  <p:tag name="KSO_WM_UNIT_TYPE" val="b"/>
  <p:tag name="KSO_WM_UNIT_VALUE" val="111"/>
</p:tagLst>
</file>

<file path=ppt/tags/tag67.xml><?xml version="1.0" encoding="utf-8"?>
<p:tagLst xmlns:p="http://schemas.openxmlformats.org/presentationml/2006/main">
  <p:tag name="KSO_WM_FULL_TEXT_BEAUTIFY_COPY_ID" val="4"/>
</p:tagLst>
</file>

<file path=ppt/tags/tag68.xml><?xml version="1.0" encoding="utf-8"?>
<p:tagLst xmlns:p="http://schemas.openxmlformats.org/presentationml/2006/main">
  <p:tag name="KSO_WM_FULL_TEXT_BEAUTIFY_COPY_ID" val="5"/>
</p:tagLst>
</file>

<file path=ppt/tags/tag69.xml><?xml version="1.0" encoding="utf-8"?>
<p:tagLst xmlns:p="http://schemas.openxmlformats.org/presentationml/2006/main">
  <p:tag name="KSO_WM_BEAUTIFY_FLAG" val="#wm#"/>
  <p:tag name="KSO_WM_FULL_TEXT_BEAUTIFY_COPY_ID" val="6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您的封面副标题"/>
  <p:tag name="KSO_WM_UNIT_SHOW_EDIT_AREA_INDICATION" val="1"/>
  <p:tag name="KSO_WM_UNIT_TYPE" val="b"/>
  <p:tag name="KSO_WM_UNIT_VALUE" val="11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FULL_TEXT_BEAUTIFY_COPY_ID" val="7"/>
</p:tagLst>
</file>

<file path=ppt/tags/tag71.xml><?xml version="1.0" encoding="utf-8"?>
<p:tagLst xmlns:p="http://schemas.openxmlformats.org/presentationml/2006/main">
  <p:tag name="KSO_WM_BEAUTIFY_FLAG" val="#wm#"/>
  <p:tag name="KSO_WM_FULL_TEXT_BEAUTIFY_COPY_ID" val="8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您的封面副标题"/>
  <p:tag name="KSO_WM_UNIT_SHOW_EDIT_AREA_INDICATION" val="1"/>
  <p:tag name="KSO_WM_UNIT_TYPE" val="b"/>
  <p:tag name="KSO_WM_UNIT_VALUE" val="111"/>
</p:tagLst>
</file>

<file path=ppt/tags/tag72.xml><?xml version="1.0" encoding="utf-8"?>
<p:tagLst xmlns:p="http://schemas.openxmlformats.org/presentationml/2006/main">
  <p:tag name="KSO_WM_BEAUTIFY_FLAG" val="#wm#"/>
  <p:tag name="KSO_WM_FULL_TEXT_BEAUTIFY_COPY_ID" val="9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您的封面副标题"/>
  <p:tag name="KSO_WM_UNIT_SHOW_EDIT_AREA_INDICATION" val="1"/>
  <p:tag name="KSO_WM_UNIT_TYPE" val="b"/>
  <p:tag name="KSO_WM_UNIT_VALUE" val="111"/>
</p:tagLst>
</file>

<file path=ppt/tags/tag73.xml><?xml version="1.0" encoding="utf-8"?>
<p:tagLst xmlns:p="http://schemas.openxmlformats.org/presentationml/2006/main">
  <p:tag name="KSO_WM_FULL_TEXT_BEAUTIFY_COPY_ID" val="10"/>
</p:tagLst>
</file>

<file path=ppt/tags/tag74.xml><?xml version="1.0" encoding="utf-8"?>
<p:tagLst xmlns:p="http://schemas.openxmlformats.org/presentationml/2006/main">
  <p:tag name="KSO_WM_BEAUTIFY_FLAG" val="#wm#"/>
  <p:tag name="KSO_WM_FULL_TEXT_BEAUTIFY_COPY_ID" val="3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您的封面副标题"/>
  <p:tag name="KSO_WM_UNIT_SHOW_EDIT_AREA_INDICATION" val="1"/>
  <p:tag name="KSO_WM_UNIT_TYPE" val="b"/>
  <p:tag name="KSO_WM_UNIT_VALUE" val="111"/>
</p:tagLst>
</file>

<file path=ppt/tags/tag75.xml><?xml version="1.0" encoding="utf-8"?>
<p:tagLst xmlns:p="http://schemas.openxmlformats.org/presentationml/2006/main">
  <p:tag name="KSO_WM_BEAUTIFY_FLAG" val="#wm#"/>
  <p:tag name="KSO_WM_FULL_TEXT_BEAUTIFY_COPY_ID" val="150995353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6.xml><?xml version="1.0" encoding="utf-8"?>
<p:tagLst xmlns:p="http://schemas.openxmlformats.org/presentationml/2006/main">
  <p:tag name="KSO_WM_UNIT_PLACING_PICTURE_USER_VIEWPORT" val="{&quot;height&quot;:7710,&quot;width&quot;:14640}"/>
</p:tagLst>
</file>

<file path=ppt/tags/tag7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147</Paragraphs>
  <Slides>20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baseType="lpstr" size="34">
      <vt:lpstr>Arial</vt:lpstr>
      <vt:lpstr>微软雅黑</vt:lpstr>
      <vt:lpstr>Wingdings</vt:lpstr>
      <vt:lpstr>Calibri Light</vt:lpstr>
      <vt:lpstr>Calibri</vt:lpstr>
      <vt:lpstr>Arial Black</vt:lpstr>
      <vt:lpstr>思源黑体 CN Medium</vt:lpstr>
      <vt:lpstr>Gill Sans</vt:lpstr>
      <vt:lpstr>仿宋</vt:lpstr>
      <vt:lpstr>宋体</vt:lpstr>
      <vt:lpstr>Courier New</vt:lpstr>
      <vt:lpstr>楷体</vt:lpstr>
      <vt:lpstr>思源黑体 CN Bold</vt:lpstr>
      <vt:lpstr>Office 主题​​</vt:lpstr>
      <vt:lpstr>小说阅读简答题</vt:lpstr>
      <vt:lpstr>小说阅读考查范围</vt:lpstr>
      <vt:lpstr>小说阅读考查题型汇总</vt:lpstr>
      <vt:lpstr>经典示例1</vt:lpstr>
      <vt:lpstr>经典示例2</vt:lpstr>
      <vt:lpstr>经典示例2</vt:lpstr>
      <vt:lpstr>经典示例2</vt:lpstr>
      <vt:lpstr>经典示例2</vt:lpstr>
      <vt:lpstr>参考答案</vt:lpstr>
      <vt:lpstr>经典示例3</vt:lpstr>
      <vt:lpstr>经典示例3</vt:lpstr>
      <vt:lpstr>经典示例3</vt:lpstr>
      <vt:lpstr>经典示例3</vt:lpstr>
      <vt:lpstr>参考答案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2021-12-14T16:00:52.719</cp:lastPrinted>
  <dcterms:created xsi:type="dcterms:W3CDTF">2021-12-14T16:00:52Z</dcterms:created>
  <dcterms:modified xsi:type="dcterms:W3CDTF">2021-12-14T08:00:54Z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