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11" r:id="rId3"/>
    <p:sldId id="297" r:id="rId5"/>
    <p:sldId id="276" r:id="rId6"/>
    <p:sldId id="298" r:id="rId7"/>
    <p:sldId id="300" r:id="rId8"/>
    <p:sldId id="301" r:id="rId9"/>
    <p:sldId id="302" r:id="rId10"/>
    <p:sldId id="304" r:id="rId11"/>
    <p:sldId id="305" r:id="rId12"/>
    <p:sldId id="306" r:id="rId13"/>
    <p:sldId id="307" r:id="rId14"/>
    <p:sldId id="310" r:id="rId15"/>
    <p:sldId id="30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015" autoAdjust="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/>
              <a:t>请注意：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1. </a:t>
            </a:r>
            <a:r>
              <a:rPr lang="zh-CN" altLang="en-US" dirty="0"/>
              <a:t>课名：微软雅黑</a:t>
            </a:r>
            <a:r>
              <a:rPr lang="en-US" altLang="zh-CN" dirty="0"/>
              <a:t>48</a:t>
            </a:r>
            <a:r>
              <a:rPr lang="zh-CN" altLang="en-US" dirty="0"/>
              <a:t>号字；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sz="1200" b="0" dirty="0"/>
              <a:t>（第一课时）</a:t>
            </a:r>
            <a:r>
              <a:rPr lang="zh-CN" altLang="en-US" dirty="0"/>
              <a:t>：微软雅黑</a:t>
            </a:r>
            <a:r>
              <a:rPr lang="en-US" altLang="zh-CN" dirty="0"/>
              <a:t>32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3.</a:t>
            </a:r>
            <a:r>
              <a:rPr lang="zh-CN" altLang="en-US" dirty="0"/>
              <a:t>学校名称：请填写全称；</a:t>
            </a:r>
            <a:endParaRPr lang="en-US" altLang="zh-CN" b="1" dirty="0"/>
          </a:p>
          <a:p>
            <a:r>
              <a:rPr lang="en-US" altLang="zh-CN" dirty="0"/>
              <a:t>4.</a:t>
            </a:r>
            <a:r>
              <a:rPr lang="zh-CN" altLang="en-US" dirty="0"/>
              <a:t>学科、年级、主讲人、学校：华文楷体</a:t>
            </a:r>
            <a:r>
              <a:rPr lang="en-US" altLang="zh-CN" dirty="0"/>
              <a:t>28</a:t>
            </a:r>
            <a:r>
              <a:rPr lang="zh-CN" altLang="en-US" dirty="0"/>
              <a:t>号字（具体根据文字量可适当调整）。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英文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1.</a:t>
            </a:r>
            <a:r>
              <a:rPr lang="zh-CN" altLang="en-US" dirty="0"/>
              <a:t>课名：字体以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为主，字号一般使用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（</a:t>
            </a:r>
            <a:r>
              <a:rPr lang="en-US" altLang="zh-CN" dirty="0"/>
              <a:t>Period</a:t>
            </a:r>
            <a:r>
              <a:rPr lang="en-US" altLang="zh-CN" baseline="0" dirty="0"/>
              <a:t> 1</a:t>
            </a:r>
            <a:r>
              <a:rPr lang="zh-CN" altLang="en-US" dirty="0"/>
              <a:t>）：字体使用</a:t>
            </a:r>
            <a:r>
              <a:rPr lang="en-US" altLang="zh-CN" dirty="0"/>
              <a:t>Arial</a:t>
            </a:r>
            <a:r>
              <a:rPr lang="zh-CN" altLang="en-US" dirty="0"/>
              <a:t>，字号为</a:t>
            </a:r>
            <a:r>
              <a:rPr lang="en-US" altLang="zh-CN" dirty="0"/>
              <a:t>28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请注意：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正文标题为：黑体，</a:t>
            </a:r>
            <a:r>
              <a:rPr lang="en-US" altLang="zh-CN" dirty="0"/>
              <a:t>30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正文内容为：华文楷体，尽量不小于</a:t>
            </a:r>
            <a:r>
              <a:rPr lang="en-US" altLang="zh-CN" dirty="0"/>
              <a:t>24</a:t>
            </a:r>
            <a:r>
              <a:rPr lang="zh-CN" altLang="en-US" dirty="0"/>
              <a:t>号，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/>
              <a:t>根据文字量可适当调整。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英文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1.</a:t>
            </a:r>
            <a:r>
              <a:rPr lang="zh-CN" altLang="en-US" dirty="0"/>
              <a:t>正文标题为：以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/>
              <a:t>2.</a:t>
            </a:r>
            <a:r>
              <a:rPr lang="zh-CN" altLang="en-US" dirty="0"/>
              <a:t>正文内容为：以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。字号为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.jpeg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image" Target="../media/image2.png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2.png"/><Relationship Id="rId10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2.png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 rot="245821">
            <a:off x="1744345" y="1880870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 rot="21380745">
            <a:off x="1756410" y="1901190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1756410" y="1900057"/>
            <a:ext cx="9324340" cy="3429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>
            <p:custDataLst>
              <p:tags r:id="rId6"/>
            </p:custDataLst>
          </p:nvPr>
        </p:nvCxnSpPr>
        <p:spPr>
          <a:xfrm>
            <a:off x="5779167" y="3748839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426367" y="2438402"/>
            <a:ext cx="7704222" cy="1176155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426367" y="3870121"/>
            <a:ext cx="7704222" cy="80111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744578" y="1880787"/>
            <a:ext cx="9336506" cy="3449203"/>
            <a:chOff x="1744578" y="1880787"/>
            <a:chExt cx="9336506" cy="3449203"/>
          </a:xfrm>
        </p:grpSpPr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 rot="245821">
              <a:off x="1744578" y="1880787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 rot="21380745">
              <a:off x="1756611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1744578" y="1900990"/>
              <a:ext cx="9324473" cy="34290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3266167" y="2599827"/>
            <a:ext cx="6371319" cy="117957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3266168" y="3991669"/>
            <a:ext cx="6371318" cy="973138"/>
          </a:xfrm>
        </p:spPr>
        <p:txBody>
          <a:bodyPr lIns="90000" rIns="90000" bIns="46800"/>
          <a:lstStyle>
            <a:lvl1pPr marL="0" indent="0" algn="ct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2"/>
            </p:custDataLst>
          </p:nvPr>
        </p:nvCxnSpPr>
        <p:spPr>
          <a:xfrm>
            <a:off x="5779167" y="3863139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248285" y="273050"/>
            <a:ext cx="11692255" cy="63119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9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1147334"/>
            <a:ext cx="12192000" cy="36933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70144"/>
            <a:ext cx="10976400" cy="648512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68643"/>
            <a:ext cx="2700000" cy="279180"/>
          </a:xfrm>
        </p:spPr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68643"/>
            <a:ext cx="3960000" cy="279180"/>
          </a:xfrm>
        </p:spPr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68643"/>
            <a:ext cx="2700000" cy="279180"/>
          </a:xfrm>
        </p:spPr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382991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1980158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-11046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755" y="237490"/>
            <a:ext cx="11037570" cy="565150"/>
          </a:xfrm>
        </p:spPr>
        <p:txBody>
          <a:bodyPr wrap="square" lIns="90000" tIns="46800" rIns="90000" bIns="46800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3508184" y="4084721"/>
            <a:ext cx="4567816" cy="793459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508179" y="4956280"/>
            <a:ext cx="4567816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bg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5237746" y="3998543"/>
            <a:ext cx="998621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24678" y="294859"/>
            <a:ext cx="11542644" cy="62682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11583670" y="5733415"/>
            <a:ext cx="498475" cy="1082675"/>
            <a:chOff x="17775" y="8015"/>
            <a:chExt cx="1252" cy="2719"/>
          </a:xfrm>
        </p:grpSpPr>
        <p:sp>
          <p:nvSpPr>
            <p:cNvPr id="13" name="椭圆 12"/>
            <p:cNvSpPr/>
            <p:nvPr userDrawn="1">
              <p:custDataLst>
                <p:tags r:id="rId4"/>
              </p:custDataLst>
            </p:nvPr>
          </p:nvSpPr>
          <p:spPr>
            <a:xfrm>
              <a:off x="18152" y="9860"/>
              <a:ext cx="875" cy="8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>
              <p:custDataLst>
                <p:tags r:id="rId5"/>
              </p:custDataLst>
            </p:nvPr>
          </p:nvSpPr>
          <p:spPr>
            <a:xfrm>
              <a:off x="17775" y="9140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 userDrawn="1">
              <p:custDataLst>
                <p:tags r:id="rId6"/>
              </p:custDataLst>
            </p:nvPr>
          </p:nvSpPr>
          <p:spPr>
            <a:xfrm>
              <a:off x="18401" y="8687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 userDrawn="1">
              <p:custDataLst>
                <p:tags r:id="rId7"/>
              </p:custDataLst>
            </p:nvPr>
          </p:nvSpPr>
          <p:spPr>
            <a:xfrm>
              <a:off x="17883" y="8015"/>
              <a:ext cx="626" cy="6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24.xml"/><Relationship Id="rId23" Type="http://schemas.openxmlformats.org/officeDocument/2006/relationships/tags" Target="../tags/tag123.xml"/><Relationship Id="rId22" Type="http://schemas.openxmlformats.org/officeDocument/2006/relationships/tags" Target="../tags/tag122.xml"/><Relationship Id="rId21" Type="http://schemas.openxmlformats.org/officeDocument/2006/relationships/tags" Target="../tags/tag121.xml"/><Relationship Id="rId20" Type="http://schemas.openxmlformats.org/officeDocument/2006/relationships/tags" Target="../tags/tag120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8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梳理探究</a:t>
            </a:r>
            <a:r>
              <a:rPr lang="en-US" altLang="zh-CN" sz="48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8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中国文人</a:t>
            </a:r>
            <a:r>
              <a:rPr lang="zh-CN" altLang="en-US" sz="4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4800" b="1" smtClean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自然观  </a:t>
            </a:r>
            <a:endParaRPr lang="zh-CN" altLang="en-US" sz="4800" b="1" dirty="0" smtClean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31930" y="2873100"/>
            <a:ext cx="62406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周易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“圣人观乎天文，以察时变。”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道德经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：“上善若水。水善利万物而不争，处众人之所恶，故几于道。”</a:t>
            </a:r>
            <a:endParaRPr lang="zh-CN" altLang="en-US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47003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四、山水悟道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85746" y="2849653"/>
            <a:ext cx="98666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王维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“行到水穷处，坐看云起时。”（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中南别业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“人闲桂花落，夜静春山空。月出惊山鸟，时鸣春涧中。” 《鸟鸣涧》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47003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山水诗派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185746" y="2849653"/>
            <a:ext cx="98666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苏轼</a:t>
            </a:r>
            <a:r>
              <a:rPr lang="zh-CN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“横看成岭侧成峰，远近高低各不同。不识庐山真面目，只缘身在此山中。”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《题西林壁》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400" kern="1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王安石“</a:t>
            </a:r>
            <a:r>
              <a:rPr lang="zh-CN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不畏浮云遮望眼，自缘身在最高层。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”（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登飞来峰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kern="1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陆游</a:t>
            </a:r>
            <a:r>
              <a:rPr lang="zh-CN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“山重水复疑无路，柳暗花明又一村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游山西村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kern="1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6700" algn="just"/>
            <a:endParaRPr lang="en-US" altLang="zh-CN" sz="2400" kern="1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王安石“古人之观于天地、山川、草木、虫鱼、鸟兽，往往有得，以其求思之深而无不在也。”（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游褒禅山记</a:t>
            </a:r>
            <a:r>
              <a:rPr lang="en-US" altLang="zh-CN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kern="1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47003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宋代诗人的“理趣”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50223" y="2750443"/>
            <a:ext cx="90314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自然景观与人文内涵相交融的世界，一个富有文化气息的审美境界。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天人合一的自然观。亲近自然，领悟自然，效法自然。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自然观，从来不是简单的“观自然”，而是由观自然而观自我，把自我置于天地之中，效法天地的大德，发现自然的大美，抒发内心的深情，领悟宇宙的大道！</a:t>
            </a:r>
            <a:endParaRPr lang="zh-CN" altLang="en-US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5704" y="1782341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中国文人的自然观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6307" y="274617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/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山水比德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13800" y="2773303"/>
            <a:ext cx="4803810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山水审美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518" y="1095148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天人合一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6783" y="4066211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8614181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 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山水寄情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95325" y="4066211"/>
            <a:ext cx="3182036" cy="540000"/>
            <a:chOff x="1636226" y="1686126"/>
            <a:chExt cx="3545043" cy="601602"/>
          </a:xfrm>
          <a:solidFill>
            <a:schemeClr val="accent2">
              <a:lumMod val="75000"/>
            </a:schemeClr>
          </a:solidFill>
        </p:grpSpPr>
        <p:sp>
          <p:nvSpPr>
            <p:cNvPr id="44" name="矩形 43"/>
            <p:cNvSpPr/>
            <p:nvPr/>
          </p:nvSpPr>
          <p:spPr>
            <a:xfrm rot="18614181">
              <a:off x="1636227" y="1686125"/>
              <a:ext cx="601602" cy="601603"/>
            </a:xfrm>
            <a:prstGeom prst="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3" name="圆角矩形 28"/>
            <p:cNvSpPr/>
            <p:nvPr/>
          </p:nvSpPr>
          <p:spPr>
            <a:xfrm>
              <a:off x="1734771" y="1722875"/>
              <a:ext cx="3446498" cy="528104"/>
            </a:xfrm>
            <a:prstGeom prst="roundRect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    </a:t>
              </a:r>
              <a:r>
                <a:rPr lang="zh-CN" altLang="en-US" sz="2400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山水悟道</a:t>
              </a:r>
              <a:endParaRPr lang="zh-CN" altLang="en-US" sz="2400" dirty="0">
                <a:solidFill>
                  <a:prstClr val="white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39186" y="1873970"/>
            <a:ext cx="471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/>
              <a:t>《</a:t>
            </a:r>
            <a:r>
              <a:rPr lang="zh-CN" altLang="en-US" sz="2400" b="1" dirty="0"/>
              <a:t>周易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“推天道以明人事”</a:t>
            </a:r>
            <a:endParaRPr lang="zh-CN" altLang="en-US" sz="2400" b="1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572612" y="2750443"/>
            <a:ext cx="7140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“山水比德”：拿山水来比附德性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孔子：“</a:t>
            </a:r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仁者乐山，智者乐水”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5" y="1671831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一、山水比德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50223" y="2644244"/>
            <a:ext cx="9375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从德性的自然向审美的自然转变。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王献之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“从山阴道上行，山川自相映发，使人应接不暇。”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顾恺之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“千岩竞秀，万壑争流，草木蒙笼其上，若云兴霞蔚。”</a:t>
            </a:r>
            <a:endParaRPr lang="zh-CN" altLang="en-US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5" y="1671831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二、山水审美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50223" y="2750443"/>
            <a:ext cx="9375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谢灵运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“池塘生春草，园柳变鸣禽。”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登池上楼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 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“白云抱幽石，绿筱媚清涟。”（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过始宁墅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“野旷沙岸净，天高秋月明。”（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初去郡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“云日相辉映，空水共澄鲜。”（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登江中孤屿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54332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山水诗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653962" y="2403921"/>
            <a:ext cx="93757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苏轼《石钟山记》</a:t>
            </a:r>
            <a:endParaRPr lang="en-US" altLang="zh-CN" sz="2400" b="1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水经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云：彭蠡之口有石钟山焉。”郦元以为下临深潭，微风鼓浪，水石相搏，声如洪钟。”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b="1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王安石《游褒禅山记》</a:t>
            </a:r>
            <a:endParaRPr lang="en-US" altLang="zh-CN" sz="2400" b="1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“褒禅山亦谓之华山。唐浮图慧褒始舍于其址，而卒葬之；以故其后名之曰“褒禅”。今言“华”如“华实”之“华”者，盖音谬也。”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b="1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陆游《过大孤山小孤山》</a:t>
            </a:r>
            <a:endParaRPr lang="en-US" altLang="zh-CN" sz="2400" b="1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“昔人诗有“舟中估客莫漫狂，小姑前年嫁彭郎”之句，传者因谓小孤庙有彭郎像，澎浪庙有小姑像，实不然也。”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54332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不仅是审自然的美，更是审人文的美。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250223" y="2750443"/>
            <a:ext cx="93757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谢灵运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“池塘生春草，园柳变鸣禽。”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登池上楼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 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“白云抱幽石，绿筱媚清涟。”（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过始宁墅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“野旷沙岸净，天高秋月明。”（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初去郡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“云日相辉映，空水共澄鲜。”（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登江中孤屿</a:t>
            </a:r>
            <a:r>
              <a:rPr lang="en-US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54332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山水诗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31930" y="2742494"/>
            <a:ext cx="50109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宗白华：“晋人向外发现了自然，向内发现了自己的深情。” 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《文心雕龙》</a:t>
            </a:r>
            <a:r>
              <a:rPr lang="zh-CN" altLang="en-US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zh-CN" sz="24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“登山则情满于山，观海则意溢于海”。</a:t>
            </a:r>
            <a:endParaRPr lang="en-US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王国维：“一切景语皆情语”。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95704" y="1844498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三、山水寄情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2841" y="2330654"/>
            <a:ext cx="501091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登高</a:t>
            </a:r>
            <a:r>
              <a:rPr lang="en-US" altLang="zh-CN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en-US" altLang="zh-CN" sz="2400" b="0" i="0" u="none" strike="noStrike" dirty="0">
              <a:solidFill>
                <a:srgbClr val="333333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风急天高猿啸哀，渚清沙白鸟飞回。 </a:t>
            </a:r>
            <a:b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无边落木萧萧下，不尽长江滚滚来。 </a:t>
            </a:r>
            <a:b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万里悲秋常作客，百年多病独登台。 </a:t>
            </a:r>
            <a:b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2400" b="0" i="0" u="none" strike="noStrike" dirty="0">
                <a:solidFill>
                  <a:srgbClr val="333333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艰难苦恨繁霜鬓，潦倒新停浊酒杯。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1812934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5022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31930" y="2742493"/>
            <a:ext cx="62406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“暧暧远人村，依依墟里烟。狗吠深巷中，鸡鸣桑树颠”</a:t>
            </a:r>
            <a:r>
              <a:rPr lang="en-US" altLang="zh-CN" sz="24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归园田居</a:t>
            </a:r>
            <a:r>
              <a:rPr lang="en-US" altLang="zh-CN" sz="24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》</a:t>
            </a:r>
            <a:endParaRPr lang="en-US" altLang="zh-CN" sz="24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24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24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“采菊东篱下，悠然见南山。山气日夕佳，飞鸟相与还。”</a:t>
            </a:r>
            <a:r>
              <a:rPr lang="en-US" altLang="zh-CN" sz="2400" dirty="0">
                <a:ea typeface="等线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ea typeface="等线" panose="02010600030101010101" pitchFamily="2" charset="-122"/>
                <a:cs typeface="Times New Roman" panose="02020603050405020304" pitchFamily="18" charset="0"/>
              </a:rPr>
              <a:t>饮酒</a:t>
            </a:r>
            <a:r>
              <a:rPr lang="en-US" altLang="zh-CN" sz="2400" dirty="0">
                <a:ea typeface="等线" panose="02010600030101010101" pitchFamily="2" charset="-122"/>
                <a:cs typeface="Times New Roman" panose="02020603050405020304" pitchFamily="18" charset="0"/>
              </a:rPr>
              <a:t>》</a:t>
            </a:r>
            <a:endParaRPr lang="zh-CN" altLang="en-US" sz="3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12934" y="1847003"/>
            <a:ext cx="5556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陶渊明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2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824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8"/>
  <p:tag name="KSO_WM_TAG_VERSION" val="1.0"/>
  <p:tag name="KSO_WM_BEAUTIFY_FLAG" val="#wm#"/>
  <p:tag name="KSO_WM_TEMPLATE_CATEGORY" val="custom"/>
  <p:tag name="KSO_WM_TEMPLATE_INDEX" val="20202824"/>
  <p:tag name="KSO_WM_TEMPLATE_THUMBS_INDEX" val="1、4、5、6、7、8、9、10、11、12、13"/>
</p:tagLst>
</file>

<file path=ppt/tags/tag12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8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29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1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2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3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4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5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6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37.xml><?xml version="1.0" encoding="utf-8"?>
<p:tagLst xmlns:p="http://schemas.openxmlformats.org/presentationml/2006/main">
  <p:tag name="KSO_WM_TEMPLATE_CATEGORY" val="custom"/>
  <p:tag name="KSO_WM_TEMPLATE_INDEX" val="2020282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heme/theme1.xml><?xml version="1.0" encoding="utf-8"?>
<a:theme xmlns:a="http://schemas.openxmlformats.org/drawingml/2006/main" name="Office 主题​​">
  <a:themeElements>
    <a:clrScheme name="WPS主题色">
      <a:dk1>
        <a:srgbClr val="000000"/>
      </a:dk1>
      <a:lt1>
        <a:srgbClr val="FFFFFF"/>
      </a:lt1>
      <a:dk2>
        <a:srgbClr val="E5EAF2"/>
      </a:dk2>
      <a:lt2>
        <a:srgbClr val="FFFFFF"/>
      </a:lt2>
      <a:accent1>
        <a:srgbClr val="5F769F"/>
      </a:accent1>
      <a:accent2>
        <a:srgbClr val="71729B"/>
      </a:accent2>
      <a:accent3>
        <a:srgbClr val="7E6B95"/>
      </a:accent3>
      <a:accent4>
        <a:srgbClr val="8A668D"/>
      </a:accent4>
      <a:accent5>
        <a:srgbClr val="955F82"/>
      </a:accent5>
      <a:accent6>
        <a:srgbClr val="9B5B75"/>
      </a:accent6>
      <a:hlink>
        <a:srgbClr val="292BBB"/>
      </a:hlink>
      <a:folHlink>
        <a:srgbClr val="580C6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1220</Words>
  <Application>WPS 演示</Application>
  <PresentationFormat>宽屏</PresentationFormat>
  <Paragraphs>92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华文楷体</vt:lpstr>
      <vt:lpstr>微软雅黑</vt:lpstr>
      <vt:lpstr>Times New Roman</vt:lpstr>
      <vt:lpstr>等线</vt:lpstr>
      <vt:lpstr>Arial Unicode MS</vt:lpstr>
      <vt:lpstr>Calibri</vt:lpstr>
      <vt:lpstr>汉仪旗黑-85S</vt:lpstr>
      <vt:lpstr>Office 主题​​</vt:lpstr>
      <vt:lpstr>梳理探究——中国文人的自然观  </vt:lpstr>
      <vt:lpstr>天人合一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zhenqian</cp:lastModifiedBy>
  <cp:revision>110</cp:revision>
  <dcterms:created xsi:type="dcterms:W3CDTF">2020-02-05T11:17:00Z</dcterms:created>
  <dcterms:modified xsi:type="dcterms:W3CDTF">2021-01-24T10:59:09Z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