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57" r:id="rId5"/>
    <p:sldId id="262" r:id="rId6"/>
    <p:sldId id="265" r:id="rId7"/>
    <p:sldId id="264" r:id="rId8"/>
    <p:sldId id="263" r:id="rId9"/>
    <p:sldId id="258" r:id="rId10"/>
    <p:sldId id="267" r:id="rId11"/>
    <p:sldId id="266" r:id="rId12"/>
    <p:sldId id="268" r:id="rId13"/>
    <p:sldId id="269" r:id="rId14"/>
    <p:sldId id="259" r:id="rId15"/>
    <p:sldId id="260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4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772400" cy="2643206"/>
          </a:xfrm>
        </p:spPr>
        <p:txBody>
          <a:bodyPr>
            <a:no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br>
              <a:rPr lang="en-US" altLang="zh-CN" sz="8000" b="1" dirty="0" smtClean="0"/>
            </a:br>
            <a:r>
              <a:rPr lang="zh-CN" altLang="en-US" sz="8000" b="1" dirty="0" smtClean="0"/>
              <a:t>让</a:t>
            </a:r>
            <a:r>
              <a:rPr lang="zh-CN" altLang="en-US" sz="8000" b="1" dirty="0" smtClean="0">
                <a:solidFill>
                  <a:srgbClr val="0070C0"/>
                </a:solidFill>
              </a:rPr>
              <a:t>抽象</a:t>
            </a:r>
            <a:r>
              <a:rPr lang="zh-CN" altLang="en-US" sz="8000" b="1" dirty="0" smtClean="0"/>
              <a:t>的更</a:t>
            </a:r>
            <a:r>
              <a:rPr lang="zh-CN" altLang="en-US" sz="8000" b="1" dirty="0" smtClean="0">
                <a:solidFill>
                  <a:srgbClr val="0070C0"/>
                </a:solidFill>
              </a:rPr>
              <a:t>形象</a:t>
            </a:r>
            <a:endParaRPr lang="zh-CN" altLang="en-US" sz="8000" b="1" dirty="0">
              <a:solidFill>
                <a:srgbClr val="0070C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4676796"/>
            <a:ext cx="6400800" cy="82390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以</a:t>
            </a:r>
            <a:r>
              <a:rPr lang="en-US" altLang="zh-CN" b="1" dirty="0" smtClean="0">
                <a:solidFill>
                  <a:srgbClr val="002060"/>
                </a:solidFill>
              </a:rPr>
              <a:t>《</a:t>
            </a:r>
            <a:r>
              <a:rPr lang="zh-CN" altLang="en-US" b="1" dirty="0" smtClean="0">
                <a:solidFill>
                  <a:srgbClr val="002060"/>
                </a:solidFill>
              </a:rPr>
              <a:t>白杨礼赞</a:t>
            </a:r>
            <a:r>
              <a:rPr lang="en-US" altLang="zh-CN" b="1" dirty="0" smtClean="0">
                <a:solidFill>
                  <a:srgbClr val="002060"/>
                </a:solidFill>
              </a:rPr>
              <a:t>》</a:t>
            </a:r>
            <a:r>
              <a:rPr lang="zh-CN" altLang="en-US" b="1" dirty="0" smtClean="0">
                <a:solidFill>
                  <a:srgbClr val="002060"/>
                </a:solidFill>
              </a:rPr>
              <a:t>为例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5022215"/>
          </a:xfrm>
        </p:spPr>
        <p:txBody>
          <a:bodyPr>
            <a:noAutofit/>
          </a:bodyPr>
          <a:lstStyle/>
          <a:p>
            <a:r>
              <a:rPr lang="zh-CN" altLang="en-US" sz="2800" b="1" dirty="0" smtClean="0"/>
              <a:t>（1）象征是借助某一具体事物或形象表达某种意义，这一意义不是事物本身就具有的，而是作者借此事物所做的联想和寄托。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（2）象征又不同于比喻、拟人等修辞手法（主要着眼于局部的语言表达效果），象征是一种写作技巧，大都表现在文章立意上，是接某种事物表达自己的思想。因此在写作时，往往要对这一事物形象进行细致的描绘，突出其某方面的特点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（3）象征的作用主要是，将作家想说而不愿直说或不能直说的思想、情志寄托于物，巧妙地创达给读者，以增强文章的表现力。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en-US" altLang="zh-CN" b="1" dirty="0" smtClean="0"/>
              <a:t>《</a:t>
            </a:r>
            <a:r>
              <a:rPr lang="zh-CN" altLang="en-US" b="1" dirty="0" smtClean="0">
                <a:solidFill>
                  <a:srgbClr val="0070C0"/>
                </a:solidFill>
              </a:rPr>
              <a:t>红梅赞</a:t>
            </a:r>
            <a:r>
              <a:rPr lang="en-US" altLang="zh-CN" b="1" dirty="0" smtClean="0"/>
              <a:t>》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417955"/>
            <a:ext cx="8228965" cy="51796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 smtClean="0">
                <a:solidFill>
                  <a:schemeClr val="tx1"/>
                </a:solidFill>
              </a:rPr>
              <a:t>红岩上红梅开，千里冰霜脚下踩，三九严寒何所惧，一片丹心向阳开，向阳开。红梅花儿开，多多放光彩，昂首怒放花万朵，香飘云天外。唤醒百花齐开放，高歌欢庆新春来，新春来，新春来。</a:t>
            </a:r>
            <a:endParaRPr lang="zh-CN" altLang="en-US" sz="2700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700" b="1" dirty="0" smtClean="0">
                <a:solidFill>
                  <a:schemeClr val="tx1"/>
                </a:solidFill>
              </a:rPr>
              <a:t>创作背景：这首歌是歌剧《江姐》的主题歌。江姐是小说《红岩》中的人物江雪琴。《红岩》描写了人民解放军进军大西南的形势下，重庆的国民党当局疯狂镇压共产党领导的监狱中地下革命斗争，而以齐晓轩、许云峰、江雪琴为代表的共产党人在监狱中进行了英勇战斗，虽然这些共产党人最后惨遭屠杀，但却充分显示了共产党人视死如归的大无畏英雄气概。</a:t>
            </a:r>
            <a:endParaRPr lang="zh-CN" altLang="en-US" sz="27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象征手法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en-US" altLang="zh-CN" b="1" dirty="0" smtClean="0">
                <a:sym typeface="+mn-ea"/>
              </a:rPr>
              <a:t>《</a:t>
            </a:r>
            <a:r>
              <a:rPr lang="zh-CN" altLang="en-US" b="1" dirty="0" smtClean="0">
                <a:solidFill>
                  <a:srgbClr val="0070C0"/>
                </a:solidFill>
                <a:sym typeface="+mn-ea"/>
              </a:rPr>
              <a:t>红梅赞</a:t>
            </a:r>
            <a:r>
              <a:rPr lang="en-US" altLang="zh-CN" b="1" dirty="0" smtClean="0">
                <a:sym typeface="+mn-ea"/>
              </a:rPr>
              <a:t>》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18599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象征体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红梅</a:t>
            </a:r>
            <a:endParaRPr lang="zh-CN" altLang="en-US" b="1" dirty="0" smtClean="0"/>
          </a:p>
          <a:p>
            <a:r>
              <a:rPr lang="zh-CN" altLang="en-US" b="1" dirty="0" smtClean="0"/>
              <a:t>不惧严寒，昂首怒放</a:t>
            </a:r>
            <a:endParaRPr lang="zh-CN" altLang="en-US" b="1" dirty="0" smtClean="0"/>
          </a:p>
          <a:p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114552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本体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b="1" dirty="0" smtClean="0"/>
              <a:t>共产党人</a:t>
            </a:r>
            <a:endParaRPr lang="zh-CN" b="1" dirty="0" smtClean="0"/>
          </a:p>
          <a:p>
            <a:r>
              <a:rPr lang="zh-CN" b="1" dirty="0" smtClean="0">
                <a:solidFill>
                  <a:schemeClr val="tx1"/>
                </a:solidFill>
              </a:rPr>
              <a:t>英勇无畏</a:t>
            </a:r>
            <a:endParaRPr lang="zh-CN" b="1" dirty="0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049634"/>
            <a:ext cx="8501122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ym typeface="+mn-ea"/>
              </a:rPr>
              <a:t>红岩上红梅开，千里冰霜脚下踩，三九严寒何所惧，一片丹心向阳开，向阳开。红梅花儿开，多多放光彩，昂首怒放花万朵，香飘云天外。唤醒百花齐开放，高歌欢庆新春来，新春来，新春来。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5" grpId="0" build="p"/>
      <p:bldP spid="5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b="1" dirty="0" smtClean="0"/>
              <a:t>艾青</a:t>
            </a:r>
            <a:r>
              <a:rPr lang="en-US" altLang="zh-CN" b="1" dirty="0" smtClean="0"/>
              <a:t>《</a:t>
            </a:r>
            <a:r>
              <a:rPr lang="zh-CN" altLang="en-US" b="1" dirty="0" smtClean="0">
                <a:solidFill>
                  <a:srgbClr val="0070C0"/>
                </a:solidFill>
              </a:rPr>
              <a:t>礁石</a:t>
            </a:r>
            <a:r>
              <a:rPr lang="en-US" altLang="zh-CN" b="1" dirty="0" smtClean="0"/>
              <a:t>》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18599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象征体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礁石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114552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本体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一个人、一个民族、一个国家的百折不挠、万难不屈的斗争精神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049634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一个浪，一个浪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无休止地扑过来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每一个浪都在它脚下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被打成碎沫、散开</a:t>
            </a:r>
            <a:r>
              <a:rPr lang="en-US" altLang="zh-CN" sz="3200" b="1" dirty="0" smtClean="0"/>
              <a:t>……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它的脸上和身上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像刀砍过的一样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但它依然站在那里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含着微笑，看着海洋</a:t>
            </a:r>
            <a:r>
              <a:rPr lang="en-US" altLang="zh-CN" sz="3200" b="1" dirty="0" smtClean="0"/>
              <a:t>……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3714776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象征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属于</a:t>
            </a:r>
            <a:r>
              <a:rPr lang="zh-CN" altLang="en-US" b="1" dirty="0" smtClean="0">
                <a:solidFill>
                  <a:srgbClr val="FF0000"/>
                </a:solidFill>
              </a:rPr>
              <a:t>艺术手法</a:t>
            </a:r>
            <a:r>
              <a:rPr lang="zh-CN" altLang="en-US" b="1" dirty="0" smtClean="0"/>
              <a:t>，它与构思相关，属写作构思技巧，而不只是语言加工</a:t>
            </a:r>
            <a:r>
              <a:rPr lang="zh-CN" altLang="en-US" b="1" dirty="0" smtClean="0"/>
              <a:t>问题。</a:t>
            </a:r>
            <a:endParaRPr lang="en-US" altLang="zh-CN" b="1" dirty="0" smtClean="0"/>
          </a:p>
          <a:p>
            <a:r>
              <a:rPr lang="zh-CN" altLang="en-US" b="1" dirty="0" smtClean="0"/>
              <a:t>象征是</a:t>
            </a:r>
            <a:r>
              <a:rPr lang="zh-CN" altLang="en-US" b="1" dirty="0" smtClean="0">
                <a:solidFill>
                  <a:srgbClr val="FF0000"/>
                </a:solidFill>
              </a:rPr>
              <a:t>针对全篇</a:t>
            </a:r>
            <a:r>
              <a:rPr lang="zh-CN" altLang="en-US" b="1" dirty="0" smtClean="0"/>
              <a:t>而言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/>
              <a:t>运用</a:t>
            </a:r>
            <a:r>
              <a:rPr lang="zh-CN" altLang="en-US" b="1" dirty="0" smtClean="0"/>
              <a:t>象征手法的文章中是不会出现本体</a:t>
            </a:r>
            <a:r>
              <a:rPr lang="zh-CN" altLang="en-US" b="1" dirty="0" smtClean="0"/>
              <a:t>的。</a:t>
            </a:r>
            <a:endParaRPr lang="en-US" altLang="zh-CN" b="1" dirty="0" smtClean="0"/>
          </a:p>
          <a:p>
            <a:endParaRPr lang="zh-CN" altLang="en-US" b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3714776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比喻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zh-CN" altLang="en-US" b="1" dirty="0" smtClean="0"/>
              <a:t>属于</a:t>
            </a:r>
            <a:r>
              <a:rPr lang="zh-CN" altLang="en-US" b="1" dirty="0" smtClean="0">
                <a:solidFill>
                  <a:srgbClr val="0070C0"/>
                </a:solidFill>
              </a:rPr>
              <a:t>修辞范围</a:t>
            </a:r>
            <a:r>
              <a:rPr lang="zh-CN" altLang="en-US" b="1" dirty="0" smtClean="0"/>
              <a:t>，它可比喻抽象的事物，也可比喻</a:t>
            </a:r>
            <a:r>
              <a:rPr lang="zh-CN" altLang="en-US" b="1" dirty="0" smtClean="0"/>
              <a:t>具体</a:t>
            </a:r>
            <a:r>
              <a:rPr lang="zh-CN" altLang="en-US" b="1" dirty="0" smtClean="0"/>
              <a:t>的事物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/>
              <a:t>比喻是</a:t>
            </a:r>
            <a:r>
              <a:rPr lang="zh-CN" altLang="en-US" b="1" dirty="0" smtClean="0">
                <a:solidFill>
                  <a:srgbClr val="0070C0"/>
                </a:solidFill>
              </a:rPr>
              <a:t>针对某一句</a:t>
            </a:r>
            <a:r>
              <a:rPr lang="zh-CN" altLang="en-US" b="1" dirty="0" smtClean="0"/>
              <a:t>而言。</a:t>
            </a:r>
            <a:endParaRPr lang="en-US" altLang="zh-CN" b="1" dirty="0" smtClean="0"/>
          </a:p>
          <a:p>
            <a:r>
              <a:rPr lang="zh-CN" altLang="en-US" b="1" dirty="0" smtClean="0"/>
              <a:t>比喻往往是会出现本体</a:t>
            </a:r>
            <a:r>
              <a:rPr lang="zh-CN" altLang="en-US" b="1" dirty="0" smtClean="0"/>
              <a:t>的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4970704"/>
            <a:ext cx="85011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相似点</a:t>
            </a:r>
            <a:r>
              <a:rPr lang="zh-CN" altLang="en-US" sz="2800" b="1" dirty="0" smtClean="0"/>
              <a:t>：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比喻</a:t>
            </a:r>
            <a:r>
              <a:rPr lang="zh-CN" altLang="en-US" sz="2800" b="1" dirty="0" smtClean="0"/>
              <a:t>要求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喻体</a:t>
            </a:r>
            <a:r>
              <a:rPr lang="zh-CN" altLang="en-US" sz="2800" b="1" dirty="0" smtClean="0"/>
              <a:t>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本体</a:t>
            </a:r>
            <a:r>
              <a:rPr lang="zh-CN" altLang="en-US" sz="2800" b="1" dirty="0" smtClean="0"/>
              <a:t>之间</a:t>
            </a:r>
            <a:r>
              <a:rPr lang="zh-CN" altLang="en-US" sz="2800" b="1" dirty="0" smtClean="0"/>
              <a:t>要有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某种相似的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特点</a:t>
            </a:r>
            <a:r>
              <a:rPr lang="en-US" altLang="zh-CN" sz="2800" b="1" dirty="0" smtClean="0"/>
              <a:t>;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象征</a:t>
            </a:r>
            <a:r>
              <a:rPr lang="zh-CN" altLang="en-US" sz="2800" b="1" dirty="0" smtClean="0"/>
              <a:t>也要求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象征体</a:t>
            </a:r>
            <a:r>
              <a:rPr lang="zh-CN" altLang="en-US" sz="2800" b="1" dirty="0" smtClean="0"/>
              <a:t>与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本体</a:t>
            </a:r>
            <a:r>
              <a:rPr lang="zh-CN" altLang="en-US" sz="2800" b="1" dirty="0" smtClean="0"/>
              <a:t>之间</a:t>
            </a:r>
            <a:r>
              <a:rPr lang="zh-CN" altLang="en-US" sz="2800" b="1" dirty="0" smtClean="0"/>
              <a:t>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某种相似的特点</a:t>
            </a:r>
            <a:r>
              <a:rPr lang="zh-CN" altLang="en-US" sz="2800" b="1" dirty="0" smtClean="0"/>
              <a:t>，从而可以让人引起由此及彼的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联想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托物言志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5158740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1.往往使用象征手法，借助某一具体事物来寄托作者的情感，或表达作者的思考。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2.细致描绘具有象征意义的事物，突出其某些方面的特征，从而与被象征的事物建立起某种关联。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3.有时因写作时限于某种特定的背景，所以才使用象征手法来表达某种不能直接表达的含义。</a:t>
            </a:r>
            <a:endParaRPr lang="zh-CN" altLang="en-US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1.象征手法，我们以前也接触过，比如《金色花》中的金色花，《荷叶母亲》中的荷叶。你能说说象征手法的特点吗？</a:t>
            </a:r>
            <a:endParaRPr lang="zh-CN" altLang="en-US" sz="36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象征手法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就是根据事物之间的某种联系，借助某人某物的具体形象（象征体），以表现某种抽象的概念、思想和情感。一般来说，象征之物和被象征之物之间必须有某种相似的特点。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象征手法</a:t>
            </a:r>
            <a:r>
              <a:rPr lang="zh-CN" altLang="en-US" b="1" dirty="0" smtClean="0"/>
              <a:t>：就是以</a:t>
            </a:r>
            <a:r>
              <a:rPr lang="zh-CN" altLang="en-US" b="1" dirty="0" smtClean="0">
                <a:solidFill>
                  <a:srgbClr val="0070C0"/>
                </a:solidFill>
              </a:rPr>
              <a:t>具体事物</a:t>
            </a:r>
            <a:r>
              <a:rPr lang="zh-CN" altLang="en-US" b="1" dirty="0" smtClean="0"/>
              <a:t>去表现某种</a:t>
            </a:r>
            <a:r>
              <a:rPr lang="zh-CN" altLang="en-US" b="1" dirty="0" smtClean="0">
                <a:solidFill>
                  <a:srgbClr val="0070C0"/>
                </a:solidFill>
              </a:rPr>
              <a:t>抽象意义</a:t>
            </a:r>
            <a:r>
              <a:rPr lang="zh-CN" altLang="en-US" b="1" dirty="0" smtClean="0"/>
              <a:t>或不便表达的意义的一种文学手法。</a:t>
            </a:r>
            <a:endParaRPr lang="en-US" altLang="zh-CN" b="1" dirty="0" smtClean="0"/>
          </a:p>
          <a:p>
            <a:r>
              <a:rPr lang="zh-CN" altLang="en-US" b="1" dirty="0" smtClean="0"/>
              <a:t>象征就是通过特定的容易引起联想的</a:t>
            </a:r>
            <a:r>
              <a:rPr lang="zh-CN" altLang="en-US" b="1" dirty="0" smtClean="0">
                <a:solidFill>
                  <a:srgbClr val="0070C0"/>
                </a:solidFill>
              </a:rPr>
              <a:t>具体形象</a:t>
            </a:r>
            <a:r>
              <a:rPr lang="zh-CN" altLang="en-US" b="1" dirty="0" smtClean="0"/>
              <a:t>，表现某种</a:t>
            </a:r>
            <a:r>
              <a:rPr lang="zh-CN" altLang="en-US" b="1" dirty="0" smtClean="0">
                <a:solidFill>
                  <a:srgbClr val="0070C0"/>
                </a:solidFill>
              </a:rPr>
              <a:t>概念、思想和感情</a:t>
            </a:r>
            <a:r>
              <a:rPr lang="zh-CN" altLang="en-US" b="1" dirty="0" smtClean="0"/>
              <a:t>的一种表现手法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/>
              <a:t>象征手法包括</a:t>
            </a:r>
            <a:r>
              <a:rPr lang="zh-CN" altLang="en-US" b="1" dirty="0" smtClean="0">
                <a:solidFill>
                  <a:srgbClr val="FF0000"/>
                </a:solidFill>
              </a:rPr>
              <a:t>象征体</a:t>
            </a:r>
            <a:r>
              <a:rPr lang="zh-CN" altLang="en-US" b="1" dirty="0" smtClean="0"/>
              <a:t>和</a:t>
            </a:r>
            <a:r>
              <a:rPr lang="zh-CN" altLang="en-US" b="1" dirty="0" smtClean="0">
                <a:solidFill>
                  <a:srgbClr val="FF0000"/>
                </a:solidFill>
              </a:rPr>
              <a:t>本体</a:t>
            </a:r>
            <a:r>
              <a:rPr lang="zh-CN" altLang="en-US" b="1" dirty="0" smtClean="0"/>
              <a:t>两个方面，象征体和本体之间必须要有内在联系，这种联系依靠</a:t>
            </a:r>
            <a:r>
              <a:rPr lang="zh-CN" altLang="en-US" b="1" dirty="0" smtClean="0">
                <a:solidFill>
                  <a:srgbClr val="FF0000"/>
                </a:solidFill>
              </a:rPr>
              <a:t>联想</a:t>
            </a:r>
            <a:r>
              <a:rPr lang="zh-CN" altLang="en-US" b="1" dirty="0" smtClean="0"/>
              <a:t>建立，就是从一事物想到与之有一定联系的别的事物，也就是从本体想到象征体的相似点、相近点，从而使抽象的思想、意义、概念形象化、具体化。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.思考探究：白杨礼赞中作者是如何建立起白杨树和北方抗日军民之间的联想的？朗读课文第5、7自然段，思考这一问题。</a:t>
            </a:r>
            <a:endParaRPr lang="zh-CN" altLang="en-US" sz="3600" b="1" dirty="0" smtClean="0"/>
          </a:p>
          <a:p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第5段，重点写白杨树的外形特点：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外貌、姿态——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干，笔直；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枝，靠拢；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叶，向上；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皮，光泽。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——旺盛，要力争上游</a:t>
            </a:r>
            <a:endParaRPr lang="zh-CN" altLang="en-US" sz="3600" b="1" dirty="0" smtClean="0"/>
          </a:p>
          <a:p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第7段，重点写白杨树的内在品格：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内在，品格——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倔强挺立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向上发展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不折不挠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——坚强，有斗争经验</a:t>
            </a:r>
            <a:endParaRPr lang="zh-CN" altLang="en-US" sz="3600" b="1" dirty="0" smtClean="0"/>
          </a:p>
          <a:p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北方农民的精神：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严肃，坚强不屈，傲然挺立，守卫家乡，紧密团结，力求上进。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结合特定的写作背景，得出：白杨树象征着英勇不屈的广大抗日军民。</a:t>
            </a:r>
            <a:endParaRPr lang="zh-CN" altLang="en-US" sz="3600" b="1" dirty="0" smtClean="0"/>
          </a:p>
          <a:p>
            <a:endParaRPr lang="zh-CN" altLang="en-US" sz="3600" b="1" dirty="0" smtClean="0"/>
          </a:p>
          <a:p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58064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象征体（象征事物）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白杨树</a:t>
            </a:r>
            <a:endParaRPr lang="zh-CN" altLang="en-US" b="1" dirty="0" smtClean="0"/>
          </a:p>
          <a:p>
            <a:r>
              <a:rPr lang="zh-CN" altLang="en-US" b="1" dirty="0"/>
              <a:t>外貌、姿态——旺盛，要力争上游</a:t>
            </a:r>
            <a:endParaRPr lang="zh-CN" altLang="en-US" b="1" dirty="0"/>
          </a:p>
          <a:p>
            <a:r>
              <a:rPr lang="zh-CN" altLang="en-US" b="1" dirty="0"/>
              <a:t>内在，品格——坚强，有斗争经验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2332990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本体（被象征事物）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北方的农民</a:t>
            </a:r>
            <a:endParaRPr lang="zh-CN" altLang="en-US" b="1" dirty="0" smtClean="0"/>
          </a:p>
          <a:p>
            <a:r>
              <a:rPr lang="zh-CN" altLang="en-US" b="1" dirty="0" smtClean="0"/>
              <a:t>民族解放斗争中的朴质、坚强、力求上进的精神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1598" y="4220449"/>
            <a:ext cx="850112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相似点：</a:t>
            </a:r>
            <a:endParaRPr lang="en-US" altLang="zh-CN" sz="2400" b="1" dirty="0" smtClean="0"/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形神相似</a:t>
            </a:r>
            <a:r>
              <a:rPr lang="zh-CN" altLang="en-US" sz="2400" b="1" dirty="0" smtClean="0"/>
              <a:t>：白杨树在北方的风雪的压迫下保持倔强挺立，它的伟岸的姿态和质朴、严肃、不缺乏温和的气质都与北方的军民以及他们身上的精神意志相似；</a:t>
            </a:r>
            <a:endParaRPr lang="en-US" altLang="zh-CN" sz="2400" b="1" dirty="0" smtClean="0"/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境遇相似</a:t>
            </a:r>
            <a:r>
              <a:rPr lang="zh-CN" altLang="en-US" sz="2400" b="1" dirty="0" smtClean="0"/>
              <a:t>：树与人在西北都极为常见、普通，不被人们重视，但是面对困苦的岁月，都保持着极强的生命力，不屈不挠。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象征手法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象征手法的解读思路是：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把握形象特点——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结合背景分析——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关联相似性——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解读象征意义。</a:t>
            </a:r>
            <a:endParaRPr lang="zh-CN" altLang="en-US" sz="3600" b="1" dirty="0" smtClean="0"/>
          </a:p>
          <a:p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1908</Words>
  <Application>WPS 演示</Application>
  <PresentationFormat>全屏显示(4:3)</PresentationFormat>
  <Paragraphs>131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楷体</vt:lpstr>
      <vt:lpstr>Office 主题</vt:lpstr>
      <vt:lpstr>象征 让抽象的更形象</vt:lpstr>
      <vt:lpstr>象征手法</vt:lpstr>
      <vt:lpstr>象征手法</vt:lpstr>
      <vt:lpstr>白杨礼赞—象征手法</vt:lpstr>
      <vt:lpstr>白杨礼赞—象征手法</vt:lpstr>
      <vt:lpstr>白杨礼赞—象征手法</vt:lpstr>
      <vt:lpstr>白杨礼赞—象征手法</vt:lpstr>
      <vt:lpstr>象征手法—白杨礼赞</vt:lpstr>
      <vt:lpstr>白杨礼赞—象征手法</vt:lpstr>
      <vt:lpstr>白杨礼赞—象征手法</vt:lpstr>
      <vt:lpstr>象征手法—艾青《礁石》</vt:lpstr>
      <vt:lpstr>象征手法—艾青《礁石》</vt:lpstr>
      <vt:lpstr>象征手法—艾青《礁石》</vt:lpstr>
      <vt:lpstr>象征与比喻</vt:lpstr>
      <vt:lpstr>白杨礼赞—象征手法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象征—</dc:title>
  <dc:creator>Administrator</dc:creator>
  <cp:lastModifiedBy>USER</cp:lastModifiedBy>
  <cp:revision>27</cp:revision>
  <dcterms:created xsi:type="dcterms:W3CDTF">2017-12-18T00:18:00Z</dcterms:created>
  <dcterms:modified xsi:type="dcterms:W3CDTF">2020-11-22T13:45:18Z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