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sldIdLst>
    <p:sldId id="256" r:id="rId3"/>
    <p:sldId id="257" r:id="rId4"/>
    <p:sldId id="260" r:id="rId5"/>
    <p:sldId id="307" r:id="rId6"/>
    <p:sldId id="308" r:id="rId7"/>
    <p:sldId id="309" r:id="rId8"/>
    <p:sldId id="634" r:id="rId9"/>
    <p:sldId id="263" r:id="rId10"/>
    <p:sldId id="310" r:id="rId11"/>
    <p:sldId id="311" r:id="rId12"/>
    <p:sldId id="315" r:id="rId13"/>
    <p:sldId id="312" r:id="rId14"/>
    <p:sldId id="319" r:id="rId15"/>
    <p:sldId id="316" r:id="rId16"/>
    <p:sldId id="317" r:id="rId17"/>
    <p:sldId id="365" r:id="rId18"/>
    <p:sldId id="266" r:id="rId19"/>
    <p:sldId id="366" r:id="rId20"/>
    <p:sldId id="367" r:id="rId21"/>
    <p:sldId id="368" r:id="rId22"/>
    <p:sldId id="369" r:id="rId23"/>
    <p:sldId id="413" r:id="rId24"/>
    <p:sldId id="370" r:id="rId25"/>
    <p:sldId id="407" r:id="rId26"/>
    <p:sldId id="408" r:id="rId27"/>
    <p:sldId id="275" r:id="rId28"/>
    <p:sldId id="276" r:id="rId29"/>
    <p:sldId id="409" r:id="rId30"/>
    <p:sldId id="414" r:id="rId31"/>
    <p:sldId id="410" r:id="rId32"/>
    <p:sldId id="411" r:id="rId33"/>
    <p:sldId id="412" r:id="rId34"/>
    <p:sldId id="415" r:id="rId35"/>
    <p:sldId id="416" r:id="rId36"/>
    <p:sldId id="417" r:id="rId37"/>
    <p:sldId id="419" r:id="rId38"/>
    <p:sldId id="457" r:id="rId39"/>
    <p:sldId id="458" r:id="rId40"/>
    <p:sldId id="459" r:id="rId41"/>
    <p:sldId id="460" r:id="rId42"/>
    <p:sldId id="489" r:id="rId43"/>
    <p:sldId id="490" r:id="rId44"/>
    <p:sldId id="491" r:id="rId45"/>
    <p:sldId id="492" r:id="rId46"/>
    <p:sldId id="520" r:id="rId47"/>
    <p:sldId id="547" r:id="rId48"/>
    <p:sldId id="550" r:id="rId49"/>
    <p:sldId id="551" r:id="rId50"/>
    <p:sldId id="282" r:id="rId51"/>
    <p:sldId id="591" r:id="rId52"/>
    <p:sldId id="284" r:id="rId53"/>
    <p:sldId id="592" r:id="rId54"/>
    <p:sldId id="593" r:id="rId55"/>
    <p:sldId id="549" r:id="rId56"/>
    <p:sldId id="594" r:id="rId57"/>
    <p:sldId id="288" r:id="rId58"/>
    <p:sldId id="618" r:id="rId59"/>
    <p:sldId id="554" r:id="rId60"/>
    <p:sldId id="619" r:id="rId61"/>
    <p:sldId id="620" r:id="rId62"/>
    <p:sldId id="293" r:id="rId63"/>
    <p:sldId id="621" r:id="rId64"/>
    <p:sldId id="622" r:id="rId65"/>
    <p:sldId id="300" r:id="rId66"/>
    <p:sldId id="294" r:id="rId67"/>
    <p:sldId id="301" r:id="rId69"/>
    <p:sldId id="305" r:id="rId70"/>
    <p:sldId id="303" r:id="rId71"/>
    <p:sldId id="306" r:id="rId7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notesMaster" Target="notesMasters/notesMaster1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2" name="幻灯片图像占位符 12288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22883" name="文本占位符 12288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hyperlink" Target="http://www.88w.cn/flash/sort.php?FlashClassId=2&amp;totalnum_1=1584&amp;pagenum_1=10" TargetMode="Externa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hyperlink" Target="http://www.k2k2k.org/ch/jiaoliu/cy105.asp" TargetMode="Externa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openxmlformats.org/officeDocument/2006/relationships/hyperlink" Target="http://zbzx.hcedu.cn/Book/zhonghuayuandian/sanzijing/200412/1939.html" TargetMode="External"/><Relationship Id="rId1" Type="http://schemas.openxmlformats.org/officeDocument/2006/relationships/image" Target="../media/image16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6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jpeg"/><Relationship Id="rId3" Type="http://schemas.openxmlformats.org/officeDocument/2006/relationships/hyperlink" Target="http://baike.baidu.com/view/2544.htm" TargetMode="External"/><Relationship Id="rId2" Type="http://schemas.openxmlformats.org/officeDocument/2006/relationships/hyperlink" Target="http://baike.baidu.com/view/2307500.htm" TargetMode="External"/><Relationship Id="rId1" Type="http://schemas.openxmlformats.org/officeDocument/2006/relationships/hyperlink" Target="http://baike.baidu.com/view/66893.htm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145" y="97790"/>
            <a:ext cx="12198350" cy="6752590"/>
          </a:xfrm>
          <a:prstGeom prst="rect">
            <a:avLst/>
          </a:prstGeom>
        </p:spPr>
      </p:pic>
      <p:sp>
        <p:nvSpPr>
          <p:cNvPr id="195587" name="文本框 195586"/>
          <p:cNvSpPr txBox="1"/>
          <p:nvPr/>
        </p:nvSpPr>
        <p:spPr>
          <a:xfrm>
            <a:off x="5650865" y="1858010"/>
            <a:ext cx="1727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宋濂</a:t>
            </a:r>
            <a:endParaRPr lang="zh-CN" altLang="en-US" sz="44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95588" name="矩形 195587"/>
          <p:cNvSpPr/>
          <p:nvPr/>
        </p:nvSpPr>
        <p:spPr>
          <a:xfrm>
            <a:off x="2913698" y="97790"/>
            <a:ext cx="6872287" cy="1419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80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 charset="0"/>
                <a:ea typeface="华文新魏" charset="0"/>
              </a:rPr>
              <a:t>送东阳马生序 </a:t>
            </a:r>
            <a:endParaRPr lang="zh-CN" altLang="en-US" sz="80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8" grpId="0"/>
      <p:bldP spid="19558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347595" y="1417320"/>
            <a:ext cx="7107555" cy="3813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既加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冠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，益慕圣贤之道。又患无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硕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师名人与游，尝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趋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百里外，从乡之先达执经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叩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问。先达德隆望尊，门人弟子填其室，未尝稍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降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辞色。</a:t>
            </a:r>
            <a:endParaRPr lang="zh-CN" altLang="en-US" sz="4400"/>
          </a:p>
        </p:txBody>
      </p:sp>
      <p:sp>
        <p:nvSpPr>
          <p:cNvPr id="5" name="圆角矩形标注 4"/>
          <p:cNvSpPr/>
          <p:nvPr/>
        </p:nvSpPr>
        <p:spPr>
          <a:xfrm>
            <a:off x="4172585" y="399415"/>
            <a:ext cx="1705610" cy="673100"/>
          </a:xfrm>
          <a:prstGeom prst="wedgeRoundRectCallout">
            <a:avLst>
              <a:gd name="adj1" fmla="val -64668"/>
              <a:gd name="adj2" fmla="val 16037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gu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ā</a:t>
            </a:r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n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41985" y="1932940"/>
            <a:ext cx="1705610" cy="673100"/>
          </a:xfrm>
          <a:prstGeom prst="wedgeRoundRectCallout">
            <a:avLst>
              <a:gd name="adj1" fmla="val 139687"/>
              <a:gd name="adj2" fmla="val 5367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shu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ò</a:t>
            </a:r>
            <a:endParaRPr lang="en-US" altLang="en-US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9455150" y="2179955"/>
            <a:ext cx="1317625" cy="673100"/>
          </a:xfrm>
          <a:prstGeom prst="wedgeRoundRectCallout">
            <a:avLst>
              <a:gd name="adj1" fmla="val -117951"/>
              <a:gd name="adj2" fmla="val 1367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q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ū</a:t>
            </a:r>
            <a:endParaRPr lang="en-US" altLang="en-US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9594215" y="2987040"/>
            <a:ext cx="1705610" cy="673100"/>
          </a:xfrm>
          <a:prstGeom prst="wedgeRoundRectCallout">
            <a:avLst>
              <a:gd name="adj1" fmla="val -108525"/>
              <a:gd name="adj2" fmla="val -1518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k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ò</a:t>
            </a:r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u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400800" y="5126355"/>
            <a:ext cx="1705610" cy="673100"/>
          </a:xfrm>
          <a:prstGeom prst="wedgeRoundRectCallout">
            <a:avLst>
              <a:gd name="adj1" fmla="val -65562"/>
              <a:gd name="adj2" fmla="val -10188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ji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à</a:t>
            </a:r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ng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122805" y="1268095"/>
            <a:ext cx="7498080" cy="3813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余立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侍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左右，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援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疑质理，俯身倾耳以请；或遇其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叱咄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，色愈恭，礼愈至，不敢出一言以复；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俟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其欣悦，则又请焉。故余虽愚，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卒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获有所闻。 </a:t>
            </a:r>
            <a:endParaRPr lang="zh-CN" altLang="en-US" sz="4400"/>
          </a:p>
        </p:txBody>
      </p:sp>
      <p:sp>
        <p:nvSpPr>
          <p:cNvPr id="5" name="圆角矩形标注 4"/>
          <p:cNvSpPr/>
          <p:nvPr/>
        </p:nvSpPr>
        <p:spPr>
          <a:xfrm>
            <a:off x="3873500" y="458470"/>
            <a:ext cx="1705610" cy="628015"/>
          </a:xfrm>
          <a:prstGeom prst="wedgeRoundRectCallout">
            <a:avLst>
              <a:gd name="adj1" fmla="val -64668"/>
              <a:gd name="adj2" fmla="val 16037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sh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ì</a:t>
            </a:r>
            <a:endParaRPr lang="en-US" altLang="en-US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005195" y="413385"/>
            <a:ext cx="1705610" cy="673100"/>
          </a:xfrm>
          <a:prstGeom prst="wedgeRoundRectCallout">
            <a:avLst>
              <a:gd name="adj1" fmla="val -57632"/>
              <a:gd name="adj2" fmla="val 12264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yu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á</a:t>
            </a:r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n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8899525" y="594995"/>
            <a:ext cx="2931795" cy="673100"/>
          </a:xfrm>
          <a:prstGeom prst="wedgeRoundRectCallout">
            <a:avLst>
              <a:gd name="adj1" fmla="val -103952"/>
              <a:gd name="adj2" fmla="val 23150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ch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ì </a:t>
            </a:r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du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ō</a:t>
            </a:r>
            <a:endParaRPr lang="en-US" altLang="en-US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45745" y="2837815"/>
            <a:ext cx="1705610" cy="673100"/>
          </a:xfrm>
          <a:prstGeom prst="wedgeRoundRectCallout">
            <a:avLst>
              <a:gd name="adj1" fmla="val 80007"/>
              <a:gd name="adj2" fmla="val 12037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s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ì</a:t>
            </a:r>
            <a:endParaRPr lang="en-US" altLang="en-US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677660" y="4303395"/>
            <a:ext cx="1705610" cy="673100"/>
          </a:xfrm>
          <a:prstGeom prst="wedgeRoundRectCallout">
            <a:avLst>
              <a:gd name="adj1" fmla="val -214668"/>
              <a:gd name="adj2" fmla="val 1367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z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ú</a:t>
            </a:r>
            <a:endParaRPr lang="en-US" altLang="en-US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7" name="文本框 88066"/>
          <p:cNvSpPr txBox="1"/>
          <p:nvPr/>
        </p:nvSpPr>
        <p:spPr>
          <a:xfrm>
            <a:off x="1119188" y="1316990"/>
            <a:ext cx="8713787" cy="381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   </a:t>
            </a:r>
            <a:r>
              <a:rPr lang="en-US" altLang="zh-CN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 2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、当余之从师也，负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箧曳屣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行深山巨谷中。穷冬烈风，大雪深数尺，足肤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皲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裂而不知。至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舍</a:t>
            </a:r>
            <a:r>
              <a:rPr lang="en-US" altLang="zh-CN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 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，四支僵劲不能动，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媵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人持汤沃灌，以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衾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拥覆，久而乃和。</a:t>
            </a:r>
            <a:endParaRPr lang="zh-CN" altLang="en-US" sz="4400" b="1" dirty="0">
              <a:solidFill>
                <a:srgbClr val="0000FF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623435" y="548640"/>
            <a:ext cx="1705610" cy="628015"/>
          </a:xfrm>
          <a:prstGeom prst="wedgeRoundRectCallout">
            <a:avLst>
              <a:gd name="adj1" fmla="val 124795"/>
              <a:gd name="adj2" fmla="val 14848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qiè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753225" y="548640"/>
            <a:ext cx="1705610" cy="628015"/>
          </a:xfrm>
          <a:prstGeom prst="wedgeRoundRectCallout">
            <a:avLst>
              <a:gd name="adj1" fmla="val 41474"/>
              <a:gd name="adj2" fmla="val 13422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yè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9018905" y="548640"/>
            <a:ext cx="1705610" cy="628015"/>
          </a:xfrm>
          <a:prstGeom prst="wedgeRoundRectCallout">
            <a:avLst>
              <a:gd name="adj1" fmla="val -64668"/>
              <a:gd name="adj2" fmla="val 16037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xǐ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28600" y="1176655"/>
            <a:ext cx="1705610" cy="628015"/>
          </a:xfrm>
          <a:prstGeom prst="wedgeRoundRectCallout">
            <a:avLst>
              <a:gd name="adj1" fmla="val 151079"/>
              <a:gd name="adj2" fmla="val 272345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jūn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9668510" y="2656840"/>
            <a:ext cx="1705610" cy="628015"/>
          </a:xfrm>
          <a:prstGeom prst="wedgeRoundRectCallout">
            <a:avLst>
              <a:gd name="adj1" fmla="val -163775"/>
              <a:gd name="adj2" fmla="val 62740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shè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452870" y="4364355"/>
            <a:ext cx="1705610" cy="628015"/>
          </a:xfrm>
          <a:prstGeom prst="wedgeRoundRectCallout">
            <a:avLst>
              <a:gd name="adj1" fmla="val -101526"/>
              <a:gd name="adj2" fmla="val -10156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yìng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068830" y="5130165"/>
            <a:ext cx="1705610" cy="628015"/>
          </a:xfrm>
          <a:prstGeom prst="wedgeRoundRectCallout">
            <a:avLst>
              <a:gd name="adj1" fmla="val -71667"/>
              <a:gd name="adj2" fmla="val -10399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qīn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3" grpId="0" animBg="1"/>
      <p:bldP spid="4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7" name="文本框 88066"/>
          <p:cNvSpPr txBox="1"/>
          <p:nvPr/>
        </p:nvSpPr>
        <p:spPr>
          <a:xfrm>
            <a:off x="1404620" y="777240"/>
            <a:ext cx="8982710" cy="53022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   </a:t>
            </a:r>
            <a:r>
              <a:rPr lang="en-US" altLang="zh-CN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 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寓逆旅，主人日再食，无鲜肥滋味之享。同舍生皆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被绮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绣，戴朱缨宝饰之帽，腰白玉之环，左佩刀，右备容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臭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，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烨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然若神人；余则</a:t>
            </a:r>
            <a:r>
              <a:rPr lang="zh-CN" altLang="en-US" sz="44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缊袍</a:t>
            </a:r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敝衣处其间，略无慕艳意，以中有足乐者，不知口体之奉不若人也。盖余之勤且艰苦此。</a:t>
            </a:r>
            <a:endParaRPr lang="zh-CN" altLang="en-US" sz="4400" b="1" dirty="0">
              <a:solidFill>
                <a:srgbClr val="0000FF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844030" y="149225"/>
            <a:ext cx="1705610" cy="732790"/>
          </a:xfrm>
          <a:prstGeom prst="wedgeRoundRectCallout">
            <a:avLst>
              <a:gd name="adj1" fmla="val -47133"/>
              <a:gd name="adj2" fmla="val 20164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qǐ</a:t>
            </a:r>
            <a:endParaRPr lang="en-US" altLang="zh-CN" sz="4800" b="1" err="1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950460" y="149225"/>
            <a:ext cx="1705610" cy="628015"/>
          </a:xfrm>
          <a:prstGeom prst="wedgeRoundRectCallout">
            <a:avLst>
              <a:gd name="adj1" fmla="val 26582"/>
              <a:gd name="adj2" fmla="val 21764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pī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506845" y="5257165"/>
            <a:ext cx="1705610" cy="628015"/>
          </a:xfrm>
          <a:prstGeom prst="wedgeRoundRectCallout">
            <a:avLst>
              <a:gd name="adj1" fmla="val -154095"/>
              <a:gd name="adj2" fmla="val -33028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yè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03505" y="2590165"/>
            <a:ext cx="1705610" cy="628015"/>
          </a:xfrm>
          <a:prstGeom prst="wedgeRoundRectCallout">
            <a:avLst>
              <a:gd name="adj1" fmla="val 144080"/>
              <a:gd name="adj2" fmla="val 84175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xiù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9497695" y="2261870"/>
            <a:ext cx="2558415" cy="628015"/>
          </a:xfrm>
          <a:prstGeom prst="wedgeRoundRectCallout">
            <a:avLst>
              <a:gd name="adj1" fmla="val -56751"/>
              <a:gd name="adj2" fmla="val 117542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yùn p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á</a:t>
            </a:r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o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5" grpId="0" animBg="1"/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7" name="文本框 88066"/>
          <p:cNvSpPr txBox="1"/>
          <p:nvPr/>
        </p:nvSpPr>
        <p:spPr>
          <a:xfrm>
            <a:off x="1374775" y="1405255"/>
            <a:ext cx="8982710" cy="3068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   </a:t>
            </a:r>
            <a:r>
              <a:rPr lang="en-US" altLang="zh-CN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4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今虽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耄</a:t>
            </a:r>
            <a:r>
              <a:rPr lang="zh-CN" altLang="en-US" sz="4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老，未有所成，犹幸预君子之列，而承天子之宠光，缀公卿之后，日侍坐备顾问，四海亦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谬</a:t>
            </a:r>
            <a:r>
              <a:rPr lang="zh-CN" altLang="en-US" sz="4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称其氏名，况才之过于余者乎？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9887585" y="2274570"/>
            <a:ext cx="1705610" cy="628015"/>
          </a:xfrm>
          <a:prstGeom prst="wedgeRoundRectCallout">
            <a:avLst>
              <a:gd name="adj1" fmla="val -90953"/>
              <a:gd name="adj2" fmla="val 9853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miù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414270" y="619760"/>
            <a:ext cx="1705610" cy="628015"/>
          </a:xfrm>
          <a:prstGeom prst="wedgeRoundRectCallout">
            <a:avLst>
              <a:gd name="adj1" fmla="val 24832"/>
              <a:gd name="adj2" fmla="val 10803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mào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7" name="文本框 88066"/>
          <p:cNvSpPr txBox="1"/>
          <p:nvPr/>
        </p:nvSpPr>
        <p:spPr>
          <a:xfrm>
            <a:off x="295910" y="1013460"/>
            <a:ext cx="1160018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   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3</a:t>
            </a:r>
            <a:r>
              <a:rPr lang="zh-CN" altLang="zh-CN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今诸生学于太学，县官日有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廪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稍之供，父母岁有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裘葛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之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遗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，无冻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馁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之患矣；坐大厦之下而诵《诗》《书》，无奔走之劳矣；有司业、博士为之师，未有问而不告，求而不得者也；凡所宜有之书，皆集于此，不必若余之手录，假诸人而后见也。其业有不精，德有不成者，非天质之卑，则心不若余之专耳，岂他人之过哉！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743200" y="385445"/>
            <a:ext cx="1705610" cy="628015"/>
          </a:xfrm>
          <a:prstGeom prst="wedgeRoundRectCallout">
            <a:avLst>
              <a:gd name="adj1" fmla="val -19024"/>
              <a:gd name="adj2" fmla="val 205712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wèi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95910" y="385445"/>
            <a:ext cx="2228215" cy="628015"/>
          </a:xfrm>
          <a:prstGeom prst="wedgeRoundRectCallout">
            <a:avLst>
              <a:gd name="adj1" fmla="val 20874"/>
              <a:gd name="adj2" fmla="val 20561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qiú gě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897120" y="245745"/>
            <a:ext cx="1705610" cy="628015"/>
          </a:xfrm>
          <a:prstGeom prst="wedgeRoundRectCallout">
            <a:avLst>
              <a:gd name="adj1" fmla="val -26917"/>
              <a:gd name="adj2" fmla="val 22239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něi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7133590" y="245745"/>
            <a:ext cx="1705610" cy="628015"/>
          </a:xfrm>
          <a:prstGeom prst="wedgeRoundRectCallout">
            <a:avLst>
              <a:gd name="adj1" fmla="val 24832"/>
              <a:gd name="adj2" fmla="val 10803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lǐn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7" name="文本框 88066"/>
          <p:cNvSpPr txBox="1"/>
          <p:nvPr/>
        </p:nvSpPr>
        <p:spPr>
          <a:xfrm>
            <a:off x="1611630" y="675005"/>
            <a:ext cx="896810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   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4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东阳马生君则，在太学已二年，流辈甚称其贤。余朝京师，生以乡人子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谒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余，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撰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长书以为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贽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，辞甚畅达，与之论辩，言和而色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夷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。自谓少时用心于学甚劳，是可谓善学者矣！其将归见其亲也，余故道为学之难以告之。谓余勉乡人以学者，余之志也；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诋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我夸际遇之盛而骄乡人者，岂知余者哉！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0313035" y="1958340"/>
            <a:ext cx="1705610" cy="628015"/>
          </a:xfrm>
          <a:prstGeom prst="wedgeRoundRectCallout">
            <a:avLst>
              <a:gd name="adj1" fmla="val -285666"/>
              <a:gd name="adj2" fmla="val 1511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zhì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42545" y="3114675"/>
            <a:ext cx="1997075" cy="628015"/>
          </a:xfrm>
          <a:prstGeom prst="wedgeRoundRectCallout">
            <a:avLst>
              <a:gd name="adj1" fmla="val 128124"/>
              <a:gd name="adj2" fmla="val -16587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zhuàn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70180" y="1547495"/>
            <a:ext cx="1705610" cy="628015"/>
          </a:xfrm>
          <a:prstGeom prst="wedgeRoundRectCallout">
            <a:avLst>
              <a:gd name="adj1" fmla="val 59903"/>
              <a:gd name="adj2" fmla="val 10328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yè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0313035" y="3229610"/>
            <a:ext cx="1705610" cy="628015"/>
          </a:xfrm>
          <a:prstGeom prst="wedgeRoundRectCallout">
            <a:avLst>
              <a:gd name="adj1" fmla="val -316381"/>
              <a:gd name="adj2" fmla="val -68200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yí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7709535" y="5361305"/>
            <a:ext cx="1705610" cy="628015"/>
          </a:xfrm>
          <a:prstGeom prst="wedgeRoundRectCallout">
            <a:avLst>
              <a:gd name="adj1" fmla="val -81310"/>
              <a:gd name="adj2" fmla="val -8013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dǐ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5" grpId="0" animBg="1"/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1" name="矩形 130050"/>
          <p:cNvSpPr/>
          <p:nvPr/>
        </p:nvSpPr>
        <p:spPr>
          <a:xfrm>
            <a:off x="2381250" y="2276475"/>
            <a:ext cx="7429500" cy="28082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48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幼圆" charset="0"/>
                <a:ea typeface="幼圆" charset="0"/>
              </a:rPr>
              <a:t>借助注释和工具书翻译课文</a:t>
            </a:r>
            <a:endParaRPr lang="zh-CN" altLang="en-US" sz="48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幼圆" charset="0"/>
              <a:ea typeface="幼圆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230" y="182880"/>
            <a:ext cx="4246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疏通文意</a:t>
            </a:r>
            <a:endParaRPr lang="zh-CN" altLang="zh-CN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2735" y="207010"/>
            <a:ext cx="1160526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buNone/>
            </a:pP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、余幼时即嗜学。家贫，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无从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致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书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观，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buNone/>
            </a:pP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每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假借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藏书之家，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手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笔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录，计日以还。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193040" y="3684905"/>
            <a:ext cx="11704955" cy="18529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fontAlgn="auto">
              <a:lnSpc>
                <a:spcPts val="4580"/>
              </a:lnSpc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我小时候就特别喜欢读书。家里贫穷，没有办法买书来读，常常向藏书的人家去借，（借来）就动手用笔抄写，计算着日期按时送还。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5509895" y="1083310"/>
            <a:ext cx="1840230" cy="553720"/>
          </a:xfrm>
          <a:prstGeom prst="wedgeRoundRectCallout">
            <a:avLst>
              <a:gd name="adj1" fmla="val 89993"/>
              <a:gd name="adj2" fmla="val -9931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没办法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7902575" y="1083310"/>
            <a:ext cx="1541780" cy="553720"/>
          </a:xfrm>
          <a:prstGeom prst="wedgeRoundRectCallout">
            <a:avLst>
              <a:gd name="adj1" fmla="val 20082"/>
              <a:gd name="adj2" fmla="val -11284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得到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791710" y="2513965"/>
            <a:ext cx="1511300" cy="553720"/>
          </a:xfrm>
          <a:prstGeom prst="wedgeRoundRectCallout">
            <a:avLst>
              <a:gd name="adj1" fmla="val 41200"/>
              <a:gd name="adj2" fmla="val -9655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动手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73355" y="2694305"/>
            <a:ext cx="1285875" cy="553720"/>
          </a:xfrm>
          <a:prstGeom prst="wedgeRoundRectCallout">
            <a:avLst>
              <a:gd name="adj1" fmla="val -14691"/>
              <a:gd name="adj2" fmla="val -12098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常常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130300" y="1083310"/>
            <a:ext cx="838200" cy="553720"/>
          </a:xfrm>
          <a:prstGeom prst="wedgeRoundRectCallout">
            <a:avLst>
              <a:gd name="adj1" fmla="val 104242"/>
              <a:gd name="adj2" fmla="val 108715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向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665605" y="2694305"/>
            <a:ext cx="659130" cy="553720"/>
          </a:xfrm>
          <a:prstGeom prst="wedgeRoundRectCallout">
            <a:avLst>
              <a:gd name="adj1" fmla="val -52986"/>
              <a:gd name="adj2" fmla="val -12362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借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646545" y="2513965"/>
            <a:ext cx="1362075" cy="553720"/>
          </a:xfrm>
          <a:prstGeom prst="wedgeRoundRectCallout">
            <a:avLst>
              <a:gd name="adj1" fmla="val 10932"/>
              <a:gd name="adj2" fmla="val -9667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用笔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9737725" y="1083310"/>
            <a:ext cx="689610" cy="553720"/>
          </a:xfrm>
          <a:prstGeom prst="wedgeRoundRectCallout">
            <a:avLst>
              <a:gd name="adj1" fmla="val 3130"/>
              <a:gd name="adj2" fmla="val -9931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来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  <p:bldP spid="6" grpId="0" animBg="1"/>
      <p:bldP spid="8" grpId="0" animBg="1"/>
      <p:bldP spid="7" grpId="0" animBg="1"/>
      <p:bldP spid="5" grpId="0" animBg="1"/>
      <p:bldP spid="9" grpId="0" animBg="1"/>
      <p:bldP spid="16896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2735" y="207010"/>
            <a:ext cx="1160526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天大寒，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砚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冰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坚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，手指不可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屈伸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弗之怠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>
              <a:buNone/>
            </a:pP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录毕，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走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送之，不敢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稍逾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约。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242570" y="3474720"/>
            <a:ext cx="11704955" cy="17532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天很冷时，砚台里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墨汁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结成坚硬的冰，手指（冻得）不能弯曲和伸直，也不放松抄录书。抄写完了，跑着送还借的书，不敢稍微超过约定的期限。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625215" y="949325"/>
            <a:ext cx="1451610" cy="553720"/>
          </a:xfrm>
          <a:prstGeom prst="wedgeRoundRectCallout">
            <a:avLst>
              <a:gd name="adj1" fmla="val 2405"/>
              <a:gd name="adj2" fmla="val -9116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坚硬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196965" y="1083310"/>
            <a:ext cx="3007995" cy="553720"/>
          </a:xfrm>
          <a:prstGeom prst="wedgeRoundRectCallout">
            <a:avLst>
              <a:gd name="adj1" fmla="val 24561"/>
              <a:gd name="adj2" fmla="val -10206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弯曲和伸直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791710" y="2513965"/>
            <a:ext cx="1511300" cy="553720"/>
          </a:xfrm>
          <a:prstGeom prst="wedgeRoundRectCallout">
            <a:avLst>
              <a:gd name="adj1" fmla="val 41200"/>
              <a:gd name="adj2" fmla="val -9655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稍微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8281035" y="1790065"/>
            <a:ext cx="2258060" cy="553720"/>
          </a:xfrm>
          <a:prstGeom prst="wedgeRoundRectCallout">
            <a:avLst>
              <a:gd name="adj1" fmla="val 46287"/>
              <a:gd name="adj2" fmla="val -25068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代指抄书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54025" y="949325"/>
            <a:ext cx="2947035" cy="553720"/>
          </a:xfrm>
          <a:prstGeom prst="wedgeRoundRectCallout">
            <a:avLst>
              <a:gd name="adj1" fmla="val 42264"/>
              <a:gd name="adj2" fmla="val -83142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砚台里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墨汁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)</a:t>
            </a:r>
            <a:endParaRPr lang="en-US" altLang="zh-CN" sz="3600" b="1" err="1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0539095" y="1083945"/>
            <a:ext cx="1301750" cy="553720"/>
          </a:xfrm>
          <a:prstGeom prst="wedgeRoundRectCallout">
            <a:avLst>
              <a:gd name="adj1" fmla="val -97"/>
              <a:gd name="adj2" fmla="val -10481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懈怠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646545" y="2513965"/>
            <a:ext cx="1362075" cy="553720"/>
          </a:xfrm>
          <a:prstGeom prst="wedgeRoundRectCallout">
            <a:avLst>
              <a:gd name="adj1" fmla="val -39557"/>
              <a:gd name="adj2" fmla="val -9942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超过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9378950" y="1083310"/>
            <a:ext cx="689610" cy="553720"/>
          </a:xfrm>
          <a:prstGeom prst="wedgeRoundRectCallout">
            <a:avLst>
              <a:gd name="adj1" fmla="val 31307"/>
              <a:gd name="adj2" fmla="val -12098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不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889760" y="2611120"/>
            <a:ext cx="1511300" cy="553720"/>
          </a:xfrm>
          <a:prstGeom prst="wedgeRoundRectCallout">
            <a:avLst>
              <a:gd name="adj1" fmla="val -5336"/>
              <a:gd name="adj2" fmla="val -10997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跑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  <p:bldP spid="10" grpId="0" animBg="1"/>
      <p:bldP spid="6" grpId="0" animBg="1"/>
      <p:bldP spid="8" grpId="0" animBg="1"/>
      <p:bldP spid="11" grpId="0" animBg="1"/>
      <p:bldP spid="5" grpId="0" animBg="1"/>
      <p:bldP spid="9" grpId="0" animBg="1"/>
      <p:bldP spid="16896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5347" name="Text Box 3"/>
          <p:cNvSpPr txBox="1"/>
          <p:nvPr/>
        </p:nvSpPr>
        <p:spPr>
          <a:xfrm>
            <a:off x="55880" y="267335"/>
            <a:ext cx="1198435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隶书" pitchFamily="49" charset="-122"/>
                <a:ea typeface="隶书" pitchFamily="49" charset="-122"/>
              </a:rPr>
              <a:t>        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常言道：自古雄才多磨难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从来纨绔少伟男。”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孟子也说：“夫天将降大任于斯人也，必先苦其心志，劳其筋骨，饿其体肤，空乏其身，行拂乱其所为。”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这些都说明了苦难并非全是坏事。只要我们善于化苦难为动力，则苦难就会成为成功的垫脚石。今天我们来学习</a:t>
            </a:r>
            <a:r>
              <a:rPr lang="zh-CN" altLang="en-US" sz="4400" b="1" dirty="0">
                <a:solidFill>
                  <a:srgbClr val="CC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宋濂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44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送东阳马生序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3535" y="207010"/>
            <a:ext cx="116052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buNone/>
            </a:pP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以是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人多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书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假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余，余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  得  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遍观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群书。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buNone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243840" y="2233930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因此人家多愿意把书借给我，我于是能够</a:t>
            </a:r>
            <a:r>
              <a:rPr lang="zh-CN" altLang="en-US" sz="3600" b="1" err="1">
                <a:solidFill>
                  <a:srgbClr val="0000FF"/>
                </a:solidFill>
                <a:latin typeface="Comic Sans MS" panose="030F0702030302020204" pitchFamily="66" charset="0"/>
                <a:sym typeface="+mn-ea"/>
              </a:rPr>
              <a:t>广泛地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阅读很多书。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623185" y="1083310"/>
            <a:ext cx="702945" cy="553720"/>
          </a:xfrm>
          <a:prstGeom prst="wedgeRoundRectCallout">
            <a:avLst>
              <a:gd name="adj1" fmla="val 21906"/>
              <a:gd name="adj2" fmla="val -9667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把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7707630" y="1083310"/>
            <a:ext cx="1332865" cy="553720"/>
          </a:xfrm>
          <a:prstGeom prst="wedgeRoundRectCallout">
            <a:avLst>
              <a:gd name="adj1" fmla="val -22558"/>
              <a:gd name="adj2" fmla="val -11009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能够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052820" y="1083310"/>
            <a:ext cx="1479550" cy="553720"/>
          </a:xfrm>
          <a:prstGeom prst="wedgeRoundRectCallout">
            <a:avLst>
              <a:gd name="adj1" fmla="val 5536"/>
              <a:gd name="adj2" fmla="val -12901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于是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97510" y="1221740"/>
            <a:ext cx="1600835" cy="553720"/>
          </a:xfrm>
          <a:prstGeom prst="wedgeRoundRectCallout">
            <a:avLst>
              <a:gd name="adj1" fmla="val -15727"/>
              <a:gd name="adj2" fmla="val -14529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因此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403090" y="1083310"/>
            <a:ext cx="659130" cy="553720"/>
          </a:xfrm>
          <a:prstGeom prst="wedgeRoundRectCallout">
            <a:avLst>
              <a:gd name="adj1" fmla="val -52986"/>
              <a:gd name="adj2" fmla="val -12362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借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9324340" y="1083310"/>
            <a:ext cx="2573655" cy="553720"/>
          </a:xfrm>
          <a:prstGeom prst="wedgeRoundRectCallout">
            <a:avLst>
              <a:gd name="adj1" fmla="val -37885"/>
              <a:gd name="adj2" fmla="val -11559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广泛地阅读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7" grpId="0" animBg="1"/>
      <p:bldP spid="3" grpId="0" animBg="1"/>
      <p:bldP spid="8" grpId="0" animBg="1"/>
      <p:bldP spid="6" grpId="0" animBg="1"/>
      <p:bldP spid="4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8745"/>
            <a:ext cx="116052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既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加冠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益慕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圣贤之 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道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293370" y="2413000"/>
            <a:ext cx="2505710" cy="23069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到了成年以后，更加仰慕古代圣贤的学说。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455420" y="1083310"/>
            <a:ext cx="1826260" cy="553720"/>
          </a:xfrm>
          <a:prstGeom prst="wedgeRoundRectCallout">
            <a:avLst>
              <a:gd name="adj1" fmla="val -27086"/>
              <a:gd name="adj2" fmla="val -10733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已成年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470275" y="1083310"/>
            <a:ext cx="1321435" cy="553720"/>
          </a:xfrm>
          <a:prstGeom prst="wedgeRoundRectCallout">
            <a:avLst>
              <a:gd name="adj1" fmla="val -46732"/>
              <a:gd name="adj2" fmla="val -10756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更加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004435" y="1083945"/>
            <a:ext cx="1517650" cy="553720"/>
          </a:xfrm>
          <a:prstGeom prst="wedgeRoundRectCallout">
            <a:avLst>
              <a:gd name="adj1" fmla="val -108493"/>
              <a:gd name="adj2" fmla="val -11846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仰慕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80010" y="1083310"/>
            <a:ext cx="1227455" cy="553720"/>
          </a:xfrm>
          <a:prstGeom prst="wedgeRoundRectCallout">
            <a:avLst>
              <a:gd name="adj1" fmla="val 801"/>
              <a:gd name="adj2" fmla="val -11009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已经</a:t>
            </a:r>
            <a:endParaRPr lang="zh-CN" altLang="en-US" sz="3600" b="1" err="1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729095" y="1083310"/>
            <a:ext cx="1196975" cy="553720"/>
          </a:xfrm>
          <a:prstGeom prst="wedgeRoundRectCallout">
            <a:avLst>
              <a:gd name="adj1" fmla="val -50053"/>
              <a:gd name="adj2" fmla="val -10756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学说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pic>
        <p:nvPicPr>
          <p:cNvPr id="5" name="图片 4" descr="u=3497229827,4269647653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5450" y="1885315"/>
            <a:ext cx="8743315" cy="4820920"/>
          </a:xfrm>
          <a:prstGeom prst="rect">
            <a:avLst/>
          </a:prstGeom>
        </p:spPr>
      </p:pic>
      <p:pic>
        <p:nvPicPr>
          <p:cNvPr id="9" name="图片 8" descr="timg (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80" y="2033270"/>
            <a:ext cx="8807450" cy="467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7" grpId="0" animBg="1"/>
      <p:bldP spid="3" grpId="0" animBg="1"/>
      <p:bldP spid="4" grpId="0" animBg="1"/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8745"/>
            <a:ext cx="1160526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又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患</a:t>
            </a:r>
            <a:r>
              <a:rPr lang="zh-CN" altLang="en-US" sz="4800" b="1" dirty="0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硕师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名人与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游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尝趋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百里外，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乡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  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先达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执经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叩问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243840" y="3430270"/>
            <a:ext cx="11704955" cy="17532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又担心没有学问渊博的老师和名人相交往（请教），曾经跑到百里以外拿着经书向当地有道德有学问的前辈请教。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959485" y="913765"/>
            <a:ext cx="1298575" cy="553720"/>
          </a:xfrm>
          <a:prstGeom prst="wedgeRoundRectCallout">
            <a:avLst>
              <a:gd name="adj1" fmla="val -14107"/>
              <a:gd name="adj2" fmla="val -8302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担心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861945" y="913765"/>
            <a:ext cx="1750695" cy="751205"/>
          </a:xfrm>
          <a:prstGeom prst="wedgeRoundRectCallout">
            <a:avLst>
              <a:gd name="adj1" fmla="val -31030"/>
              <a:gd name="adj2" fmla="val -9742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学问渊博的老师</a:t>
            </a:r>
            <a:endParaRPr lang="zh-CN" altLang="en-US" sz="2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600065" y="2475865"/>
            <a:ext cx="1511300" cy="553720"/>
          </a:xfrm>
          <a:prstGeom prst="wedgeRoundRectCallout">
            <a:avLst>
              <a:gd name="adj1" fmla="val -105294"/>
              <a:gd name="adj2" fmla="val 11582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请教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86740" y="1664970"/>
            <a:ext cx="4633595" cy="520700"/>
          </a:xfrm>
          <a:prstGeom prst="wedgeRoundRectCallout">
            <a:avLst>
              <a:gd name="adj1" fmla="val -12765"/>
              <a:gd name="adj2" fmla="val 13707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有道德有学问的前辈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9058910" y="1012825"/>
            <a:ext cx="2228215" cy="553720"/>
          </a:xfrm>
          <a:prstGeom prst="wedgeRoundRectCallout">
            <a:avLst>
              <a:gd name="adj1" fmla="val -98674"/>
              <a:gd name="adj2" fmla="val -13428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跑，疾走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7354570" y="1012825"/>
            <a:ext cx="1511300" cy="553720"/>
          </a:xfrm>
          <a:prstGeom prst="wedgeRoundRectCallout">
            <a:avLst>
              <a:gd name="adj1" fmla="val -60756"/>
              <a:gd name="adj2" fmla="val -11536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曾经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5600065" y="1012190"/>
            <a:ext cx="1511300" cy="553720"/>
          </a:xfrm>
          <a:prstGeom prst="wedgeRoundRectCallout">
            <a:avLst>
              <a:gd name="adj1" fmla="val -37016"/>
              <a:gd name="adj2" fmla="val -10458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交往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5" grpId="0" animBg="1"/>
      <p:bldP spid="9" grpId="0" animBg="1"/>
      <p:bldP spid="15" grpId="0" animBg="1"/>
      <p:bldP spid="14" grpId="0" animBg="1"/>
      <p:bldP spid="13" grpId="0" animBg="1"/>
      <p:bldP spid="12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0955" y="207010"/>
            <a:ext cx="1209230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先达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德隆望尊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，门人弟子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填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其室，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未尝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稍降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>
              <a:buNone/>
            </a:pPr>
            <a:endParaRPr lang="zh-CN" altLang="en-US" sz="4800" b="1" u="sng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>
              <a:buNone/>
            </a:pPr>
            <a:endParaRPr lang="zh-CN" altLang="en-US" sz="4800" b="1" u="sng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>
              <a:buNone/>
            </a:pP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辞色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4800" b="1"/>
          </a:p>
        </p:txBody>
      </p:sp>
      <p:sp>
        <p:nvSpPr>
          <p:cNvPr id="168966" name="文本框 168965"/>
          <p:cNvSpPr txBox="1"/>
          <p:nvPr/>
        </p:nvSpPr>
        <p:spPr>
          <a:xfrm>
            <a:off x="172720" y="3396615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前辈道德声望高，向他请教的弟子挤满了他的屋子，他从来没有把言辞放委婉些，把脸色放温和些。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047105" y="1083310"/>
            <a:ext cx="1332865" cy="553720"/>
          </a:xfrm>
          <a:prstGeom prst="wedgeRoundRectCallout">
            <a:avLst>
              <a:gd name="adj1" fmla="val 40328"/>
              <a:gd name="adj2" fmla="val -11009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挤满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9413240" y="1083310"/>
            <a:ext cx="1479550" cy="553720"/>
          </a:xfrm>
          <a:prstGeom prst="wedgeRoundRectCallout">
            <a:avLst>
              <a:gd name="adj1" fmla="val -19742"/>
              <a:gd name="adj2" fmla="val -13176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不曾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132330" y="1206500"/>
            <a:ext cx="2752725" cy="553720"/>
          </a:xfrm>
          <a:prstGeom prst="wedgeRoundRectCallout">
            <a:avLst>
              <a:gd name="adj1" fmla="val -15727"/>
              <a:gd name="adj2" fmla="val -14529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道德声望高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82955" y="1910080"/>
            <a:ext cx="2573655" cy="553720"/>
          </a:xfrm>
          <a:prstGeom prst="wedgeRoundRectCallout">
            <a:avLst>
              <a:gd name="adj1" fmla="val -54737"/>
              <a:gd name="adj2" fmla="val 9782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言辞和脸色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7" grpId="0" animBg="1"/>
      <p:bldP spid="4" grpId="0" animBg="1"/>
      <p:bldP spid="6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6370" y="304165"/>
            <a:ext cx="1185926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余立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侍   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左右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 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援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疑  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质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理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，俯身倾耳以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请；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或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遇其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叱咄</a:t>
            </a:r>
            <a:r>
              <a:rPr lang="zh-CN" altLang="en-US" sz="4800" b="1" dirty="0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色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愈恭，礼愈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至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166370" y="3953510"/>
            <a:ext cx="11704955" cy="23069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我恭敬地站在他旁边。提出疑难，询问道理，弯着身子侧着耳朵请教。有时遇到他训斥，（我的）表情更加恭顺，礼节更加周到，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buClr>
                <a:schemeClr val="bg1"/>
              </a:buClr>
            </a:pP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94335" y="1877695"/>
            <a:ext cx="1451610" cy="553720"/>
          </a:xfrm>
          <a:prstGeom prst="wedgeRoundRectCallout">
            <a:avLst>
              <a:gd name="adj1" fmla="val 51837"/>
              <a:gd name="adj2" fmla="val 12224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有时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191510" y="1115060"/>
            <a:ext cx="1511300" cy="553720"/>
          </a:xfrm>
          <a:prstGeom prst="wedgeRoundRectCallout">
            <a:avLst>
              <a:gd name="adj1" fmla="val -15168"/>
              <a:gd name="adj2" fmla="val -8841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旁边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8422640" y="1205230"/>
            <a:ext cx="1181100" cy="553720"/>
          </a:xfrm>
          <a:prstGeom prst="wedgeRoundRectCallout">
            <a:avLst>
              <a:gd name="adj1" fmla="val -120913"/>
              <a:gd name="adj2" fmla="val -10217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询问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996565" y="1877695"/>
            <a:ext cx="2677795" cy="553720"/>
          </a:xfrm>
          <a:prstGeom prst="wedgeRoundRectCallout">
            <a:avLst>
              <a:gd name="adj1" fmla="val -12461"/>
              <a:gd name="adj2" fmla="val 14919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训斥，呵责</a:t>
            </a:r>
            <a:endParaRPr lang="zh-CN" altLang="en-US" sz="3600" b="1" err="1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9603740" y="1980565"/>
            <a:ext cx="1301750" cy="553720"/>
          </a:xfrm>
          <a:prstGeom prst="wedgeRoundRectCallout">
            <a:avLst>
              <a:gd name="adj1" fmla="val -82829"/>
              <a:gd name="adj2" fmla="val 124885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周到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380355" y="1205230"/>
            <a:ext cx="2364105" cy="553720"/>
          </a:xfrm>
          <a:prstGeom prst="wedgeRoundRectCallout">
            <a:avLst>
              <a:gd name="adj1" fmla="val -39557"/>
              <a:gd name="adj2" fmla="val -9942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引，提出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286500" y="1980565"/>
            <a:ext cx="1282700" cy="553720"/>
          </a:xfrm>
          <a:prstGeom prst="wedgeRoundRectCallout">
            <a:avLst>
              <a:gd name="adj1" fmla="val -102821"/>
              <a:gd name="adj2" fmla="val 125000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表情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812800" y="1115060"/>
            <a:ext cx="1257300" cy="553720"/>
          </a:xfrm>
          <a:prstGeom prst="wedgeRoundRectCallout">
            <a:avLst>
              <a:gd name="adj1" fmla="val 30353"/>
              <a:gd name="adj2" fmla="val -9919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陪伴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11" grpId="0" animBg="1"/>
      <p:bldP spid="5" grpId="0" animBg="1"/>
      <p:bldP spid="9" grpId="0" animBg="1"/>
      <p:bldP spid="6" grpId="0" animBg="1"/>
      <p:bldP spid="3" grpId="0" animBg="1"/>
      <p:bldP spid="7" grpId="0" animBg="1"/>
      <p:bldP spid="10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0955" y="207010"/>
            <a:ext cx="1209230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不敢出一言以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复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；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俟 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其 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欣悦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，则又请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焉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>
              <a:buNone/>
            </a:pPr>
            <a:endParaRPr lang="zh-CN" altLang="en-US" sz="4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故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余虽愚，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卒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获有     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所闻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  <a:sym typeface="+mn-ea"/>
              </a:rPr>
              <a:t>　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4800" b="1"/>
          </a:p>
        </p:txBody>
      </p:sp>
      <p:sp>
        <p:nvSpPr>
          <p:cNvPr id="168966" name="文本框 168965"/>
          <p:cNvSpPr txBox="1"/>
          <p:nvPr/>
        </p:nvSpPr>
        <p:spPr>
          <a:xfrm>
            <a:off x="366395" y="3483610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不敢说一句话来辩解；等到他高兴了，就又请教。所以我虽然愚笨，但终于能够有所收获。 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376670" y="1188085"/>
            <a:ext cx="2649220" cy="553720"/>
          </a:xfrm>
          <a:prstGeom prst="wedgeRoundRectCallout">
            <a:avLst>
              <a:gd name="adj1" fmla="val 13183"/>
              <a:gd name="adj2" fmla="val -12098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高兴、愉快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9142730" y="1188085"/>
            <a:ext cx="2928620" cy="553720"/>
          </a:xfrm>
          <a:prstGeom prst="wedgeRoundRectCallout">
            <a:avLst>
              <a:gd name="adj1" fmla="val 28772"/>
              <a:gd name="adj2" fmla="val -13176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于之，向他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809490" y="1188085"/>
            <a:ext cx="1167765" cy="553720"/>
          </a:xfrm>
          <a:prstGeom prst="wedgeRoundRectCallout">
            <a:avLst>
              <a:gd name="adj1" fmla="val -5464"/>
              <a:gd name="adj2" fmla="val -12362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等到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341370" y="2613025"/>
            <a:ext cx="1332865" cy="553720"/>
          </a:xfrm>
          <a:prstGeom prst="wedgeRoundRectCallout">
            <a:avLst>
              <a:gd name="adj1" fmla="val -37885"/>
              <a:gd name="adj2" fmla="val -11559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终于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055620" y="1090295"/>
            <a:ext cx="1169670" cy="553720"/>
          </a:xfrm>
          <a:prstGeom prst="wedgeRoundRectCallout">
            <a:avLst>
              <a:gd name="adj1" fmla="val 33496"/>
              <a:gd name="adj2" fmla="val -9942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辩解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31445" y="2500630"/>
            <a:ext cx="1587500" cy="553720"/>
          </a:xfrm>
          <a:prstGeom prst="wedgeRoundRectCallout">
            <a:avLst>
              <a:gd name="adj1" fmla="val -30320"/>
              <a:gd name="adj2" fmla="val -9667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因此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067300" y="2613025"/>
            <a:ext cx="4413885" cy="553720"/>
          </a:xfrm>
          <a:prstGeom prst="wedgeRoundRectCallout">
            <a:avLst>
              <a:gd name="adj1" fmla="val -2265"/>
              <a:gd name="adj2" fmla="val -13165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学到知识、获得学问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3" grpId="0" animBg="1"/>
      <p:bldP spid="7" grpId="0" animBg="1"/>
      <p:bldP spid="4" grpId="0" animBg="1"/>
      <p:bldP spid="6" grpId="0" animBg="1"/>
      <p:bldP spid="5" grpId="0" animBg="1"/>
      <p:bldP spid="9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8658" name="矩形 198657"/>
          <p:cNvSpPr/>
          <p:nvPr/>
        </p:nvSpPr>
        <p:spPr>
          <a:xfrm>
            <a:off x="368935" y="61595"/>
            <a:ext cx="1144968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</a:rPr>
              <a:t>你觉得“先达”对弟子“未尝稍降辞色”的态度可取吗？为什么？（</a:t>
            </a:r>
            <a:r>
              <a:rPr lang="en-US" altLang="zh-CN" sz="4000" b="1" dirty="0">
                <a:latin typeface="Arial" panose="020B0604020202020204" pitchFamily="34" charset="0"/>
              </a:rPr>
              <a:t>4</a:t>
            </a:r>
            <a:r>
              <a:rPr lang="zh-CN" altLang="en-US" sz="4000" b="1" dirty="0">
                <a:latin typeface="Arial" panose="020B0604020202020204" pitchFamily="34" charset="0"/>
              </a:rPr>
              <a:t>分） 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198659" name="矩形 198658"/>
          <p:cNvSpPr/>
          <p:nvPr/>
        </p:nvSpPr>
        <p:spPr>
          <a:xfrm>
            <a:off x="164465" y="1383665"/>
            <a:ext cx="11654155" cy="17532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p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</a:rPr>
              <a:t>示例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</a:rPr>
              <a:t>：不可取。师生关系应该是民主平等关系，老师应放下高高在上的架子，与学生平等交流、相互信任、共同成长。这样才能有利于我们的学习和成长。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5100" y="3336925"/>
            <a:ext cx="11653520" cy="34150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示例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：可取。我认为“先达”的“未尝稍降辞色”并非不尊重学生，而是一种更负责的尊重。因为只有“严师”，才能出“高徒”，出高素质的学子。同时，尊重师长是我们中华民族的传统美德。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（无论赞同与否，言之成理即可） 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8659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4019" name="文本占位符 214018"/>
          <p:cNvSpPr>
            <a:spLocks noGrp="1" noRot="1"/>
          </p:cNvSpPr>
          <p:nvPr>
            <p:ph type="body" idx="1"/>
          </p:nvPr>
        </p:nvSpPr>
        <p:spPr>
          <a:xfrm>
            <a:off x="217805" y="224155"/>
            <a:ext cx="11755755" cy="6191885"/>
          </a:xfrm>
        </p:spPr>
        <p:txBody>
          <a:bodyPr>
            <a:normAutofit/>
          </a:bodyPr>
          <a:p>
            <a:pPr fontAlgn="auto">
              <a:lnSpc>
                <a:spcPts val="6000"/>
              </a:lnSpc>
              <a:spcBef>
                <a:spcPct val="0"/>
              </a:spcBef>
              <a:buClr>
                <a:schemeClr val="bg1"/>
              </a:buClr>
              <a:buNone/>
            </a:pPr>
            <a:r>
              <a:rPr lang="en-US" altLang="zh-CN" b="1" dirty="0">
                <a:solidFill>
                  <a:srgbClr val="0000CC"/>
                </a:solidFill>
              </a:rPr>
              <a:t>            </a:t>
            </a:r>
            <a:r>
              <a:rPr lang="zh-CN" altLang="en-US" sz="40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例三：不可取，宋濂的尊师方式，我有些不同意。他尊重老师固然重要，但也没必要在老师面前“毕恭毕敬，不敢出言”，而我个人认为的言外之意就是：老师错，学生也错，学生没有反驳的机会。所以，我们当遇到老师有错误的时候，应该大胆、有理、有礼地向老师提出，这样，我们才可以和老师在人格上建立平等的关系。</a:t>
            </a:r>
            <a:endParaRPr lang="zh-CN" altLang="en-US" sz="40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6000"/>
              </a:lnSpc>
              <a:spcBef>
                <a:spcPct val="0"/>
              </a:spcBef>
              <a:buChar char="•"/>
            </a:pP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0955" y="207010"/>
            <a:ext cx="1209230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en-US" altLang="zh-CN" sz="4800" b="1" dirty="0"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、当余之从师也，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负</a:t>
            </a:r>
            <a:r>
              <a:rPr lang="zh-CN" altLang="en-US" sz="4800" b="1" dirty="0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箧</a:t>
            </a:r>
            <a:r>
              <a:rPr lang="zh-CN" altLang="en-US" sz="4800" b="1" dirty="0">
                <a:solidFill>
                  <a:srgbClr val="FF339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曳 屣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行（于）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深山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巨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谷中。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4800" b="1"/>
          </a:p>
        </p:txBody>
      </p:sp>
      <p:sp>
        <p:nvSpPr>
          <p:cNvPr id="168966" name="文本框 168965"/>
          <p:cNvSpPr txBox="1"/>
          <p:nvPr/>
        </p:nvSpPr>
        <p:spPr>
          <a:xfrm>
            <a:off x="172720" y="2684780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当我去求师的时候，背着书箱，拖着鞋子，在深山大谷中奔走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047105" y="1083310"/>
            <a:ext cx="1332865" cy="553720"/>
          </a:xfrm>
          <a:prstGeom prst="wedgeRoundRectCallout">
            <a:avLst>
              <a:gd name="adj1" fmla="val 40328"/>
              <a:gd name="adj2" fmla="val -11009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箱子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7693025" y="1083310"/>
            <a:ext cx="1479550" cy="553720"/>
          </a:xfrm>
          <a:prstGeom prst="wedgeRoundRectCallout">
            <a:avLst>
              <a:gd name="adj1" fmla="val 14635"/>
              <a:gd name="adj2" fmla="val -11020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拖着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731895" y="1083310"/>
            <a:ext cx="1242695" cy="553720"/>
          </a:xfrm>
          <a:prstGeom prst="wedgeRoundRectCallout">
            <a:avLst>
              <a:gd name="adj1" fmla="val 97470"/>
              <a:gd name="adj2" fmla="val -10206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背着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9503410" y="1083310"/>
            <a:ext cx="1197610" cy="553720"/>
          </a:xfrm>
          <a:prstGeom prst="wedgeRoundRectCallout">
            <a:avLst>
              <a:gd name="adj1" fmla="val -37885"/>
              <a:gd name="adj2" fmla="val -11559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鞋子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023620" y="1083310"/>
            <a:ext cx="1242695" cy="553720"/>
          </a:xfrm>
          <a:prstGeom prst="wedgeRoundRectCallout">
            <a:avLst>
              <a:gd name="adj1" fmla="val 5952"/>
              <a:gd name="adj2" fmla="val 11674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大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7" grpId="0" animBg="1"/>
      <p:bldP spid="4" grpId="0" animBg="1"/>
      <p:bldP spid="6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0955" y="207010"/>
            <a:ext cx="1209230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穷</a:t>
            </a:r>
            <a:r>
              <a:rPr lang="zh-CN" altLang="en-US" sz="48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冬</a:t>
            </a: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烈风，大雪深数尺，足肤</a:t>
            </a:r>
            <a:r>
              <a:rPr lang="zh-CN" altLang="en-US" sz="48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皲裂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而不知。</a:t>
            </a:r>
            <a:endParaRPr lang="zh-CN" altLang="en-US" sz="4800" dirty="0"/>
          </a:p>
          <a:p>
            <a:pPr lvl="0">
              <a:buNone/>
            </a:pP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buNone/>
            </a:pPr>
            <a:endParaRPr lang="zh-CN" altLang="en-US" sz="4800" b="1"/>
          </a:p>
        </p:txBody>
      </p:sp>
      <p:sp>
        <p:nvSpPr>
          <p:cNvPr id="168966" name="文本框 168965"/>
          <p:cNvSpPr txBox="1"/>
          <p:nvPr/>
        </p:nvSpPr>
        <p:spPr>
          <a:xfrm>
            <a:off x="366395" y="2505075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深冬刮着凛冽的寒风，大雪有几尺深，脚上的皮肤冻裂了还不知道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818005" y="1348105"/>
            <a:ext cx="2857500" cy="553720"/>
          </a:xfrm>
          <a:prstGeom prst="wedgeRoundRectCallout">
            <a:avLst>
              <a:gd name="adj1" fmla="val -89177"/>
              <a:gd name="adj2" fmla="val -13176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深冬，隆冬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364605" y="1139825"/>
            <a:ext cx="5055870" cy="553720"/>
          </a:xfrm>
          <a:prstGeom prst="wedgeRoundRectCallout">
            <a:avLst>
              <a:gd name="adj1" fmla="val 5174"/>
              <a:gd name="adj2" fmla="val -12889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皮肤因寒冷干燥而开裂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-20955" y="1139825"/>
            <a:ext cx="958850" cy="553720"/>
          </a:xfrm>
          <a:prstGeom prst="wedgeRoundRectCallout">
            <a:avLst>
              <a:gd name="adj1" fmla="val -8609"/>
              <a:gd name="adj2" fmla="val -11559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极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8" grpId="0" animBg="1"/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6" name="文本框 125955"/>
          <p:cNvSpPr txBox="1"/>
          <p:nvPr/>
        </p:nvSpPr>
        <p:spPr>
          <a:xfrm>
            <a:off x="5117465" y="511810"/>
            <a:ext cx="685038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宋濂</a:t>
            </a:r>
            <a:r>
              <a:rPr lang="en-US" altLang="zh-CN" sz="44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(1310—</a:t>
            </a:r>
            <a:r>
              <a:rPr lang="en-US" altLang="zh-CN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1381)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，字</a:t>
            </a:r>
            <a:r>
              <a:rPr lang="zh-CN" altLang="en-US" sz="44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景濂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，号</a:t>
            </a:r>
            <a:r>
              <a:rPr lang="zh-CN" altLang="en-US" sz="44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潜溪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，谥文宪，浦江</a:t>
            </a:r>
            <a:r>
              <a:rPr lang="en-US" altLang="zh-CN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在今浙江义乌县西北</a:t>
            </a:r>
            <a:r>
              <a:rPr lang="en-US" altLang="zh-CN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人。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明朝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初期著名文学家。受业于元末古文大家吴莱、柳贯等，明初主修</a:t>
            </a:r>
            <a:r>
              <a:rPr lang="en-US" altLang="zh-CN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元史</a:t>
            </a:r>
            <a:r>
              <a:rPr lang="en-US" altLang="zh-CN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，后历任国子司业、侍讲学士，后官至翰林学士承旨，知制诰。</a:t>
            </a:r>
            <a:endParaRPr lang="zh-CN" altLang="en-US" sz="4400" b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0230" y="182880"/>
            <a:ext cx="4246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走近作者</a:t>
            </a:r>
            <a:endParaRPr lang="zh-CN" altLang="zh-CN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图片 2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" y="1383030"/>
            <a:ext cx="4820920" cy="53143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8745"/>
            <a:ext cx="1160526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至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舍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，四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支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僵劲不能动，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媵人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持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汤  沃灌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以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衾  拥    覆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，久而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乃 和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293370" y="3355340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等走到学舍，四肢冻僵了不能动弹，</a:t>
            </a:r>
            <a:r>
              <a:rPr lang="zh-CN" altLang="en-US" sz="3600" b="1" err="1">
                <a:solidFill>
                  <a:srgbClr val="0000FF"/>
                </a:solidFill>
                <a:latin typeface="Comic Sans MS" panose="030F0702030302020204" pitchFamily="66" charset="0"/>
                <a:sym typeface="+mn-ea"/>
              </a:rPr>
              <a:t>旅社中的仆役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拿了热水来浇洗，用被子围裹盖上，过很久才暖和过来。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784600" y="2483485"/>
            <a:ext cx="1505585" cy="553720"/>
          </a:xfrm>
          <a:prstGeom prst="wedgeRoundRectCallout">
            <a:avLst>
              <a:gd name="adj1" fmla="val -7233"/>
              <a:gd name="adj2" fmla="val -10733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覆盖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9905365" y="883920"/>
            <a:ext cx="984250" cy="553720"/>
          </a:xfrm>
          <a:prstGeom prst="wedgeRoundRectCallout">
            <a:avLst>
              <a:gd name="adj1" fmla="val 19290"/>
              <a:gd name="adj2" fmla="val -9655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浇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074670" y="995680"/>
            <a:ext cx="1517650" cy="553720"/>
          </a:xfrm>
          <a:prstGeom prst="wedgeRoundRectCallout">
            <a:avLst>
              <a:gd name="adj1" fmla="val -45397"/>
              <a:gd name="adj2" fmla="val -11846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同</a:t>
            </a:r>
            <a:r>
              <a:rPr lang="en-US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“</a:t>
            </a:r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肢</a:t>
            </a:r>
            <a:r>
              <a:rPr lang="en-US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”</a:t>
            </a:r>
            <a:endParaRPr lang="en-US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410450" y="2332355"/>
            <a:ext cx="808990" cy="553720"/>
          </a:xfrm>
          <a:prstGeom prst="wedgeRoundRectCallout">
            <a:avLst>
              <a:gd name="adj1" fmla="val 801"/>
              <a:gd name="adj2" fmla="val -11009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暖</a:t>
            </a:r>
            <a:endParaRPr lang="zh-CN" altLang="en-US" sz="3600" b="1" err="1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8479155" y="883920"/>
            <a:ext cx="1196975" cy="553720"/>
          </a:xfrm>
          <a:prstGeom prst="wedgeRoundRectCallout">
            <a:avLst>
              <a:gd name="adj1" fmla="val 12440"/>
              <a:gd name="adj2" fmla="val -9954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热水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254750" y="2332355"/>
            <a:ext cx="957580" cy="553720"/>
          </a:xfrm>
          <a:prstGeom prst="wedgeRoundRectCallout">
            <a:avLst>
              <a:gd name="adj1" fmla="val 10742"/>
              <a:gd name="adj2" fmla="val -9919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才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2072640" y="2483485"/>
            <a:ext cx="1450975" cy="553720"/>
          </a:xfrm>
          <a:prstGeom prst="wedgeRoundRectCallout">
            <a:avLst>
              <a:gd name="adj1" fmla="val -15120"/>
              <a:gd name="adj2" fmla="val -10997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围裹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448945" y="2483485"/>
            <a:ext cx="1511300" cy="553720"/>
          </a:xfrm>
          <a:prstGeom prst="wedgeRoundRectCallout">
            <a:avLst>
              <a:gd name="adj1" fmla="val 6554"/>
              <a:gd name="adj2" fmla="val -13153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被子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67945" y="995680"/>
            <a:ext cx="2781300" cy="553720"/>
          </a:xfrm>
          <a:prstGeom prst="wedgeRoundRectCallout">
            <a:avLst>
              <a:gd name="adj1" fmla="val -5799"/>
              <a:gd name="adj2" fmla="val -10733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学舍，书馆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5118100" y="883920"/>
            <a:ext cx="3230880" cy="553720"/>
          </a:xfrm>
          <a:prstGeom prst="wedgeRoundRectCallout">
            <a:avLst>
              <a:gd name="adj1" fmla="val 34669"/>
              <a:gd name="adj2" fmla="val -8600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旅社中的仆役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1151235" y="883920"/>
            <a:ext cx="746760" cy="553720"/>
          </a:xfrm>
          <a:prstGeom prst="wedgeRoundRectCallout">
            <a:avLst>
              <a:gd name="adj1" fmla="val -50170"/>
              <a:gd name="adj2" fmla="val -9644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洗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15" grpId="0" animBg="1"/>
      <p:bldP spid="6" grpId="0" animBg="1"/>
      <p:bldP spid="10" grpId="0" animBg="1"/>
      <p:bldP spid="8" grpId="0" animBg="1"/>
      <p:bldP spid="5" grpId="0" animBg="1"/>
      <p:bldP spid="16" grpId="0" animBg="1"/>
      <p:bldP spid="14" grpId="0" animBg="1"/>
      <p:bldP spid="13" grpId="0" animBg="1"/>
      <p:bldP spid="3" grpId="0" animBg="1"/>
      <p:bldP spid="11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8745"/>
            <a:ext cx="116052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寓 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逆旅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，主人日 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再 食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，无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鲜肥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滋味之享。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462280" y="2023745"/>
            <a:ext cx="11704955" cy="17532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寄居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在旅店，店主人每天供给两顿饭，没有新鲜肥美的食物可以享受。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buClr>
                <a:schemeClr val="bg1"/>
              </a:buClr>
            </a:pP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105525" y="821690"/>
            <a:ext cx="3841115" cy="553720"/>
          </a:xfrm>
          <a:prstGeom prst="wedgeRoundRectCallout">
            <a:avLst>
              <a:gd name="adj1" fmla="val -39436"/>
              <a:gd name="adj2" fmla="val -8577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供养，给</a:t>
            </a:r>
            <a:r>
              <a:rPr lang="en-US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......</a:t>
            </a:r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吃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93040" y="948690"/>
            <a:ext cx="1517650" cy="553720"/>
          </a:xfrm>
          <a:prstGeom prst="wedgeRoundRectCallout">
            <a:avLst>
              <a:gd name="adj1" fmla="val -18870"/>
              <a:gd name="adj2" fmla="val -10493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居住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960245" y="948690"/>
            <a:ext cx="1196975" cy="553720"/>
          </a:xfrm>
          <a:prstGeom prst="wedgeRoundRectCallout">
            <a:avLst>
              <a:gd name="adj1" fmla="val -50053"/>
              <a:gd name="adj2" fmla="val -10756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旅店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228465" y="821690"/>
            <a:ext cx="1511300" cy="553720"/>
          </a:xfrm>
          <a:prstGeom prst="wedgeRoundRectCallout">
            <a:avLst>
              <a:gd name="adj1" fmla="val 40210"/>
              <a:gd name="adj2" fmla="val -80275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两次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6" grpId="0" animBg="1"/>
      <p:bldP spid="8" grpId="0" animBg="1"/>
      <p:bldP spid="11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8745"/>
            <a:ext cx="1160526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同舍生皆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被   绮  绣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，戴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朱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缨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宝饰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之帽，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腰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白玉之环，左佩刀，右备</a:t>
            </a:r>
            <a:r>
              <a:rPr lang="zh-CN" altLang="en-US" sz="48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容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臭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烨然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若神人；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193675" y="4036695"/>
            <a:ext cx="11704955" cy="17532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一起住在旅馆的同学们，都穿着华丽的丝绸衣服，戴着红缨和宝石装饰的帽子，在腰间佩戴白玉环，左边佩着刀，右边挂着香袋，浑身光彩照人，像神仙一样。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057900" y="3242310"/>
            <a:ext cx="1505585" cy="553720"/>
          </a:xfrm>
          <a:prstGeom prst="wedgeRoundRectCallout">
            <a:avLst>
              <a:gd name="adj1" fmla="val 101075"/>
              <a:gd name="adj2" fmla="val -10470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香袋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93370" y="906145"/>
            <a:ext cx="2893060" cy="553720"/>
          </a:xfrm>
          <a:prstGeom prst="wedgeRoundRectCallout">
            <a:avLst>
              <a:gd name="adj1" fmla="val 49231"/>
              <a:gd name="adj2" fmla="val -8876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同</a:t>
            </a:r>
            <a:r>
              <a:rPr lang="en-US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“</a:t>
            </a:r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披</a:t>
            </a:r>
            <a:r>
              <a:rPr lang="en-US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”</a:t>
            </a:r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，穿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458585" y="1100455"/>
            <a:ext cx="1823720" cy="1076960"/>
          </a:xfrm>
          <a:prstGeom prst="wedgeRoundRectCallout">
            <a:avLst>
              <a:gd name="adj1" fmla="val -74756"/>
              <a:gd name="adj2" fmla="val -9386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绣花的衣服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8762365" y="1728470"/>
            <a:ext cx="1480820" cy="553720"/>
          </a:xfrm>
          <a:prstGeom prst="wedgeRoundRectCallout">
            <a:avLst>
              <a:gd name="adj1" fmla="val -49828"/>
              <a:gd name="adj2" fmla="val 119610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香气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293370" y="1654175"/>
            <a:ext cx="2573020" cy="553720"/>
          </a:xfrm>
          <a:prstGeom prst="wedgeRoundRectCallout">
            <a:avLst>
              <a:gd name="adj1" fmla="val -34328"/>
              <a:gd name="adj2" fmla="val 13325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在腰间佩戴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8282305" y="3242310"/>
            <a:ext cx="3500755" cy="553720"/>
          </a:xfrm>
          <a:prstGeom prst="wedgeRoundRectCallout">
            <a:avLst>
              <a:gd name="adj1" fmla="val 3564"/>
              <a:gd name="adj2" fmla="val -11261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光彩照人的样子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8460105" y="1100455"/>
            <a:ext cx="2781300" cy="553720"/>
          </a:xfrm>
          <a:prstGeom prst="wedgeRoundRectCallout">
            <a:avLst>
              <a:gd name="adj1" fmla="val -47762"/>
              <a:gd name="adj2" fmla="val -12889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系帽的带子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3186430" y="1100455"/>
            <a:ext cx="2871470" cy="1181735"/>
          </a:xfrm>
          <a:prstGeom prst="wedgeRoundRectCallout">
            <a:avLst>
              <a:gd name="adj1" fmla="val 1990"/>
              <a:gd name="adj2" fmla="val -9250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有花纹或图案的丝织品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6" grpId="0" animBg="1"/>
      <p:bldP spid="10" grpId="0" animBg="1"/>
      <p:bldP spid="8" grpId="0" animBg="1"/>
      <p:bldP spid="15" grpId="0" animBg="1"/>
      <p:bldP spid="13" grpId="0" animBg="1"/>
      <p:bldP spid="11" grpId="0" animBg="1"/>
      <p:bldP spid="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8745"/>
            <a:ext cx="116052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余 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则  缊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袍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敝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衣处其间，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略无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慕艳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意。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462280" y="2023745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而我却穿着破旧的衣服生活在他们中间，一点也不羡慕他们。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0069195" y="821690"/>
            <a:ext cx="1433195" cy="553720"/>
          </a:xfrm>
          <a:prstGeom prst="wedgeRoundRectCallout">
            <a:avLst>
              <a:gd name="adj1" fmla="val -39436"/>
              <a:gd name="adj2" fmla="val -8577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羡慕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329690" y="948690"/>
            <a:ext cx="1038860" cy="553720"/>
          </a:xfrm>
          <a:prstGeom prst="wedgeRoundRectCallout">
            <a:avLst>
              <a:gd name="adj1" fmla="val -18870"/>
              <a:gd name="adj2" fmla="val -10493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却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031490" y="948690"/>
            <a:ext cx="1196975" cy="553720"/>
          </a:xfrm>
          <a:prstGeom prst="wedgeRoundRectCallout">
            <a:avLst>
              <a:gd name="adj1" fmla="val -50053"/>
              <a:gd name="adj2" fmla="val -10756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乱麻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420870" y="948690"/>
            <a:ext cx="749935" cy="553720"/>
          </a:xfrm>
          <a:prstGeom prst="wedgeRoundRectCallout">
            <a:avLst>
              <a:gd name="adj1" fmla="val -83446"/>
              <a:gd name="adj2" fmla="val -10183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破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6" grpId="0" animBg="1"/>
      <p:bldP spid="8" grpId="0" animBg="1"/>
      <p:bldP spid="11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8745"/>
            <a:ext cx="116052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以 中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有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足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乐  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者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，不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知 </a:t>
            </a:r>
            <a:r>
              <a:rPr lang="zh-CN" altLang="en-US" sz="48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口体之奉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不若人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也。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盖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余之勤且艰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  <a:sym typeface="+mn-ea"/>
              </a:rPr>
              <a:t>若此。 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zh-CN" altLang="en-US" sz="4800" dirty="0"/>
          </a:p>
          <a:p>
            <a:pPr>
              <a:buNone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402590" y="3609340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因为我内心有值得快乐的事（指读书），不觉得吃的穿的不如人。我（求学时）的勤奋和艰苦大概就是这样。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9006840" y="948690"/>
            <a:ext cx="3100705" cy="553720"/>
          </a:xfrm>
          <a:prstGeom prst="wedgeRoundRectCallout">
            <a:avLst>
              <a:gd name="adj1" fmla="val -67407"/>
              <a:gd name="adj2" fmla="val -9655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吃穿的供给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93370" y="948690"/>
            <a:ext cx="1486535" cy="553720"/>
          </a:xfrm>
          <a:prstGeom prst="wedgeRoundRectCallout">
            <a:avLst>
              <a:gd name="adj1" fmla="val -18870"/>
              <a:gd name="adj2" fmla="val -10493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因为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909445" y="948690"/>
            <a:ext cx="1196975" cy="553720"/>
          </a:xfrm>
          <a:prstGeom prst="wedgeRoundRectCallout">
            <a:avLst>
              <a:gd name="adj1" fmla="val -71326"/>
              <a:gd name="adj2" fmla="val -11846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内心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343910" y="948690"/>
            <a:ext cx="1587500" cy="553720"/>
          </a:xfrm>
          <a:prstGeom prst="wedgeRoundRectCallout">
            <a:avLst>
              <a:gd name="adj1" fmla="val -74960"/>
              <a:gd name="adj2" fmla="val -10722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值得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339330" y="948690"/>
            <a:ext cx="1433195" cy="553720"/>
          </a:xfrm>
          <a:prstGeom prst="wedgeRoundRectCallout">
            <a:avLst>
              <a:gd name="adj1" fmla="val -99977"/>
              <a:gd name="adj2" fmla="val -11823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觉得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125085" y="948690"/>
            <a:ext cx="1941830" cy="553720"/>
          </a:xfrm>
          <a:prstGeom prst="wedgeRoundRectCallout">
            <a:avLst>
              <a:gd name="adj1" fmla="val -64094"/>
              <a:gd name="adj2" fmla="val -11823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...</a:t>
            </a:r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的事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228090" y="1764030"/>
            <a:ext cx="1433195" cy="553720"/>
          </a:xfrm>
          <a:prstGeom prst="wedgeRoundRectCallout">
            <a:avLst>
              <a:gd name="adj1" fmla="val -1883"/>
              <a:gd name="adj2" fmla="val 119610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大概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6" grpId="0" animBg="1"/>
      <p:bldP spid="8" grpId="0" animBg="1"/>
      <p:bldP spid="11" grpId="0" animBg="1"/>
      <p:bldP spid="4" grpId="0" animBg="1"/>
      <p:bldP spid="3" grpId="0" animBg="1"/>
      <p:bldP spid="7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8745"/>
            <a:ext cx="1181417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今虽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耄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老，未有所成，犹幸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预</a:t>
            </a:r>
            <a:r>
              <a:rPr lang="zh-CN" altLang="en-US" sz="4800" b="1" u="sng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君子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之列，而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承天子之</a:t>
            </a:r>
            <a:r>
              <a:rPr lang="zh-CN" altLang="en-US" sz="4800" b="1" u="sng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宠光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，缀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公卿之后，</a:t>
            </a:r>
            <a:endParaRPr lang="zh-CN" altLang="en-US" sz="4800" dirty="0"/>
          </a:p>
          <a:p>
            <a:pPr>
              <a:buNone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347980" y="3848735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如今我虽已年老，没有什么成就，还是很幸运做了官，承受着天子的恩宠光耀，追随在公卿之后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815455" y="941070"/>
            <a:ext cx="1486535" cy="553720"/>
          </a:xfrm>
          <a:prstGeom prst="wedgeRoundRectCallout">
            <a:avLst>
              <a:gd name="adj1" fmla="val 36458"/>
              <a:gd name="adj2" fmla="val -11032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参与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8796020" y="941070"/>
            <a:ext cx="2675255" cy="553720"/>
          </a:xfrm>
          <a:prstGeom prst="wedgeRoundRectCallout">
            <a:avLst>
              <a:gd name="adj1" fmla="val -47270"/>
              <a:gd name="adj2" fmla="val -9139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有官位的人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467225" y="1097915"/>
            <a:ext cx="1433195" cy="553720"/>
          </a:xfrm>
          <a:prstGeom prst="wedgeRoundRectCallout">
            <a:avLst>
              <a:gd name="adj1" fmla="val -13358"/>
              <a:gd name="adj2" fmla="val 97935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跟随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913765" y="941070"/>
            <a:ext cx="1433195" cy="553720"/>
          </a:xfrm>
          <a:prstGeom prst="wedgeRoundRectCallout">
            <a:avLst>
              <a:gd name="adj1" fmla="val 22131"/>
              <a:gd name="adj2" fmla="val -9380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年老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205990" y="2504440"/>
            <a:ext cx="2675255" cy="553720"/>
          </a:xfrm>
          <a:prstGeom prst="wedgeRoundRectCallout">
            <a:avLst>
              <a:gd name="adj1" fmla="val -2551"/>
              <a:gd name="adj2" fmla="val -11295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恩宠、光耀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7" grpId="0" animBg="1"/>
      <p:bldP spid="6" grpId="0" animBg="1"/>
      <p:bldP spid="8" grpId="0" animBg="1"/>
      <p:bldP spid="9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8745"/>
            <a:ext cx="116052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日侍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坐备顾问，四海亦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谬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称其氏名，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况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才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之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过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于余者乎？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zh-CN" altLang="en-US" sz="4800" dirty="0"/>
          </a:p>
          <a:p>
            <a:pPr>
              <a:buNone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243840" y="3442970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每天在皇帝座位旁边侍奉，准备接受询问，天底下也错误地称说我的姓名，更何况才能超过我的人呢？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863725" y="1060450"/>
            <a:ext cx="1486535" cy="553720"/>
          </a:xfrm>
          <a:prstGeom prst="wedgeRoundRectCallout">
            <a:avLst>
              <a:gd name="adj1" fmla="val -79218"/>
              <a:gd name="adj2" fmla="val -121100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侍奉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0376535" y="948690"/>
            <a:ext cx="1196975" cy="553720"/>
          </a:xfrm>
          <a:prstGeom prst="wedgeRoundRectCallout">
            <a:avLst>
              <a:gd name="adj1" fmla="val -42572"/>
              <a:gd name="adj2" fmla="val -9690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何况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586855" y="948690"/>
            <a:ext cx="1587500" cy="553720"/>
          </a:xfrm>
          <a:prstGeom prst="wedgeRoundRectCallout">
            <a:avLst>
              <a:gd name="adj1" fmla="val -34440"/>
              <a:gd name="adj2" fmla="val -9644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错误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324610" y="2536825"/>
            <a:ext cx="1433195" cy="553720"/>
          </a:xfrm>
          <a:prstGeom prst="wedgeRoundRectCallout">
            <a:avLst>
              <a:gd name="adj1" fmla="val -50930"/>
              <a:gd name="adj2" fmla="val -12373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超过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35890" y="1060450"/>
            <a:ext cx="1433195" cy="553720"/>
          </a:xfrm>
          <a:prstGeom prst="wedgeRoundRectCallout">
            <a:avLst>
              <a:gd name="adj1" fmla="val -13358"/>
              <a:gd name="adj2" fmla="val -10458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每天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7" grpId="0" animBg="1"/>
      <p:bldP spid="6" grpId="0" animBg="1"/>
      <p:bldP spid="11" grpId="0" animBg="1"/>
      <p:bldP spid="8" grpId="0" animBg="1"/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3840" y="283210"/>
            <a:ext cx="116052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今诸生学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</a:t>
            </a:r>
            <a:r>
              <a:rPr lang="zh-CN" altLang="en-US" sz="4800" b="1" u="sng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太学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4800" b="1" u="sng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县官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日有</a:t>
            </a:r>
            <a:r>
              <a:rPr lang="zh-CN" altLang="en-US" sz="4800" b="1" u="sng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廪稍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之供，</a:t>
            </a:r>
            <a:endParaRPr lang="zh-CN" altLang="en-US" sz="4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4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buNone/>
            </a:pPr>
            <a:endParaRPr lang="zh-CN" altLang="en-US" sz="4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父母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裘  葛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遗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，无冻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馁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患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矣；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endParaRPr lang="zh-CN" altLang="en-US" sz="4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193675" y="4623435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如今的学生们在太学中学习，朝廷每天供给膳食，父母每年都赠给冬天的皮衣和夏天的葛衣，没有冻饿的忧虑了；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963545" y="1793875"/>
            <a:ext cx="5540375" cy="553720"/>
          </a:xfrm>
          <a:prstGeom prst="wedgeRoundRectCallout">
            <a:avLst>
              <a:gd name="adj1" fmla="val -13873"/>
              <a:gd name="adj2" fmla="val -221100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我国古代设在京城的学府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459980" y="1060450"/>
            <a:ext cx="4488815" cy="553720"/>
          </a:xfrm>
          <a:prstGeom prst="wedgeRoundRectCallout">
            <a:avLst>
              <a:gd name="adj1" fmla="val -8905"/>
              <a:gd name="adj2" fmla="val -8887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公家按时供给的粮食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644515" y="1060450"/>
            <a:ext cx="1587500" cy="553720"/>
          </a:xfrm>
          <a:prstGeom prst="wedgeRoundRectCallout">
            <a:avLst>
              <a:gd name="adj1" fmla="val 19280"/>
              <a:gd name="adj2" fmla="val -9919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朝廷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135630" y="3283585"/>
            <a:ext cx="2042795" cy="998220"/>
          </a:xfrm>
          <a:prstGeom prst="wedgeRoundRectCallout">
            <a:avLst>
              <a:gd name="adj1" fmla="val 6978"/>
              <a:gd name="adj2" fmla="val -7652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夏天的葛衣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963545" y="1060450"/>
            <a:ext cx="1014095" cy="553720"/>
          </a:xfrm>
          <a:prstGeom prst="wedgeRoundRectCallout">
            <a:avLst>
              <a:gd name="adj1" fmla="val 51565"/>
              <a:gd name="adj2" fmla="val -9380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在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530350" y="3326765"/>
            <a:ext cx="1433195" cy="553720"/>
          </a:xfrm>
          <a:prstGeom prst="wedgeRoundRectCallout">
            <a:avLst>
              <a:gd name="adj1" fmla="val 50310"/>
              <a:gd name="adj2" fmla="val -9667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皮衣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32130" y="1614170"/>
            <a:ext cx="1433195" cy="553720"/>
          </a:xfrm>
          <a:prstGeom prst="wedgeRoundRectCallout">
            <a:avLst>
              <a:gd name="adj1" fmla="val 45126"/>
              <a:gd name="adj2" fmla="val 16536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每年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498465" y="3505835"/>
            <a:ext cx="3167380" cy="553720"/>
          </a:xfrm>
          <a:prstGeom prst="wedgeRoundRectCallout">
            <a:avLst>
              <a:gd name="adj1" fmla="val -50930"/>
              <a:gd name="adj2" fmla="val -12373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给予、赠送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8921115" y="3505835"/>
            <a:ext cx="2763520" cy="553720"/>
          </a:xfrm>
          <a:prstGeom prst="wedgeRoundRectCallout">
            <a:avLst>
              <a:gd name="adj1" fmla="val -35753"/>
              <a:gd name="adj2" fmla="val -148050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担心、忧虑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9218930" y="1953260"/>
            <a:ext cx="1433195" cy="553720"/>
          </a:xfrm>
          <a:prstGeom prst="wedgeRoundRectCallout">
            <a:avLst>
              <a:gd name="adj1" fmla="val -132321"/>
              <a:gd name="adj2" fmla="val 124885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饥饿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7" grpId="0" animBg="1"/>
      <p:bldP spid="6" grpId="0" animBg="1"/>
      <p:bldP spid="11" grpId="0" animBg="1"/>
      <p:bldP spid="8" grpId="0" animBg="1"/>
      <p:bldP spid="5" grpId="0" animBg="1"/>
      <p:bldP spid="4" grpId="0" animBg="1"/>
      <p:bldP spid="3" grpId="0" animBg="1"/>
      <p:bldP spid="9" grpId="0" animBg="1"/>
      <p:bldP spid="12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8745"/>
            <a:ext cx="1160526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坐大厦之下而诵《诗》《书》，无奔走之劳矣；有</a:t>
            </a:r>
            <a:r>
              <a:rPr lang="zh-CN" altLang="en-US" sz="4800" b="1" u="sng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司业、博士</a:t>
            </a:r>
            <a:r>
              <a:rPr lang="zh-CN" altLang="en-US" sz="4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  为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之师，未有</a:t>
            </a:r>
            <a:r>
              <a:rPr lang="zh-CN" altLang="en-US" sz="4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问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而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不告，</a:t>
            </a:r>
            <a:r>
              <a:rPr lang="zh-CN" altLang="en-US" sz="4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求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而</a:t>
            </a:r>
            <a:r>
              <a:rPr lang="zh-CN" altLang="en-US" sz="4800" b="1" u="sng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不得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者也；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zh-CN" altLang="en-US" sz="4800" dirty="0"/>
          </a:p>
          <a:p>
            <a:pPr>
              <a:buNone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044565" y="1718310"/>
            <a:ext cx="1957070" cy="553720"/>
          </a:xfrm>
          <a:prstGeom prst="wedgeRoundRectCallout">
            <a:avLst>
              <a:gd name="adj1" fmla="val -4996"/>
              <a:gd name="adj2" fmla="val -12350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做、当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038475" y="3251835"/>
            <a:ext cx="2105660" cy="553720"/>
          </a:xfrm>
          <a:prstGeom prst="wedgeRoundRectCallout">
            <a:avLst>
              <a:gd name="adj1" fmla="val -1688"/>
              <a:gd name="adj2" fmla="val -12087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没有收获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303020" y="1718310"/>
            <a:ext cx="1611630" cy="553720"/>
          </a:xfrm>
          <a:prstGeom prst="wedgeRoundRectCallout">
            <a:avLst>
              <a:gd name="adj1" fmla="val 30220"/>
              <a:gd name="adj2" fmla="val 108830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求教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10166350" y="1614170"/>
            <a:ext cx="1402715" cy="553720"/>
          </a:xfrm>
          <a:prstGeom prst="wedgeRoundRectCallout">
            <a:avLst>
              <a:gd name="adj1" fmla="val -24105"/>
              <a:gd name="adj2" fmla="val -9919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询问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209925" y="1718310"/>
            <a:ext cx="2539365" cy="553720"/>
          </a:xfrm>
          <a:prstGeom prst="wedgeRoundRectCallout">
            <a:avLst>
              <a:gd name="adj1" fmla="val -3213"/>
              <a:gd name="adj2" fmla="val -9380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太学的教官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3370" y="3935730"/>
            <a:ext cx="11704955" cy="17532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坐在大厦之下诵读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《诗》《书》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，没有奔走的劳苦了；有司业和博士当他们的老师，没有询问而不告诉，求教而无所收获的了；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3" grpId="0" animBg="1"/>
      <p:bldP spid="5" grpId="0" animBg="1"/>
      <p:bldP spid="12" grpId="0" animBg="1"/>
      <p:bldP spid="10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8745"/>
            <a:ext cx="116052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凡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所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宜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有之书，皆集于此，不必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若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余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之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手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录，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假   诸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人而后见也。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zh-CN" altLang="en-US" sz="4800" dirty="0"/>
          </a:p>
          <a:p>
            <a:pPr>
              <a:buNone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243840" y="3876675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凡是所应该具备的书籍，都集中在这里，不必再像我这样用手抄录，向别人借来然后才能看到了。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552065" y="1120775"/>
            <a:ext cx="1486535" cy="553720"/>
          </a:xfrm>
          <a:prstGeom prst="wedgeRoundRectCallout">
            <a:avLst>
              <a:gd name="adj1" fmla="val -79218"/>
              <a:gd name="adj2" fmla="val -121100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应该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8268970" y="1120775"/>
            <a:ext cx="3679825" cy="1032510"/>
          </a:xfrm>
          <a:prstGeom prst="wedgeRoundRectCallout">
            <a:avLst>
              <a:gd name="adj1" fmla="val 6617"/>
              <a:gd name="adj2" fmla="val -9255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助词，不译，主谓间取消句子的独立性</a:t>
            </a:r>
            <a:endParaRPr lang="zh-CN" altLang="en-US" sz="28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376670" y="948690"/>
            <a:ext cx="1169670" cy="553720"/>
          </a:xfrm>
          <a:prstGeom prst="wedgeRoundRectCallout">
            <a:avLst>
              <a:gd name="adj1" fmla="val 200868"/>
              <a:gd name="adj2" fmla="val -9919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像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42315" y="1120775"/>
            <a:ext cx="1433195" cy="553720"/>
          </a:xfrm>
          <a:prstGeom prst="wedgeRoundRectCallout">
            <a:avLst>
              <a:gd name="adj1" fmla="val -50930"/>
              <a:gd name="adj2" fmla="val -12373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凡是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492250" y="3152140"/>
            <a:ext cx="1059815" cy="553720"/>
          </a:xfrm>
          <a:prstGeom prst="wedgeRoundRectCallout">
            <a:avLst>
              <a:gd name="adj1" fmla="val -13358"/>
              <a:gd name="adj2" fmla="val -10458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借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142615" y="3152140"/>
            <a:ext cx="1486535" cy="553720"/>
          </a:xfrm>
          <a:prstGeom prst="wedgeRoundRectCallout">
            <a:avLst>
              <a:gd name="adj1" fmla="val -24882"/>
              <a:gd name="adj2" fmla="val -110206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之于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3" grpId="0" animBg="1"/>
      <p:bldP spid="6" grpId="0" animBg="1"/>
      <p:bldP spid="11" grpId="0" animBg="1"/>
      <p:bldP spid="8" grpId="0" animBg="1"/>
      <p:bldP spid="7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1610" y="282575"/>
            <a:ext cx="605345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他学识渊博，工散文，文字简练朴素，与</a:t>
            </a:r>
            <a:r>
              <a:rPr lang="zh-CN" altLang="en-US" sz="44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刘基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44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高启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并列为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明初诗文三大家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。宋濂很受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朱元璋器重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，被称为“</a:t>
            </a:r>
            <a:r>
              <a:rPr lang="zh-CN" altLang="en-US" sz="44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开国文臣之首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”。刘基称他为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“当今文章第一”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平生著作很多，有</a:t>
            </a:r>
            <a:r>
              <a:rPr lang="en-US" altLang="zh-CN" sz="4400" b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44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宋学士文集</a:t>
            </a:r>
            <a:r>
              <a:rPr lang="en-US" altLang="zh-CN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 </a:t>
            </a:r>
            <a:endParaRPr lang="zh-CN" altLang="en-US" sz="4400"/>
          </a:p>
        </p:txBody>
      </p:sp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7590" y="88265"/>
            <a:ext cx="6045200" cy="655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005" y="118745"/>
            <a:ext cx="116052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其业有不精，德有不成者，非天质之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卑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，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则心不若余之专耳，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岂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他人之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过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哉！</a:t>
            </a:r>
            <a:endParaRPr lang="zh-CN" altLang="en-US" sz="4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zh-CN" altLang="en-US" sz="4800" dirty="0"/>
          </a:p>
          <a:p>
            <a:pPr>
              <a:buNone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528320" y="3128645"/>
            <a:ext cx="11256645" cy="17532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他们中如果学业有所不精通，品德有所未养成的，（如果）不是天赋、资质低下，就是用心不如我这样专一，难道可以说是别人的过错吗！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9688830" y="903605"/>
            <a:ext cx="1196975" cy="553720"/>
          </a:xfrm>
          <a:prstGeom prst="wedgeRoundRectCallout">
            <a:avLst>
              <a:gd name="adj1" fmla="val 13713"/>
              <a:gd name="adj2" fmla="val -9690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低下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454265" y="903605"/>
            <a:ext cx="1587500" cy="553720"/>
          </a:xfrm>
          <a:prstGeom prst="wedgeRoundRectCallout">
            <a:avLst>
              <a:gd name="adj1" fmla="val 26840"/>
              <a:gd name="adj2" fmla="val 103325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过错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027295" y="903605"/>
            <a:ext cx="1433195" cy="553720"/>
          </a:xfrm>
          <a:prstGeom prst="wedgeRoundRectCallout">
            <a:avLst>
              <a:gd name="adj1" fmla="val 27315"/>
              <a:gd name="adj2" fmla="val 10894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难道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8" grpId="0" animBg="1"/>
      <p:bldP spid="7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370" y="118745"/>
            <a:ext cx="1160526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东阳马生君则，在太学已二年，</a:t>
            </a:r>
            <a:r>
              <a:rPr lang="zh-CN" altLang="en-US" sz="48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流辈</a:t>
            </a:r>
            <a:endParaRPr lang="zh-CN" altLang="en-US" sz="4800" b="1" u="sng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甚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称其贤。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endParaRPr lang="zh-CN" altLang="en-US" sz="4800" dirty="0"/>
          </a:p>
          <a:p>
            <a:pPr>
              <a:buNone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293370" y="3068955"/>
            <a:ext cx="11704955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东阳马生君则，在太学中已学习二年了，同辈人很称赞他的德行。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9837420" y="1120775"/>
            <a:ext cx="1486535" cy="553720"/>
          </a:xfrm>
          <a:prstGeom prst="wedgeRoundRectCallout">
            <a:avLst>
              <a:gd name="adj1" fmla="val -2755"/>
              <a:gd name="adj2" fmla="val -137385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同辈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12470" y="1779270"/>
            <a:ext cx="1433195" cy="553720"/>
          </a:xfrm>
          <a:prstGeom prst="wedgeRoundRectCallout">
            <a:avLst>
              <a:gd name="adj1" fmla="val -50930"/>
              <a:gd name="adj2" fmla="val -123738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很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6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005" y="118745"/>
            <a:ext cx="116052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余朝京师，生以乡人子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谒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余，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撰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长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书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以为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贽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，辞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甚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畅达，与之论辩，言和而色夷。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zh-CN" altLang="en-US" sz="4800" dirty="0"/>
          </a:p>
          <a:p>
            <a:pPr>
              <a:buNone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528320" y="3128645"/>
            <a:ext cx="11256645" cy="17532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我退休后进京朝见皇帝时，马生以同乡晚辈的身份拜见我，写了一封长信作为礼物，文辞很顺畅通达，同他论辩，言辞谦和，脸色平易。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9688830" y="903605"/>
            <a:ext cx="972185" cy="553720"/>
          </a:xfrm>
          <a:prstGeom prst="wedgeRoundRectCallout">
            <a:avLst>
              <a:gd name="adj1" fmla="val -25013"/>
              <a:gd name="adj2" fmla="val -8876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信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7708900" y="903605"/>
            <a:ext cx="1332865" cy="553720"/>
          </a:xfrm>
          <a:prstGeom prst="wedgeRoundRectCallout">
            <a:avLst>
              <a:gd name="adj1" fmla="val 33440"/>
              <a:gd name="adj2" fmla="val -9116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写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28320" y="903605"/>
            <a:ext cx="1433195" cy="553720"/>
          </a:xfrm>
          <a:prstGeom prst="wedgeRoundRectCallout">
            <a:avLst>
              <a:gd name="adj1" fmla="val -39455"/>
              <a:gd name="adj2" fmla="val 108944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礼物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5362575" y="903605"/>
            <a:ext cx="1587500" cy="553720"/>
          </a:xfrm>
          <a:prstGeom prst="wedgeRoundRectCallout">
            <a:avLst>
              <a:gd name="adj1" fmla="val 45680"/>
              <a:gd name="adj2" fmla="val -88532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拜见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382520" y="903605"/>
            <a:ext cx="1587500" cy="553720"/>
          </a:xfrm>
          <a:prstGeom prst="wedgeRoundRectCallout">
            <a:avLst>
              <a:gd name="adj1" fmla="val -37240"/>
              <a:gd name="adj2" fmla="val 13302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很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3" grpId="0" animBg="1"/>
      <p:bldP spid="11" grpId="0" animBg="1"/>
      <p:bldP spid="8" grpId="0" animBg="1"/>
      <p:bldP spid="7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005" y="118745"/>
            <a:ext cx="116052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自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谓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少时用心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于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学甚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劳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，是可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谓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善学者矣！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其将归见其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亲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也，余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故道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为学之难以告之。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zh-CN" altLang="en-US" sz="4800" dirty="0"/>
          </a:p>
          <a:p>
            <a:pPr>
              <a:buNone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528320" y="3128645"/>
            <a:ext cx="11256645" cy="17532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他自己说少年时对于学习很用心、刻苦，这可以称作善于学习的人吧！他将要回家拜见父母双亲，我特地将自己治学的艰难告诉他。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558155" y="971550"/>
            <a:ext cx="1196975" cy="553720"/>
          </a:xfrm>
          <a:prstGeom prst="wedgeRoundRectCallout">
            <a:avLst>
              <a:gd name="adj1" fmla="val -26"/>
              <a:gd name="adj2" fmla="val -8876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刻苦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565525" y="971550"/>
            <a:ext cx="1587500" cy="553720"/>
          </a:xfrm>
          <a:prstGeom prst="wedgeRoundRectCallout">
            <a:avLst>
              <a:gd name="adj1" fmla="val 1400"/>
              <a:gd name="adj2" fmla="val -8038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对于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883285" y="971550"/>
            <a:ext cx="1179195" cy="553720"/>
          </a:xfrm>
          <a:prstGeom prst="wedgeRoundRectCallout">
            <a:avLst>
              <a:gd name="adj1" fmla="val -9237"/>
              <a:gd name="adj2" fmla="val -88302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说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165975" y="971550"/>
            <a:ext cx="1196975" cy="553720"/>
          </a:xfrm>
          <a:prstGeom prst="wedgeRoundRectCallout">
            <a:avLst>
              <a:gd name="adj1" fmla="val 73713"/>
              <a:gd name="adj2" fmla="val -12396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称作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246120" y="2385060"/>
            <a:ext cx="1196975" cy="553720"/>
          </a:xfrm>
          <a:prstGeom prst="wedgeRoundRectCallout">
            <a:avLst>
              <a:gd name="adj1" fmla="val -26"/>
              <a:gd name="adj2" fmla="val -8876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父母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654675" y="2385060"/>
            <a:ext cx="1196975" cy="553720"/>
          </a:xfrm>
          <a:prstGeom prst="wedgeRoundRectCallout">
            <a:avLst>
              <a:gd name="adj1" fmla="val -26"/>
              <a:gd name="adj2" fmla="val -8876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特地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7562215" y="2482215"/>
            <a:ext cx="1196975" cy="553720"/>
          </a:xfrm>
          <a:prstGeom prst="wedgeRoundRectCallout">
            <a:avLst>
              <a:gd name="adj1" fmla="val -98753"/>
              <a:gd name="adj2" fmla="val -110321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告诉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7" grpId="0" animBg="1"/>
      <p:bldP spid="11" grpId="0" animBg="1"/>
      <p:bldP spid="8" grpId="0" animBg="1"/>
      <p:bldP spid="3" grpId="0" bldLvl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005" y="118745"/>
            <a:ext cx="1160526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谓余勉乡人以学者，余之志也；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诋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我夸际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遇之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盛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而骄乡人者，岂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知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余者哉！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>
              <a:buNone/>
            </a:pP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zh-CN" altLang="en-US" sz="4800" dirty="0"/>
          </a:p>
          <a:p>
            <a:pPr>
              <a:buNone/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528320" y="3128645"/>
            <a:ext cx="11256645" cy="17532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（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如果）说我勉励同乡努力学习，则是我的志意；如果诋毁我夸耀自己际遇好（指得到皇帝的赏识重用）而在同乡面前显示骄傲，难道是了解我吗？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188075" y="911225"/>
            <a:ext cx="1196975" cy="553720"/>
          </a:xfrm>
          <a:prstGeom prst="wedgeRoundRectCallout">
            <a:avLst>
              <a:gd name="adj1" fmla="val 4960"/>
              <a:gd name="adj2" fmla="val 135435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了解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170305" y="1022985"/>
            <a:ext cx="1169670" cy="553720"/>
          </a:xfrm>
          <a:prstGeom prst="wedgeRoundRectCallout">
            <a:avLst>
              <a:gd name="adj1" fmla="val 26840"/>
              <a:gd name="adj2" fmla="val 103325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好</a:t>
            </a:r>
            <a:endParaRPr lang="zh-CN" altLang="en-US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8338820" y="911225"/>
            <a:ext cx="3152775" cy="553720"/>
          </a:xfrm>
          <a:prstGeom prst="wedgeRoundRectCallout">
            <a:avLst>
              <a:gd name="adj1" fmla="val -19123"/>
              <a:gd name="adj2" fmla="val -9919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3600" b="1" err="1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诋毁，毁谤</a:t>
            </a:r>
            <a:endParaRPr lang="zh-CN" altLang="zh-CN" sz="3600" b="1" err="1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 bldLvl="0" animBg="1"/>
      <p:bldP spid="7" grpId="0" animBg="1"/>
      <p:bldP spid="11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5935" y="33020"/>
            <a:ext cx="4246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整体感知</a:t>
            </a:r>
            <a:endParaRPr lang="zh-CN" altLang="zh-CN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460" y="1504950"/>
            <a:ext cx="1169289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/>
              <a:t>1</a:t>
            </a:r>
            <a:r>
              <a:rPr lang="zh-CN" altLang="en-US" sz="4400" b="1"/>
              <a:t>、在理解文意的基础上归纳各段的段落大意。</a:t>
            </a:r>
            <a:endParaRPr lang="en-US" altLang="zh-CN" sz="4400" b="1"/>
          </a:p>
        </p:txBody>
      </p:sp>
      <p:sp>
        <p:nvSpPr>
          <p:cNvPr id="4" name="文本框 3"/>
          <p:cNvSpPr txBox="1"/>
          <p:nvPr/>
        </p:nvSpPr>
        <p:spPr>
          <a:xfrm>
            <a:off x="378460" y="2418080"/>
            <a:ext cx="6639560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段：借书与求学的艰难</a:t>
            </a:r>
            <a:endParaRPr lang="zh-CN" altLang="en-US" sz="4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8460" y="3330575"/>
            <a:ext cx="7762240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段：从师和生活条件的艰难</a:t>
            </a:r>
            <a:endParaRPr lang="zh-CN" altLang="en-US" sz="4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460" y="4259580"/>
            <a:ext cx="8323580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段：写太学生求学条件的优越</a:t>
            </a:r>
            <a:endParaRPr lang="zh-CN" altLang="en-US" sz="4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8460" y="5132705"/>
            <a:ext cx="11500485" cy="14452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段：点明了写序的原因和意图，赞扬马生，勉励他刻苦学习。</a:t>
            </a:r>
            <a:endParaRPr lang="zh-CN" altLang="en-US" sz="4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6" grpId="0" bldLvl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78460" y="353060"/>
            <a:ext cx="535305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/>
              <a:t>2</a:t>
            </a:r>
            <a:r>
              <a:rPr lang="zh-CN" altLang="en-US" sz="5400" b="1"/>
              <a:t>、梳理文章结构</a:t>
            </a:r>
            <a:endParaRPr lang="en-US" altLang="zh-CN" sz="5400" b="1"/>
          </a:p>
        </p:txBody>
      </p:sp>
      <p:sp>
        <p:nvSpPr>
          <p:cNvPr id="4" name="文本框 3"/>
          <p:cNvSpPr txBox="1"/>
          <p:nvPr/>
        </p:nvSpPr>
        <p:spPr>
          <a:xfrm>
            <a:off x="288925" y="1459230"/>
            <a:ext cx="11614150" cy="14452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第一部分（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1-2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）：</a:t>
            </a: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作者本人求学的勤奋艰难和用心之专。</a:t>
            </a:r>
            <a:endParaRPr lang="zh-CN" altLang="en-US" sz="4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460" y="4413250"/>
            <a:ext cx="11706225" cy="14452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第三部分（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）：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点明了写序的原因和意图，赞扬马生，勉励他刻苦学习。</a:t>
            </a:r>
            <a:endParaRPr lang="zh-CN" altLang="en-US" sz="4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9730" y="3328670"/>
            <a:ext cx="10568940" cy="7683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第二部分（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）：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写太学生求学条件的优越</a:t>
            </a:r>
            <a:endParaRPr lang="zh-CN" altLang="en-US" sz="4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74320" y="143510"/>
            <a:ext cx="11913235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/>
              <a:t>3</a:t>
            </a:r>
            <a:r>
              <a:rPr lang="zh-CN" altLang="en-US" sz="5400" b="1"/>
              <a:t>、</a:t>
            </a:r>
            <a:r>
              <a:rPr lang="zh-CN" sz="5400" b="1">
                <a:ea typeface="宋体" panose="02010600030101010101" pitchFamily="2" charset="-122"/>
                <a:sym typeface="+mn-ea"/>
              </a:rPr>
              <a:t>读书要善于整体把握，请用简洁的语言概括本文的主要内容？ </a:t>
            </a:r>
            <a:endParaRPr lang="zh-CN" altLang="en-US" sz="5400" b="1"/>
          </a:p>
          <a:p>
            <a:pPr>
              <a:spcBef>
                <a:spcPct val="50000"/>
              </a:spcBef>
            </a:pPr>
            <a:endParaRPr lang="en-US" altLang="zh-CN" sz="5400" b="1"/>
          </a:p>
        </p:txBody>
      </p:sp>
      <p:sp>
        <p:nvSpPr>
          <p:cNvPr id="2" name="文本框 1"/>
          <p:cNvSpPr txBox="1"/>
          <p:nvPr/>
        </p:nvSpPr>
        <p:spPr>
          <a:xfrm>
            <a:off x="274320" y="2032635"/>
            <a:ext cx="117576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作者叙述自己青少年时期的求学经历，与太学生的优越的学习条件进行对比，勉励马生刻苦读书。</a:t>
            </a:r>
            <a:endParaRPr lang="zh-CN" altLang="en-US" sz="4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5300" y="48260"/>
            <a:ext cx="4246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合作探究</a:t>
            </a:r>
            <a:endParaRPr lang="zh-CN" altLang="zh-CN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815" y="1264920"/>
            <a:ext cx="11910060" cy="5638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ts val="6180"/>
              </a:lnSpc>
              <a:spcBef>
                <a:spcPts val="0"/>
              </a:spcBef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作者如何写自己学习时的困难条件？引用原文句子回答的基础上归纳概括。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ts val="6180"/>
              </a:lnSpc>
              <a:spcBef>
                <a:spcPts val="0"/>
              </a:spcBef>
            </a:pPr>
            <a:r>
              <a:rPr lang="en-US" alt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．“太学生”的优越条件表现在哪几个方面？请概括回答。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ts val="6180"/>
              </a:lnSpc>
              <a:spcBef>
                <a:spcPts val="0"/>
              </a:spcBef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、此文主要运用了哪种写作手法？试举例说明。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ts val="6180"/>
              </a:lnSpc>
              <a:spcBef>
                <a:spcPts val="0"/>
              </a:spcBef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、本文作者写作此文是送给马生的，你认为他读过此文后，会明白一个什么道理？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4" name="矩形 151553"/>
          <p:cNvSpPr/>
          <p:nvPr/>
        </p:nvSpPr>
        <p:spPr>
          <a:xfrm>
            <a:off x="173990" y="95250"/>
            <a:ext cx="120904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9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作者如何写自己学习时的困难条件？引用原文句子回答的基础上归纳概括。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90000"/>
              </a:lnSpc>
            </a:pP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51555" name="矩形 151554"/>
          <p:cNvSpPr/>
          <p:nvPr/>
        </p:nvSpPr>
        <p:spPr>
          <a:xfrm>
            <a:off x="2275840" y="4090353"/>
            <a:ext cx="5166995" cy="20612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p>
            <a:r>
              <a:rPr lang="en-US" altLang="zh-CN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穷冬烈风，大雪深数尺，足肤皲裂而不知。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⑤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日再食，无鲜肥滋味之享。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⑥ 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余则绵袍敝衣处其间。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1556" name="矩形 151555"/>
          <p:cNvSpPr/>
          <p:nvPr/>
        </p:nvSpPr>
        <p:spPr>
          <a:xfrm>
            <a:off x="245428" y="2781300"/>
            <a:ext cx="100806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无师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1557" name="矩形 151556"/>
          <p:cNvSpPr/>
          <p:nvPr/>
        </p:nvSpPr>
        <p:spPr>
          <a:xfrm>
            <a:off x="1595755" y="1229360"/>
            <a:ext cx="5733415" cy="15684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①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每假借于藏书之家，手自笔录，计日以还。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②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砚冰坚，手指不可屈伸。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1558" name="矩形 151557"/>
          <p:cNvSpPr/>
          <p:nvPr/>
        </p:nvSpPr>
        <p:spPr>
          <a:xfrm>
            <a:off x="1595755" y="2965450"/>
            <a:ext cx="3916045" cy="9271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85000"/>
              </a:lnSpc>
            </a:pPr>
            <a:r>
              <a:rPr lang="en-US" altLang="zh-CN" sz="3200" b="1" dirty="0">
                <a:solidFill>
                  <a:srgbClr val="006600"/>
                </a:solidFill>
                <a:latin typeface="Arial" panose="020B0604020202020204" pitchFamily="34" charset="0"/>
              </a:rPr>
              <a:t>③</a:t>
            </a:r>
            <a:r>
              <a:rPr lang="zh-CN" altLang="en-US" sz="3200" b="1" dirty="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尝趋百里外，从乡之先达执经叩问。</a:t>
            </a:r>
            <a:endParaRPr lang="zh-CN" altLang="en-US" sz="3200" b="1" dirty="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1559" name="矩形 151558"/>
          <p:cNvSpPr/>
          <p:nvPr/>
        </p:nvSpPr>
        <p:spPr>
          <a:xfrm>
            <a:off x="173673" y="1474788"/>
            <a:ext cx="107950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无书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1560" name="矩形 151559"/>
          <p:cNvSpPr/>
          <p:nvPr/>
        </p:nvSpPr>
        <p:spPr>
          <a:xfrm>
            <a:off x="173673" y="4161473"/>
            <a:ext cx="1944687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从师求学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42835" y="1610360"/>
            <a:ext cx="3343910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幼时抄书之艰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52465" y="3075940"/>
            <a:ext cx="3740150" cy="7067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成年叩问之难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29170" y="4161790"/>
            <a:ext cx="3322320" cy="7067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从师奔走之劳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29170" y="5316220"/>
            <a:ext cx="3322955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住读生活之苦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19790" y="2235835"/>
            <a:ext cx="1106170" cy="23869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 rtlCol="0" anchor="t">
            <a:spAutoFit/>
          </a:bodyPr>
          <a:p>
            <a:r>
              <a:rPr lang="zh-CN" altLang="en-US" sz="6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勤且艰</a:t>
            </a:r>
            <a:endParaRPr lang="zh-CN" altLang="en-US" sz="6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右大括号 6"/>
          <p:cNvSpPr/>
          <p:nvPr/>
        </p:nvSpPr>
        <p:spPr>
          <a:xfrm>
            <a:off x="10436225" y="1845945"/>
            <a:ext cx="798830" cy="4053840"/>
          </a:xfrm>
          <a:prstGeom prst="rightBrace">
            <a:avLst>
              <a:gd name="adj1" fmla="val 8333"/>
              <a:gd name="adj2" fmla="val 51112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/>
      <p:bldP spid="151555" grpId="0" bldLvl="0" animBg="1"/>
      <p:bldP spid="151557" grpId="0" bldLvl="0" animBg="1"/>
      <p:bldP spid="151558" grpId="0" bldLvl="0" animBg="1"/>
      <p:bldP spid="2" grpId="0" animBg="1"/>
      <p:bldP spid="3" grpId="0" animBg="1"/>
      <p:bldP spid="4" grpId="0" animBg="1"/>
      <p:bldP spid="5" grpId="0" animBg="1"/>
      <p:bldP spid="7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0230" y="182880"/>
            <a:ext cx="4246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文体知识</a:t>
            </a:r>
            <a:endParaRPr lang="zh-CN" altLang="zh-CN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87395" name="文本框 187394"/>
          <p:cNvSpPr txBox="1"/>
          <p:nvPr/>
        </p:nvSpPr>
        <p:spPr>
          <a:xfrm>
            <a:off x="570230" y="1504950"/>
            <a:ext cx="94913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6000" b="1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本文的文体：</a:t>
            </a:r>
            <a:r>
              <a:rPr lang="en-US" altLang="zh-CN" sz="6000" b="1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______</a:t>
            </a:r>
            <a:endParaRPr lang="en-US" altLang="zh-CN" sz="6000" b="1">
              <a:solidFill>
                <a:srgbClr val="99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7396" name="矩形 187395"/>
          <p:cNvSpPr/>
          <p:nvPr/>
        </p:nvSpPr>
        <p:spPr>
          <a:xfrm>
            <a:off x="5260340" y="1504633"/>
            <a:ext cx="230505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6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赠序</a:t>
            </a:r>
            <a:endParaRPr lang="zh-CN" altLang="en-US" sz="6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735" y="2686685"/>
            <a:ext cx="11186160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作为文章的体裁，序有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书序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赠序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之分。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buClr>
                <a:schemeClr val="bg1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书序，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序言，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相当于前言后记。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44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赠序是临别赠言性质的文字，内容多为推重、勉励、称许之辞。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它与书序的性质不同，为文人之间的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赠言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本文即属此类。</a:t>
            </a:r>
            <a:endParaRPr lang="zh-CN" altLang="en-US" sz="4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6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1305" y="1410335"/>
            <a:ext cx="11243310" cy="31692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0000FF"/>
                </a:solidFill>
                <a:ea typeface="宋体" panose="02010600030101010101" pitchFamily="2" charset="-122"/>
              </a:rPr>
              <a:t>四个方面：</a:t>
            </a:r>
            <a:endParaRPr lang="zh-CN" sz="4000" b="1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4000" b="1">
                <a:solidFill>
                  <a:srgbClr val="0000FF"/>
                </a:solidFill>
                <a:ea typeface="宋体" panose="02010600030101010101" pitchFamily="2" charset="-122"/>
                <a:sym typeface="Wingdings" panose="05000000000000000000" charset="0"/>
              </a:rPr>
              <a:t></a:t>
            </a:r>
            <a:r>
              <a:rPr lang="zh-CN" sz="4000" b="1">
                <a:solidFill>
                  <a:srgbClr val="0000FF"/>
                </a:solidFill>
                <a:ea typeface="宋体" panose="02010600030101010101" pitchFamily="2" charset="-122"/>
              </a:rPr>
              <a:t>衣食无忧（无冻馁之患）；</a:t>
            </a:r>
            <a:endParaRPr lang="zh-CN" sz="4000" b="1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4000" b="1">
                <a:solidFill>
                  <a:srgbClr val="0000FF"/>
                </a:solidFill>
                <a:ea typeface="宋体" panose="02010600030101010101" pitchFamily="2" charset="-122"/>
                <a:sym typeface="Wingdings" panose="05000000000000000000" charset="0"/>
              </a:rPr>
              <a:t></a:t>
            </a:r>
            <a:r>
              <a:rPr lang="zh-CN" sz="4000" b="1">
                <a:solidFill>
                  <a:srgbClr val="0000FF"/>
                </a:solidFill>
                <a:ea typeface="宋体" panose="02010600030101010101" pitchFamily="2" charset="-122"/>
              </a:rPr>
              <a:t>无需奔走（无奔走之劳）；</a:t>
            </a:r>
            <a:endParaRPr lang="zh-CN" sz="4000" b="1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4000" b="1">
                <a:solidFill>
                  <a:srgbClr val="0000FF"/>
                </a:solidFill>
                <a:ea typeface="宋体" panose="02010600030101010101" pitchFamily="2" charset="-122"/>
                <a:sym typeface="Wingdings" panose="05000000000000000000" charset="0"/>
              </a:rPr>
              <a:t></a:t>
            </a:r>
            <a:r>
              <a:rPr lang="zh-CN" sz="4000" b="1">
                <a:solidFill>
                  <a:srgbClr val="0000FF"/>
                </a:solidFill>
                <a:ea typeface="宋体" panose="02010600030101010101" pitchFamily="2" charset="-122"/>
              </a:rPr>
              <a:t>有疑能解（无求师之难）（或有良师指教）；</a:t>
            </a:r>
            <a:endParaRPr lang="zh-CN" sz="4000" b="1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sz="4000" b="1">
                <a:solidFill>
                  <a:srgbClr val="0000FF"/>
                </a:solidFill>
                <a:ea typeface="宋体" panose="02010600030101010101" pitchFamily="2" charset="-122"/>
              </a:rPr>
              <a:t>书目齐全。</a:t>
            </a:r>
            <a:endParaRPr lang="zh-CN" altLang="en-US" sz="4000" b="1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305" y="88265"/>
            <a:ext cx="116643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sz="4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．“太学生”的优越条件表现在哪几个方面？请概括回答。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9" name="左大括号 158728"/>
          <p:cNvSpPr/>
          <p:nvPr/>
        </p:nvSpPr>
        <p:spPr>
          <a:xfrm>
            <a:off x="4551045" y="1233805"/>
            <a:ext cx="529590" cy="1757045"/>
          </a:xfrm>
          <a:prstGeom prst="leftBrace">
            <a:avLst>
              <a:gd name="adj1" fmla="val 4172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8733" name="矩形 158732"/>
          <p:cNvSpPr/>
          <p:nvPr/>
        </p:nvSpPr>
        <p:spPr>
          <a:xfrm>
            <a:off x="1992313" y="1494155"/>
            <a:ext cx="263144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师生态度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8734" name="矩形 158733"/>
          <p:cNvSpPr/>
          <p:nvPr/>
        </p:nvSpPr>
        <p:spPr>
          <a:xfrm>
            <a:off x="5080635" y="1117600"/>
            <a:ext cx="57988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</a:rPr>
              <a:t>师</a:t>
            </a:r>
            <a:r>
              <a:rPr lang="zh-CN" altLang="en-US" sz="4000" b="1" dirty="0">
                <a:latin typeface="Arial" panose="020B0604020202020204" pitchFamily="34" charset="0"/>
              </a:rPr>
              <a:t>：辞色严厉，甚至叱咄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158737" name="矩形 158736"/>
          <p:cNvSpPr/>
          <p:nvPr/>
        </p:nvSpPr>
        <p:spPr>
          <a:xfrm>
            <a:off x="5080635" y="2137093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生</a:t>
            </a:r>
            <a:r>
              <a:rPr lang="zh-CN" altLang="en-US" sz="4000" b="1" dirty="0">
                <a:latin typeface="Times New Roman" panose="02020603050405020304" pitchFamily="18" charset="0"/>
              </a:rPr>
              <a:t>：色愈恭，礼愈至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158738" name="矩形 158737"/>
          <p:cNvSpPr/>
          <p:nvPr/>
        </p:nvSpPr>
        <p:spPr>
          <a:xfrm>
            <a:off x="1919288" y="3869690"/>
            <a:ext cx="263144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生活情况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8739" name="矩形 158738"/>
          <p:cNvSpPr/>
          <p:nvPr/>
        </p:nvSpPr>
        <p:spPr>
          <a:xfrm>
            <a:off x="5080635" y="3310890"/>
            <a:ext cx="76657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</a:rPr>
              <a:t>同舍生</a:t>
            </a:r>
            <a:r>
              <a:rPr lang="zh-CN" altLang="en-US" sz="4000" b="1" dirty="0">
                <a:latin typeface="Arial" panose="020B0604020202020204" pitchFamily="34" charset="0"/>
              </a:rPr>
              <a:t>：衣饰华美，饮食鲜肥</a:t>
            </a:r>
            <a:r>
              <a:rPr lang="zh-CN" altLang="en-US" sz="4000" dirty="0">
                <a:latin typeface="Arial" panose="020B0604020202020204" pitchFamily="34" charset="0"/>
              </a:rPr>
              <a:t>      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158740" name="矩形 158739"/>
          <p:cNvSpPr/>
          <p:nvPr/>
        </p:nvSpPr>
        <p:spPr>
          <a:xfrm>
            <a:off x="5080318" y="4579620"/>
            <a:ext cx="68732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</a:rPr>
              <a:t>作   者</a:t>
            </a:r>
            <a:r>
              <a:rPr lang="zh-CN" altLang="en-US" sz="4000" b="1" dirty="0">
                <a:latin typeface="Arial" panose="020B0604020202020204" pitchFamily="34" charset="0"/>
              </a:rPr>
              <a:t>： 緼袍敝衣，日仅再食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185" y="84455"/>
            <a:ext cx="11160760" cy="8839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fontAlgn="auto">
              <a:lnSpc>
                <a:spcPts val="6180"/>
              </a:lnSpc>
              <a:spcBef>
                <a:spcPts val="0"/>
              </a:spcBef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、此文主要运用了哪种写作手法？试举例说明。</a:t>
            </a:r>
            <a:endParaRPr lang="zh-CN" altLang="en-US" sz="4000"/>
          </a:p>
        </p:txBody>
      </p:sp>
      <p:sp>
        <p:nvSpPr>
          <p:cNvPr id="3" name="矩形 2"/>
          <p:cNvSpPr/>
          <p:nvPr/>
        </p:nvSpPr>
        <p:spPr>
          <a:xfrm>
            <a:off x="83185" y="2137410"/>
            <a:ext cx="1465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p>
            <a:pPr algn="ctr"/>
            <a:r>
              <a:rPr lang="zh-CN" altLang="zh-CN" sz="7200" b="1">
                <a:blipFill>
                  <a:blip r:embed="rId1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lumMod val="50000"/>
                      <a:alpha val="32000"/>
                    </a:srgbClr>
                  </a:outerShdw>
                </a:effectLst>
              </a:rPr>
              <a:t>对比</a:t>
            </a:r>
            <a:endParaRPr lang="zh-CN" altLang="zh-CN" sz="7200" b="1">
              <a:blipFill>
                <a:blip r:embed="rId1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lumMod val="50000"/>
                    <a:alpha val="32000"/>
                  </a:srgbClr>
                </a:outerShdw>
              </a:effectLst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19530" y="1364615"/>
            <a:ext cx="673100" cy="4128770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4624070" y="3406140"/>
            <a:ext cx="529590" cy="1757045"/>
          </a:xfrm>
          <a:prstGeom prst="leftBrace">
            <a:avLst>
              <a:gd name="adj1" fmla="val 4172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8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8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8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33" grpId="0"/>
      <p:bldP spid="158734" grpId="0"/>
      <p:bldP spid="158737" grpId="0"/>
      <p:bldP spid="158738" grpId="0"/>
      <p:bldP spid="158739" grpId="0"/>
      <p:bldP spid="158740" grpId="0"/>
      <p:bldP spid="2" grpId="0"/>
      <p:bldP spid="3" grpId="0"/>
      <p:bldP spid="4" grpId="0" animBg="1"/>
      <p:bldP spid="158729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9" name="左大括号 158728"/>
          <p:cNvSpPr/>
          <p:nvPr/>
        </p:nvSpPr>
        <p:spPr>
          <a:xfrm>
            <a:off x="4311015" y="462280"/>
            <a:ext cx="529590" cy="2550160"/>
          </a:xfrm>
          <a:prstGeom prst="leftBrace">
            <a:avLst>
              <a:gd name="adj1" fmla="val 4172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8733" name="矩形 158732"/>
          <p:cNvSpPr/>
          <p:nvPr/>
        </p:nvSpPr>
        <p:spPr>
          <a:xfrm>
            <a:off x="2231390" y="389255"/>
            <a:ext cx="2079625" cy="23069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algn="l"/>
            <a:r>
              <a:rPr lang="zh-CN" sz="4800" b="1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作者求学条件的艰辛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8734" name="矩形 158733"/>
          <p:cNvSpPr/>
          <p:nvPr/>
        </p:nvSpPr>
        <p:spPr>
          <a:xfrm>
            <a:off x="4810760" y="144780"/>
            <a:ext cx="67157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latin typeface="Arial" panose="020B0604020202020204" pitchFamily="34" charset="0"/>
              </a:rPr>
              <a:t>吃：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“日再食，无鲜肥滋味之享。”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58737" name="矩形 158736"/>
          <p:cNvSpPr/>
          <p:nvPr/>
        </p:nvSpPr>
        <p:spPr>
          <a:xfrm>
            <a:off x="4682490" y="1314768"/>
            <a:ext cx="75323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环境：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“坐大厦之下而诵《诗》《书》”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58738" name="矩形 158737"/>
          <p:cNvSpPr/>
          <p:nvPr/>
        </p:nvSpPr>
        <p:spPr>
          <a:xfrm>
            <a:off x="1918970" y="3406140"/>
            <a:ext cx="2703830" cy="23069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algn="l"/>
            <a:r>
              <a:rPr lang="zh-CN" sz="4800" b="1">
                <a:solidFill>
                  <a:srgbClr val="0000FF"/>
                </a:solidFill>
                <a:ea typeface="宋体" panose="02010600030101010101" pitchFamily="2" charset="-122"/>
                <a:sym typeface="+mn-ea"/>
              </a:rPr>
              <a:t>太学生求学条件的优越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8739" name="矩形 158738"/>
          <p:cNvSpPr/>
          <p:nvPr/>
        </p:nvSpPr>
        <p:spPr>
          <a:xfrm>
            <a:off x="5153660" y="3143885"/>
            <a:ext cx="49441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吃：“日有廪稍之供”</a:t>
            </a:r>
            <a:r>
              <a:rPr lang="zh-CN" altLang="en-US" sz="3200" dirty="0">
                <a:latin typeface="Arial" panose="020B0604020202020204" pitchFamily="34" charset="0"/>
              </a:rPr>
              <a:t>      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58740" name="矩形 158739"/>
          <p:cNvSpPr/>
          <p:nvPr/>
        </p:nvSpPr>
        <p:spPr>
          <a:xfrm>
            <a:off x="5153343" y="3727450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Arial" panose="020B0604020202020204" pitchFamily="34" charset="0"/>
              </a:rPr>
              <a:t>穿：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“岁有裘葛之遗”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185" y="1710690"/>
            <a:ext cx="1465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p>
            <a:pPr algn="ctr"/>
            <a:r>
              <a:rPr lang="zh-CN" altLang="zh-CN" sz="7200" b="1">
                <a:blipFill>
                  <a:blip r:embed="rId1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lumMod val="50000"/>
                      <a:alpha val="32000"/>
                    </a:srgbClr>
                  </a:outerShdw>
                </a:effectLst>
              </a:rPr>
              <a:t>对比</a:t>
            </a:r>
            <a:endParaRPr lang="zh-CN" altLang="zh-CN" sz="7200" b="1">
              <a:blipFill>
                <a:blip r:embed="rId1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lumMod val="50000"/>
                    <a:alpha val="32000"/>
                  </a:srgbClr>
                </a:outerShdw>
              </a:effectLst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19530" y="388620"/>
            <a:ext cx="673100" cy="5656580"/>
          </a:xfrm>
          <a:prstGeom prst="leftBrac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4624070" y="3540760"/>
            <a:ext cx="370840" cy="3177540"/>
          </a:xfrm>
          <a:prstGeom prst="leftBrace">
            <a:avLst>
              <a:gd name="adj1" fmla="val 4172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0605" y="669608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穿：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“緼袍敝衣”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14595" y="4267835"/>
            <a:ext cx="7644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环境：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“负箧曳屣，行深山巨谷中。”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2490" y="1959928"/>
            <a:ext cx="63074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书：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“凡所宜有之书，皆集于此”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14595" y="4851400"/>
            <a:ext cx="71602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书：</a:t>
            </a:r>
            <a:r>
              <a:rPr lang="zh-CN" sz="32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“每假借于藏书之家，手自笔录，计日以还”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2490" y="2543810"/>
            <a:ext cx="7223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师：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尝趋百里外，从乡之先达执经叩问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90795" y="5927408"/>
            <a:ext cx="671576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师：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有司业、博士为之师，未有问而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  <a:p>
            <a:pPr algn="l">
              <a:buNone/>
            </a:pP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不告，求而不得者也</a:t>
            </a:r>
            <a:endParaRPr lang="zh-CN" altLang="en-US" sz="3200" b="1" dirty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8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8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8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33" grpId="0" bldLvl="0" animBg="1"/>
      <p:bldP spid="158734" grpId="0"/>
      <p:bldP spid="158737" grpId="0"/>
      <p:bldP spid="158738" grpId="0" bldLvl="0" animBg="1"/>
      <p:bldP spid="158739" grpId="0"/>
      <p:bldP spid="158740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220470" y="1957070"/>
            <a:ext cx="1465580" cy="30460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p>
            <a:pPr algn="ctr"/>
            <a:r>
              <a:rPr lang="zh-CN" altLang="zh-CN" sz="9600" b="1">
                <a:blipFill>
                  <a:blip r:embed="rId1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lumMod val="50000"/>
                      <a:alpha val="32000"/>
                    </a:srgbClr>
                  </a:outerShdw>
                </a:effectLst>
              </a:rPr>
              <a:t>对比</a:t>
            </a:r>
            <a:endParaRPr lang="zh-CN" altLang="zh-CN" sz="9600" b="1">
              <a:blipFill>
                <a:blip r:embed="rId1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lumMod val="50000"/>
                    <a:alpha val="32000"/>
                  </a:srgb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95105" y="1102995"/>
            <a:ext cx="1659890" cy="41668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 rtlCol="0" anchor="t">
            <a:spAutoFit/>
          </a:bodyPr>
          <a:p>
            <a:r>
              <a:rPr lang="zh-CN" altLang="en-US" sz="9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勤且艰</a:t>
            </a:r>
            <a:endParaRPr lang="zh-CN" altLang="en-US" sz="9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左右箭头 7"/>
          <p:cNvSpPr/>
          <p:nvPr/>
        </p:nvSpPr>
        <p:spPr>
          <a:xfrm>
            <a:off x="2587625" y="2583180"/>
            <a:ext cx="6372860" cy="100203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60253" y="1622425"/>
            <a:ext cx="242697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800" b="1" dirty="0">
                <a:solidFill>
                  <a:srgbClr val="FF0000"/>
                </a:solidFill>
                <a:latin typeface="Arial" panose="020B0604020202020204" pitchFamily="34" charset="0"/>
              </a:rPr>
              <a:t>突出</a:t>
            </a:r>
            <a:endParaRPr lang="zh-CN" altLang="en-US" sz="8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86050" y="219075"/>
            <a:ext cx="7760970" cy="8839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fontAlgn="auto">
              <a:lnSpc>
                <a:spcPts val="6180"/>
              </a:lnSpc>
              <a:spcBef>
                <a:spcPts val="0"/>
              </a:spcBef>
            </a:pPr>
            <a:r>
              <a:rPr lang="zh-CN" altLang="en-US" sz="6600" b="1"/>
              <a:t>对比的作用是什么？</a:t>
            </a:r>
            <a:endParaRPr lang="zh-CN" altLang="en-US" sz="6600" b="1"/>
          </a:p>
        </p:txBody>
      </p:sp>
      <p:sp>
        <p:nvSpPr>
          <p:cNvPr id="11" name="文本框 10"/>
          <p:cNvSpPr txBox="1"/>
          <p:nvPr/>
        </p:nvSpPr>
        <p:spPr>
          <a:xfrm>
            <a:off x="189230" y="5473065"/>
            <a:ext cx="1181354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勉励马生勤奋学习，成为德才兼备的人才。</a:t>
            </a:r>
            <a:endParaRPr lang="zh-CN" altLang="en-US" sz="48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" grpId="0"/>
      <p:bldP spid="8" grpId="0" animBg="1"/>
      <p:bldP spid="7" grpId="0" animBg="1"/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4005" y="228600"/>
            <a:ext cx="1169225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4000" b="1">
                <a:solidFill>
                  <a:srgbClr val="000000"/>
                </a:solidFill>
                <a:ea typeface="宋体" panose="02010600030101010101" pitchFamily="2" charset="-122"/>
              </a:rPr>
              <a:t>本文最突出的写作手法是对比，请你根据文章的内容用这种手法写一组对偶句（只允许有一个或两个词取自原文）。</a:t>
            </a:r>
            <a:endParaRPr lang="zh-CN" altLang="en-US" sz="4000" b="1"/>
          </a:p>
        </p:txBody>
      </p:sp>
      <p:sp>
        <p:nvSpPr>
          <p:cNvPr id="2" name="文本框 1"/>
          <p:cNvSpPr txBox="1"/>
          <p:nvPr/>
        </p:nvSpPr>
        <p:spPr>
          <a:xfrm>
            <a:off x="563880" y="2271395"/>
            <a:ext cx="11063605" cy="19380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266700"/>
            <a:r>
              <a:rPr lang="zh-CN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腹馁袍敝行深谷求师；衣丰食足坐大厦读书。    寒冬巨谷中负箧曳屣；暖春大厦下诵诗读书。</a:t>
            </a:r>
            <a:endParaRPr lang="zh-CN" sz="4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266700"/>
            <a:r>
              <a:rPr lang="zh-CN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负箧曳屣入深山求师；披绮食肥居大厦读书。</a:t>
            </a:r>
            <a:endParaRPr lang="zh-CN" altLang="en-US" sz="4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7320" y="85090"/>
            <a:ext cx="11863705" cy="1676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ts val="6180"/>
              </a:lnSpc>
              <a:spcBef>
                <a:spcPts val="0"/>
              </a:spcBef>
            </a:pP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、本文作者写作此文是送给马生的，你认为他读过此文后，会明白一个什么道理？</a:t>
            </a:r>
            <a:endParaRPr lang="zh-CN" altLang="en-US" sz="4800"/>
          </a:p>
        </p:txBody>
      </p:sp>
      <p:sp>
        <p:nvSpPr>
          <p:cNvPr id="3" name="文本框 2"/>
          <p:cNvSpPr txBox="1"/>
          <p:nvPr/>
        </p:nvSpPr>
        <p:spPr>
          <a:xfrm>
            <a:off x="354965" y="3639185"/>
            <a:ext cx="11482705" cy="23069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0"/>
            <a:r>
              <a:rPr lang="en-US" altLang="zh-CN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en-US" altLang="zh-CN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charset="0"/>
              </a:rPr>
              <a:t></a:t>
            </a:r>
            <a:r>
              <a:rPr lang="zh-CN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学习的好坏与环境关系不大，关键取决于主观是否努力。学士名从勤艰得，梅花香自苦寒来。</a:t>
            </a:r>
            <a:endParaRPr lang="zh-CN" altLang="en-US" sz="4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965" y="1908810"/>
            <a:ext cx="11482705" cy="15684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0"/>
            <a:r>
              <a:rPr lang="en-US" altLang="zh-CN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charset="0"/>
              </a:rPr>
              <a:t></a:t>
            </a:r>
            <a:r>
              <a:rPr lang="zh-CN" sz="4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马生读过此文后，一定明白学习必须勤奋，刻苦，专一，这样才能有所成就。</a:t>
            </a:r>
            <a:endParaRPr lang="zh-CN" altLang="en-US" sz="4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7" name="矩形 159746"/>
          <p:cNvSpPr/>
          <p:nvPr/>
        </p:nvSpPr>
        <p:spPr>
          <a:xfrm>
            <a:off x="280035" y="1398270"/>
            <a:ext cx="1155065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9875" algn="just">
              <a:buClr>
                <a:schemeClr val="bg1"/>
              </a:buClr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6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本文作者以自己青少年时期在艰难条件下刻苦学习的亲身经历，与当时的太学生作对比，突出了自己读书的勤且艰，劝勉马生刻苦读书，学有所成。 </a:t>
            </a:r>
            <a:endParaRPr lang="zh-CN" altLang="en-US" sz="6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9748" name="矩形 159747"/>
          <p:cNvSpPr/>
          <p:nvPr/>
        </p:nvSpPr>
        <p:spPr>
          <a:xfrm>
            <a:off x="280035" y="117475"/>
            <a:ext cx="467106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8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归纳中心</a:t>
            </a:r>
            <a:endParaRPr lang="zh-CN" altLang="en-US" sz="8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8" name="矩形 159747"/>
          <p:cNvSpPr/>
          <p:nvPr/>
        </p:nvSpPr>
        <p:spPr>
          <a:xfrm>
            <a:off x="280035" y="312420"/>
            <a:ext cx="467106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8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拓展思考</a:t>
            </a:r>
            <a:endParaRPr lang="zh-CN" altLang="en-US" sz="8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9895" y="1757680"/>
            <a:ext cx="1158430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sz="4800" b="1">
                <a:latin typeface="楷体" panose="02010609060101010101" charset="-122"/>
                <a:ea typeface="楷体" panose="02010609060101010101" charset="-122"/>
                <a:sym typeface="+mn-ea"/>
              </a:rPr>
              <a:t>认为读书苦，几乎是所有中学生的同感，宋濂之苦，闻所未闻；诸生之福，过之不及。当你深谙了宋濂之苦及宋濂之累时，你对读书之苦想必会有新的认识。结合课文，说一说你的认识。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0810" y="1560830"/>
            <a:ext cx="118840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例：现在的中学生，认为“读书苦，”几乎成了口头禅。深谙了宋濂之苦与累后，我认为我们所谓的苦，简直是微不足道的。宋濂借书，抄书，而我们的书应有尽有，却不曾用心读过；宋濂百里之外求师，行深山巨谷中，还常“遇其叱咄”，而我们坐在明亮温暖的教室里，却不一定“有所闻”；宋濂受冻馁之苦，而我们却衣来伸手，饭来张口，还用心不专。这么优越的条件，却不知珍惜，又何苦之有？ </a:t>
            </a:r>
            <a:endParaRPr lang="zh-CN" altLang="en-US" sz="36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810" y="67310"/>
            <a:ext cx="11884025" cy="1299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ts val="3140"/>
              </a:lnSpc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认为读书苦，几乎是所有中学生的同感，宋濂之苦，闻所未闻；诸生之福，过之不及。当你深谙了宋濂之苦及宋濂之累时，你对读书之苦想必会有新的认识。结合课文，说一说你的认识。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 (1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265" y="2593975"/>
            <a:ext cx="5290185" cy="4209415"/>
          </a:xfrm>
          <a:prstGeom prst="rect">
            <a:avLst/>
          </a:prstGeom>
        </p:spPr>
      </p:pic>
      <p:pic>
        <p:nvPicPr>
          <p:cNvPr id="4" name="图片 3" descr="timg (1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350" y="2593975"/>
            <a:ext cx="6598920" cy="4078605"/>
          </a:xfrm>
          <a:prstGeom prst="rect">
            <a:avLst/>
          </a:prstGeom>
        </p:spPr>
      </p:pic>
      <p:sp>
        <p:nvSpPr>
          <p:cNvPr id="159748" name="矩形 159747"/>
          <p:cNvSpPr/>
          <p:nvPr/>
        </p:nvSpPr>
        <p:spPr>
          <a:xfrm>
            <a:off x="295275" y="73025"/>
            <a:ext cx="467106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8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拓展延伸</a:t>
            </a:r>
            <a:endParaRPr lang="zh-CN" altLang="en-US" sz="8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201730" name="矩形 201729"/>
          <p:cNvSpPr/>
          <p:nvPr/>
        </p:nvSpPr>
        <p:spPr>
          <a:xfrm>
            <a:off x="274320" y="1142365"/>
            <a:ext cx="11643995" cy="15481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>
              <a:lnSpc>
                <a:spcPts val="5680"/>
              </a:lnSpc>
            </a:pP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常言道：“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自古雄才多磨难，从来纨绔少伟男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 你知道哪些古人苦学成才的例子吗？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01731" name="组合 201730"/>
          <p:cNvGrpSpPr/>
          <p:nvPr/>
        </p:nvGrpSpPr>
        <p:grpSpPr>
          <a:xfrm>
            <a:off x="450215" y="2593975"/>
            <a:ext cx="4983480" cy="3982085"/>
            <a:chOff x="240" y="1525"/>
            <a:chExt cx="2367" cy="2452"/>
          </a:xfrm>
        </p:grpSpPr>
        <p:pic>
          <p:nvPicPr>
            <p:cNvPr id="201732" name="图片 201731" descr="545hh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9" y="1525"/>
              <a:ext cx="2358" cy="18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1733" name="文本框 201732"/>
            <p:cNvSpPr txBox="1"/>
            <p:nvPr/>
          </p:nvSpPr>
          <p:spPr>
            <a:xfrm>
              <a:off x="240" y="3504"/>
              <a:ext cx="2358" cy="473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rgbClr val="FF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苏秦悬梁刺股</a:t>
              </a:r>
              <a:endPara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525770" y="2844165"/>
            <a:ext cx="6413500" cy="35788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出处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西汉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刘向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战国策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秦策一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：“（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苏秦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）读书欲睡，引锥自刺其股，血流至足。” 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东汉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班固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汉书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孙敬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字文宝，好学，晨夕不休。及至眠睡疲寝，以绳系头，悬屋梁。”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0" grpId="0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2730" y="33655"/>
            <a:ext cx="4246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背景链接</a:t>
            </a:r>
            <a:endParaRPr lang="zh-CN" altLang="zh-CN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6979" name="矩形 126978"/>
          <p:cNvSpPr/>
          <p:nvPr/>
        </p:nvSpPr>
        <p:spPr>
          <a:xfrm>
            <a:off x="252730" y="1220788"/>
            <a:ext cx="55524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9875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本文写于洪武十一年（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1378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）。这一年，辞官归里的宋濂又从家乡到应天府（今江苏省南京市，当时是国都）朝见朱元璋。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他的同乡晚辈</a:t>
            </a:r>
            <a:r>
              <a:rPr lang="zh-CN" altLang="en-US" sz="40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马君则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来拜见他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，他便写了这篇“赠序”送给东阳马生。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descr="timg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0395" y="33020"/>
            <a:ext cx="6442075" cy="675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img (1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6140" y="45085"/>
            <a:ext cx="5032375" cy="67671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3510" y="280670"/>
            <a:ext cx="669925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t"/>
            <a:r>
              <a:rPr lang="en-US" altLang="zh-CN" sz="3600" b="1" dirty="0">
                <a:sym typeface="+mn-ea"/>
              </a:rPr>
              <a:t>       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汉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匡衡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好学而无烛；邻居有烛而不及。衡因洞壁引其光，以书映光而读之。邑有文氏者，家富多书，衡乃助其劳作而不求偿。主人怪而问之，衡曰：“愿得主人书读之。”主人感其言，与之书，遂成大学。 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t"/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意思是把邻居相隔的墙上凿开一个洞，偷偷地借邻舍的烛光读书。而现在用这个成语来形容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勤学苦读十分刻苦的样子。 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 descr="timg (1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8180" y="45720"/>
            <a:ext cx="5033010" cy="6767195"/>
          </a:xfrm>
          <a:prstGeom prst="rect">
            <a:avLst/>
          </a:prstGeom>
        </p:spPr>
      </p:pic>
      <p:grpSp>
        <p:nvGrpSpPr>
          <p:cNvPr id="201734" name="组合 201733"/>
          <p:cNvGrpSpPr/>
          <p:nvPr/>
        </p:nvGrpSpPr>
        <p:grpSpPr>
          <a:xfrm>
            <a:off x="6947535" y="45720"/>
            <a:ext cx="5194300" cy="6393030"/>
            <a:chOff x="2880" y="1513"/>
            <a:chExt cx="2631" cy="2245"/>
          </a:xfrm>
        </p:grpSpPr>
        <p:pic>
          <p:nvPicPr>
            <p:cNvPr id="201735" name="图片 201734" descr="cy105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0" y="1513"/>
              <a:ext cx="2631" cy="18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1736" name="文本框 201735"/>
            <p:cNvSpPr txBox="1"/>
            <p:nvPr/>
          </p:nvSpPr>
          <p:spPr>
            <a:xfrm>
              <a:off x="3016" y="3488"/>
              <a:ext cx="2359" cy="270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rgbClr val="FF00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25400" algn="ctr" rotWithShape="0">
                <a:schemeClr val="bg2"/>
              </a:outerShdw>
            </a:effectLst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匡衡凿壁借光</a:t>
              </a:r>
              <a:endPara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 (1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0"/>
            <a:ext cx="12224385" cy="6858635"/>
          </a:xfrm>
          <a:prstGeom prst="rect">
            <a:avLst/>
          </a:prstGeom>
        </p:spPr>
      </p:pic>
      <p:pic>
        <p:nvPicPr>
          <p:cNvPr id="205826" name="图片 205825" descr="2004121132023435">
            <a:hlinkClick r:id="rId2"/>
          </p:cNvPr>
          <p:cNvPicPr>
            <a:picLocks noChangeAspect="1"/>
          </p:cNvPicPr>
          <p:nvPr/>
        </p:nvPicPr>
        <p:blipFill>
          <a:blip r:embed="rId3"/>
          <a:srcRect l="294" t="1689" r="1666" b="5902"/>
          <a:stretch>
            <a:fillRect/>
          </a:stretch>
        </p:blipFill>
        <p:spPr>
          <a:xfrm>
            <a:off x="-635" y="0"/>
            <a:ext cx="122243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67385" y="313055"/>
            <a:ext cx="5878830" cy="13220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囊萤映雪：形容家境贫穷，勤学苦读 。</a:t>
            </a:r>
            <a:endParaRPr lang="zh-CN" altLang="en-US" sz="40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9922" name="标题 209921"/>
          <p:cNvSpPr>
            <a:spLocks noGrp="1" noRot="1"/>
          </p:cNvSpPr>
          <p:nvPr>
            <p:ph type="title"/>
          </p:nvPr>
        </p:nvSpPr>
        <p:spPr>
          <a:xfrm>
            <a:off x="269875" y="110490"/>
            <a:ext cx="10515600" cy="1325563"/>
          </a:xfrm>
        </p:spPr>
        <p:txBody>
          <a:bodyPr anchor="ctr"/>
          <a:p>
            <a:r>
              <a:rPr lang="en-US" altLang="zh-CN" sz="6600" b="1" dirty="0">
                <a:solidFill>
                  <a:srgbClr val="0000FF"/>
                </a:solidFill>
              </a:rPr>
              <a:t>"</a:t>
            </a:r>
            <a:r>
              <a:rPr lang="zh-CN" altLang="en-US" sz="6600" b="1" dirty="0">
                <a:solidFill>
                  <a:srgbClr val="0000FF"/>
                </a:solidFill>
              </a:rPr>
              <a:t>韦编三绝</a:t>
            </a:r>
            <a:r>
              <a:rPr lang="en-US" altLang="zh-CN" sz="6600" b="1">
                <a:solidFill>
                  <a:srgbClr val="0000FF"/>
                </a:solidFill>
              </a:rPr>
              <a:t>"</a:t>
            </a:r>
            <a:endParaRPr lang="en-US" altLang="zh-CN" sz="6600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32370" y="358140"/>
            <a:ext cx="4376420" cy="60007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"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韦编三绝</a:t>
            </a:r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"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是说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孔子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读</a:t>
            </a:r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易</a:t>
            </a:r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的次数之多，竟把编联简策的编绳翻断了多次。后就用来形容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读书勤奋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刻苦治学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 </a:t>
            </a:r>
            <a:endParaRPr lang="en-US" altLang="zh-CN" sz="4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 descr="timg (18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1127125"/>
            <a:ext cx="7305675" cy="575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2" grpId="0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9922" name="标题 209921"/>
          <p:cNvSpPr>
            <a:spLocks noGrp="1" noRot="1"/>
          </p:cNvSpPr>
          <p:nvPr>
            <p:ph type="title"/>
          </p:nvPr>
        </p:nvSpPr>
        <p:spPr>
          <a:xfrm>
            <a:off x="269875" y="110490"/>
            <a:ext cx="10515600" cy="1325563"/>
          </a:xfrm>
        </p:spPr>
        <p:txBody>
          <a:bodyPr anchor="ctr"/>
          <a:p>
            <a:r>
              <a:rPr lang="en-US" altLang="zh-CN" sz="6600" b="1" dirty="0">
                <a:solidFill>
                  <a:srgbClr val="0000FF"/>
                </a:solidFill>
              </a:rPr>
              <a:t>"</a:t>
            </a:r>
            <a:r>
              <a:rPr lang="zh-CN" altLang="en-US" sz="6600" b="1" dirty="0">
                <a:solidFill>
                  <a:srgbClr val="0000FF"/>
                </a:solidFill>
              </a:rPr>
              <a:t>画荻教子</a:t>
            </a:r>
            <a:r>
              <a:rPr lang="en-US" altLang="zh-CN" sz="6600" b="1">
                <a:solidFill>
                  <a:srgbClr val="0000FF"/>
                </a:solidFill>
              </a:rPr>
              <a:t>"</a:t>
            </a:r>
            <a:endParaRPr lang="en-US" altLang="zh-CN" sz="6600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100" y="1286510"/>
            <a:ext cx="8060055" cy="50774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北宋时期，有个杰出的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1"/>
              </a:rPr>
              <a:t>文学家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2"/>
              </a:rPr>
              <a:t>史学家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，叫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  <a:hlinkClick r:id="rId3"/>
              </a:rPr>
              <a:t>欧阳修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文章写得很出色，在文学上有很高的成就。他四岁那年，父亲去世了，家里生活非常困难。他的母亲一心想让儿子读书，可是，哪里有钱供他上学呢？她左思右想，决定自己教儿子。她买不起纸笔，就拿荻草秆在地上写字，代替纸笔，教儿子认字。这就是历史上有名的“画荻教子”的故事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u=3789339262,404637318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2790" y="223520"/>
            <a:ext cx="3714115" cy="645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2" grpId="0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7" name="文本框 123906"/>
          <p:cNvSpPr txBox="1"/>
          <p:nvPr/>
        </p:nvSpPr>
        <p:spPr>
          <a:xfrm>
            <a:off x="4424363" y="243840"/>
            <a:ext cx="7620000" cy="63696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粗茶淡饭砺意志</a:t>
            </a:r>
            <a:endParaRPr lang="zh-CN" altLang="en-US" sz="40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宋代大政治家</a:t>
            </a:r>
            <a:r>
              <a:rPr lang="zh-CN" altLang="en-US" sz="32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范仲淹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年轻时立志报国，但因家境贫寒，上不起学，只好到一家僧舍中去读书。冬天的晚上，他用粗米煮一盆稀饭，第二天粥冻了以后，用刀划成几块，早晚食一块；没有菜，就用盐水泡野荠菜，切上十几块佐餐。一朋友的儿子见他太苦，就送去好酒佳肴，再去看他时，送去的食物都原封不动。范仲淹解释说：“我并非不感激令尊的厚意，但既立志报国，就要准备吃苦，现在贪图好吃的，将来怎么能去吃苦呢？”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9922" name="标题 209921"/>
          <p:cNvSpPr>
            <a:spLocks noGrp="1" noRot="1"/>
          </p:cNvSpPr>
          <p:nvPr/>
        </p:nvSpPr>
        <p:spPr>
          <a:xfrm>
            <a:off x="105410" y="-3873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b="1" dirty="0">
                <a:solidFill>
                  <a:srgbClr val="0000FF"/>
                </a:solidFill>
              </a:rPr>
              <a:t>"</a:t>
            </a:r>
            <a:r>
              <a:rPr lang="zh-CN" altLang="zh-CN" sz="6600" b="1" dirty="0">
                <a:solidFill>
                  <a:srgbClr val="0000FF"/>
                </a:solidFill>
              </a:rPr>
              <a:t>断齑画粥</a:t>
            </a:r>
            <a:r>
              <a:rPr lang="en-US" altLang="zh-CN" sz="6600" b="1">
                <a:solidFill>
                  <a:srgbClr val="0000FF"/>
                </a:solidFill>
              </a:rPr>
              <a:t>"</a:t>
            </a:r>
            <a:endParaRPr lang="en-US" altLang="zh-CN" sz="6600" b="1">
              <a:solidFill>
                <a:srgbClr val="0000FF"/>
              </a:solidFill>
            </a:endParaRPr>
          </a:p>
        </p:txBody>
      </p:sp>
      <p:pic>
        <p:nvPicPr>
          <p:cNvPr id="2" name="图片 1" descr="timg (20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" y="1102995"/>
            <a:ext cx="4204970" cy="5510530"/>
          </a:xfrm>
          <a:prstGeom prst="rect">
            <a:avLst/>
          </a:prstGeom>
        </p:spPr>
      </p:pic>
      <p:pic>
        <p:nvPicPr>
          <p:cNvPr id="3" name="图片 2" descr="timg (1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" y="1102995"/>
            <a:ext cx="4107180" cy="5658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2" grpId="0"/>
      <p:bldP spid="12390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文本框 121857"/>
          <p:cNvSpPr txBox="1"/>
          <p:nvPr/>
        </p:nvSpPr>
        <p:spPr>
          <a:xfrm>
            <a:off x="189230" y="121285"/>
            <a:ext cx="11806555" cy="6647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6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归纳小结：</a:t>
            </a:r>
            <a:endParaRPr lang="zh-CN" altLang="en-US" sz="66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囊萤映雪（晋车胤和孙康的学习故事）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悬梁刺股（战国苏秦的学习故事）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凿壁偷光（西汉匡衡的学习故事）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韦编三绝（孔子晚年读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易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的故事）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画荻教子（欧阳修的学习故事）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断齑画粥（范仲淹的故事）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58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58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charRg st="4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1858">
                                            <p:txEl>
                                              <p:charRg st="4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1858">
                                            <p:txEl>
                                              <p:charRg st="4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charRg st="58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1858">
                                            <p:txEl>
                                              <p:charRg st="58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1858">
                                            <p:txEl>
                                              <p:charRg st="58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charRg st="74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1858">
                                            <p:txEl>
                                              <p:charRg st="74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1858">
                                            <p:txEl>
                                              <p:charRg st="74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charRg st="92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1858">
                                            <p:txEl>
                                              <p:charRg st="92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1858">
                                            <p:txEl>
                                              <p:charRg st="92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1858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1858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02" name="矩形 204801"/>
          <p:cNvSpPr/>
          <p:nvPr/>
        </p:nvSpPr>
        <p:spPr>
          <a:xfrm>
            <a:off x="-32385" y="187643"/>
            <a:ext cx="12256770" cy="15481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>
              <a:lnSpc>
                <a:spcPts val="5680"/>
              </a:lnSpc>
            </a:pPr>
            <a:r>
              <a:rPr lang="en-US" altLang="zh-CN" sz="4400" b="1" dirty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常言道：“</a:t>
            </a: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自古雄才多磨难，从来纨绔少伟男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。” 你知道哪些</a:t>
            </a:r>
            <a:r>
              <a:rPr lang="zh-CN" altLang="en-US" sz="44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苦难磨练人和勤学苦读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的名句？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3779" name="文本框 203778"/>
          <p:cNvSpPr txBox="1"/>
          <p:nvPr/>
        </p:nvSpPr>
        <p:spPr>
          <a:xfrm>
            <a:off x="11210925" y="1736090"/>
            <a:ext cx="1013460" cy="495871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5400" b="1" dirty="0">
                <a:latin typeface="Times New Roman" panose="02020603050405020304" pitchFamily="18" charset="0"/>
                <a:ea typeface="隶书" pitchFamily="49" charset="-122"/>
              </a:rPr>
              <a:t>宝剑锋从磨砺出</a:t>
            </a:r>
            <a:endParaRPr lang="zh-CN" altLang="en-US" sz="54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03780" name="文本框 203779"/>
          <p:cNvSpPr txBox="1"/>
          <p:nvPr/>
        </p:nvSpPr>
        <p:spPr>
          <a:xfrm>
            <a:off x="90170" y="1899920"/>
            <a:ext cx="1013460" cy="52863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5400" b="1" dirty="0">
                <a:latin typeface="Times New Roman" panose="02020603050405020304" pitchFamily="18" charset="0"/>
                <a:ea typeface="隶书" pitchFamily="49" charset="-122"/>
              </a:rPr>
              <a:t>梅花香自苦寒来</a:t>
            </a:r>
            <a:endParaRPr lang="zh-CN" altLang="en-US" sz="54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3" name="图片 2" descr="timg (2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6680" y="1900555"/>
            <a:ext cx="4753610" cy="4794885"/>
          </a:xfrm>
          <a:prstGeom prst="rect">
            <a:avLst/>
          </a:prstGeom>
        </p:spPr>
      </p:pic>
      <p:pic>
        <p:nvPicPr>
          <p:cNvPr id="4" name="图片 3" descr="timg (2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335" y="1899285"/>
            <a:ext cx="5316855" cy="49587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9" grpId="0"/>
      <p:bldP spid="20378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5346" name="文本占位符 185345"/>
          <p:cNvSpPr>
            <a:spLocks noGrp="1" noRot="1"/>
          </p:cNvSpPr>
          <p:nvPr>
            <p:ph type="body" idx="1"/>
          </p:nvPr>
        </p:nvSpPr>
        <p:spPr>
          <a:xfrm>
            <a:off x="52705" y="150495"/>
            <a:ext cx="11823065" cy="4608195"/>
          </a:xfrm>
        </p:spPr>
        <p:txBody>
          <a:bodyPr>
            <a:noAutofit/>
          </a:bodyPr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故天将降大任于是人也，必先苦其心志，劳其筋骨，饿其体肤，空乏其身，行拂乱其所为。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孟子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业精求勤荒于嬉，行成与思毁于随。                   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韩愈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5347" name="矩形 185346"/>
          <p:cNvSpPr/>
          <p:nvPr/>
        </p:nvSpPr>
        <p:spPr>
          <a:xfrm>
            <a:off x="173355" y="3479165"/>
            <a:ext cx="1184529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4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这些都说明了苦难并非全是坏事。只要我们善于化苦难为动力，则苦难就会成为成功的垫脚石。</a:t>
            </a:r>
            <a:endParaRPr lang="zh-CN" altLang="en-US" sz="4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5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5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5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5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5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5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6" grpId="0" build="p"/>
      <p:bldP spid="185347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4930" name="图片 124929" descr="JSK16-0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" y="0"/>
            <a:ext cx="1194054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931" name="标题 124930"/>
          <p:cNvSpPr>
            <a:spLocks noGrp="1" noRot="1"/>
          </p:cNvSpPr>
          <p:nvPr>
            <p:ph type="ctrTitle"/>
          </p:nvPr>
        </p:nvSpPr>
        <p:spPr>
          <a:xfrm>
            <a:off x="5486400" y="1676400"/>
            <a:ext cx="4724400" cy="3381375"/>
          </a:xfrm>
        </p:spPr>
        <p:txBody>
          <a:bodyPr wrap="square" anchor="ctr"/>
          <a:p>
            <a:pPr algn="l" defTabSz="914400">
              <a:buSzPct val="100000"/>
            </a:pPr>
            <a:r>
              <a:rPr lang="en-US" altLang="zh-CN" sz="5400" kern="1200" baseline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5400" kern="1200" baseline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4932" name="副标题 124931"/>
          <p:cNvSpPr>
            <a:spLocks noGrp="1" noRot="1"/>
          </p:cNvSpPr>
          <p:nvPr>
            <p:ph type="subTitle" idx="1"/>
          </p:nvPr>
        </p:nvSpPr>
        <p:spPr>
          <a:xfrm>
            <a:off x="2895600" y="1828800"/>
            <a:ext cx="1371600" cy="3276600"/>
          </a:xfrm>
        </p:spPr>
        <p:txBody>
          <a:bodyPr anchor="t"/>
          <a:p>
            <a:pPr defTabSz="914400">
              <a:buSzPct val="100000"/>
            </a:pPr>
            <a:r>
              <a:rPr lang="en-US" altLang="zh-CN" sz="8800" b="1" kern="1200" baseline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 </a:t>
            </a:r>
            <a:endParaRPr lang="en-US" altLang="zh-CN" sz="8800" b="1" kern="1200" baseline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24933" name="文本框 124932"/>
          <p:cNvSpPr txBox="1"/>
          <p:nvPr/>
        </p:nvSpPr>
        <p:spPr>
          <a:xfrm>
            <a:off x="5592763" y="1341438"/>
            <a:ext cx="4679950" cy="4831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劝    学   </a:t>
            </a:r>
            <a:r>
              <a:rPr lang="zh-CN" altLang="en-US" sz="2400" b="1" dirty="0">
                <a:solidFill>
                  <a:srgbClr val="990099"/>
                </a:solidFill>
                <a:latin typeface="Arial" panose="020B0604020202020204" pitchFamily="34" charset="0"/>
              </a:rPr>
              <a:t>颜真卿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三更灯火五更鸡，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正是男儿读书时。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黑发不知勤学早，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白首方悔读书迟。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 (2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8490" y="13335"/>
            <a:ext cx="6797040" cy="6816090"/>
          </a:xfrm>
          <a:prstGeom prst="rect">
            <a:avLst/>
          </a:prstGeom>
        </p:spPr>
      </p:pic>
      <p:pic>
        <p:nvPicPr>
          <p:cNvPr id="2" name="图片 1" descr="timg (2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05" y="12700"/>
            <a:ext cx="5713095" cy="6816725"/>
          </a:xfrm>
          <a:prstGeom prst="rect">
            <a:avLst/>
          </a:prstGeom>
        </p:spPr>
      </p:pic>
      <p:sp>
        <p:nvSpPr>
          <p:cNvPr id="202754" name="矩形 202753"/>
          <p:cNvSpPr/>
          <p:nvPr/>
        </p:nvSpPr>
        <p:spPr>
          <a:xfrm>
            <a:off x="400685" y="132398"/>
            <a:ext cx="2952750" cy="216058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中宋" charset="0"/>
                <a:ea typeface="华文中宋" charset="0"/>
              </a:rPr>
              <a:t>赠言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中宋" charset="0"/>
              <a:ea typeface="华文中宋" charset="0"/>
            </a:endParaRPr>
          </a:p>
        </p:txBody>
      </p:sp>
      <p:sp>
        <p:nvSpPr>
          <p:cNvPr id="202755" name="矩形 202754"/>
          <p:cNvSpPr/>
          <p:nvPr/>
        </p:nvSpPr>
        <p:spPr>
          <a:xfrm rot="5400000">
            <a:off x="7844790" y="2258695"/>
            <a:ext cx="6329680" cy="207772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书山有路</a:t>
            </a:r>
            <a:r>
              <a:rPr lang="zh-CN" altLang="en-US" sz="3600" b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B2B2B2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勤</a:t>
            </a:r>
            <a:r>
              <a:rPr lang="zh-CN" altLang="en-US" sz="3600" b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为径</a:t>
            </a:r>
            <a:endParaRPr lang="zh-CN" altLang="en-US" sz="3600" b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endParaRPr lang="zh-CN" altLang="en-US" sz="3600" b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学海无涯</a:t>
            </a:r>
            <a:r>
              <a:rPr lang="zh-CN" altLang="en-US" sz="3600" b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B2B2B2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苦</a:t>
            </a:r>
            <a:r>
              <a:rPr lang="zh-CN" altLang="en-US" sz="3600" b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作舟</a:t>
            </a:r>
            <a:endParaRPr lang="zh-CN" altLang="en-US" sz="3600" b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/>
      <p:bldP spid="2027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矩形 147457"/>
          <p:cNvSpPr/>
          <p:nvPr/>
        </p:nvSpPr>
        <p:spPr>
          <a:xfrm>
            <a:off x="2751138" y="473393"/>
            <a:ext cx="7272337" cy="25209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汉仪秀英体简" charset="0"/>
                <a:ea typeface="汉仪秀英体简" charset="0"/>
              </a:rPr>
              <a:t>送东阳马生序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汉仪秀英体简" charset="0"/>
              <a:ea typeface="汉仪秀英体简" charset="0"/>
            </a:endParaRPr>
          </a:p>
        </p:txBody>
      </p:sp>
      <p:sp>
        <p:nvSpPr>
          <p:cNvPr id="147459" name="矩形 147458"/>
          <p:cNvSpPr/>
          <p:nvPr/>
        </p:nvSpPr>
        <p:spPr>
          <a:xfrm>
            <a:off x="6743700" y="4647566"/>
            <a:ext cx="251777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80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宋濂 </a:t>
            </a:r>
            <a:endParaRPr lang="zh-CN" altLang="en-US" sz="80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" y="-38735"/>
            <a:ext cx="12049760" cy="68922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 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42545"/>
            <a:ext cx="11943080" cy="67735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0230" y="182880"/>
            <a:ext cx="4246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听读朗读</a:t>
            </a:r>
            <a:endParaRPr lang="zh-CN" altLang="zh-CN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70230" y="182880"/>
            <a:ext cx="4246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读准字音</a:t>
            </a:r>
            <a:endParaRPr lang="zh-CN" altLang="zh-CN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6019" name="文本框 86018"/>
          <p:cNvSpPr txBox="1"/>
          <p:nvPr/>
        </p:nvSpPr>
        <p:spPr>
          <a:xfrm>
            <a:off x="1791335" y="1504950"/>
            <a:ext cx="798068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    </a:t>
            </a:r>
            <a:r>
              <a:rPr lang="en-US" altLang="zh-CN" sz="40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1.</a:t>
            </a:r>
            <a:r>
              <a:rPr lang="zh-CN" altLang="en-US" sz="40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余幼时即</a:t>
            </a:r>
            <a:r>
              <a:rPr lang="zh-CN" altLang="en-US" sz="40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嗜</a:t>
            </a:r>
            <a:r>
              <a:rPr lang="zh-CN" altLang="en-US" sz="40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学。家贫，无从致书以观，每假借于藏书之家，手自笔录，计日以</a:t>
            </a:r>
            <a:r>
              <a:rPr lang="zh-CN" altLang="en-US" sz="40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还</a:t>
            </a:r>
            <a:r>
              <a:rPr lang="zh-CN" altLang="en-US" sz="40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。天大寒，</a:t>
            </a:r>
            <a:r>
              <a:rPr lang="zh-CN" altLang="en-US" sz="40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砚</a:t>
            </a:r>
            <a:r>
              <a:rPr lang="zh-CN" altLang="en-US" sz="40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冰坚，手指不可屈伸，</a:t>
            </a:r>
            <a:r>
              <a:rPr lang="zh-CN" altLang="en-US" sz="40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弗</a:t>
            </a:r>
            <a:r>
              <a:rPr lang="zh-CN" altLang="en-US" sz="40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之</a:t>
            </a:r>
            <a:r>
              <a:rPr lang="zh-CN" altLang="en-US" sz="40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怠</a:t>
            </a:r>
            <a:r>
              <a:rPr lang="zh-CN" altLang="en-US" sz="40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。录毕，走送了，不敢稍</a:t>
            </a:r>
            <a:r>
              <a:rPr lang="zh-CN" altLang="en-US" sz="4000" b="1" dirty="0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逾</a:t>
            </a:r>
            <a:r>
              <a:rPr lang="zh-CN" altLang="en-US" sz="4000" b="1" dirty="0">
                <a:solidFill>
                  <a:srgbClr val="0000FF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约。以是人多以书假余，余因得遍观群书。</a:t>
            </a:r>
            <a:endParaRPr lang="zh-CN" altLang="en-US" sz="4000" b="1" dirty="0">
              <a:solidFill>
                <a:srgbClr val="0000FF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683250" y="399415"/>
            <a:ext cx="1705610" cy="673100"/>
          </a:xfrm>
          <a:prstGeom prst="wedgeRoundRectCallout">
            <a:avLst>
              <a:gd name="adj1" fmla="val -64668"/>
              <a:gd name="adj2" fmla="val 16037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sh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ì</a:t>
            </a:r>
            <a:endParaRPr lang="en-US" altLang="en-US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72110" y="1737360"/>
            <a:ext cx="1705610" cy="673100"/>
          </a:xfrm>
          <a:prstGeom prst="wedgeRoundRectCallout">
            <a:avLst>
              <a:gd name="adj1" fmla="val 233544"/>
              <a:gd name="adj2" fmla="val 173773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hu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á</a:t>
            </a:r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n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9772015" y="2103755"/>
            <a:ext cx="1705610" cy="673100"/>
          </a:xfrm>
          <a:prstGeom prst="wedgeRoundRectCallout">
            <a:avLst>
              <a:gd name="adj1" fmla="val -136597"/>
              <a:gd name="adj2" fmla="val 118207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à</a:t>
            </a:r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n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00660" y="3502660"/>
            <a:ext cx="1705610" cy="673100"/>
          </a:xfrm>
          <a:prstGeom prst="wedgeRoundRectCallout">
            <a:avLst>
              <a:gd name="adj1" fmla="val 261578"/>
              <a:gd name="adj2" fmla="val 11509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f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ú</a:t>
            </a:r>
            <a:endParaRPr lang="en-US" altLang="en-US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9772015" y="3502660"/>
            <a:ext cx="1705610" cy="673100"/>
          </a:xfrm>
          <a:prstGeom prst="wedgeRoundRectCallout">
            <a:avLst>
              <a:gd name="adj1" fmla="val -214668"/>
              <a:gd name="adj2" fmla="val 9245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d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à</a:t>
            </a:r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i</a:t>
            </a:r>
            <a:endParaRPr lang="en-US" altLang="zh-CN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510780" y="4986020"/>
            <a:ext cx="1409065" cy="673100"/>
          </a:xfrm>
          <a:prstGeom prst="wedgeRoundRectCallout">
            <a:avLst>
              <a:gd name="adj1" fmla="val -206872"/>
              <a:gd name="adj2" fmla="val -99622"/>
              <a:gd name="adj3" fmla="val 16667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en-US" sz="4800" b="1" err="1">
                <a:solidFill>
                  <a:srgbClr val="FF0000"/>
                </a:solidFill>
                <a:latin typeface="Comic Sans MS" panose="030F0702030302020204" pitchFamily="66" charset="0"/>
                <a:ea typeface="黑体" panose="02010609060101010101" pitchFamily="2" charset="-122"/>
                <a:sym typeface="+mn-ea"/>
              </a:rPr>
              <a:t>ú</a:t>
            </a:r>
            <a:endParaRPr lang="en-US" altLang="en-US" sz="4800" b="1" err="1">
              <a:solidFill>
                <a:srgbClr val="FF0000"/>
              </a:solidFill>
              <a:latin typeface="Comic Sans MS" panose="030F0702030302020204" pitchFamily="66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7103</Words>
  <Application>WPS 演示</Application>
  <PresentationFormat>宽屏</PresentationFormat>
  <Paragraphs>834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92" baseType="lpstr">
      <vt:lpstr>Arial</vt:lpstr>
      <vt:lpstr>宋体</vt:lpstr>
      <vt:lpstr>Wingdings</vt:lpstr>
      <vt:lpstr>华文新魏</vt:lpstr>
      <vt:lpstr>华文新魏</vt:lpstr>
      <vt:lpstr>隶书</vt:lpstr>
      <vt:lpstr>楷体</vt:lpstr>
      <vt:lpstr>汉仪秀英体简</vt:lpstr>
      <vt:lpstr>华文行楷</vt:lpstr>
      <vt:lpstr>Times New Roman</vt:lpstr>
      <vt:lpstr>黑体</vt:lpstr>
      <vt:lpstr>楷体_GB2312</vt:lpstr>
      <vt:lpstr>Comic Sans MS</vt:lpstr>
      <vt:lpstr>Segoe Print</vt:lpstr>
      <vt:lpstr>微软雅黑</vt:lpstr>
      <vt:lpstr>Arial Unicode MS</vt:lpstr>
      <vt:lpstr>Calibri Light</vt:lpstr>
      <vt:lpstr>Calibri</vt:lpstr>
      <vt:lpstr>幼圆</vt:lpstr>
      <vt:lpstr>Wingdings</vt:lpstr>
      <vt:lpstr>华文中宋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"韦编三绝"</vt:lpstr>
      <vt:lpstr>"画荻教子"</vt:lpstr>
      <vt:lpstr>"韦编三绝"</vt:lpstr>
      <vt:lpstr>PowerPoint 演示文稿</vt:lpstr>
      <vt:lpstr>PowerPoint 演示文稿</vt:lpstr>
      <vt:lpstr>PowerPoint 演示文稿</vt:lpstr>
      <vt:lpstr>   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空谷幽兰</cp:lastModifiedBy>
  <cp:revision>72</cp:revision>
  <dcterms:created xsi:type="dcterms:W3CDTF">2018-10-24T05:54:00Z</dcterms:created>
  <dcterms:modified xsi:type="dcterms:W3CDTF">2018-11-04T14:02:11Z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