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95" r:id="rId2"/>
    <p:sldId id="267" r:id="rId3"/>
    <p:sldId id="257" r:id="rId4"/>
    <p:sldId id="310" r:id="rId5"/>
    <p:sldId id="273" r:id="rId6"/>
    <p:sldId id="355" r:id="rId7"/>
    <p:sldId id="357" r:id="rId8"/>
    <p:sldId id="358" r:id="rId9"/>
    <p:sldId id="259" r:id="rId10"/>
    <p:sldId id="297" r:id="rId11"/>
    <p:sldId id="298" r:id="rId12"/>
    <p:sldId id="260" r:id="rId13"/>
    <p:sldId id="308" r:id="rId14"/>
    <p:sldId id="309" r:id="rId15"/>
    <p:sldId id="300" r:id="rId16"/>
    <p:sldId id="301" r:id="rId17"/>
    <p:sldId id="302" r:id="rId18"/>
    <p:sldId id="303" r:id="rId19"/>
    <p:sldId id="322" r:id="rId20"/>
    <p:sldId id="324" r:id="rId21"/>
    <p:sldId id="326" r:id="rId22"/>
    <p:sldId id="328" r:id="rId23"/>
    <p:sldId id="330" r:id="rId24"/>
    <p:sldId id="332" r:id="rId25"/>
    <p:sldId id="334" r:id="rId26"/>
    <p:sldId id="335" r:id="rId27"/>
    <p:sldId id="341" r:id="rId28"/>
    <p:sldId id="342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51" r:id="rId37"/>
    <p:sldId id="352" r:id="rId38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tags" Target="tags/tag241.xml" /><Relationship Id="rId4" Type="http://schemas.openxmlformats.org/officeDocument/2006/relationships/slide" Target="slides/slide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6.xml" /><Relationship Id="rId3" Type="http://schemas.openxmlformats.org/officeDocument/2006/relationships/tags" Target="../tags/tag7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.png" /><Relationship Id="rId11" Type="http://schemas.openxmlformats.org/officeDocument/2006/relationships/tags" Target="../tags/tag168.xml" /><Relationship Id="rId2" Type="http://schemas.openxmlformats.org/officeDocument/2006/relationships/tags" Target="../tags/tag160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9.xml" /><Relationship Id="rId3" Type="http://schemas.openxmlformats.org/officeDocument/2006/relationships/tags" Target="../tags/tag18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8.xml" /><Relationship Id="rId3" Type="http://schemas.openxmlformats.org/officeDocument/2006/relationships/image" Target="../media/image1.jpeg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0.xml" /><Relationship Id="rId3" Type="http://schemas.openxmlformats.org/officeDocument/2006/relationships/tags" Target="../tags/tag22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90.xml" /><Relationship Id="rId11" Type="http://schemas.openxmlformats.org/officeDocument/2006/relationships/tags" Target="../tags/tag91.xml" /><Relationship Id="rId12" Type="http://schemas.openxmlformats.org/officeDocument/2006/relationships/tags" Target="../tags/tag9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2.xml" /><Relationship Id="rId3" Type="http://schemas.openxmlformats.org/officeDocument/2006/relationships/tags" Target="../tags/tag22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4.xml" /><Relationship Id="rId3" Type="http://schemas.openxmlformats.org/officeDocument/2006/relationships/tags" Target="../tags/tag22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2.xml" /><Relationship Id="rId3" Type="http://schemas.openxmlformats.org/officeDocument/2006/relationships/tags" Target="../tags/tag23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4.xml" /><Relationship Id="rId3" Type="http://schemas.openxmlformats.org/officeDocument/2006/relationships/tags" Target="../tags/tag2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6.xml" /><Relationship Id="rId3" Type="http://schemas.openxmlformats.org/officeDocument/2006/relationships/tags" Target="../tags/tag23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image" Target="../media/image3.png" /><Relationship Id="rId5" Type="http://schemas.openxmlformats.org/officeDocument/2006/relationships/tags" Target="../tags/tag24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4.xml" /><Relationship Id="rId11" Type="http://schemas.openxmlformats.org/officeDocument/2006/relationships/tags" Target="../tags/tag105.xml" /><Relationship Id="rId12" Type="http://schemas.openxmlformats.org/officeDocument/2006/relationships/tags" Target="../tags/tag106.xml" /><Relationship Id="rId13" Type="http://schemas.openxmlformats.org/officeDocument/2006/relationships/tags" Target="../tags/tag107.xml" /><Relationship Id="rId14" Type="http://schemas.openxmlformats.org/officeDocument/2006/relationships/tags" Target="../tags/tag108.xml" /><Relationship Id="rId15" Type="http://schemas.openxmlformats.org/officeDocument/2006/relationships/tags" Target="../tags/tag109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29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tags" Target="../tags/tag144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WordArt 4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2640013" y="1484313"/>
            <a:ext cx="6624637" cy="3887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46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说明文阅读说明方法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标题 4710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50875" y="207010"/>
            <a:ext cx="10515600" cy="13255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中考题型</a:t>
            </a:r>
            <a:endParaRPr lang="zh-CN" altLang="en-US" sz="7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2227" name="文本占位符 47106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wrap="square" lIns="91440" tIns="45720" rIns="91440" bIns="45720" anchor="t"/>
          <a:lstStyle/>
          <a:p>
            <a:pPr eaLnBrk="1" hangingPunct="1">
              <a:buClr>
                <a:schemeClr val="folHlink"/>
              </a:buClr>
            </a:pPr>
            <a:r>
              <a:rPr lang="en-US" altLang="zh-CN" sz="4000"/>
              <a:t>1</a:t>
            </a:r>
            <a:r>
              <a:rPr lang="zh-CN" altLang="en-US" sz="4000"/>
              <a:t>、</a:t>
            </a:r>
            <a:r>
              <a:rPr lang="zh-CN" altLang="en-US" sz="4000">
                <a:solidFill>
                  <a:srgbClr val="FF0000"/>
                </a:solidFill>
              </a:rPr>
              <a:t>划线</a:t>
            </a:r>
            <a:r>
              <a:rPr lang="zh-CN" altLang="en-US" sz="4000"/>
              <a:t>句子</a:t>
            </a:r>
            <a:r>
              <a:rPr lang="zh-CN" altLang="en-US" sz="4000">
                <a:solidFill>
                  <a:srgbClr val="FF0000"/>
                </a:solidFill>
              </a:rPr>
              <a:t>主要</a:t>
            </a:r>
            <a:r>
              <a:rPr lang="zh-CN" altLang="en-US" sz="4000"/>
              <a:t>运用了什么说明方法？其作用是什么？</a:t>
            </a:r>
            <a:endParaRPr lang="zh-CN" altLang="en-US" sz="4000"/>
          </a:p>
          <a:p>
            <a:pPr eaLnBrk="1" hangingPunct="1">
              <a:buClr>
                <a:schemeClr val="folHlink"/>
              </a:buClr>
            </a:pPr>
            <a:r>
              <a:rPr lang="en-US" altLang="zh-CN" sz="4000"/>
              <a:t>2</a:t>
            </a:r>
            <a:r>
              <a:rPr lang="zh-CN" altLang="en-US" sz="4000"/>
              <a:t>、</a:t>
            </a:r>
            <a:r>
              <a:rPr lang="en-US" altLang="zh-CN" sz="4000"/>
              <a:t>ⅩⅩ</a:t>
            </a:r>
            <a:r>
              <a:rPr lang="zh-CN" altLang="en-US" sz="4000"/>
              <a:t>段中使用了什么说明方法？试举</a:t>
            </a:r>
            <a:r>
              <a:rPr lang="zh-CN" altLang="en-US" sz="4000">
                <a:solidFill>
                  <a:srgbClr val="FF0000"/>
                </a:solidFill>
              </a:rPr>
              <a:t>一例</a:t>
            </a:r>
            <a:r>
              <a:rPr lang="zh-CN" altLang="en-US" sz="4000"/>
              <a:t>分析其作用。</a:t>
            </a:r>
            <a:endParaRPr lang="zh-CN" altLang="en-US" sz="4000"/>
          </a:p>
          <a:p>
            <a:pPr eaLnBrk="1" hangingPunct="1">
              <a:buClr>
                <a:schemeClr val="folHlink"/>
              </a:buClr>
            </a:pPr>
            <a:r>
              <a:rPr lang="en-US" altLang="zh-CN" sz="4000"/>
              <a:t>3</a:t>
            </a:r>
            <a:r>
              <a:rPr lang="zh-CN" altLang="en-US" sz="4000"/>
              <a:t>、文章（段）</a:t>
            </a:r>
            <a:r>
              <a:rPr lang="zh-CN" altLang="en-US" sz="4000">
                <a:solidFill>
                  <a:srgbClr val="FF0000"/>
                </a:solidFill>
              </a:rPr>
              <a:t>主要</a:t>
            </a:r>
            <a:r>
              <a:rPr lang="zh-CN" altLang="en-US" sz="4000"/>
              <a:t>（</a:t>
            </a:r>
            <a:r>
              <a:rPr lang="zh-CN" altLang="en-US" sz="4000">
                <a:solidFill>
                  <a:srgbClr val="FF0000"/>
                </a:solidFill>
              </a:rPr>
              <a:t>哪种</a:t>
            </a:r>
            <a:r>
              <a:rPr lang="zh-CN" altLang="en-US" sz="4000"/>
              <a:t>、</a:t>
            </a:r>
            <a:r>
              <a:rPr lang="zh-CN" altLang="en-US" sz="4000">
                <a:solidFill>
                  <a:srgbClr val="FF0000"/>
                </a:solidFill>
              </a:rPr>
              <a:t>哪些</a:t>
            </a:r>
            <a:r>
              <a:rPr lang="zh-CN" altLang="en-US" sz="4000"/>
              <a:t>）运用了什么说明方法？试举例分析其作用。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标题 4915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答题步骤：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3251" name="文本占位符 49154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wrap="square" lIns="91440" tIns="45720" rIns="91440" bIns="45720" anchor="t"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folHlink"/>
              </a:buClr>
              <a:buSzTx/>
              <a:buNone/>
            </a:pPr>
            <a:r>
              <a:rPr lang="zh-CN" altLang="en-US" sz="4000"/>
              <a:t>第一步：</a:t>
            </a:r>
            <a:r>
              <a:rPr lang="zh-CN" altLang="en-US" sz="4000">
                <a:solidFill>
                  <a:srgbClr val="FF0000"/>
                </a:solidFill>
              </a:rPr>
              <a:t>判断</a:t>
            </a:r>
            <a:r>
              <a:rPr lang="zh-CN" altLang="en-US" sz="4000"/>
              <a:t>说明方法</a:t>
            </a:r>
            <a:endParaRPr lang="zh-CN" altLang="en-US" sz="400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folHlink"/>
              </a:buClr>
              <a:buSzTx/>
              <a:buNone/>
            </a:pPr>
            <a:r>
              <a:rPr lang="zh-CN" altLang="en-US" sz="4000"/>
              <a:t>第二步：找出体现说明方法作用的</a:t>
            </a:r>
            <a:r>
              <a:rPr lang="zh-CN" altLang="en-US" sz="4000">
                <a:solidFill>
                  <a:srgbClr val="FF0000"/>
                </a:solidFill>
              </a:rPr>
              <a:t>关键词</a:t>
            </a:r>
            <a:endParaRPr lang="zh-CN" altLang="en-US" sz="400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folHlink"/>
              </a:buClr>
              <a:buSzTx/>
              <a:buNone/>
            </a:pPr>
            <a:r>
              <a:rPr lang="zh-CN" altLang="en-US" sz="4000"/>
              <a:t>第三步：</a:t>
            </a:r>
            <a:r>
              <a:rPr lang="zh-CN" altLang="en-US" sz="3600"/>
              <a:t>结合具体说明对象或说明</a:t>
            </a:r>
            <a:r>
              <a:rPr lang="zh-CN" altLang="en-US" sz="3600">
                <a:solidFill>
                  <a:srgbClr val="FF0000"/>
                </a:solidFill>
              </a:rPr>
              <a:t>内容</a:t>
            </a:r>
            <a:r>
              <a:rPr lang="zh-CN" altLang="en-US" sz="3600"/>
              <a:t>分析说明方法的</a:t>
            </a:r>
            <a:r>
              <a:rPr lang="zh-CN" altLang="en-US" sz="3600">
                <a:solidFill>
                  <a:srgbClr val="FF0000"/>
                </a:solidFill>
              </a:rPr>
              <a:t>作用</a:t>
            </a:r>
            <a:r>
              <a:rPr lang="zh-CN" altLang="en-US" sz="3600"/>
              <a:t>（结合语境概括说明内容）</a:t>
            </a:r>
            <a:endParaRPr lang="zh-CN" altLang="en-US" sz="3600"/>
          </a:p>
          <a:p>
            <a:pPr eaLnBrk="1" hangingPunct="1">
              <a:lnSpc>
                <a:spcPct val="90000"/>
              </a:lnSpc>
              <a:buClr>
                <a:schemeClr val="folHlink"/>
              </a:buClr>
            </a:pP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1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0417" y="410422"/>
            <a:ext cx="10797116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6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答题格式：</a:t>
            </a:r>
            <a:endParaRPr kumimoji="0" lang="zh-CN" altLang="en-US" sz="6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"/>
          <p:cNvSpPr txBox="1"/>
          <p:nvPr>
            <p:custDataLst>
              <p:tags r:id="rId4"/>
            </p:custDataLst>
          </p:nvPr>
        </p:nvSpPr>
        <p:spPr>
          <a:xfrm>
            <a:off x="800100" y="2392680"/>
            <a:ext cx="99371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运用了</a:t>
            </a:r>
            <a:r>
              <a:rPr lang="en-US" altLang="zh-CN" sz="4400" b="1">
                <a:solidFill>
                  <a:srgbClr val="FF0000"/>
                </a:solidFill>
              </a:rPr>
              <a:t>······</a:t>
            </a:r>
            <a:r>
              <a:rPr lang="zh-CN" altLang="en-US" sz="4400" b="1">
                <a:solidFill>
                  <a:srgbClr val="FF0000"/>
                </a:solidFill>
              </a:rPr>
              <a:t>（说明方法）</a:t>
            </a:r>
            <a:r>
              <a:rPr lang="en-US" altLang="zh-CN" sz="4400" b="1">
                <a:solidFill>
                  <a:srgbClr val="FF0000"/>
                </a:solidFill>
              </a:rPr>
              <a:t>+</a:t>
            </a:r>
            <a:r>
              <a:rPr lang="zh-CN" altLang="en-US" sz="4400" b="1">
                <a:solidFill>
                  <a:srgbClr val="FF0000"/>
                </a:solidFill>
              </a:rPr>
              <a:t>（表达效果）</a:t>
            </a:r>
            <a:r>
              <a:rPr lang="en-US" altLang="zh-CN" sz="4400" b="1">
                <a:solidFill>
                  <a:srgbClr val="FF0000"/>
                </a:solidFill>
              </a:rPr>
              <a:t>······</a:t>
            </a:r>
            <a:r>
              <a:rPr lang="zh-CN" altLang="en-US" sz="4400" b="1">
                <a:solidFill>
                  <a:srgbClr val="FF0000"/>
                </a:solidFill>
              </a:rPr>
              <a:t>说明了（对象）</a:t>
            </a:r>
            <a:r>
              <a:rPr lang="en-US" altLang="zh-CN" sz="4400" b="1">
                <a:solidFill>
                  <a:srgbClr val="FF0000"/>
                </a:solidFill>
              </a:rPr>
              <a:t>·······</a:t>
            </a:r>
            <a:r>
              <a:rPr lang="zh-CN" altLang="en-US" sz="4400" b="1">
                <a:solidFill>
                  <a:srgbClr val="FF0000"/>
                </a:solidFill>
              </a:rPr>
              <a:t>的</a:t>
            </a:r>
            <a:r>
              <a:rPr lang="en-US" altLang="zh-CN" sz="4400" b="1">
                <a:solidFill>
                  <a:srgbClr val="FF0000"/>
                </a:solidFill>
              </a:rPr>
              <a:t>······</a:t>
            </a:r>
            <a:r>
              <a:rPr lang="zh-CN" altLang="en-US" sz="4400" b="1">
                <a:solidFill>
                  <a:srgbClr val="FF0000"/>
                </a:solidFill>
              </a:rPr>
              <a:t>特点。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内容占位符 27649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87375" y="1325245"/>
            <a:ext cx="11298555" cy="5446395"/>
          </a:xfrm>
          <a:solidFill>
            <a:schemeClr val="bg1"/>
          </a:solidFill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①举例子：通过举……的例子，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具体直观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地说明了……的特征(道理)，使说明更具体，更有说服力。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②分类别：为了说明……的特征(道理)，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条理清晰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地从……方面分门别类加以说明，使说明更有条理性。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③列数字：用具体的数据，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科学、准确、具体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地说明了……的特征(道理)，使说明更准确、更有说服力。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④作比较：把……和……加以比较，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突出强调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了……的特征(道理)，使说明更加具体深刻。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27650"/>
          <p:cNvSpPr txBox="1"/>
          <p:nvPr>
            <p:custDataLst>
              <p:tags r:id="rId4"/>
            </p:custDataLst>
          </p:nvPr>
        </p:nvSpPr>
        <p:spPr>
          <a:xfrm>
            <a:off x="270510" y="218440"/>
            <a:ext cx="445008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牢记答题格式：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1" name="文本占位符 7373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30555" y="471805"/>
            <a:ext cx="10728325" cy="4779645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⑤下定义：……是……，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科学准确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揭示了……的本质特征。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⑥打比方：将……比作……，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形象生动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地说明了……的特征(道理)，使说明的内容更形象可感。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⑦作诠释：（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解释说明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...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使……(要说明的事物)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浅显易懂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，概念清楚。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⑧引用（引资料）：引用名言、格言、谚语等生动地说明了……的特征(道理)，使说明更有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说服力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。引用神话传说、新闻、谜语等，生动地说明了……的特征(道理)，增强了说明文的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趣味性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2" name="文本框 73731"/>
          <p:cNvSpPr txBox="1"/>
          <p:nvPr>
            <p:custDataLst>
              <p:tags r:id="rId4"/>
            </p:custDataLst>
          </p:nvPr>
        </p:nvSpPr>
        <p:spPr>
          <a:xfrm>
            <a:off x="1789748" y="5251450"/>
            <a:ext cx="754888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关键词（术语）</a:t>
            </a:r>
            <a:r>
              <a:rPr lang="zh-CN" altLang="en-US" sz="4000" b="0">
                <a:latin typeface="黑体" panose="02010609060101010101" pitchFamily="49" charset="-122"/>
                <a:ea typeface="黑体" panose="02010609060101010101" pitchFamily="49" charset="-122"/>
              </a:rPr>
              <a:t>+说明对象的特征</a:t>
            </a:r>
            <a:endParaRPr lang="zh-CN" altLang="en-US" sz="40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9" name="文本框 12289"/>
          <p:cNvSpPr/>
          <p:nvPr>
            <p:custDataLst>
              <p:tags r:id="rId3"/>
            </p:custDataLst>
          </p:nvPr>
        </p:nvSpPr>
        <p:spPr>
          <a:xfrm>
            <a:off x="132715" y="1557655"/>
            <a:ext cx="11668125" cy="452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fontAlgn="base">
              <a:lnSpc>
                <a:spcPct val="100000"/>
              </a:lnSpc>
              <a:spcBef>
                <a:spcPct val="0"/>
              </a:spcBef>
            </a:pP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赵州桥非常雄伟，全长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50.82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米，两端宽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9.6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米，中部略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窄，宽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米。                           （      ）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fontAlgn="base">
              <a:lnSpc>
                <a:spcPct val="100000"/>
              </a:lnSpc>
              <a:spcBef>
                <a:spcPct val="0"/>
              </a:spcBef>
            </a:pP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唐朝的张嘉贞说它“制造奇特，人不知其所以为”  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 ）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fontAlgn="base">
              <a:lnSpc>
                <a:spcPct val="100000"/>
              </a:lnSpc>
              <a:spcBef>
                <a:spcPct val="0"/>
              </a:spcBef>
            </a:pP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石拱桥的桥洞成弧形，就像虹。          （      ）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永定河发水时，来势很猛，以前两岸河堤常被冲毁，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但是这座桥从没出过事，足见它的坚固。  （      ）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我国的石拱桥几乎到处都有。这些桥大小不一，形式多  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样，有许多是惊人的杰作。其中最著名的当推河北省赵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县的赵州桥，还有北京丰台区的卢沟桥。  （      ）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0" name="文本框 12290"/>
          <p:cNvSpPr/>
          <p:nvPr>
            <p:custDataLst>
              <p:tags r:id="rId4"/>
            </p:custDataLst>
          </p:nvPr>
        </p:nvSpPr>
        <p:spPr>
          <a:xfrm>
            <a:off x="840105" y="419100"/>
            <a:ext cx="9899650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0000"/>
                </a:solidFill>
                <a:ea typeface="隶书" pitchFamily="49" charset="-122"/>
              </a:rPr>
              <a:t>判断下面几段文字分别运用了什么说明方法</a:t>
            </a:r>
            <a:endParaRPr lang="zh-CN" altLang="en-US" sz="4000" b="1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7171" name="文本框 12291"/>
          <p:cNvSpPr/>
          <p:nvPr>
            <p:custDataLst>
              <p:tags r:id="rId5"/>
            </p:custDataLst>
          </p:nvPr>
        </p:nvSpPr>
        <p:spPr>
          <a:xfrm>
            <a:off x="8774113" y="2150745"/>
            <a:ext cx="12239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2400" b="1">
                <a:solidFill>
                  <a:srgbClr val="0000FF"/>
                </a:solidFill>
              </a:rPr>
              <a:t>列数字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7172" name="文本框 12292"/>
          <p:cNvSpPr/>
          <p:nvPr>
            <p:custDataLst>
              <p:tags r:id="rId6"/>
            </p:custDataLst>
          </p:nvPr>
        </p:nvSpPr>
        <p:spPr>
          <a:xfrm>
            <a:off x="9164003" y="2611120"/>
            <a:ext cx="12239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2400" b="1">
                <a:solidFill>
                  <a:srgbClr val="0000FF"/>
                </a:solidFill>
              </a:rPr>
              <a:t>引用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7173" name="文本框 12293"/>
          <p:cNvSpPr/>
          <p:nvPr>
            <p:custDataLst>
              <p:tags r:id="rId7"/>
            </p:custDataLst>
          </p:nvPr>
        </p:nvSpPr>
        <p:spPr>
          <a:xfrm>
            <a:off x="8774113" y="3071178"/>
            <a:ext cx="12239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2400" b="1">
                <a:solidFill>
                  <a:srgbClr val="0000FF"/>
                </a:solidFill>
              </a:rPr>
              <a:t>打比方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7174" name="文本框 12294"/>
          <p:cNvSpPr/>
          <p:nvPr>
            <p:custDataLst>
              <p:tags r:id="rId8"/>
            </p:custDataLst>
          </p:nvPr>
        </p:nvSpPr>
        <p:spPr>
          <a:xfrm>
            <a:off x="8774430" y="4047808"/>
            <a:ext cx="12239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2400" b="1">
                <a:solidFill>
                  <a:srgbClr val="0000FF"/>
                </a:solidFill>
              </a:rPr>
              <a:t>作比较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7175" name="文本框 12295"/>
          <p:cNvSpPr/>
          <p:nvPr>
            <p:custDataLst>
              <p:tags r:id="rId9"/>
            </p:custDataLst>
          </p:nvPr>
        </p:nvSpPr>
        <p:spPr>
          <a:xfrm>
            <a:off x="8774748" y="5477510"/>
            <a:ext cx="12239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2400" b="1">
                <a:solidFill>
                  <a:srgbClr val="0000FF"/>
                </a:solidFill>
              </a:rPr>
              <a:t>举例子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pic>
        <p:nvPicPr>
          <p:cNvPr id="7176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801600" y="11303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3" name="文本框 13313"/>
          <p:cNvSpPr/>
          <p:nvPr>
            <p:custDataLst>
              <p:tags r:id="rId3"/>
            </p:custDataLst>
          </p:nvPr>
        </p:nvSpPr>
        <p:spPr>
          <a:xfrm>
            <a:off x="882650" y="692150"/>
            <a:ext cx="10180955" cy="58159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/>
            <a:b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物候现象的来临决定于哪些因素呢</a:t>
            </a:r>
            <a:r>
              <a:rPr lang="en-US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 </a:t>
            </a:r>
            <a:br>
              <a:rPr lang="en-US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首先是纬度。经度的差异是影响物候的第二个因素。影响物候的第三个因素是高下的差异。此外，物候现象来临的迟早还有古今的差异。          （       ）</a:t>
            </a:r>
            <a:endParaRPr lang="zh-CN" altLang="en-US" sz="36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spcBef>
                <a:spcPct val="0"/>
              </a:spcBef>
            </a:pPr>
            <a:endParaRPr lang="zh-CN" altLang="en-US" sz="3600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lang="zh-CN" altLang="en-US" sz="36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词是能独立运用的最小语言单位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。（       ）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</a:rPr>
              <a:t>                                    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194" name="文本框 13350"/>
          <p:cNvSpPr/>
          <p:nvPr>
            <p:custDataLst>
              <p:tags r:id="rId4"/>
            </p:custDataLst>
          </p:nvPr>
        </p:nvSpPr>
        <p:spPr>
          <a:xfrm>
            <a:off x="1643380" y="3673475"/>
            <a:ext cx="188785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</a:rPr>
              <a:t>分类别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195" name="文本框 13352"/>
          <p:cNvSpPr/>
          <p:nvPr>
            <p:custDataLst>
              <p:tags r:id="rId5"/>
            </p:custDataLst>
          </p:nvPr>
        </p:nvSpPr>
        <p:spPr>
          <a:xfrm>
            <a:off x="8961756" y="4783773"/>
            <a:ext cx="1560195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3600" b="1">
                <a:solidFill>
                  <a:srgbClr val="FF0000"/>
                </a:solidFill>
              </a:rPr>
              <a:t>下定义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7" name="文本框 17409"/>
          <p:cNvSpPr/>
          <p:nvPr>
            <p:custDataLst>
              <p:tags r:id="rId3"/>
            </p:custDataLst>
          </p:nvPr>
        </p:nvSpPr>
        <p:spPr>
          <a:xfrm>
            <a:off x="478155" y="549275"/>
            <a:ext cx="11292840" cy="5015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just"/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判断下面这段文字运用了哪些说明方法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fontAlgn="base"/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孟浩然看到的云梦泽绝对不是今天的洞庭湖那般大小，而是要大得多。据史籍记载，先秦两汉所称云梦泽，大致包括今天湖南益阳、湘阴以北，湖北江陵、安陆以南、武汉市以西的广大地区，面积在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万平方公里以上，相当于半个江苏省。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fontAlgn="base"/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文本框 17410"/>
          <p:cNvSpPr/>
          <p:nvPr>
            <p:custDataLst>
              <p:tags r:id="rId4"/>
            </p:custDataLst>
          </p:nvPr>
        </p:nvSpPr>
        <p:spPr>
          <a:xfrm>
            <a:off x="2855913" y="6021388"/>
            <a:ext cx="67691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9219" name="矩形 17411"/>
          <p:cNvSpPr/>
          <p:nvPr>
            <p:custDataLst>
              <p:tags r:id="rId5"/>
            </p:custDataLst>
          </p:nvPr>
        </p:nvSpPr>
        <p:spPr>
          <a:xfrm>
            <a:off x="9625013" y="6308725"/>
            <a:ext cx="503237" cy="215900"/>
          </a:xfrm>
          <a:prstGeom prst="rect">
            <a:avLst/>
          </a:prstGeom>
          <a:solidFill>
            <a:srgbClr val="00CC00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endParaRPr lang="zh-CN" altLang="en-US"/>
          </a:p>
        </p:txBody>
      </p:sp>
      <p:sp>
        <p:nvSpPr>
          <p:cNvPr id="9220" name="文本框 17412"/>
          <p:cNvSpPr/>
          <p:nvPr>
            <p:custDataLst>
              <p:tags r:id="rId6"/>
            </p:custDataLst>
          </p:nvPr>
        </p:nvSpPr>
        <p:spPr>
          <a:xfrm>
            <a:off x="9551988" y="6237288"/>
            <a:ext cx="647700" cy="337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/>
            <a:r>
              <a:rPr lang="zh-CN" altLang="en-US" sz="1600">
                <a:solidFill>
                  <a:srgbClr val="0000FF"/>
                </a:solidFill>
              </a:rPr>
              <a:t>作用</a:t>
            </a:r>
            <a:endParaRPr lang="zh-CN" altLang="en-US" sz="1600">
              <a:solidFill>
                <a:srgbClr val="0000FF"/>
              </a:solidFill>
            </a:endParaRPr>
          </a:p>
        </p:txBody>
      </p:sp>
      <p:sp>
        <p:nvSpPr>
          <p:cNvPr id="9221" name="矩形 17413"/>
          <p:cNvSpPr/>
          <p:nvPr>
            <p:custDataLst>
              <p:tags r:id="rId7"/>
            </p:custDataLst>
          </p:nvPr>
        </p:nvSpPr>
        <p:spPr>
          <a:xfrm>
            <a:off x="2804478" y="5084763"/>
            <a:ext cx="691642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  <a:lvl2pPr marL="4572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2pPr>
            <a:lvl3pPr marL="9144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3pPr>
            <a:lvl4pPr marL="13716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4pPr>
            <a:lvl5pPr marL="1828800" indent="0" algn="l" defTabSz="914400" rtl="0" eaLnBrk="1" fontAlgn="b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baseline="0">
                <a:solidFill>
                  <a:srgbClr val="00FF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5pPr>
          </a:lstStyle>
          <a:p>
            <a:pPr lvl="0" algn="dist"/>
            <a:r>
              <a:rPr lang="zh-CN" altLang="en-US" sz="4800" b="1">
                <a:solidFill>
                  <a:srgbClr val="FF0000"/>
                </a:solidFill>
              </a:rPr>
              <a:t>引资料、列数字、作比较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434" name="矩形 28673"/>
          <p:cNvSpPr/>
          <p:nvPr>
            <p:custDataLst>
              <p:tags r:id="rId3"/>
            </p:custDataLst>
          </p:nvPr>
        </p:nvSpPr>
        <p:spPr>
          <a:xfrm>
            <a:off x="3143250" y="404813"/>
            <a:ext cx="5761038" cy="4824412"/>
          </a:xfrm>
          <a:solidFill>
            <a:srgbClr val="FF0000"/>
          </a:solidFill>
          <a:ln w="28575">
            <a:solidFill>
              <a:srgbClr val="FFFF00"/>
            </a:solidFill>
            <a:round/>
          </a:ln>
          <a:effectLst>
            <a:outerShdw dist="45791" dir="2021404" algn="ctr">
              <a:srgbClr val="808080">
                <a:alpha val="80000"/>
              </a:srgbClr>
            </a:outerShdw>
          </a:effectLst>
        </p:spPr>
        <p:txBody>
          <a:bodyPr wrap="none" fromWordArt="1" anchor="t" anchorCtr="0">
            <a:prstTxWarp prst="textCurveUp">
              <a:avLst>
                <a:gd name="adj" fmla="val 40356"/>
              </a:avLst>
            </a:prstTxWarp>
          </a:bodyPr>
          <a:lstStyle/>
          <a:p>
            <a:pPr lvl="0" algn="ctr"/>
            <a:r>
              <a:rPr sz="3600" b="1" kern="10">
                <a:ln w="28575">
                  <a:solidFill>
                    <a:srgbClr val="FFFF00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>
                    <a:srgbClr val="808080">
                      <a:alpha val="80000"/>
                    </a:srgbClr>
                  </a:outerShdw>
                </a:effectLst>
                <a:latin typeface="华文行楷" pitchFamily="2" charset="-122"/>
              </a:rPr>
              <a:t>实战演练</a:t>
            </a:r>
            <a:endParaRPr sz="3600" b="1" kern="10">
              <a:ln w="28575">
                <a:solidFill>
                  <a:srgbClr val="FFFF00"/>
                </a:solidFill>
                <a:round/>
              </a:ln>
              <a:solidFill>
                <a:srgbClr val="FF0000"/>
              </a:solidFill>
              <a:effectLst>
                <a:outerShdw dist="45791" dir="2021404" algn="ctr">
                  <a:srgbClr val="808080">
                    <a:alpha val="80000"/>
                  </a:srgbClr>
                </a:outerShdw>
              </a:effectLst>
              <a:latin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91490" y="-471805"/>
            <a:ext cx="10814050" cy="4276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800" noProof="1">
                <a:sym typeface="+mn-ea"/>
              </a:rPr>
              <a:t> </a:t>
            </a:r>
            <a:endParaRPr lang="en-US" altLang="zh-CN" sz="2000" noProof="1">
              <a:sym typeface="+mn-ea"/>
            </a:endParaRPr>
          </a:p>
          <a:p>
            <a:pPr algn="just">
              <a:defRPr/>
            </a:pPr>
            <a:endParaRPr lang="en-US" altLang="zh-CN" sz="2000" noProof="1">
              <a:sym typeface="+mn-ea"/>
            </a:endParaRPr>
          </a:p>
          <a:p>
            <a:pPr algn="just">
              <a:defRPr/>
            </a:pPr>
            <a:r>
              <a:rPr lang="zh-CN" altLang="en-US" sz="2000" noProof="1">
                <a:sym typeface="+mn-ea"/>
              </a:rPr>
              <a:t>        </a:t>
            </a:r>
            <a:r>
              <a:rPr lang="zh-CN" altLang="en-US" sz="3600" b="1" noProof="1">
                <a:solidFill>
                  <a:srgbClr val="0070C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0070C0"/>
                </a:solidFill>
                <a:sym typeface="+mn-ea"/>
              </a:rPr>
              <a:t>实例</a:t>
            </a:r>
            <a:r>
              <a:rPr lang="en-US" altLang="zh-CN" sz="3600" b="1" noProof="1">
                <a:solidFill>
                  <a:srgbClr val="0070C0"/>
                </a:solidFill>
                <a:sym typeface="+mn-ea"/>
              </a:rPr>
              <a:t>1</a:t>
            </a:r>
            <a:r>
              <a:rPr lang="zh-CN" altLang="en-US" sz="4400" b="1" noProof="1">
                <a:solidFill>
                  <a:srgbClr val="0070C0"/>
                </a:solidFill>
                <a:sym typeface="+mn-ea"/>
              </a:rPr>
              <a:t>、</a:t>
            </a:r>
            <a:r>
              <a:rPr lang="zh-CN" altLang="en-US" sz="3600" noProof="1">
                <a:solidFill>
                  <a:schemeClr val="tx1"/>
                </a:solidFill>
                <a:sym typeface="+mn-ea"/>
              </a:rPr>
              <a:t>这是世界最大的钢结构桥梁，能抗16级台风7级地震，设计使用寿命长达120年，大桥仅主梁钢板用量就高达42万吨，相当于10座鸟巢或50座埃菲尔铁塔的重量，这在我国桥梁史上是从未有过的大桥的钢桥面铺装面积达到50万平方米，也创造了世界纪录。（</a:t>
            </a:r>
            <a:r>
              <a:rPr lang="en-US" altLang="zh-CN" sz="3600" noProof="1">
                <a:solidFill>
                  <a:schemeClr val="tx1"/>
                </a:solidFill>
                <a:sym typeface="+mn-ea"/>
              </a:rPr>
              <a:t>2018</a:t>
            </a:r>
            <a:r>
              <a:rPr lang="zh-CN" altLang="en-US" sz="3600" noProof="1">
                <a:solidFill>
                  <a:schemeClr val="tx1"/>
                </a:solidFill>
                <a:sym typeface="+mn-ea"/>
              </a:rPr>
              <a:t>省考第</a:t>
            </a:r>
            <a:r>
              <a:rPr lang="en-US" altLang="zh-CN" sz="3600" noProof="1">
                <a:solidFill>
                  <a:schemeClr val="tx1"/>
                </a:solidFill>
                <a:sym typeface="+mn-ea"/>
              </a:rPr>
              <a:t>7</a:t>
            </a:r>
            <a:r>
              <a:rPr lang="zh-CN" altLang="en-US" sz="3600" noProof="1">
                <a:solidFill>
                  <a:schemeClr val="tx1"/>
                </a:solidFill>
                <a:sym typeface="+mn-ea"/>
              </a:rPr>
              <a:t>段）</a:t>
            </a:r>
            <a:endParaRPr lang="zh-CN" altLang="en-US" sz="36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35000" y="3970338"/>
            <a:ext cx="10814050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答：这段话中的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16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7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120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42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10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、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50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，这几个数字，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运用了列数字的说明方法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科学、准确地突出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港珠澳大桥桥梁结构的体积大、重量重，质量好，创造了世界纪录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的特征，使说明更有说服力。</a:t>
            </a:r>
            <a:endParaRPr lang="zh-CN" altLang="en-US" sz="32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5782" name="Picture 75781" descr="2acaf3e78db2f723b93820f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2754"/>
          <a:stretch>
            <a:fillRect/>
          </a:stretch>
        </p:blipFill>
        <p:spPr>
          <a:xfrm>
            <a:off x="118110" y="0"/>
            <a:ext cx="120427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8" name="Title 7577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847850" y="765175"/>
            <a:ext cx="8229600" cy="1143000"/>
          </a:xfrm>
        </p:spPr>
        <p:txBody>
          <a:bodyPr anchor="ctr"/>
          <a:lstStyle/>
          <a:p>
            <a:r>
              <a:rPr lang="zh-CN" altLang="en-US" sz="6000" b="1">
                <a:solidFill>
                  <a:srgbClr val="FF3300"/>
                </a:solidFill>
                <a:ea typeface="黑体" panose="02010609060101010101" pitchFamily="49" charset="-122"/>
              </a:rPr>
              <a:t>复习目标</a:t>
            </a:r>
            <a:endParaRPr lang="zh-CN" altLang="en-US" sz="60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75779" name="Text Placeholder 75778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1919288" y="2636838"/>
            <a:ext cx="8229600" cy="2808287"/>
          </a:xfrm>
        </p:spPr>
        <p:txBody>
          <a:bodyPr>
            <a:normAutofit fontScale="90000"/>
          </a:bodyPr>
          <a:lstStyle/>
          <a:p>
            <a:r>
              <a:rPr lang="en-US" altLang="zh-CN" sz="4000" b="1"/>
              <a:t>1</a:t>
            </a:r>
            <a:r>
              <a:rPr lang="zh-CN" altLang="en-US" sz="4000" b="1"/>
              <a:t>、复习巩固说明文文体知识，了解说明文的考点。</a:t>
            </a:r>
            <a:endParaRPr lang="zh-CN" altLang="en-US" sz="4000" b="1"/>
          </a:p>
          <a:p>
            <a:r>
              <a:rPr lang="en-US" altLang="zh-CN" sz="4000" b="1">
                <a:sym typeface="+mn-ea"/>
              </a:rPr>
              <a:t>2.</a:t>
            </a:r>
            <a:r>
              <a:rPr lang="zh-CN" altLang="en-US" sz="4000" b="1">
                <a:sym typeface="+mn-ea"/>
              </a:rPr>
              <a:t>通过习题训练掌握说明方法的表达效果。</a:t>
            </a:r>
            <a:br>
              <a:rPr lang="zh-CN" altLang="en-US" sz="4000" b="1">
                <a:sym typeface="+mn-ea"/>
              </a:rPr>
            </a:br>
            <a:r>
              <a:rPr lang="en-US" altLang="zh-CN" sz="4000" b="1">
                <a:sym typeface="+mn-ea"/>
              </a:rPr>
              <a:t>3.</a:t>
            </a:r>
            <a:r>
              <a:rPr lang="zh-CN" altLang="en-US" sz="4000" b="1">
                <a:sym typeface="+mn-ea"/>
              </a:rPr>
              <a:t>体会说明文语言准确、严密的特点。</a:t>
            </a:r>
            <a:endParaRPr lang="zh-CN" altLang="en-US" sz="40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04495" y="228918"/>
            <a:ext cx="11029950" cy="1938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noProof="1">
                <a:sym typeface="+mn-ea"/>
              </a:rPr>
              <a:t>  </a:t>
            </a:r>
            <a:r>
              <a:rPr lang="zh-CN" altLang="en-US" sz="3200" noProof="1">
                <a:solidFill>
                  <a:srgbClr val="0070C0"/>
                </a:solidFill>
                <a:sym typeface="+mn-ea"/>
              </a:rPr>
              <a:t>实例</a:t>
            </a:r>
            <a:r>
              <a:rPr lang="en-US" altLang="zh-CN" sz="3200" noProof="1">
                <a:solidFill>
                  <a:srgbClr val="0070C0"/>
                </a:solidFill>
                <a:sym typeface="+mn-ea"/>
              </a:rPr>
              <a:t>2</a:t>
            </a:r>
            <a:r>
              <a:rPr lang="zh-CN" altLang="en-US" sz="3200" noProof="1">
                <a:solidFill>
                  <a:srgbClr val="0070C0"/>
                </a:solidFill>
                <a:sym typeface="+mn-ea"/>
              </a:rPr>
              <a:t>：</a:t>
            </a:r>
            <a:r>
              <a:rPr lang="en-US" altLang="zh-CN" sz="3200" noProof="1">
                <a:sym typeface="+mn-ea"/>
              </a:rPr>
              <a:t>  </a:t>
            </a:r>
            <a:endParaRPr lang="en-US" altLang="zh-CN" sz="2400" noProof="1">
              <a:sym typeface="+mn-ea"/>
            </a:endParaRPr>
          </a:p>
          <a:p>
            <a:pPr>
              <a:defRPr/>
            </a:pPr>
            <a:endParaRPr lang="en-US" altLang="zh-CN" sz="2400" noProof="1">
              <a:sym typeface="+mn-ea"/>
            </a:endParaRPr>
          </a:p>
          <a:p>
            <a:pPr>
              <a:defRPr/>
            </a:pPr>
            <a:r>
              <a:rPr lang="zh-CN" altLang="en-US" sz="2400" noProof="1">
                <a:sym typeface="+mn-ea"/>
              </a:rPr>
              <a:t>         ①</a:t>
            </a:r>
            <a:r>
              <a:rPr lang="zh-CN" sz="3200" noProof="1">
                <a:sym typeface="+mn-ea"/>
              </a:rPr>
              <a:t>永定河发水时</a:t>
            </a:r>
            <a:r>
              <a:rPr lang="zh-CN" altLang="en-US" sz="3200" noProof="1">
                <a:sym typeface="+mn-ea"/>
              </a:rPr>
              <a:t>，</a:t>
            </a:r>
            <a:r>
              <a:rPr lang="zh-CN" sz="3200" noProof="1">
                <a:sym typeface="+mn-ea"/>
              </a:rPr>
              <a:t>来势很猛</a:t>
            </a:r>
            <a:r>
              <a:rPr lang="zh-CN" altLang="en-US" sz="3200" noProof="1">
                <a:sym typeface="+mn-ea"/>
              </a:rPr>
              <a:t>，</a:t>
            </a:r>
            <a:r>
              <a:rPr lang="zh-CN" sz="3200" noProof="1">
                <a:solidFill>
                  <a:schemeClr val="tx1"/>
                </a:solidFill>
                <a:sym typeface="+mn-ea"/>
              </a:rPr>
              <a:t>以前两岸河堤常被冲毁</a:t>
            </a:r>
            <a:r>
              <a:rPr lang="zh-CN" altLang="en-US" sz="3200" noProof="1">
                <a:solidFill>
                  <a:schemeClr val="tx1"/>
                </a:solidFill>
                <a:sym typeface="+mn-ea"/>
              </a:rPr>
              <a:t>，</a:t>
            </a:r>
            <a:r>
              <a:rPr lang="zh-CN" sz="3200" noProof="1">
                <a:solidFill>
                  <a:schemeClr val="tx1"/>
                </a:solidFill>
                <a:sym typeface="+mn-ea"/>
              </a:rPr>
              <a:t>但是这座桥却从没出过事</a:t>
            </a:r>
            <a:r>
              <a:rPr lang="zh-CN" altLang="en-US" sz="3200" noProof="1">
                <a:solidFill>
                  <a:schemeClr val="tx1"/>
                </a:solidFill>
                <a:sym typeface="+mn-ea"/>
              </a:rPr>
              <a:t>，</a:t>
            </a:r>
            <a:r>
              <a:rPr lang="zh-CN" sz="3200" noProof="1">
                <a:solidFill>
                  <a:schemeClr val="tx1"/>
                </a:solidFill>
                <a:sym typeface="+mn-ea"/>
              </a:rPr>
              <a:t>足见它的坚固。</a:t>
            </a:r>
            <a:endParaRPr lang="zh-CN" sz="32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81025" y="2311400"/>
            <a:ext cx="11029950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答：这段话中把赵州桥和两岸的河堤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作比较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突出强调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了石拱桥的牢固。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04495" y="3408680"/>
            <a:ext cx="11029950" cy="9531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</a:t>
            </a:r>
            <a:r>
              <a:rPr lang="zh-CN" altLang="en-US" sz="2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②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水缸共有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231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口，每口缸可储水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3000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多升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，储水量比一辆小型消防车还多。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《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一战成名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》P180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）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4495" y="4485005"/>
            <a:ext cx="11029950" cy="1383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答：这段话中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把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水缸的储水量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和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消防车的储水量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作比较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具体准确地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说明了紫禁城里水缸数量多，储水量大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的特点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突出强调了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紫禁城防火措施做得到位。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80073" y="254318"/>
            <a:ext cx="10768012" cy="3291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000" noProof="1">
                <a:sym typeface="+mn-ea"/>
              </a:rPr>
              <a:t>  </a:t>
            </a:r>
            <a:r>
              <a:rPr lang="zh-CN" altLang="en-US" sz="3600" noProof="1">
                <a:solidFill>
                  <a:srgbClr val="0070C0"/>
                </a:solidFill>
                <a:sym typeface="+mn-ea"/>
              </a:rPr>
              <a:t>实例</a:t>
            </a:r>
            <a:r>
              <a:rPr lang="en-US" altLang="zh-CN" sz="3600" noProof="1">
                <a:solidFill>
                  <a:srgbClr val="0070C0"/>
                </a:solidFill>
                <a:sym typeface="+mn-ea"/>
              </a:rPr>
              <a:t>3</a:t>
            </a:r>
            <a:r>
              <a:rPr lang="zh-CN" altLang="en-US" sz="3600" noProof="1">
                <a:solidFill>
                  <a:srgbClr val="0070C0"/>
                </a:solidFill>
                <a:sym typeface="+mn-ea"/>
              </a:rPr>
              <a:t>：</a:t>
            </a:r>
            <a:r>
              <a:rPr lang="en-US" altLang="zh-CN" sz="3600" noProof="1">
                <a:sym typeface="+mn-ea"/>
              </a:rPr>
              <a:t>  </a:t>
            </a:r>
            <a:endParaRPr lang="en-US" altLang="zh-CN" sz="2800" noProof="1">
              <a:sym typeface="+mn-ea"/>
            </a:endParaRPr>
          </a:p>
          <a:p>
            <a:pPr algn="just">
              <a:defRPr/>
            </a:pPr>
            <a:endParaRPr lang="en-US" altLang="zh-CN" sz="2800" noProof="1">
              <a:sym typeface="+mn-ea"/>
            </a:endParaRPr>
          </a:p>
          <a:p>
            <a:pPr algn="just">
              <a:defRPr/>
            </a:pPr>
            <a:r>
              <a:rPr lang="zh-CN" altLang="en-US" sz="2800" noProof="1">
                <a:sym typeface="+mn-ea"/>
              </a:rPr>
              <a:t>      </a:t>
            </a:r>
            <a:r>
              <a:rPr lang="zh-CN" altLang="en-US" sz="2800" noProof="1">
                <a:solidFill>
                  <a:schemeClr val="tx1"/>
                </a:solidFill>
                <a:sym typeface="+mn-ea"/>
              </a:rPr>
              <a:t>  </a:t>
            </a:r>
            <a:r>
              <a:rPr lang="zh-CN" altLang="en-US" sz="3200" noProof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600" noProof="1">
                <a:solidFill>
                  <a:schemeClr val="tx1"/>
                </a:solidFill>
                <a:sym typeface="+mn-ea"/>
              </a:rPr>
              <a:t>例如明</a:t>
            </a:r>
            <a:r>
              <a:rPr lang="zh-CN" altLang="en-US" sz="3600" noProof="1">
                <a:sym typeface="+mn-ea"/>
              </a:rPr>
              <a:t>代曾鲸的代表作《王时敏像》，画作中人物画得不大，线条流畅遒劲，形象栩栩如生；背景则大幅留白，突出了人物形象；同时配以书法题字，更彰显了人物的精神气度。</a:t>
            </a:r>
            <a:endParaRPr lang="zh-CN" altLang="en-US" sz="36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12153" y="3791585"/>
            <a:ext cx="10768012" cy="1938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4000" noProof="1">
                <a:sym typeface="+mn-ea"/>
              </a:rPr>
              <a:t>答：</a:t>
            </a:r>
            <a:r>
              <a:rPr lang="zh-CN" sz="4000" noProof="1">
                <a:solidFill>
                  <a:srgbClr val="FF0000"/>
                </a:solidFill>
                <a:sym typeface="+mn-ea"/>
              </a:rPr>
              <a:t>列举了</a:t>
            </a:r>
            <a:r>
              <a:rPr lang="zh-CN" sz="4000" noProof="1">
                <a:sym typeface="+mn-ea"/>
              </a:rPr>
              <a:t>明代曾鲸的《</a:t>
            </a:r>
            <a:r>
              <a:rPr lang="zh-CN" altLang="en-US" sz="4000" noProof="1">
                <a:sym typeface="+mn-ea"/>
              </a:rPr>
              <a:t>王时敏像》</a:t>
            </a:r>
            <a:r>
              <a:rPr lang="zh-CN" altLang="en-US" sz="4000" noProof="1">
                <a:solidFill>
                  <a:srgbClr val="FF0000"/>
                </a:solidFill>
                <a:sym typeface="+mn-ea"/>
              </a:rPr>
              <a:t>的例子</a:t>
            </a:r>
            <a:r>
              <a:rPr lang="zh-CN" altLang="en-US" sz="4000" noProof="1">
                <a:sym typeface="+mn-ea"/>
              </a:rPr>
              <a:t>，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具体形象</a:t>
            </a:r>
            <a:r>
              <a:rPr lang="zh-CN" altLang="en-US" sz="4000" noProof="1">
                <a:sym typeface="+mn-ea"/>
              </a:rPr>
              <a:t>地说明了人物画人物形象惟妙惟肖，注重表现人物精神风貌</a:t>
            </a:r>
            <a:r>
              <a:rPr lang="zh-CN" altLang="en-US" sz="4000" noProof="1">
                <a:solidFill>
                  <a:srgbClr val="FF0000"/>
                </a:solidFill>
                <a:sym typeface="+mn-ea"/>
              </a:rPr>
              <a:t>的特征</a:t>
            </a:r>
            <a:r>
              <a:rPr lang="zh-CN" altLang="en-US" sz="4000" noProof="1">
                <a:sym typeface="+mn-ea"/>
              </a:rPr>
              <a:t>。</a:t>
            </a:r>
            <a:endParaRPr lang="zh-CN" altLang="en-US" sz="4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2440" y="391478"/>
            <a:ext cx="1099502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000">
                <a:sym typeface="方正姚体" pitchFamily="2" charset="-122"/>
              </a:rPr>
              <a:t>  </a:t>
            </a:r>
            <a:r>
              <a:rPr lang="zh-CN" altLang="en-US" sz="4000">
                <a:solidFill>
                  <a:srgbClr val="0070C0"/>
                </a:solidFill>
                <a:sym typeface="方正姚体" pitchFamily="2" charset="-122"/>
              </a:rPr>
              <a:t>实例</a:t>
            </a:r>
            <a:r>
              <a:rPr lang="en-US" altLang="zh-CN" sz="4000">
                <a:solidFill>
                  <a:srgbClr val="0070C0"/>
                </a:solidFill>
                <a:sym typeface="方正姚体" pitchFamily="2" charset="-122"/>
              </a:rPr>
              <a:t>4</a:t>
            </a:r>
            <a:r>
              <a:rPr lang="zh-CN" altLang="en-US" sz="4000">
                <a:solidFill>
                  <a:srgbClr val="0070C0"/>
                </a:solidFill>
                <a:sym typeface="方正姚体" pitchFamily="2" charset="-122"/>
              </a:rPr>
              <a:t>：</a:t>
            </a:r>
            <a:r>
              <a:rPr lang="en-US" altLang="zh-CN" sz="3600">
                <a:sym typeface="方正姚体" pitchFamily="2" charset="-122"/>
              </a:rPr>
              <a:t>  </a:t>
            </a:r>
            <a:endParaRPr lang="en-US" altLang="zh-CN" sz="2800">
              <a:sym typeface="方正姚体" pitchFamily="2" charset="-122"/>
            </a:endParaRPr>
          </a:p>
          <a:p>
            <a:pPr algn="just"/>
            <a:r>
              <a:rPr lang="en-US" altLang="zh-CN" sz="2800">
                <a:sym typeface="方正姚体" pitchFamily="2" charset="-122"/>
              </a:rPr>
              <a:t>   </a:t>
            </a:r>
            <a:r>
              <a:rPr lang="en-US" altLang="zh-CN" sz="3200">
                <a:sym typeface="方正姚体" pitchFamily="2" charset="-122"/>
              </a:rPr>
              <a:t>  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①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有人说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松鼠过水的时候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用一块树皮当作船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用自己的尾巴当作帆和舵……     </a:t>
            </a:r>
            <a:r>
              <a:rPr lang="en-US" altLang="zh-CN" sz="2400">
                <a:latin typeface="宋体" panose="02010600030101010101" pitchFamily="2" charset="-122"/>
                <a:sym typeface="方正姚体" pitchFamily="2" charset="-122"/>
              </a:rPr>
              <a:t>             </a:t>
            </a:r>
            <a:endParaRPr lang="en-US" altLang="zh-CN" sz="24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58800" y="2332038"/>
            <a:ext cx="10995025" cy="181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2800" noProof="1">
                <a:sym typeface="+mn-ea"/>
              </a:rPr>
              <a:t>答：</a:t>
            </a:r>
            <a:r>
              <a:rPr lang="zh-CN" altLang="en-US" sz="2800" noProof="1">
                <a:solidFill>
                  <a:srgbClr val="FF0000"/>
                </a:solidFill>
                <a:sym typeface="+mn-ea"/>
              </a:rPr>
              <a:t>运用了</a:t>
            </a:r>
            <a:r>
              <a:rPr lang="en-US" altLang="zh-CN" sz="2800" noProof="1">
                <a:solidFill>
                  <a:srgbClr val="FF0000"/>
                </a:solidFill>
                <a:sym typeface="+mn-ea"/>
              </a:rPr>
              <a:t>打比方的说明方法</a:t>
            </a:r>
            <a:r>
              <a:rPr lang="zh-CN" altLang="en-US" sz="2800" noProof="1">
                <a:sym typeface="+mn-ea"/>
              </a:rPr>
              <a:t>，</a:t>
            </a:r>
            <a:r>
              <a:rPr lang="zh-CN" altLang="en-US" sz="2800" noProof="1">
                <a:solidFill>
                  <a:srgbClr val="FF0000"/>
                </a:solidFill>
                <a:sym typeface="+mn-ea"/>
              </a:rPr>
              <a:t>把</a:t>
            </a:r>
            <a:r>
              <a:rPr lang="zh-CN" altLang="en-US" sz="2800" noProof="1">
                <a:sym typeface="+mn-ea"/>
              </a:rPr>
              <a:t>树皮</a:t>
            </a:r>
            <a:r>
              <a:rPr lang="zh-CN" altLang="en-US" sz="2800" noProof="1">
                <a:solidFill>
                  <a:srgbClr val="FF0000"/>
                </a:solidFill>
                <a:sym typeface="+mn-ea"/>
              </a:rPr>
              <a:t>比作</a:t>
            </a:r>
            <a:r>
              <a:rPr lang="zh-CN" altLang="en-US" sz="2800" noProof="1">
                <a:sym typeface="+mn-ea"/>
              </a:rPr>
              <a:t>船，</a:t>
            </a:r>
            <a:r>
              <a:rPr lang="zh-CN" altLang="en-US" sz="2800" noProof="1">
                <a:solidFill>
                  <a:srgbClr val="FF0000"/>
                </a:solidFill>
                <a:sym typeface="+mn-ea"/>
              </a:rPr>
              <a:t>把</a:t>
            </a:r>
            <a:r>
              <a:rPr lang="zh-CN" altLang="en-US" sz="2800" noProof="1">
                <a:sym typeface="+mn-ea"/>
              </a:rPr>
              <a:t>松鼠的尾巴</a:t>
            </a:r>
            <a:r>
              <a:rPr lang="zh-CN" altLang="en-US" sz="2800" noProof="1">
                <a:solidFill>
                  <a:srgbClr val="FF0000"/>
                </a:solidFill>
                <a:sym typeface="+mn-ea"/>
              </a:rPr>
              <a:t>比作</a:t>
            </a:r>
            <a:r>
              <a:rPr lang="zh-CN" altLang="en-US" sz="2800" noProof="1">
                <a:sym typeface="+mn-ea"/>
              </a:rPr>
              <a:t>帆和舵，</a:t>
            </a:r>
            <a:r>
              <a:rPr lang="en-US" altLang="zh-CN" sz="2800" noProof="1">
                <a:solidFill>
                  <a:srgbClr val="FF0000"/>
                </a:solidFill>
                <a:sym typeface="+mn-ea"/>
              </a:rPr>
              <a:t>生动形象地</a:t>
            </a:r>
            <a:r>
              <a:rPr lang="en-US" altLang="zh-CN" sz="2800" noProof="1">
                <a:sym typeface="+mn-ea"/>
              </a:rPr>
              <a:t>表现了松鼠过河时的形态</a:t>
            </a:r>
            <a:r>
              <a:rPr lang="zh-CN" altLang="en-US" sz="2800" noProof="1">
                <a:sym typeface="+mn-ea"/>
              </a:rPr>
              <a:t>，</a:t>
            </a:r>
            <a:r>
              <a:rPr lang="en-US" altLang="zh-CN" sz="2800" noProof="1">
                <a:sym typeface="+mn-ea"/>
              </a:rPr>
              <a:t>进一步说明它的乖巧能干</a:t>
            </a:r>
            <a:r>
              <a:rPr lang="zh-CN" altLang="en-US" sz="2800" noProof="1">
                <a:sym typeface="+mn-ea"/>
              </a:rPr>
              <a:t>，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更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形象易懂、生动有趣</a:t>
            </a:r>
            <a:r>
              <a:rPr lang="en-US" altLang="zh-CN" sz="2800" noProof="1">
                <a:sym typeface="+mn-ea"/>
              </a:rPr>
              <a:t>。</a:t>
            </a:r>
            <a:endParaRPr lang="en-US" altLang="zh-CN" sz="2800" noProof="1">
              <a:sym typeface="+mn-ea"/>
            </a:endParaRPr>
          </a:p>
          <a:p>
            <a:pPr algn="just">
              <a:defRPr/>
            </a:pPr>
            <a:endParaRPr lang="en-US" alt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8800" y="3640138"/>
            <a:ext cx="1099502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en-US" altLang="zh-CN" sz="2400" noProof="1">
                <a:sym typeface="+mn-ea"/>
              </a:rPr>
              <a:t>      </a:t>
            </a:r>
            <a:r>
              <a:rPr lang="zh-CN" altLang="en-US" sz="3200" noProof="1">
                <a:latin typeface="宋体" panose="02010600030101010101" pitchFamily="2" charset="-122"/>
                <a:sym typeface="+mn-ea"/>
              </a:rPr>
              <a:t>②</a:t>
            </a:r>
            <a:r>
              <a:rPr lang="en-US" altLang="zh-CN" sz="3200" noProof="1">
                <a:latin typeface="宋体" panose="02010600030101010101" pitchFamily="2" charset="-122"/>
                <a:sym typeface="+mn-ea"/>
              </a:rPr>
              <a:t>金龟子身上能自由伸缩的软软的腹部就是橡皮</a:t>
            </a:r>
            <a:r>
              <a:rPr lang="zh-CN" altLang="en-US" sz="3200" noProof="1">
                <a:latin typeface="宋体" panose="02010600030101010101" pitchFamily="2" charset="-122"/>
                <a:sym typeface="+mn-ea"/>
              </a:rPr>
              <a:t>，</a:t>
            </a:r>
            <a:r>
              <a:rPr lang="en-US" altLang="zh-CN" sz="3200" noProof="1">
                <a:latin typeface="宋体" panose="02010600030101010101" pitchFamily="2" charset="-122"/>
                <a:sym typeface="+mn-ea"/>
              </a:rPr>
              <a:t>又薄又硬的鞘翅后翼就是玻璃</a:t>
            </a:r>
            <a:r>
              <a:rPr lang="en-US" altLang="zh-CN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楷体_GB2312" pitchFamily="49" charset="-122"/>
                <a:sym typeface="+mn-ea"/>
              </a:rPr>
              <a:t>……</a:t>
            </a:r>
            <a:endParaRPr lang="en-US" altLang="zh-CN" sz="32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72440" y="4716780"/>
            <a:ext cx="10995025" cy="2061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答：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运用了打比方（比喻中的暗喻）的说明方法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把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金龟子的腹部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比作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橡皮，鞘翅后翼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比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作玻璃，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生动形象地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说明了金龟子的身体构造，使读者更容易明白金龟子的身体构造，更</a:t>
            </a: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形象易懂、生动有趣</a:t>
            </a:r>
            <a:r>
              <a:rPr lang="zh-CN" altLang="en-US" sz="32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  <a:endParaRPr lang="zh-CN" altLang="en-US" sz="32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4845" y="498158"/>
            <a:ext cx="10647363" cy="2922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000">
                <a:sym typeface="方正姚体" pitchFamily="2" charset="-122"/>
              </a:rPr>
              <a:t>  </a:t>
            </a:r>
            <a:r>
              <a:rPr lang="zh-CN" altLang="en-US" sz="4000">
                <a:solidFill>
                  <a:srgbClr val="0070C0"/>
                </a:solidFill>
                <a:sym typeface="方正姚体" pitchFamily="2" charset="-122"/>
              </a:rPr>
              <a:t>实例</a:t>
            </a:r>
            <a:r>
              <a:rPr lang="en-US" altLang="zh-CN" sz="4000">
                <a:solidFill>
                  <a:srgbClr val="0070C0"/>
                </a:solidFill>
                <a:sym typeface="方正姚体" pitchFamily="2" charset="-122"/>
              </a:rPr>
              <a:t>5</a:t>
            </a:r>
            <a:r>
              <a:rPr lang="zh-CN" altLang="en-US" sz="4000">
                <a:solidFill>
                  <a:srgbClr val="0070C0"/>
                </a:solidFill>
                <a:sym typeface="方正姚体" pitchFamily="2" charset="-122"/>
              </a:rPr>
              <a:t>：</a:t>
            </a:r>
            <a:r>
              <a:rPr lang="en-US" altLang="zh-CN" sz="3600">
                <a:sym typeface="方正姚体" pitchFamily="2" charset="-122"/>
              </a:rPr>
              <a:t>  </a:t>
            </a:r>
            <a:endParaRPr lang="en-US" altLang="zh-CN" sz="2800">
              <a:sym typeface="方正姚体" pitchFamily="2" charset="-122"/>
            </a:endParaRPr>
          </a:p>
          <a:p>
            <a:pPr algn="just"/>
            <a:r>
              <a:rPr lang="en-US" altLang="zh-CN" sz="2800">
                <a:sym typeface="方正姚体" pitchFamily="2" charset="-122"/>
              </a:rPr>
              <a:t>   </a:t>
            </a:r>
            <a:r>
              <a:rPr lang="en-US" altLang="zh-CN" sz="3200">
                <a:sym typeface="方正姚体" pitchFamily="2" charset="-122"/>
              </a:rPr>
              <a:t>  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   </a:t>
            </a:r>
            <a:r>
              <a:rPr lang="zh-CN" altLang="zh-CN" sz="3600">
                <a:latin typeface="宋体" panose="02010600030101010101" pitchFamily="2" charset="-122"/>
                <a:sym typeface="方正姚体" pitchFamily="2" charset="-122"/>
              </a:rPr>
              <a:t>牡丹作为观赏花木栽培</a:t>
            </a:r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600">
                <a:latin typeface="宋体" panose="02010600030101010101" pitchFamily="2" charset="-122"/>
                <a:sym typeface="方正姚体" pitchFamily="2" charset="-122"/>
              </a:rPr>
              <a:t>最早出现在南北时期。《太平御览》中有谢灵运关于牡丹的记载：</a:t>
            </a:r>
            <a:r>
              <a:rPr lang="en-US" altLang="zh-CN" sz="3600">
                <a:latin typeface="宋体" panose="02010600030101010101" pitchFamily="2" charset="-122"/>
                <a:sym typeface="方正姚体" pitchFamily="2" charset="-122"/>
              </a:rPr>
              <a:t>“</a:t>
            </a:r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永嘉水际竹间多牡丹。</a:t>
            </a:r>
            <a:r>
              <a:rPr lang="en-US" altLang="zh-CN" sz="3600">
                <a:latin typeface="宋体" panose="02010600030101010101" pitchFamily="2" charset="-122"/>
                <a:sym typeface="方正姚体" pitchFamily="2" charset="-122"/>
              </a:rPr>
              <a:t>”</a:t>
            </a:r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唐代刘禹锡《嘉话录》记载：</a:t>
            </a:r>
            <a:r>
              <a:rPr lang="en-US" altLang="zh-CN" sz="3600">
                <a:latin typeface="宋体" panose="02010600030101010101" pitchFamily="2" charset="-122"/>
                <a:sym typeface="方正姚体" pitchFamily="2" charset="-122"/>
              </a:rPr>
              <a:t>“</a:t>
            </a:r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北齐杨子华有画牡丹。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” </a:t>
            </a:r>
            <a:r>
              <a:rPr lang="en-US" altLang="zh-CN" sz="2400">
                <a:latin typeface="宋体" panose="02010600030101010101" pitchFamily="2" charset="-122"/>
                <a:sym typeface="方正姚体" pitchFamily="2" charset="-122"/>
              </a:rPr>
              <a:t>                 </a:t>
            </a:r>
            <a:endParaRPr lang="en-US" altLang="zh-CN" sz="24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106498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2913" y="2619375"/>
            <a:ext cx="11306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ym typeface="方正姚体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sym typeface="方正姚体" pitchFamily="2" charset="-122"/>
              </a:rPr>
              <a:t>                 </a:t>
            </a:r>
            <a:endParaRPr lang="en-US" altLang="zh-CN" sz="28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6775" y="3860800"/>
            <a:ext cx="10647363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4000">
                <a:latin typeface="宋体" panose="02010600030101010101" pitchFamily="2" charset="-122"/>
                <a:sym typeface="方正姚体" pitchFamily="2" charset="-122"/>
              </a:rPr>
              <a:t>答：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引用了</a:t>
            </a:r>
            <a:r>
              <a:rPr lang="zh-CN" altLang="en-US" sz="4000">
                <a:latin typeface="宋体" panose="02010600030101010101" pitchFamily="2" charset="-122"/>
                <a:sym typeface="方正姚体" pitchFamily="2" charset="-122"/>
              </a:rPr>
              <a:t>谢灵运和刘禹锡的书本中关于牡丹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的记载</a:t>
            </a:r>
            <a:r>
              <a:rPr lang="en-US" altLang="zh-CN" sz="4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zh-CN" altLang="en-US" sz="40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真实可信地</a:t>
            </a:r>
            <a:r>
              <a:rPr lang="zh-CN" altLang="en-US" sz="4000">
                <a:latin typeface="宋体" panose="02010600030101010101" pitchFamily="2" charset="-122"/>
                <a:sym typeface="方正姚体" pitchFamily="2" charset="-122"/>
              </a:rPr>
              <a:t>说明了牡丹在我国栽培的历史时间长，</a:t>
            </a:r>
            <a:r>
              <a:rPr lang="zh-CN" altLang="en-US" sz="4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使说明更有说服力。</a:t>
            </a:r>
            <a:endParaRPr lang="zh-CN" altLang="en-US" sz="4000">
              <a:solidFill>
                <a:srgbClr val="FF0000"/>
              </a:solidFill>
              <a:latin typeface="宋体" panose="02010600030101010101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1200" y="334328"/>
            <a:ext cx="1076960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ym typeface="方正姚体" pitchFamily="2" charset="-122"/>
              </a:rPr>
              <a:t>  </a:t>
            </a:r>
            <a:r>
              <a:rPr lang="zh-CN" altLang="en-US" sz="3600">
                <a:solidFill>
                  <a:srgbClr val="0070C0"/>
                </a:solidFill>
                <a:sym typeface="方正姚体" pitchFamily="2" charset="-122"/>
              </a:rPr>
              <a:t>实例</a:t>
            </a:r>
            <a:r>
              <a:rPr lang="en-US" altLang="zh-CN" sz="3600">
                <a:solidFill>
                  <a:srgbClr val="0070C0"/>
                </a:solidFill>
                <a:sym typeface="方正姚体" pitchFamily="2" charset="-122"/>
              </a:rPr>
              <a:t>6</a:t>
            </a:r>
            <a:r>
              <a:rPr lang="zh-CN" altLang="en-US" sz="3600">
                <a:solidFill>
                  <a:srgbClr val="0070C0"/>
                </a:solidFill>
                <a:sym typeface="方正姚体" pitchFamily="2" charset="-122"/>
              </a:rPr>
              <a:t>：</a:t>
            </a:r>
            <a:r>
              <a:rPr lang="en-US" altLang="zh-CN" sz="3200">
                <a:sym typeface="方正姚体" pitchFamily="2" charset="-122"/>
              </a:rPr>
              <a:t>  </a:t>
            </a:r>
            <a:endParaRPr lang="en-US" altLang="zh-CN" sz="2400">
              <a:sym typeface="方正姚体" pitchFamily="2" charset="-122"/>
            </a:endParaRPr>
          </a:p>
          <a:p>
            <a:r>
              <a:rPr lang="en-US" altLang="zh-CN" sz="2400">
                <a:sym typeface="方正姚体" pitchFamily="2" charset="-122"/>
              </a:rPr>
              <a:t>   </a:t>
            </a:r>
            <a:r>
              <a:rPr lang="en-US" altLang="zh-CN" sz="2800">
                <a:sym typeface="方正姚体" pitchFamily="2" charset="-122"/>
              </a:rPr>
              <a:t>  </a:t>
            </a:r>
            <a:r>
              <a:rPr lang="en-US" altLang="zh-CN" sz="2800">
                <a:latin typeface="宋体" panose="02010600030101010101" pitchFamily="2" charset="-122"/>
                <a:sym typeface="方正姚体" pitchFamily="2" charset="-122"/>
              </a:rPr>
              <a:t>   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图书馆的藏书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有按国别分类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中国的、外国的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；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有按时代分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古典的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现代的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；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还有按性质分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科技的、文学的、政治经济的。</a:t>
            </a:r>
            <a:r>
              <a:rPr lang="en-US" altLang="zh-CN" sz="2800">
                <a:latin typeface="宋体" panose="02010600030101010101" pitchFamily="2" charset="-122"/>
                <a:sym typeface="方正姚体" pitchFamily="2" charset="-122"/>
              </a:rPr>
              <a:t>   </a:t>
            </a:r>
            <a:r>
              <a:rPr lang="en-US" altLang="zh-CN" sz="2000">
                <a:latin typeface="宋体" panose="02010600030101010101" pitchFamily="2" charset="-122"/>
                <a:sym typeface="方正姚体" pitchFamily="2" charset="-122"/>
              </a:rPr>
              <a:t>              </a:t>
            </a:r>
            <a:endParaRPr lang="en-US" altLang="zh-CN" sz="20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108546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2913" y="2366963"/>
            <a:ext cx="11306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ym typeface="方正姚体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sym typeface="方正姚体" pitchFamily="2" charset="-122"/>
              </a:rPr>
              <a:t>            </a:t>
            </a:r>
            <a:endParaRPr lang="en-US" altLang="zh-CN" sz="28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2285" y="2599055"/>
            <a:ext cx="1118743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>
                <a:sym typeface="方正姚体" pitchFamily="2" charset="-122"/>
              </a:rPr>
              <a:t>答：</a:t>
            </a:r>
            <a:r>
              <a:rPr lang="zh-CN" altLang="en-US" sz="3600">
                <a:solidFill>
                  <a:srgbClr val="FF0000"/>
                </a:solidFill>
                <a:sym typeface="方正姚体" pitchFamily="2" charset="-122"/>
              </a:rPr>
              <a:t>条理清楚地从</a:t>
            </a:r>
            <a:r>
              <a:rPr lang="zh-CN" altLang="en-US" sz="3600">
                <a:sym typeface="方正姚体" pitchFamily="2" charset="-122"/>
              </a:rPr>
              <a:t>图书的不同类属</a:t>
            </a:r>
            <a:r>
              <a:rPr lang="zh-CN" altLang="en-US" sz="3600">
                <a:solidFill>
                  <a:srgbClr val="FF0000"/>
                </a:solidFill>
                <a:sym typeface="方正姚体" pitchFamily="2" charset="-122"/>
              </a:rPr>
              <a:t>方面</a:t>
            </a:r>
            <a:r>
              <a:rPr lang="zh-CN" altLang="en-US" sz="3600">
                <a:sym typeface="方正姚体" pitchFamily="2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sym typeface="方正姚体" pitchFamily="2" charset="-122"/>
              </a:rPr>
              <a:t>分门别类地说明了</a:t>
            </a:r>
            <a:r>
              <a:rPr lang="zh-CN" altLang="en-US" sz="3600">
                <a:sym typeface="方正姚体" pitchFamily="2" charset="-122"/>
              </a:rPr>
              <a:t>图书馆的藏书非常多</a:t>
            </a:r>
            <a:r>
              <a:rPr lang="zh-CN" altLang="en-US" sz="3600">
                <a:solidFill>
                  <a:srgbClr val="FF0000"/>
                </a:solidFill>
                <a:sym typeface="方正姚体" pitchFamily="2" charset="-122"/>
              </a:rPr>
              <a:t>的特征</a:t>
            </a:r>
            <a:r>
              <a:rPr lang="zh-CN" altLang="en-US" sz="3600">
                <a:sym typeface="方正姚体" pitchFamily="2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sym typeface="方正姚体" pitchFamily="2" charset="-122"/>
              </a:rPr>
              <a:t>使读者更容易明白。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            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8350" y="4168775"/>
            <a:ext cx="10769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ym typeface="方正姚体" pitchFamily="2" charset="-122"/>
              </a:rPr>
              <a:t>      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鲸的种类很多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总的来说分为两大类：一类是须鲸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没有牙齿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；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一类是齿鲸</a:t>
            </a:r>
            <a:r>
              <a:rPr lang="zh-CN" altLang="en-US" sz="32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  <a:sym typeface="方正姚体" pitchFamily="2" charset="-122"/>
              </a:rPr>
              <a:t>有锋利的牙齿。</a:t>
            </a:r>
            <a:r>
              <a:rPr lang="en-US" altLang="zh-CN" sz="3200">
                <a:latin typeface="宋体" panose="02010600030101010101" pitchFamily="2" charset="-122"/>
                <a:sym typeface="方正姚体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sym typeface="方正姚体" pitchFamily="2" charset="-122"/>
              </a:rPr>
              <a:t>    </a:t>
            </a:r>
            <a:r>
              <a:rPr lang="en-US" altLang="zh-CN" sz="2000">
                <a:latin typeface="宋体" panose="02010600030101010101" pitchFamily="2" charset="-122"/>
                <a:sym typeface="方正姚体" pitchFamily="2" charset="-122"/>
              </a:rPr>
              <a:t>         </a:t>
            </a:r>
            <a:endParaRPr lang="en-US" altLang="zh-CN" sz="2000">
              <a:latin typeface="宋体" panose="02010600030101010101" pitchFamily="2" charset="-122"/>
              <a:sym typeface="方正姚体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8350" y="5454650"/>
            <a:ext cx="107696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答：</a:t>
            </a: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条理清楚地从</a:t>
            </a:r>
            <a:r>
              <a:rPr lang="zh-CN" altLang="zh-CN" sz="3600">
                <a:latin typeface="宋体" panose="02010600030101010101" pitchFamily="2" charset="-122"/>
                <a:sym typeface="方正姚体" pitchFamily="2" charset="-122"/>
              </a:rPr>
              <a:t>牙齿方面来分类鲸的</a:t>
            </a: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特征</a:t>
            </a:r>
            <a:r>
              <a:rPr lang="zh-CN" altLang="en-US" sz="3600">
                <a:latin typeface="宋体" panose="02010600030101010101" pitchFamily="2" charset="-122"/>
                <a:sym typeface="方正姚体" pitchFamily="2" charset="-122"/>
              </a:rPr>
              <a:t>，</a:t>
            </a:r>
            <a:r>
              <a:rPr lang="zh-CN" altLang="zh-CN" sz="3600">
                <a:solidFill>
                  <a:srgbClr val="FF0000"/>
                </a:solidFill>
                <a:latin typeface="宋体" panose="02010600030101010101" pitchFamily="2" charset="-122"/>
                <a:sym typeface="方正姚体" pitchFamily="2" charset="-122"/>
              </a:rPr>
              <a:t>让读者更容易明白</a:t>
            </a:r>
            <a:r>
              <a:rPr lang="zh-CN" altLang="zh-CN" sz="3600">
                <a:latin typeface="宋体" panose="02010600030101010101" pitchFamily="2" charset="-122"/>
                <a:sym typeface="方正姚体" pitchFamily="2" charset="-122"/>
              </a:rPr>
              <a:t>鲸的类别。</a:t>
            </a:r>
            <a:r>
              <a:rPr lang="en-US" altLang="zh-CN" sz="2000">
                <a:latin typeface="宋体" panose="02010600030101010101" pitchFamily="2" charset="-122"/>
                <a:sym typeface="方正姚体" pitchFamily="2" charset="-122"/>
              </a:rPr>
              <a:t>            </a:t>
            </a:r>
            <a:endParaRPr lang="en-US" altLang="zh-CN" sz="2000">
              <a:latin typeface="宋体" panose="02010600030101010101" pitchFamily="2" charset="-122"/>
              <a:sym typeface="方正姚体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089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7653" y="156528"/>
            <a:ext cx="1110297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0070C0"/>
                </a:solidFill>
              </a:rPr>
              <a:t>实例</a:t>
            </a:r>
            <a:r>
              <a:rPr lang="en-US" altLang="zh-CN" sz="3200">
                <a:solidFill>
                  <a:srgbClr val="0070C0"/>
                </a:solidFill>
              </a:rPr>
              <a:t>7</a:t>
            </a:r>
            <a:r>
              <a:rPr lang="zh-CN" altLang="en-US" sz="3200">
                <a:solidFill>
                  <a:srgbClr val="0070C0"/>
                </a:solidFill>
              </a:rPr>
              <a:t>：</a:t>
            </a:r>
            <a:endParaRPr lang="zh-CN" altLang="en-US" sz="3200"/>
          </a:p>
          <a:p>
            <a:pPr algn="just"/>
            <a:r>
              <a:rPr lang="zh-CN" altLang="en-US" sz="3200"/>
              <a:t> </a:t>
            </a:r>
            <a:r>
              <a:rPr lang="en-US" altLang="zh-CN" sz="3200"/>
              <a:t>1</a:t>
            </a:r>
            <a:r>
              <a:rPr lang="zh-CN" altLang="en-US" sz="3200"/>
              <a:t>、 阅读下面的短文，给“禽流感”</a:t>
            </a:r>
            <a:r>
              <a:rPr lang="zh-CN" altLang="en-US" sz="3200" u="sng">
                <a:solidFill>
                  <a:srgbClr val="FF0000"/>
                </a:solidFill>
              </a:rPr>
              <a:t>下一个定义</a:t>
            </a:r>
            <a:r>
              <a:rPr lang="zh-CN" altLang="en-US" sz="3200"/>
              <a:t>。</a:t>
            </a:r>
            <a:endParaRPr lang="zh-CN" altLang="en-US" sz="3200"/>
          </a:p>
          <a:p>
            <a:pPr algn="just"/>
            <a:r>
              <a:rPr lang="zh-CN" altLang="en-US" sz="3200"/>
              <a:t>       禽流感究竟是什么？通俗地说，就是禽类的病毒性流行性感冒，是由A型流感病毒引起的，禽类的一种从呼吸系统到全身严重败血症等多种症状的传染病，禽类感染后死亡率很高。</a:t>
            </a:r>
            <a:endParaRPr lang="zh-CN" altLang="en-US" sz="3200"/>
          </a:p>
          <a:p>
            <a:pPr algn="just"/>
            <a:r>
              <a:rPr lang="zh-CN" altLang="en-US" sz="3200"/>
              <a:t>       1997年5月，香港一名三岁男童体内分离出一株甲型流感病毒，8月确诊为全球首例由A型(H5N</a:t>
            </a:r>
            <a:r>
              <a:rPr lang="en-US" altLang="zh-CN" sz="3200"/>
              <a:t>1</a:t>
            </a:r>
            <a:r>
              <a:rPr lang="zh-CN" altLang="en-US" sz="3200"/>
              <a:t>)禽流感病毒引起的人间病例。当年，香港共发生18例确诊病例，其中死亡6例。这也首次证实了H5N</a:t>
            </a:r>
            <a:r>
              <a:rPr lang="en-US" altLang="zh-CN" sz="3200"/>
              <a:t>1</a:t>
            </a:r>
            <a:r>
              <a:rPr lang="zh-CN" altLang="en-US" sz="3200"/>
              <a:t>病毒能感染人类，并有很高的致死率。</a:t>
            </a:r>
            <a:endParaRPr lang="zh-CN" altLang="en-US" sz="3200"/>
          </a:p>
        </p:txBody>
      </p:sp>
      <p:sp>
        <p:nvSpPr>
          <p:cNvPr id="80898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1338" y="4679950"/>
            <a:ext cx="11102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/>
              <a:t>答：禽流感是禽类由A型流感病毒引起的（</a:t>
            </a:r>
            <a:r>
              <a:rPr lang="zh-CN" altLang="en-US" sz="3200">
                <a:solidFill>
                  <a:srgbClr val="FF0000"/>
                </a:solidFill>
              </a:rPr>
              <a:t>起因</a:t>
            </a:r>
            <a:r>
              <a:rPr lang="zh-CN" altLang="en-US" sz="3200"/>
              <a:t>），一种能产生从呼吸系统到全身严重败血症等多种症状，有很高的死亡率（</a:t>
            </a:r>
            <a:r>
              <a:rPr lang="zh-CN" altLang="en-US" sz="3200">
                <a:solidFill>
                  <a:srgbClr val="FF0000"/>
                </a:solidFill>
              </a:rPr>
              <a:t>后果</a:t>
            </a:r>
            <a:r>
              <a:rPr lang="zh-CN" altLang="en-US" sz="3200"/>
              <a:t>），并能感染人类、致死率很高（</a:t>
            </a:r>
            <a:r>
              <a:rPr lang="zh-CN" altLang="en-US" sz="3200">
                <a:solidFill>
                  <a:srgbClr val="FF0000"/>
                </a:solidFill>
              </a:rPr>
              <a:t>后果</a:t>
            </a:r>
            <a:r>
              <a:rPr lang="zh-CN" altLang="en-US" sz="3200"/>
              <a:t>）的传染病。</a:t>
            </a:r>
            <a:endParaRPr lang="zh-CN" altLang="en-US" sz="320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08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21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7678" y="418148"/>
            <a:ext cx="11047412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/>
              <a:t>   </a:t>
            </a:r>
            <a:r>
              <a:rPr lang="en-US" altLang="zh-CN" sz="3600"/>
              <a:t>2</a:t>
            </a:r>
            <a:r>
              <a:rPr lang="zh-CN" altLang="en-US" sz="3600"/>
              <a:t>、判断下列语段的说明方法，并说出说明作用。</a:t>
            </a:r>
            <a:endParaRPr lang="en-US" altLang="zh-CN" sz="2800"/>
          </a:p>
          <a:p>
            <a:endParaRPr lang="en-US" altLang="zh-CN" sz="3600"/>
          </a:p>
          <a:p>
            <a:r>
              <a:rPr lang="en-US" altLang="zh-CN" sz="3600"/>
              <a:t>       </a:t>
            </a:r>
            <a:r>
              <a:rPr lang="zh-CN" altLang="en-US" sz="3600"/>
              <a:t>甲醇，是一种无色由酒精气味易挥发的液体，可以作为基本的化工原料，又是一种很有吸引力的替代清洁燃料。</a:t>
            </a:r>
            <a:endParaRPr lang="zh-CN" altLang="en-US" sz="3600"/>
          </a:p>
        </p:txBody>
      </p:sp>
      <p:sp>
        <p:nvSpPr>
          <p:cNvPr id="81922" name="文本框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1975" y="3981450"/>
            <a:ext cx="1104900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/>
              <a:t>答：用了</a:t>
            </a:r>
            <a:r>
              <a:rPr lang="zh-CN" altLang="en-US" sz="4400">
                <a:solidFill>
                  <a:srgbClr val="FF0000"/>
                </a:solidFill>
              </a:rPr>
              <a:t>下定义</a:t>
            </a:r>
            <a:r>
              <a:rPr lang="zh-CN" altLang="en-US" sz="4400"/>
              <a:t>的说明方法。</a:t>
            </a:r>
            <a:r>
              <a:rPr lang="zh-CN" altLang="en-US" sz="4400">
                <a:solidFill>
                  <a:srgbClr val="FF0000"/>
                </a:solidFill>
              </a:rPr>
              <a:t>准确简单</a:t>
            </a:r>
            <a:r>
              <a:rPr lang="zh-CN" altLang="en-US" sz="4400"/>
              <a:t>地揭示了甲醇的</a:t>
            </a:r>
            <a:r>
              <a:rPr lang="zh-CN" altLang="en-US" sz="4400">
                <a:solidFill>
                  <a:srgbClr val="FF0000"/>
                </a:solidFill>
              </a:rPr>
              <a:t>本质</a:t>
            </a:r>
            <a:r>
              <a:rPr lang="zh-CN" altLang="en-US" sz="4400"/>
              <a:t>，使读者产生科学而准确的概念。</a:t>
            </a:r>
            <a:endParaRPr lang="zh-CN" altLang="en-US" sz="440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31788" y="147003"/>
            <a:ext cx="11185525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algn="just">
              <a:defRPr/>
            </a:pPr>
            <a:r>
              <a:rPr lang="en-US" altLang="zh-CN" sz="2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扯面、收面的工序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基本都在白天完成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也是司空见惯了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但是索面、缠面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却是在夜里和凌晨完成的。索面是力气活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且需要巧劲。白白的面粉倒入面缸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然后再倒入烧好的温水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索面的人把袖子卷起老高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双手插入面缸底部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不停地捞起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再插入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手上粘满了面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渐渐地越粘越多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直到最后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手也难以自拔。这个时候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就得整个面团揉制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只见揉面的人时而用拳头打入面团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接连十几拳噼里啪啦猛打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；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时而搬起面团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砸入面缸摔打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；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时而双掌推压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同时嘴里有节奏的哼和着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。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这种不停的缠绕、卷入、收纳、揉制的过程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最终就是让面团变成一条扁平的“长索”。挂面真正的味道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就是因为这面是手工揉出来的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而不是机器打出来的。 那是原始的谷香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是劳动的果实</a:t>
            </a:r>
            <a:r>
              <a:rPr lang="zh-CN" altLang="en-US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，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anose="02020603050405020304" pitchFamily="18" charset="0"/>
              </a:rPr>
              <a:t>是舌尖上的味道。</a:t>
            </a:r>
            <a:endParaRPr lang="zh-CN" altLang="en-US" sz="2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88066" name="文本框 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9113" y="4978400"/>
            <a:ext cx="1118552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/>
              <a:t>答：</a:t>
            </a:r>
            <a:r>
              <a:rPr lang="zh-CN" altLang="en-US" sz="3600" b="1">
                <a:solidFill>
                  <a:srgbClr val="FF0000"/>
                </a:solidFill>
              </a:rPr>
              <a:t>摹状貌、打比方</a:t>
            </a:r>
            <a:r>
              <a:rPr lang="zh-CN" altLang="en-US" sz="3600"/>
              <a:t>；描写了挂面缠绕、卷入、收纳、揉制的过程，令读者印象更深刻；把索好的面比作扁平的“长索”，生动形象地写出了索面的外形特点。</a:t>
            </a:r>
            <a:endParaRPr lang="zh-CN" altLang="en-US" sz="360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1435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sym typeface="+mn-ea"/>
              </a:rPr>
              <a:t>实例</a:t>
            </a:r>
            <a:r>
              <a:rPr lang="en-US" altLang="zh-CN" sz="2800" b="1">
                <a:solidFill>
                  <a:srgbClr val="0070C0"/>
                </a:solidFill>
                <a:sym typeface="+mn-ea"/>
              </a:rPr>
              <a:t>8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：</a:t>
            </a:r>
            <a:endParaRPr lang="zh-CN" altLang="en-US" sz="28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9089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635" y="572770"/>
            <a:ext cx="10898188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000"/>
              <a:t>     </a:t>
            </a:r>
            <a:r>
              <a:rPr lang="en-US" altLang="zh-CN" sz="3200"/>
              <a:t>  </a:t>
            </a:r>
            <a:r>
              <a:rPr lang="zh-CN" altLang="en-US" sz="4000"/>
              <a:t>这些橘黄色的贝氏硫化细菌总是生活在较热的沉积物上，周围被白色的贝氏硫化细菌包围起来，看起来活像是一个个深海“煎鸡蛋”。</a:t>
            </a:r>
            <a:endParaRPr lang="zh-CN" altLang="en-US" sz="4000"/>
          </a:p>
        </p:txBody>
      </p:sp>
      <p:sp>
        <p:nvSpPr>
          <p:cNvPr id="89090" name="文本框 9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4980" y="3178175"/>
            <a:ext cx="10898188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4000">
                <a:latin typeface="宋体" panose="02010600030101010101" pitchFamily="2" charset="-122"/>
              </a:rPr>
              <a:t>答：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摹状貌、打比方</a:t>
            </a:r>
            <a:r>
              <a:rPr lang="zh-CN" altLang="zh-CN" sz="4000">
                <a:latin typeface="宋体" panose="02010600030101010101" pitchFamily="2" charset="-122"/>
              </a:rPr>
              <a:t>（1分）</a:t>
            </a:r>
            <a:r>
              <a:rPr lang="zh-CN" altLang="en-US" sz="4000">
                <a:latin typeface="宋体" panose="02010600030101010101" pitchFamily="2" charset="-122"/>
              </a:rPr>
              <a:t>，</a:t>
            </a:r>
            <a:r>
              <a:rPr lang="zh-CN" altLang="zh-CN" sz="4000">
                <a:latin typeface="宋体" panose="02010600030101010101" pitchFamily="2" charset="-122"/>
              </a:rPr>
              <a:t>把贝氏硫化细菌比作“煎鸡蛋”</a:t>
            </a:r>
            <a:r>
              <a:rPr lang="zh-CN" altLang="en-US" sz="4000">
                <a:latin typeface="宋体" panose="02010600030101010101" pitchFamily="2" charset="-122"/>
              </a:rPr>
              <a:t>，</a:t>
            </a:r>
            <a:r>
              <a:rPr lang="zh-CN" altLang="zh-CN" sz="4000">
                <a:latin typeface="宋体" panose="02010600030101010101" pitchFamily="2" charset="-122"/>
              </a:rPr>
              <a:t>从颜色、形态的角度（1分）</a:t>
            </a:r>
            <a:r>
              <a:rPr lang="zh-CN" altLang="en-US" sz="4000">
                <a:latin typeface="宋体" panose="02010600030101010101" pitchFamily="2" charset="-122"/>
              </a:rPr>
              <a:t>，</a:t>
            </a:r>
            <a:r>
              <a:rPr lang="zh-CN" altLang="zh-CN" sz="4000">
                <a:solidFill>
                  <a:srgbClr val="FF0000"/>
                </a:solidFill>
                <a:latin typeface="宋体" panose="02010600030101010101" pitchFamily="2" charset="-122"/>
              </a:rPr>
              <a:t>具体形象</a:t>
            </a:r>
            <a:r>
              <a:rPr lang="zh-CN" altLang="zh-CN" sz="4000">
                <a:latin typeface="宋体" panose="02010600030101010101" pitchFamily="2" charset="-122"/>
              </a:rPr>
              <a:t>地说明了这种细菌的外形特征（1分）。</a:t>
            </a:r>
            <a:endParaRPr lang="zh-CN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90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90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89" grpId="0"/>
      <p:bldP spid="890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38741" y="2068857"/>
            <a:ext cx="8432887" cy="1015663"/>
          </a:xfrm>
          <a:prstGeom prst="rect">
            <a:avLst/>
          </a:prstGeom>
          <a:noFill/>
        </p:spPr>
        <p:txBody>
          <a:bodyPr wrap="square">
            <a:prstTxWarp prst="textArchUp">
              <a:avLst/>
            </a:prstTxWarp>
            <a:spAutoFit/>
          </a:bodyPr>
          <a:lstStyle/>
          <a:p>
            <a:pPr>
              <a:defRPr/>
            </a:pPr>
            <a:r>
              <a:rPr lang="en-US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                           </a:t>
            </a:r>
            <a:r>
              <a:rPr lang="en-US" sz="6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6000" b="1" noProof="1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姚体" pitchFamily="2" charset="-122"/>
                <a:ea typeface="方正姚体" pitchFamily="2" charset="-122"/>
                <a:cs typeface="宋体" panose="02010600030101010101" pitchFamily="2" charset="-122"/>
                <a:sym typeface="+mn-ea"/>
              </a:rPr>
              <a:t>拓展练习</a:t>
            </a:r>
            <a:endParaRPr lang="zh-CN" altLang="en-US" sz="6000" b="1" noProof="1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姚体" pitchFamily="2" charset="-122"/>
              <a:ea typeface="方正姚体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4693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9292" y="1493944"/>
            <a:ext cx="11387667" cy="3537585"/>
          </a:xfrm>
          <a:prstGeom prst="rect">
            <a:avLst/>
          </a:prstGeom>
          <a:noFill/>
          <a:ln w="12700" algn="ctr">
            <a:noFill/>
            <a:miter lim="800000"/>
          </a:ln>
          <a:effectLst>
            <a:outerShdw dist="35921" dir="2700000" sy="50000" kx="2115830" algn="bl" rotWithShape="0">
              <a:srgbClr val="C0C0C0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defRPr/>
            </a:pPr>
            <a:endParaRPr kumimoji="0" lang="en-US" altLang="zh-CN" sz="3200" b="1">
              <a:solidFill>
                <a:srgbClr val="0000FF"/>
              </a:solidFill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defRPr/>
            </a:pPr>
            <a:r>
              <a:rPr kumimoji="0" lang="en-US" altLang="zh-CN" sz="3200" b="1" smtClean="0">
                <a:solidFill>
                  <a:srgbClr val="000000"/>
                </a:solidFill>
              </a:rPr>
              <a:t>1.</a:t>
            </a:r>
            <a:r>
              <a:rPr kumimoji="0" lang="zh-CN" altLang="en-US" sz="3200" b="1" smtClean="0">
                <a:solidFill>
                  <a:srgbClr val="000000"/>
                </a:solidFill>
              </a:rPr>
              <a:t>说</a:t>
            </a:r>
            <a:r>
              <a:rPr kumimoji="0" lang="zh-CN" altLang="en-US" sz="3200" b="1">
                <a:solidFill>
                  <a:srgbClr val="000000"/>
                </a:solidFill>
              </a:rPr>
              <a:t>明对象</a:t>
            </a:r>
            <a:r>
              <a:rPr kumimoji="0" lang="zh-CN" altLang="en-US" sz="3200" b="1">
                <a:solidFill>
                  <a:schemeClr val="tx1"/>
                </a:solidFill>
              </a:rPr>
              <a:t>：向我们介绍的事物或阐明事理。</a:t>
            </a:r>
            <a:endParaRPr kumimoji="0" lang="zh-CN" altLang="en-US" sz="3200" b="1">
              <a:solidFill>
                <a:schemeClr val="tx1"/>
              </a:solidFill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defRPr/>
            </a:pPr>
            <a:r>
              <a:rPr kumimoji="0" lang="zh-CN" altLang="en-US" sz="3200" b="1">
                <a:solidFill>
                  <a:schemeClr val="tx1"/>
                </a:solidFill>
              </a:rPr>
              <a:t>   分为</a:t>
            </a:r>
            <a:r>
              <a:rPr kumimoji="0" lang="zh-CN" altLang="en-US" sz="3200" b="1">
                <a:solidFill>
                  <a:srgbClr val="FF0000"/>
                </a:solidFill>
              </a:rPr>
              <a:t>事物说明文和事理说明文。</a:t>
            </a:r>
            <a:endParaRPr kumimoji="0" lang="en-US" altLang="zh-CN" sz="3200" b="1">
              <a:solidFill>
                <a:srgbClr val="0000FF"/>
              </a:solidFill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defRPr/>
            </a:pPr>
            <a:endParaRPr kumimoji="0" lang="en-US" altLang="zh-CN" sz="3200" b="1">
              <a:solidFill>
                <a:srgbClr val="0000FF"/>
              </a:solidFill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defRPr/>
            </a:pPr>
            <a:endParaRPr kumimoji="0"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027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79778" y="233680"/>
            <a:ext cx="4507916" cy="82994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文体知识检测</a:t>
            </a:r>
            <a:endParaRPr lang="zh-CN" altLang="en-US" sz="480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31165" y="1294765"/>
            <a:ext cx="2660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说明文三要素：</a:t>
            </a:r>
            <a:endParaRPr lang="zh-CN" altLang="en-US" sz="3200" b="1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355975" y="1294765"/>
            <a:ext cx="2572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、说明对象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231890" y="1294765"/>
            <a:ext cx="2506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、说明顺序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9146540" y="1313815"/>
            <a:ext cx="2604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说明方法</a:t>
            </a:r>
            <a:endParaRPr lang="zh-CN" altLang="en-US" sz="3200" b="1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59080" y="3912235"/>
            <a:ext cx="2323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2.</a:t>
            </a:r>
            <a:r>
              <a:rPr lang="zh-CN" altLang="en-US" sz="3200" b="1"/>
              <a:t>说明顺序：</a:t>
            </a:r>
            <a:endParaRPr lang="zh-CN" altLang="en-US" sz="3200" b="1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582545" y="3956050"/>
            <a:ext cx="7846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时间顺序</a:t>
            </a:r>
            <a:r>
              <a:rPr lang="zh-CN" altLang="en-US" sz="3200" b="1">
                <a:sym typeface="+mn-ea"/>
              </a:rPr>
              <a:t>（年代、季节、早晚等时间词）</a:t>
            </a:r>
            <a:endParaRPr lang="zh-CN" altLang="en-US" sz="3200" b="1"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866900" y="4539615"/>
            <a:ext cx="8458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空间顺序</a:t>
            </a:r>
            <a:r>
              <a:rPr lang="zh-CN" altLang="en-US" sz="3200" b="1">
                <a:sym typeface="+mn-ea"/>
              </a:rPr>
              <a:t>（远近、前后、左右、高低等方位词）</a:t>
            </a:r>
            <a:endParaRPr lang="zh-CN" altLang="en-US" sz="3200" b="1"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866900" y="5297170"/>
            <a:ext cx="84588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逻辑顺序</a:t>
            </a:r>
            <a:r>
              <a:rPr lang="zh-CN" altLang="en-US" sz="3200" b="1">
                <a:sym typeface="+mn-ea"/>
              </a:rPr>
              <a:t>（因为、所以；首先、其次、总之等关联词）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6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4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4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7" grpId="0"/>
      <p:bldP spid="8" grpId="0"/>
      <p:bldP spid="9" grpId="0"/>
      <p:bldP spid="10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11773" y="-216217"/>
            <a:ext cx="11088687" cy="6045200"/>
          </a:xfrm>
        </p:spPr>
        <p:txBody>
          <a:bodyPr>
            <a:noAutofit/>
          </a:bodyPr>
          <a:lstStyle/>
          <a:p>
            <a:pPr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en-US" b="1" noProof="1"/>
              <a:t> </a:t>
            </a:r>
            <a:endParaRPr lang="en-US" b="1" noProof="1"/>
          </a:p>
          <a:p>
            <a:pPr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zh-CN" altLang="en-US" noProof="1"/>
              <a:t>阅读</a:t>
            </a:r>
            <a:r>
              <a:rPr lang="en-US" altLang="zh-CN" noProof="1"/>
              <a:t>《</a:t>
            </a:r>
            <a:r>
              <a:rPr lang="zh-CN" altLang="en-US" noProof="1"/>
              <a:t>鱼类也有感情和意识</a:t>
            </a:r>
            <a:r>
              <a:rPr lang="en-US" altLang="zh-CN" noProof="1"/>
              <a:t>》</a:t>
            </a:r>
            <a:r>
              <a:rPr lang="zh-CN" altLang="en-US" sz="2400" noProof="1"/>
              <a:t>　</a:t>
            </a:r>
            <a:r>
              <a:rPr lang="zh-CN" altLang="en-US" sz="1400" noProof="1"/>
              <a:t>　     </a:t>
            </a:r>
            <a:endParaRPr lang="zh-CN" altLang="en-US" sz="1400" noProof="1"/>
          </a:p>
          <a:p>
            <a:pPr marL="0" indent="0"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zh-CN" altLang="en-US" sz="1400" noProof="1"/>
              <a:t>               </a:t>
            </a: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①一直以来，判断动物是否具备人类所拥有的情感时，要看它们能否通过“情感发烧”考验。当鸟类、哺乳动物和某些蜥蜴类物种被放入新环境中时，它们的体温会在短时间里升高</a:t>
            </a:r>
            <a:r>
              <a:rPr 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℃～</a:t>
            </a:r>
            <a:r>
              <a:rPr 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℃，这是真正的“发烧”，就好像它们在对新环境感染作出回应。</a:t>
            </a:r>
            <a:endParaRPr lang="en-US" altLang="zh-CN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en-US" altLang="zh-CN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一些科学家认为，这种“情感发烧”现象仅出现在拥有复杂结构大脑的动物中，此前的研究表明，蟾蜍和鱼不能做出类似反应。而英国斯特林大学的实验给予了鱼类更多选择，得出的结果与传统认知完全相反，这表明它们也存在“情感发烧”。 </a:t>
            </a:r>
            <a:endParaRPr lang="zh-CN" altLang="en-US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③也有人认为</a:t>
            </a:r>
            <a:r>
              <a:rPr 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，鱼类几乎没有学习和记忆能力，只有非常简单的行为技能。根据这一观点，鱼类对新环境变化的“发烧”反应只是一种条件反射。</a:t>
            </a:r>
            <a:b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④也有许多科学家反对上述观点，他们从另外的角度论证鱼类可能拥有一定程度的情感和意识能力，并列举了一系列论据：虽然鱼类的大脑与哺乳动物的大脑在组织上不尽相同，但是在一些结构上，鱼类大脑也与哺乳动物大脑拥有相同的进化起源，比如负责情感行为的杏仁核和支撑。</a:t>
            </a:r>
            <a:endParaRPr lang="zh-CN" altLang="en-US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just" eaLnBrk="1" fontAlgn="auto" hangingPunct="1">
              <a:spcBef>
                <a:spcPct val="0"/>
              </a:spcBef>
              <a:buFont typeface="Wingdings 2" panose="05020102010507070707"/>
              <a:buNone/>
              <a:defRPr/>
            </a:pPr>
            <a:r>
              <a:rPr lang="zh-CN" altLang="en-US" sz="2400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en-US" sz="24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5" name="内容占位符 1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11150" y="654050"/>
            <a:ext cx="11588750" cy="5803900"/>
          </a:xfrm>
        </p:spPr>
        <p:txBody>
          <a:bodyPr>
            <a:normAutofit fontScale="80000"/>
          </a:bodyPr>
          <a:lstStyle/>
          <a:p>
            <a:pPr marL="0" indent="0" algn="just" fontAlgn="auto"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en-US" altLang="zh-CN" sz="2500"/>
              <a:t>       </a:t>
            </a:r>
            <a:r>
              <a:rPr lang="en-US" altLang="zh-CN" sz="2700"/>
              <a:t> </a:t>
            </a:r>
            <a:r>
              <a:rPr lang="zh-CN" altLang="en-US" sz="3100">
                <a:latin typeface="宋体" panose="02010600030101010101" pitchFamily="2" charset="-122"/>
                <a:ea typeface="宋体" panose="02010600030101010101" pitchFamily="2" charset="-122"/>
              </a:rPr>
              <a:t>⑤此外，还有一些科学家研究发现，鱼类明显具备学习能力。他们据此认为，这种学习能力能够支撑鱼类的一系列复杂行为。许多种鱼类通过记住意境地图，能够完成极其复杂的导航行为，比如大马哈鱼每年溯游而上的产卵行为；有些鱼类懂得观察和记住潜在对手以往的战斗过程，来掌握战争的主动权；一些鱼类甚至懂得制造和使用工具，比如它们懂得使用砧骨来撬开软体动物的甲壳。</a:t>
            </a:r>
            <a:endParaRPr lang="en-US" altLang="zh-CN" sz="31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fontAlgn="auto"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3100">
                <a:latin typeface="宋体" panose="02010600030101010101" pitchFamily="2" charset="-122"/>
                <a:ea typeface="宋体" panose="02010600030101010101" pitchFamily="2" charset="-122"/>
              </a:rPr>
              <a:t>    ⑥斯特林大学研究团队还发现，鱼类具有一定的理解能力，会对有毒刺激物作出反应。当它们接触到有毒刺激物时，体温同样会随之增高。用于识别意识存在的一个明显特征就是所谓的“应激性体温过高”或“精神性发热”， 这是一种与人体感染导致的发烧类似的身体反应，此前一般认为鱼类没有这一特征。当然，这个试验只针对某些表现出“精神性发热”现象的鱼类，它们并不能够证明所有鱼类都具有意识。但是，这一事实也意味着，那些认为鱼类没有感情的人们以后不能再以鱼类没有“精神性发热”来作为争论依据。同时，这也表明鱼类也是可能拥有意识和感知能力的复杂动物，至少是拥有一定程度的意识和感知能力。最重要的是，这一发现也影响我们对脊椎动物的情感和意识能力进化的理解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5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sz="25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3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3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4209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9275" y="704850"/>
            <a:ext cx="110775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/>
              <a:t>1</a:t>
            </a:r>
            <a:r>
              <a:rPr lang="zh-CN" altLang="en-US" sz="2400"/>
              <a:t>．根据要求，完成下面两小题。（</a:t>
            </a:r>
            <a:r>
              <a:rPr lang="en-US" altLang="zh-CN" sz="2400"/>
              <a:t>4</a:t>
            </a:r>
            <a:r>
              <a:rPr lang="zh-CN" altLang="en-US" sz="2400"/>
              <a:t>分）</a:t>
            </a:r>
            <a:endParaRPr lang="zh-CN" altLang="en-US" sz="2400"/>
          </a:p>
          <a:p>
            <a:pPr algn="just">
              <a:lnSpc>
                <a:spcPct val="120000"/>
              </a:lnSpc>
            </a:pPr>
            <a:r>
              <a:rPr lang="zh-CN" altLang="en-US" sz="2400" noProof="1">
                <a:latin typeface="宋体" panose="02010600030101010101" pitchFamily="2" charset="-122"/>
              </a:rPr>
              <a:t>　　④也有许多科学家反对上述观点，他们从另外的角度论证鱼类可能拥有一定程度的情感和意识能力，并列举了一系列论据：虽然鱼类的大脑与哺乳动物的大脑在组织上不尽相同，但是在一些结构上，鱼类大脑也与哺乳动物大脑拥有相同的进化起源，比如负责情感行为的杏仁核和支撑。</a:t>
            </a:r>
            <a:endParaRPr lang="zh-CN" altLang="zh-CN" sz="2400" noProof="1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400" noProof="1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/>
              <a:t>⑴下列说法是否正确？若有错误，请修改。（</a:t>
            </a:r>
            <a:r>
              <a:rPr lang="en-US" altLang="zh-CN" sz="2400"/>
              <a:t>2</a:t>
            </a:r>
            <a:r>
              <a:rPr lang="zh-CN" altLang="en-US" sz="2400"/>
              <a:t>分）</a:t>
            </a:r>
            <a:endParaRPr lang="en-US" altLang="zh-CN" sz="2400"/>
          </a:p>
          <a:p>
            <a:pPr algn="just">
              <a:lnSpc>
                <a:spcPct val="120000"/>
              </a:lnSpc>
            </a:pPr>
            <a:r>
              <a:rPr lang="zh-CN" altLang="en-US" sz="2400"/>
              <a:t>     第④段只运用了作比较的说明方法，将鱼类的与哺乳动物的大脑组织上不尽相同，但在一些结构上拥有相同的进化起源进行比较，具体准确地说明了鱼类可能拥有一定程度的情感和意识能力。</a:t>
            </a:r>
            <a:endParaRPr lang="zh-CN" altLang="en-US" sz="2400"/>
          </a:p>
        </p:txBody>
      </p:sp>
      <p:sp>
        <p:nvSpPr>
          <p:cNvPr id="24577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5475" y="5381625"/>
            <a:ext cx="11079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⑴错误。（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分）除运用作比较的说明方法外，还运用了举例子的说明方法。（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4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4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4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4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5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9275" y="1035050"/>
            <a:ext cx="110775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400"/>
              <a:t> </a:t>
            </a:r>
            <a:r>
              <a:rPr lang="zh-CN" altLang="en-US" sz="2400">
                <a:latin typeface="宋体" panose="02010600030101010101" pitchFamily="2" charset="-122"/>
              </a:rPr>
              <a:t>⑤此外，还有一些科学家研究发现，鱼类明显具备学习能力。他们据此认为，这种学习能力能够支撑鱼类的一系列复杂行为。许多种鱼类通过记住意境地图，能够完成极其复杂的导航行为，比如大马哈鱼每年溯游而上的产卵行为；有些鱼类懂得观察和记住潜在对手以往的战斗过程，来掌握战争的主动权；一些鱼类甚至懂得制造和使用工具，比如它们懂得使用砧骨来撬开软体动物的甲壳。</a:t>
            </a:r>
            <a:endParaRPr lang="en-US" altLang="zh-CN" sz="2400">
              <a:latin typeface="宋体" panose="02010600030101010101" pitchFamily="2" charset="-122"/>
            </a:endParaRPr>
          </a:p>
          <a:p>
            <a:pPr algn="just"/>
            <a:endParaRPr lang="en-US" altLang="zh-CN" sz="2400"/>
          </a:p>
          <a:p>
            <a:pPr algn="just"/>
            <a:r>
              <a:rPr lang="zh-CN" altLang="en-US" sz="2400"/>
              <a:t>⑵第⑤段运用了什么说明方法？请简析其作用。（</a:t>
            </a:r>
            <a:r>
              <a:rPr lang="en-US" altLang="zh-CN" sz="2400"/>
              <a:t>2</a:t>
            </a:r>
            <a:r>
              <a:rPr lang="zh-CN" altLang="en-US" sz="2400"/>
              <a:t>分）</a:t>
            </a:r>
            <a:endParaRPr lang="zh-CN" altLang="en-US" sz="2400"/>
          </a:p>
        </p:txBody>
      </p:sp>
      <p:sp>
        <p:nvSpPr>
          <p:cNvPr id="3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9275" y="3668713"/>
            <a:ext cx="1107757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运用举例子的说明方法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Rockwell" pitchFamily="18" charset="0"/>
                <a:ea typeface="方正姚体" pitchFamily="2" charset="-122"/>
              </a:rPr>
              <a:t>列举大马哈鱼每年溯游而上的产卵行为和其他鱼不同行为的实例</a:t>
            </a:r>
            <a:r>
              <a:rPr lang="zh-CN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具体准确地说明了许多种鱼类通过记住意境地图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能够完成极其复杂的导航行为。（或说明鱼类明显具备学习能力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5233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9425" y="773113"/>
            <a:ext cx="1123315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800"/>
              <a:t>2</a:t>
            </a:r>
            <a:r>
              <a:rPr lang="zh-CN" altLang="en-US" sz="2800"/>
              <a:t>、关于下面语段说明方法判断正确的一项是（　　）</a:t>
            </a:r>
            <a:endParaRPr lang="zh-CN" altLang="en-US" sz="2800"/>
          </a:p>
          <a:p>
            <a:pPr algn="just"/>
            <a:r>
              <a:rPr lang="zh-CN" altLang="en-US" sz="2800"/>
              <a:t>        冰火山是一种在地球上找不到，但是在我们太阳系的其他行星上存在的地貌类型。它们通常出现在冰冻卫星或其他一些表面温度低于﹣150°的天体上。在形态上，冰火山就像地球上的火山，它们从地表凸起，顶端有一个巨大的凹陷口，当喷发时，会排出四处流淌的液体。关键性的差别是地球火山主要由岩石和重金属组成，冰火山主要是由坚固的冰壳构成，冰火山的岩浆也是冰冻沉积物，所以，在喷发时，会出现大量冰块喷出的奇观。</a:t>
            </a:r>
            <a:endParaRPr lang="zh-CN" altLang="en-US" sz="2800"/>
          </a:p>
          <a:p>
            <a:pPr algn="just"/>
            <a:r>
              <a:rPr lang="zh-CN" altLang="en-US" sz="2800"/>
              <a:t>    A．下定义  列数字  打比方  作比较  作诠释	</a:t>
            </a:r>
            <a:endParaRPr lang="zh-CN" altLang="en-US" sz="2800"/>
          </a:p>
          <a:p>
            <a:pPr algn="just"/>
            <a:r>
              <a:rPr lang="zh-CN" altLang="en-US" sz="2800"/>
              <a:t>    B．下定义  列数字  作比较  打比方  摹状貌	</a:t>
            </a:r>
            <a:endParaRPr lang="zh-CN" altLang="en-US" sz="2800"/>
          </a:p>
          <a:p>
            <a:pPr algn="just"/>
            <a:r>
              <a:rPr lang="zh-CN" altLang="en-US" sz="2800"/>
              <a:t>    C．下定义  列数字  作比较  慕状貌  作诠释	</a:t>
            </a:r>
            <a:endParaRPr lang="zh-CN" altLang="en-US" sz="2800"/>
          </a:p>
          <a:p>
            <a:pPr algn="just"/>
            <a:r>
              <a:rPr lang="zh-CN" altLang="en-US" sz="2800"/>
              <a:t>    D．下定义  列数字  打比方  摹状貌  作诠释</a:t>
            </a:r>
            <a:endParaRPr lang="zh-CN" altLang="en-US" sz="280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5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52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52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52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52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952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625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4525" y="1755775"/>
            <a:ext cx="1093470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800"/>
              <a:t>      </a:t>
            </a:r>
            <a:r>
              <a:rPr lang="en-US" altLang="zh-CN" sz="3200"/>
              <a:t> </a:t>
            </a:r>
            <a:r>
              <a:rPr lang="zh-CN" altLang="en-US" sz="3200"/>
              <a:t>本题考查说明方法的判断。细读材料可知，</a:t>
            </a:r>
            <a:r>
              <a:rPr lang="zh-CN" altLang="en-US" sz="3200">
                <a:solidFill>
                  <a:srgbClr val="0070C0"/>
                </a:solidFill>
              </a:rPr>
              <a:t>这则材料用科学严谨的语言为冰火山下了定义，这是下定义的说明方法。还有准确的数字“﹣150°”，这是列数字的说明方法。</a:t>
            </a:r>
            <a:r>
              <a:rPr lang="zh-CN" altLang="en-US" sz="3200">
                <a:solidFill>
                  <a:srgbClr val="FF6600"/>
                </a:solidFill>
              </a:rPr>
              <a:t>同时把冰火山比作是地球上的火山，这是打比方。</a:t>
            </a:r>
            <a:r>
              <a:rPr lang="zh-CN" altLang="en-US" sz="3200">
                <a:solidFill>
                  <a:srgbClr val="FF3300"/>
                </a:solidFill>
              </a:rPr>
              <a:t>同时把地球火山与地球上的火山作了比较，这是作比较的说明方法。</a:t>
            </a:r>
            <a:r>
              <a:rPr lang="zh-CN" altLang="en-US" sz="3200">
                <a:solidFill>
                  <a:srgbClr val="C00000"/>
                </a:solidFill>
              </a:rPr>
              <a:t>还解释了为什么在冰火山会出现大量冰块喷出的奇观，这是作诠释的说明方法。</a:t>
            </a:r>
            <a:endParaRPr lang="zh-CN" altLang="en-US" sz="3200">
              <a:solidFill>
                <a:srgbClr val="C00000"/>
              </a:solidFill>
            </a:endParaRPr>
          </a:p>
          <a:p>
            <a:pPr algn="just"/>
            <a:r>
              <a:rPr lang="zh-CN" altLang="en-US" sz="3200"/>
              <a:t>       故选：A。</a:t>
            </a:r>
            <a:endParaRPr lang="zh-CN" altLang="en-US" sz="320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7281" name="文本框 9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6100" y="758825"/>
            <a:ext cx="11120438" cy="501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3355" indent="-1733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3200">
                <a:latin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</a:rPr>
              <a:t>、</a:t>
            </a:r>
            <a:r>
              <a:rPr lang="zh-CN" altLang="zh-CN" sz="3200">
                <a:latin typeface="宋体" panose="02010600030101010101" pitchFamily="2" charset="-122"/>
              </a:rPr>
              <a:t>对下列句子运用的说明方法判断错误的一项是（　　）</a:t>
            </a:r>
            <a:endParaRPr lang="en-US" altLang="zh-CN" sz="3200">
              <a:latin typeface="宋体" panose="02010600030101010101" pitchFamily="2" charset="-122"/>
            </a:endParaRPr>
          </a:p>
          <a:p>
            <a:pPr algn="just"/>
            <a:r>
              <a:rPr lang="en-US" altLang="zh-CN" sz="3200">
                <a:latin typeface="宋体" panose="02010600030101010101" pitchFamily="2" charset="-122"/>
              </a:rPr>
              <a:t>    A</a:t>
            </a:r>
            <a:r>
              <a:rPr lang="zh-CN" altLang="zh-CN" sz="3200">
                <a:latin typeface="宋体" panose="02010600030101010101" pitchFamily="2" charset="-122"/>
              </a:rPr>
              <a:t>．张择端画的《清明上河图》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纵</a:t>
            </a:r>
            <a:r>
              <a:rPr lang="en-US" altLang="zh-CN" sz="3200">
                <a:latin typeface="宋体" panose="02010600030101010101" pitchFamily="2" charset="-122"/>
              </a:rPr>
              <a:t>24.8</a:t>
            </a:r>
            <a:r>
              <a:rPr lang="zh-CN" altLang="zh-CN" sz="3200">
                <a:latin typeface="宋体" panose="02010600030101010101" pitchFamily="2" charset="-122"/>
              </a:rPr>
              <a:t>厘米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横</a:t>
            </a:r>
            <a:r>
              <a:rPr lang="en-US" altLang="zh-CN" sz="3200">
                <a:latin typeface="宋体" panose="02010600030101010101" pitchFamily="2" charset="-122"/>
              </a:rPr>
              <a:t>528.7</a:t>
            </a:r>
            <a:r>
              <a:rPr lang="zh-CN" altLang="zh-CN" sz="3200">
                <a:latin typeface="宋体" panose="02010600030101010101" pitchFamily="2" charset="-122"/>
              </a:rPr>
              <a:t>厘米。（列数字）</a:t>
            </a:r>
            <a:r>
              <a:rPr lang="en-US" altLang="zh-CN" sz="3200">
                <a:latin typeface="宋体" panose="02010600030101010101" pitchFamily="2" charset="-122"/>
              </a:rPr>
              <a:t>	</a:t>
            </a:r>
            <a:endParaRPr lang="en-US" altLang="zh-CN" sz="3200">
              <a:latin typeface="宋体" panose="02010600030101010101" pitchFamily="2" charset="-122"/>
            </a:endParaRPr>
          </a:p>
          <a:p>
            <a:pPr algn="just"/>
            <a:r>
              <a:rPr lang="en-US" altLang="zh-CN" sz="3200">
                <a:latin typeface="宋体" panose="02010600030101010101" pitchFamily="2" charset="-122"/>
              </a:rPr>
              <a:t>    B</a:t>
            </a:r>
            <a:r>
              <a:rPr lang="zh-CN" altLang="zh-CN" sz="3200">
                <a:latin typeface="宋体" panose="02010600030101010101" pitchFamily="2" charset="-122"/>
              </a:rPr>
              <a:t>．永定河发水时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来势很猛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以前两岸河堤常被冲毁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但是这座桥极少出事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足见它的坚固。 （作比较）</a:t>
            </a:r>
            <a:r>
              <a:rPr lang="en-US" altLang="zh-CN" sz="3200">
                <a:latin typeface="宋体" panose="02010600030101010101" pitchFamily="2" charset="-122"/>
              </a:rPr>
              <a:t>	</a:t>
            </a:r>
            <a:endParaRPr lang="en-US" altLang="zh-CN" sz="3200">
              <a:latin typeface="宋体" panose="02010600030101010101" pitchFamily="2" charset="-122"/>
            </a:endParaRPr>
          </a:p>
          <a:p>
            <a:pPr algn="just"/>
            <a:r>
              <a:rPr lang="en-US" altLang="zh-CN" sz="3200">
                <a:latin typeface="宋体" panose="02010600030101010101" pitchFamily="2" charset="-122"/>
              </a:rPr>
              <a:t>    C</a:t>
            </a:r>
            <a:r>
              <a:rPr lang="zh-CN" altLang="zh-CN" sz="3200">
                <a:latin typeface="宋体" panose="02010600030101010101" pitchFamily="2" charset="-122"/>
              </a:rPr>
              <a:t>．画面细节的刻画也十分真实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如桥梁的结构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车马的样式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人物的衣冠服饰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各行各业人员的活动</a:t>
            </a:r>
            <a:r>
              <a:rPr lang="zh-CN" altLang="en-US" sz="3200">
                <a:latin typeface="宋体" panose="02010600030101010101" pitchFamily="2" charset="-122"/>
              </a:rPr>
              <a:t>，</a:t>
            </a:r>
            <a:r>
              <a:rPr lang="zh-CN" altLang="zh-CN" sz="3200">
                <a:latin typeface="宋体" panose="02010600030101010101" pitchFamily="2" charset="-122"/>
              </a:rPr>
              <a:t>皆细致入微。（举例子）</a:t>
            </a:r>
            <a:r>
              <a:rPr lang="en-US" altLang="zh-CN" sz="3200">
                <a:latin typeface="宋体" panose="02010600030101010101" pitchFamily="2" charset="-122"/>
              </a:rPr>
              <a:t>	</a:t>
            </a:r>
            <a:endParaRPr lang="en-US" altLang="zh-CN" sz="3200">
              <a:latin typeface="宋体" panose="02010600030101010101" pitchFamily="2" charset="-122"/>
            </a:endParaRPr>
          </a:p>
          <a:p>
            <a:pPr algn="just"/>
            <a:r>
              <a:rPr lang="en-US" altLang="zh-CN" sz="3200">
                <a:latin typeface="宋体" panose="02010600030101010101" pitchFamily="2" charset="-122"/>
              </a:rPr>
              <a:t>    D</a:t>
            </a:r>
            <a:r>
              <a:rPr lang="zh-CN" altLang="zh-CN" sz="3200">
                <a:latin typeface="宋体" panose="02010600030101010101" pitchFamily="2" charset="-122"/>
              </a:rPr>
              <a:t>．苏州园林在每一个角落都注意图画美。阶砌旁边栽几丛书带草。墙上蔓延着爬山虎或者蔷薇木香。（打比方）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7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72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72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72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72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7850" y="1128713"/>
            <a:ext cx="11117263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4000"/>
              <a:t>ABC．正确；</a:t>
            </a:r>
            <a:endParaRPr lang="zh-CN" altLang="en-US" sz="4000"/>
          </a:p>
          <a:p>
            <a:r>
              <a:rPr lang="zh-CN" altLang="en-US" sz="4000"/>
              <a:t>       D．有误，“阶砌旁边栽几丛书带草。墙上蔓延着爬山虎或者蔷薇木香”是作者为了突出这一特点而举的两个例子，所以是举例子的说明方法，具体准确地说最了苏州园林在每一个角落都注意图画美。没有使用“打比方”的说明方法。</a:t>
            </a:r>
            <a:endParaRPr lang="zh-CN" altLang="en-US" sz="4000"/>
          </a:p>
          <a:p>
            <a:r>
              <a:rPr lang="zh-CN" altLang="en-US" sz="4000"/>
              <a:t>       故选：D。</a:t>
            </a:r>
            <a:endParaRPr lang="zh-CN" altLang="en-US" sz="4000"/>
          </a:p>
        </p:txBody>
      </p:sp>
      <p:pic>
        <p:nvPicPr>
          <p:cNvPr id="98306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68100" y="10858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8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8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8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标题 9217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19325" y="82550"/>
            <a:ext cx="7791450" cy="869950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en-US" altLang="zh-CN" sz="4800" b="1">
                <a:solidFill>
                  <a:srgbClr val="FF0000"/>
                </a:solidFill>
              </a:rPr>
              <a:t>3</a:t>
            </a:r>
            <a:r>
              <a:rPr lang="zh-CN" altLang="en-US" sz="4800" b="1">
                <a:solidFill>
                  <a:srgbClr val="FF0000"/>
                </a:solidFill>
              </a:rPr>
              <a:t>、常见说明方法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40963" name="文本占位符 9218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219325" y="1125220"/>
            <a:ext cx="8128000" cy="5629275"/>
          </a:xfrm>
        </p:spPr>
        <p:txBody>
          <a:bodyPr wrap="square" lIns="91440" tIns="45720" rIns="91440" bIns="45720" anchor="t"/>
          <a:lstStyle/>
          <a:p>
            <a:pPr eaLnBrk="1" hangingPunct="1">
              <a:buClr>
                <a:schemeClr val="folHlink"/>
              </a:buClr>
            </a:pP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列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数字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、举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例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子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、下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定义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</a:pP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分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类别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作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比较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、打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比方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 </a:t>
            </a: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</a:pP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摹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状貌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作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诠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释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、画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图表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</a:pP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引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(</a:t>
            </a: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资料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)</a:t>
            </a: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</a:pPr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歌诀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400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举分列作打，下作画摹引</a:t>
            </a:r>
            <a:r>
              <a:rPr lang="en-US" altLang="zh-CN" sz="4000">
                <a:solidFill>
                  <a:srgbClr val="0000FF"/>
                </a:solidFill>
                <a:ea typeface="楷体_GB2312" pitchFamily="49" charset="-122"/>
              </a:rPr>
              <a:t>”</a:t>
            </a: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  <a:buNone/>
            </a:pPr>
            <a:r>
              <a:rPr lang="zh-CN" altLang="en-US" sz="4000">
                <a:solidFill>
                  <a:srgbClr val="CC0000"/>
                </a:solidFill>
                <a:ea typeface="隶书" pitchFamily="49" charset="-122"/>
                <a:sym typeface="宋体" panose="02010600030101010101" pitchFamily="2" charset="-122"/>
              </a:rPr>
              <a:t>注意</a:t>
            </a:r>
            <a:r>
              <a:rPr lang="zh-CN" altLang="en-US" sz="4000">
                <a:ea typeface="隶书" pitchFamily="49" charset="-122"/>
                <a:sym typeface="宋体" panose="02010600030101010101" pitchFamily="2" charset="-122"/>
              </a:rPr>
              <a:t>：</a:t>
            </a:r>
            <a:r>
              <a:rPr lang="zh-CN" altLang="en-US" sz="3200">
                <a:ea typeface="隶书" pitchFamily="49" charset="-122"/>
                <a:sym typeface="宋体" panose="02010600030101010101" pitchFamily="2" charset="-122"/>
              </a:rPr>
              <a:t>说明方法一般用三个字表达，不要与修辞方法、表达方式、论证方法混淆，表述要规范，书写要正确。</a:t>
            </a:r>
            <a:endParaRPr lang="zh-CN" altLang="en-US" sz="3200">
              <a:ea typeface="隶书" pitchFamily="49" charset="-122"/>
              <a:sym typeface="宋体" panose="02010600030101010101" pitchFamily="2" charset="-122"/>
            </a:endParaRPr>
          </a:p>
          <a:p>
            <a:pPr eaLnBrk="1" hangingPunct="1">
              <a:buClr>
                <a:schemeClr val="folHlink"/>
              </a:buClr>
            </a:pPr>
            <a:endParaRPr lang="zh-CN" altLang="en-US">
              <a:solidFill>
                <a:srgbClr val="0000FF"/>
              </a:solidFill>
              <a:ea typeface="隶书" pitchFamily="49" charset="-122"/>
              <a:sym typeface="宋体" panose="02010600030101010101" pitchFamily="2" charset="-122"/>
            </a:endParaRPr>
          </a:p>
          <a:p>
            <a:pPr eaLnBrk="1" hangingPunct="1">
              <a:buClr>
                <a:schemeClr val="folHlink"/>
              </a:buClr>
            </a:pPr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22914" name="Text Placeholder 422913"/>
          <p:cNvSpPr>
            <a:spLocks noGrp="1" noRot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774825" y="1341438"/>
            <a:ext cx="8893175" cy="551656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数词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大写也是）确数、约数；小数、       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分数、百分数、倍数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与年代区别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endParaRPr lang="en-US" altLang="zh-CN" sz="2800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例如、比如、据说、譬如</a:t>
            </a:r>
            <a:r>
              <a:rPr lang="en-US" altLang="zh-CN" sz="2800" b="1">
                <a:solidFill>
                  <a:schemeClr val="tx1"/>
                </a:solidFill>
                <a:latin typeface="华文中宋" panose="02010600040101010101" pitchFamily="2" charset="-122"/>
                <a:ea typeface="楷体_GB2312" pitchFamily="49" charset="-122"/>
              </a:rPr>
              <a:t>……</a:t>
            </a:r>
            <a:endParaRPr lang="en-US" altLang="zh-CN" sz="28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是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……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， 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叫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8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（判断句）</a:t>
            </a:r>
            <a:endParaRPr lang="zh-CN" altLang="en-US" sz="2800">
              <a:solidFill>
                <a:srgbClr val="FF33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一类（种）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一类（种）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endParaRPr lang="en-US" altLang="zh-CN" sz="2800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也、而、相对于、较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endParaRPr lang="en-US" altLang="zh-CN" sz="2800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像、好像、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…</a:t>
            </a:r>
            <a:r>
              <a:rPr lang="zh-CN" altLang="en-US" sz="28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（比喻句）</a:t>
            </a:r>
            <a:endParaRPr lang="zh-CN" altLang="en-US" sz="2800">
              <a:solidFill>
                <a:srgbClr val="FF33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表达方式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——</a:t>
            </a:r>
            <a:r>
              <a:rPr lang="zh-CN" altLang="en-US" sz="28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描写</a:t>
            </a:r>
            <a:endParaRPr lang="zh-CN" altLang="en-US" sz="2800" b="1">
              <a:solidFill>
                <a:srgbClr val="FF33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从另一侧面就事物或事理的某些特征进行</a:t>
            </a:r>
            <a:endParaRPr lang="zh-CN" altLang="en-US" sz="28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解释。</a:t>
            </a:r>
            <a:endParaRPr lang="zh-CN" altLang="en-US" sz="2800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形式特别</a:t>
            </a:r>
            <a:r>
              <a:rPr lang="en-US" altLang="zh-CN" sz="2800" b="1">
                <a:latin typeface="华文中宋" panose="02010600040101010101" pitchFamily="2" charset="-122"/>
                <a:ea typeface="楷体_GB2312" pitchFamily="49" charset="-122"/>
                <a:sym typeface="Wingdings" panose="05000000000000000000" pitchFamily="2" charset="2"/>
              </a:rPr>
              <a:t>——</a:t>
            </a:r>
            <a:r>
              <a:rPr lang="zh-CN" altLang="en-US" sz="2800" b="1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图 、表格</a:t>
            </a:r>
            <a:endParaRPr lang="zh-CN" altLang="en-US" sz="2800">
              <a:solidFill>
                <a:srgbClr val="FF33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endParaRPr lang="zh-CN" altLang="en-US" sz="2800">
              <a:solidFill>
                <a:srgbClr val="FF3399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15" name="Text Box 422914"/>
          <p:cNvSpPr txBox="1"/>
          <p:nvPr>
            <p:custDataLst>
              <p:tags r:id="rId4"/>
            </p:custDataLst>
          </p:nvPr>
        </p:nvSpPr>
        <p:spPr>
          <a:xfrm>
            <a:off x="1847533" y="367665"/>
            <a:ext cx="3816350" cy="620713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u="none" kern="1200" baseline="0">
                <a:solidFill>
                  <a:srgbClr val="FF6600"/>
                </a:solidFill>
                <a:latin typeface="Arial" panose="020b0604020202020204" pitchFamily="34" charset="0"/>
                <a:ea typeface="华文新魏" panose="02010800040101010101" pitchFamily="2" charset="-122"/>
              </a:defRPr>
            </a:lvl1pPr>
          </a:lstStyle>
          <a:p>
            <a:pPr marL="457200" lvl="0" indent="-457200" algn="l">
              <a:buClr>
                <a:srgbClr val="FF9933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tx1"/>
                </a:solidFill>
                <a:ea typeface="宋体" panose="02010600030101010101" pitchFamily="2" charset="-122"/>
              </a:rPr>
              <a:t>判断说明方法</a:t>
            </a:r>
            <a:endParaRPr lang="zh-CN" altLang="en-US" sz="32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22916" name="Text Box 422915"/>
          <p:cNvSpPr txBox="1"/>
          <p:nvPr>
            <p:custDataLst>
              <p:tags r:id="rId5"/>
            </p:custDataLst>
          </p:nvPr>
        </p:nvSpPr>
        <p:spPr>
          <a:xfrm>
            <a:off x="1774825" y="1341438"/>
            <a:ext cx="230505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列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数字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2917" name="Text Box 422916"/>
          <p:cNvSpPr txBox="1"/>
          <p:nvPr>
            <p:custDataLst>
              <p:tags r:id="rId6"/>
            </p:custDataLst>
          </p:nvPr>
        </p:nvSpPr>
        <p:spPr>
          <a:xfrm>
            <a:off x="1774825" y="2205038"/>
            <a:ext cx="2160588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举例子：</a:t>
            </a:r>
            <a:endParaRPr lang="zh-CN" altLang="en-US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2918" name="Text Box 422917"/>
          <p:cNvSpPr txBox="1"/>
          <p:nvPr>
            <p:custDataLst>
              <p:tags r:id="rId7"/>
            </p:custDataLst>
          </p:nvPr>
        </p:nvSpPr>
        <p:spPr>
          <a:xfrm>
            <a:off x="1774825" y="2708275"/>
            <a:ext cx="2879725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下定义：</a:t>
            </a:r>
            <a:endParaRPr lang="zh-CN" altLang="en-US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19" name="Text Box 422918"/>
          <p:cNvSpPr txBox="1"/>
          <p:nvPr>
            <p:custDataLst>
              <p:tags r:id="rId8"/>
            </p:custDataLst>
          </p:nvPr>
        </p:nvSpPr>
        <p:spPr>
          <a:xfrm>
            <a:off x="1774825" y="3213100"/>
            <a:ext cx="2232025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分类别</a:t>
            </a:r>
            <a:r>
              <a:rPr lang="zh-CN" altLang="en-US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</a:t>
            </a:r>
            <a:endParaRPr lang="zh-CN" altLang="en-US" sz="2800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20" name="Text Box 422919"/>
          <p:cNvSpPr txBox="1"/>
          <p:nvPr>
            <p:custDataLst>
              <p:tags r:id="rId9"/>
            </p:custDataLst>
          </p:nvPr>
        </p:nvSpPr>
        <p:spPr>
          <a:xfrm>
            <a:off x="1774825" y="3644900"/>
            <a:ext cx="2592388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作比较：</a:t>
            </a:r>
            <a:endParaRPr lang="zh-CN" altLang="en-US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21" name="Text Box 422920"/>
          <p:cNvSpPr txBox="1"/>
          <p:nvPr>
            <p:custDataLst>
              <p:tags r:id="rId10"/>
            </p:custDataLst>
          </p:nvPr>
        </p:nvSpPr>
        <p:spPr>
          <a:xfrm>
            <a:off x="1774825" y="4076700"/>
            <a:ext cx="2735263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打比方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:</a:t>
            </a:r>
            <a:endParaRPr lang="en-US" altLang="zh-CN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22" name="Text Box 422921"/>
          <p:cNvSpPr txBox="1"/>
          <p:nvPr>
            <p:custDataLst>
              <p:tags r:id="rId11"/>
            </p:custDataLst>
          </p:nvPr>
        </p:nvSpPr>
        <p:spPr>
          <a:xfrm>
            <a:off x="1774825" y="4581525"/>
            <a:ext cx="2233613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摹状貌：</a:t>
            </a:r>
            <a:endParaRPr lang="zh-CN" altLang="en-US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23" name="Text Box 422922"/>
          <p:cNvSpPr txBox="1"/>
          <p:nvPr>
            <p:custDataLst>
              <p:tags r:id="rId12"/>
            </p:custDataLst>
          </p:nvPr>
        </p:nvSpPr>
        <p:spPr>
          <a:xfrm>
            <a:off x="1847850" y="5902008"/>
            <a:ext cx="2376488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画图表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:</a:t>
            </a:r>
            <a:endParaRPr lang="en-US" altLang="zh-CN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422925" name="Cloud Callout 422924"/>
          <p:cNvSpPr/>
          <p:nvPr>
            <p:custDataLst>
              <p:tags r:id="rId13"/>
            </p:custDataLst>
          </p:nvPr>
        </p:nvSpPr>
        <p:spPr>
          <a:xfrm>
            <a:off x="9097645" y="3401378"/>
            <a:ext cx="2771775" cy="1008062"/>
          </a:xfrm>
          <a:prstGeom prst="cloudCallout">
            <a:avLst>
              <a:gd name="adj1" fmla="val -39005"/>
              <a:gd name="adj2" fmla="val 230157"/>
            </a:avLst>
          </a:prstGeom>
          <a:solidFill>
            <a:srgbClr val="CCFFFF"/>
          </a:solidFill>
          <a:ln w="9525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Clr>
                <a:schemeClr val="bg1"/>
              </a:buClr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理解记忆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2926" name="Text Box 422925"/>
          <p:cNvSpPr txBox="1"/>
          <p:nvPr>
            <p:custDataLst>
              <p:tags r:id="rId14"/>
            </p:custDataLst>
          </p:nvPr>
        </p:nvSpPr>
        <p:spPr>
          <a:xfrm>
            <a:off x="5664200" y="404813"/>
            <a:ext cx="3168650" cy="58356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CC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注意语言标志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22927" name="Text Box 422926"/>
          <p:cNvSpPr txBox="1"/>
          <p:nvPr>
            <p:custDataLst>
              <p:tags r:id="rId15"/>
            </p:custDataLst>
          </p:nvPr>
        </p:nvSpPr>
        <p:spPr>
          <a:xfrm>
            <a:off x="1847850" y="5103495"/>
            <a:ext cx="2376488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★ 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作诠释</a:t>
            </a: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:</a:t>
            </a:r>
            <a:endParaRPr lang="en-US" altLang="zh-CN" sz="28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2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2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22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2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22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2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22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2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22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2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2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2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2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2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2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2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2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2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2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2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2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2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2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2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2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2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2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2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  <p:cond evt="onBegin" delay="0">
                          <p:tn val="82"/>
                        </p:cond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2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2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2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  <p:cond evt="onBegin" delay="0">
                          <p:tn val="89"/>
                        </p:cond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2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2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2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2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2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2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2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2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22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  <p:cond evt="onBegin" delay="0">
                          <p:tn val="108"/>
                        </p:cond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422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6" grpId="0"/>
      <p:bldP spid="422917" grpId="0"/>
      <p:bldP spid="422918" grpId="0"/>
      <p:bldP spid="422919" grpId="0"/>
      <p:bldP spid="422920" grpId="0"/>
      <p:bldP spid="422921" grpId="0"/>
      <p:bldP spid="422922" grpId="0"/>
      <p:bldP spid="422923" grpId="0"/>
      <p:bldP spid="422925" grpId="0"/>
      <p:bldP spid="422926" grpId="0"/>
      <p:bldP spid="4229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11188" y="884238"/>
            <a:ext cx="10968037" cy="1938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下定义</a:t>
            </a:r>
            <a:r>
              <a:rPr sz="1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r>
              <a:rPr sz="1600" noProof="1"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endParaRPr sz="16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>
              <a:defRPr/>
            </a:pPr>
            <a:r>
              <a:rPr sz="1600" noProof="1">
                <a:latin typeface="楷体_GB2312" pitchFamily="49" charset="-122"/>
                <a:ea typeface="楷体_GB2312" pitchFamily="49" charset="-122"/>
                <a:sym typeface="+mn-ea"/>
              </a:rPr>
              <a:t>      </a:t>
            </a:r>
            <a:r>
              <a:rPr sz="24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sz="2800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简明</a:t>
            </a:r>
            <a:r>
              <a:rPr sz="28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的语言对某一概念的</a:t>
            </a:r>
            <a:r>
              <a:rPr sz="2800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本质特征作规定性</a:t>
            </a:r>
            <a:r>
              <a:rPr sz="28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的说明叫下定义。下定义能</a:t>
            </a:r>
            <a:r>
              <a:rPr sz="2800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准确揭示事物的本质</a:t>
            </a:r>
            <a:r>
              <a:rPr sz="28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 </a:t>
            </a:r>
            <a:endParaRPr sz="2800" noProof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作用</a:t>
            </a:r>
            <a:r>
              <a:rPr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2800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使人们在阅读时对抽象的字词能够更加明白、理解。</a:t>
            </a:r>
            <a:endParaRPr sz="2800" noProof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42315" y="2989263"/>
            <a:ext cx="10966450" cy="181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语言标志：</a:t>
            </a:r>
            <a:r>
              <a:rPr 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表述上使用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“……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是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……”“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这就是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……”“……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叫（作）</a:t>
            </a:r>
            <a:r>
              <a:rPr lang="en-US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……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的判断句式。</a:t>
            </a:r>
            <a:r>
              <a:rPr 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endParaRPr lang="en-US" altLang="zh-CN" sz="28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>
              <a:defRPr/>
            </a:pPr>
            <a:r>
              <a:rPr 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endParaRPr lang="zh-CN" sz="28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>
              <a:defRPr/>
            </a:pP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3830" y="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特别区分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1825" y="3926205"/>
            <a:ext cx="10947400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3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作诠释</a:t>
            </a:r>
            <a:r>
              <a:rPr lang="zh-CN" altLang="zh-CN" sz="16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r>
              <a:rPr lang="zh-CN" altLang="zh-CN" sz="1600" noProof="1"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endParaRPr lang="zh-CN" altLang="zh-CN" sz="16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/>
            <a:r>
              <a:rPr lang="zh-CN" altLang="zh-CN" sz="1600" noProof="1">
                <a:latin typeface="楷体_GB2312" pitchFamily="49" charset="-122"/>
                <a:ea typeface="楷体_GB2312" pitchFamily="49" charset="-122"/>
                <a:sym typeface="+mn-ea"/>
              </a:rPr>
              <a:t>       </a:t>
            </a:r>
            <a:r>
              <a:rPr lang="zh-CN" altLang="zh-CN" sz="2800" noProof="1">
                <a:latin typeface="宋体" panose="02010600030101010101" pitchFamily="2" charset="-122"/>
                <a:sym typeface="+mn-ea"/>
              </a:rPr>
              <a:t>从一个侧面</a:t>
            </a:r>
            <a:r>
              <a:rPr lang="zh-CN" altLang="en-US" sz="2800" noProof="1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zh-CN" sz="2800" noProof="1">
                <a:latin typeface="宋体" panose="02010600030101010101" pitchFamily="2" charset="-122"/>
                <a:sym typeface="+mn-ea"/>
              </a:rPr>
              <a:t>在事物的某一个特点做些解释</a:t>
            </a:r>
            <a:r>
              <a:rPr lang="zh-CN" altLang="en-US" sz="2800" noProof="1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zh-CN" sz="2800" noProof="1">
                <a:latin typeface="宋体" panose="02010600030101010101" pitchFamily="2" charset="-122"/>
                <a:sym typeface="+mn-ea"/>
              </a:rPr>
              <a:t>这种方法叫作诠释。 </a:t>
            </a:r>
            <a:endParaRPr lang="zh-CN" altLang="zh-CN" sz="2800" noProof="1">
              <a:latin typeface="宋体" panose="02010600030101010101" pitchFamily="2" charset="-122"/>
              <a:sym typeface="+mn-ea"/>
            </a:endParaRPr>
          </a:p>
          <a:p>
            <a:pPr algn="just"/>
            <a:r>
              <a:rPr lang="zh-CN" altLang="zh-CN" sz="2800" noProof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作用：</a:t>
            </a:r>
            <a:r>
              <a:rPr lang="zh-CN" altLang="zh-CN" sz="2800" noProof="1">
                <a:latin typeface="宋体" panose="02010600030101010101" pitchFamily="2" charset="-122"/>
                <a:sym typeface="+mn-ea"/>
              </a:rPr>
              <a:t>使读者在阅读时对抽象的字词能够更加理解。</a:t>
            </a:r>
            <a:endParaRPr lang="zh-CN" altLang="zh-CN" sz="2800" noProof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1825" y="5433060"/>
            <a:ext cx="10947400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2800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语言标志：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对事物做大概的介绍 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常含有“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因为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”“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由于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”“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所以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”“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这是由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……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造成的</a:t>
            </a:r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2800" noProof="1">
                <a:latin typeface="楷体_GB2312" pitchFamily="49" charset="-122"/>
                <a:ea typeface="楷体_GB2312" pitchFamily="49" charset="-122"/>
                <a:sym typeface="+mn-ea"/>
              </a:rPr>
              <a:t>等词语。</a:t>
            </a:r>
            <a:endParaRPr lang="zh-CN" altLang="zh-CN" sz="28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/>
            <a:r>
              <a:rPr lang="zh-CN" altLang="zh-CN" sz="2800" noProof="1">
                <a:latin typeface="楷体_GB2312" pitchFamily="49" charset="-122"/>
                <a:ea typeface="楷体_GB2312" pitchFamily="49" charset="-122"/>
                <a:sym typeface="+mn-ea"/>
              </a:rPr>
              <a:t>  </a:t>
            </a:r>
            <a:endParaRPr lang="zh-CN" altLang="zh-CN" sz="2800" noProof="1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/>
            <a:endParaRPr lang="zh-CN" altLang="en-US" sz="2800" noProof="1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366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288" y="434975"/>
            <a:ext cx="114014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800"/>
          </a:p>
          <a:p>
            <a:r>
              <a:rPr lang="zh-CN" altLang="en-US" sz="2800"/>
              <a:t>      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42913" y="277813"/>
            <a:ext cx="11139487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</a:t>
            </a:r>
            <a:endParaRPr 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52463" y="434658"/>
            <a:ext cx="10855325" cy="2524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下定义和作诠释的区别</a:t>
            </a:r>
            <a:endParaRPr lang="en-US" altLang="zh-CN" sz="32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algn="just">
              <a:defRPr/>
            </a:pPr>
            <a:endParaRPr lang="en-US" sz="1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楷体_GB2312" pitchFamily="49" charset="-122"/>
              <a:sym typeface="+mn-ea"/>
            </a:endParaRPr>
          </a:p>
          <a:p>
            <a:pPr algn="just">
              <a:defRPr/>
            </a:pPr>
            <a:r>
              <a:rPr lang="en-US" sz="1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楷体_GB2312" pitchFamily="49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、下定义：甲是乙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乙是甲（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  <a:sym typeface="+mn-ea"/>
              </a:rPr>
              <a:t>√）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anose="020b0604020202020204" pitchFamily="34" charset="0"/>
              <a:sym typeface="+mn-ea"/>
            </a:endParaRPr>
          </a:p>
          <a:p>
            <a:pPr algn="just">
              <a:defRPr/>
            </a:pP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  <a:sym typeface="+mn-ea"/>
              </a:rPr>
              <a:t>           作诠释：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甲是乙</a:t>
            </a: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乙是甲（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×）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           下定义：要求完整严密，句子前后颠倒，表意准确；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           作诠释：不要求完整严密，句子前后颠倒，表意有误。</a:t>
            </a:r>
            <a:endParaRPr lang="zh-CN" altLang="en-US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8338" y="3270568"/>
            <a:ext cx="10855325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</a:t>
            </a:r>
            <a:r>
              <a:rPr 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从特点看：</a:t>
            </a:r>
            <a:endParaRPr 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       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①下定义要准确简明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，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概括性强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；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作诠释则具体而通俗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，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有时带有一定的描述性。</a:t>
            </a:r>
            <a:endParaRPr 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       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②从科学性的角度看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，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作诠释的语言比不上下定义。</a:t>
            </a:r>
            <a:endParaRPr 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  <a:p>
            <a:pPr algn="just">
              <a:defRPr/>
            </a:pPr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       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③从内容上看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，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下定义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着眼于事物的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本质属性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；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作诠释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注重于外观的</a:t>
            </a:r>
            <a:r>
              <a:rPr lang="zh-CN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表象、性质和特点</a:t>
            </a:r>
            <a:r>
              <a:rPr 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宋体" panose="02010600030101010101" pitchFamily="2" charset="-122"/>
                <a:sym typeface="+mn-ea"/>
              </a:rPr>
              <a:t>。</a:t>
            </a:r>
            <a:endParaRPr lang="zh-CN" sz="28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0538" y="46038"/>
            <a:ext cx="11164887" cy="667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/>
              <a:t>实例练习：</a:t>
            </a:r>
            <a:endParaRPr lang="zh-CN" altLang="en-US" sz="2800"/>
          </a:p>
          <a:p>
            <a:pPr algn="just"/>
            <a:r>
              <a:rPr lang="zh-CN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判断说明方法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，</a:t>
            </a:r>
            <a:r>
              <a:rPr lang="zh-CN" altLang="zh-CN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下定义还是作诠释。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、食物是一种能构成躯体和供应能量的物质。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、激光是一种颜色单纯的光。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、在太阳和月亮的周围，有时出现一种美丽的七彩光圈，里层是红色，外层是紫色的，这种光圈叫做晕。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、日月光有时经过冰晶反射后进入人眼，也会形成白色的晕，由于冰晶取向多样，折射反射过程复杂，就形成了多种多样晕的现象。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、晕是悬浮在大气中的冰晶（卷状云，冰雾等）对日光或月光的折射和反射作用而形成的呈环状、弧状、柱状或亮点状的光学现象。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、在同一平面内不相交的两条直线叫做平行线。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、在同一平面上，由三条边首尾相接组成的内角和为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180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度的封闭图形叫做三角形。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610158" y="92138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（下定义）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157470" y="1400175"/>
            <a:ext cx="3552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（作诠释）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610475" y="2247900"/>
            <a:ext cx="3552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（作诠释）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172335" y="3529965"/>
            <a:ext cx="3552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（作诠释）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457893" y="479425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（下定义）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9176703" y="519747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（下定义）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833938" y="6078855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（下定义）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86" name="WordArt 2"/>
          <p:cNvSpPr>
            <a:spLocks noChangeArrowheads="1" noChangeShapeType="1"/>
          </p:cNvSpPr>
          <p:nvPr>
            <p:custDataLst>
              <p:tags r:id="rId3"/>
            </p:custDataLst>
          </p:nvPr>
        </p:nvSpPr>
        <p:spPr bwMode="auto">
          <a:xfrm>
            <a:off x="435187" y="400367"/>
            <a:ext cx="67056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6350" cmpd="sng">
                  <a:solidFill>
                    <a:schemeClr val="bg1"/>
                  </a:solidFill>
                  <a:round/>
                </a:ln>
                <a:solidFill>
                  <a:srgbClr val="000000"/>
                </a:solidFill>
                <a:latin typeface="华文琥珀" panose="02010800040101010101" charset="-122"/>
                <a:ea typeface="华文琥珀" panose="02010800040101010101" charset="-122"/>
              </a:rPr>
              <a:t>说明方法表达效果</a:t>
            </a:r>
            <a:r>
              <a:rPr lang="zh-CN" altLang="en-US" sz="4800" b="1" kern="10">
                <a:ln w="6350" cmpd="sng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：</a:t>
            </a:r>
            <a:endParaRPr lang="zh-CN" altLang="en-US" sz="4800" b="1" kern="10">
              <a:ln w="6350" cmpd="sng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graphicFrame>
        <p:nvGraphicFramePr>
          <p:cNvPr id="16387" name="Group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34921" y="1093129"/>
          <a:ext cx="11237595" cy="4438015"/>
        </p:xfrm>
        <a:graphic>
          <a:graphicData uri="http://schemas.openxmlformats.org/drawingml/2006/table">
            <a:tbl>
              <a:tblPr/>
              <a:tblGrid>
                <a:gridCol w="2833370"/>
                <a:gridCol w="2660650"/>
                <a:gridCol w="2929255"/>
                <a:gridCol w="2814320"/>
              </a:tblGrid>
              <a:tr h="83121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说明方法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表达效果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说明方法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表达效果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举例子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分类别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列数字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作诠释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打比方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下定义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作比较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画图表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引  用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D47F5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摹状貌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AD47F5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21920" marR="12192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70" name="Rectangle 8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61888" y="2009716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具体直观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1" name="Rectangle 8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61888" y="2747619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具体准确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2" name="Rectangle 8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66781" y="3503467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生动形象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3" name="Rectangle 8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60399" y="4205089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突出强调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4" name="Rectangle 9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12770" y="4788535"/>
            <a:ext cx="2954020" cy="132207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kumimoji="1" lang="zh-CN" altLang="en-US" sz="2400" b="1" smtClean="0">
                <a:solidFill>
                  <a:srgbClr val="C00000"/>
                </a:solidFill>
              </a:rPr>
              <a:t>增强说服力、文学性和趣味性</a:t>
            </a:r>
            <a:endParaRPr kumimoji="1" lang="zh-CN" altLang="en-US" sz="3200" b="1" smtClean="0">
              <a:solidFill>
                <a:srgbClr val="C00000"/>
              </a:solidFill>
            </a:endParaRPr>
          </a:p>
          <a:p>
            <a:endParaRPr kumimoji="1" lang="zh-CN" altLang="en-US" sz="3200" b="1" smtClean="0">
              <a:solidFill>
                <a:srgbClr val="C00000"/>
              </a:solidFill>
            </a:endParaRPr>
          </a:p>
        </p:txBody>
      </p:sp>
      <p:sp>
        <p:nvSpPr>
          <p:cNvPr id="16475" name="Rectangle 9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072794" y="2009590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条理清楚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6" name="Rectangle 9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072668" y="2747744"/>
            <a:ext cx="181610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解释说明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8" name="Rectangle 9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432925" y="4328160"/>
            <a:ext cx="191325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直</a:t>
            </a:r>
            <a:r>
              <a:rPr lang="zh-CN" altLang="en-US" sz="3200" b="1" smtClean="0">
                <a:solidFill>
                  <a:srgbClr val="CC0000"/>
                </a:solidFill>
              </a:rPr>
              <a:t>观具体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6479" name="Rectangle 9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432290" y="4990465"/>
            <a:ext cx="1865630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具体生动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14" name="Rectangle 9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874125" y="3318556"/>
            <a:ext cx="3022600" cy="107632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</a:rPr>
              <a:t>科学准</a:t>
            </a:r>
            <a:r>
              <a:rPr lang="zh-CN" altLang="en-US" sz="3200" b="1" smtClean="0">
                <a:solidFill>
                  <a:srgbClr val="CC0000"/>
                </a:solidFill>
              </a:rPr>
              <a:t>确</a:t>
            </a:r>
            <a:r>
              <a:rPr lang="en-US" altLang="zh-CN" sz="3200" b="1" smtClean="0">
                <a:solidFill>
                  <a:srgbClr val="CC0000"/>
                </a:solidFill>
              </a:rPr>
              <a:t>/</a:t>
            </a:r>
            <a:r>
              <a:rPr lang="zh-CN" altLang="en-US" sz="3200" b="1" smtClean="0">
                <a:solidFill>
                  <a:srgbClr val="CC0000"/>
                </a:solidFill>
              </a:rPr>
              <a:t>从本质上揭示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2" name="Text Box 1"/>
          <p:cNvSpPr txBox="1"/>
          <p:nvPr>
            <p:custDataLst>
              <p:tags r:id="rId15"/>
            </p:custDataLst>
          </p:nvPr>
        </p:nvSpPr>
        <p:spPr>
          <a:xfrm>
            <a:off x="954405" y="578675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ym typeface="+mn-ea"/>
              </a:rPr>
              <a:t>命题方式：</a:t>
            </a:r>
            <a:endParaRPr lang="zh-CN" altLang="en-US" sz="3200" b="1">
              <a:sym typeface="+mn-ea"/>
            </a:endParaRPr>
          </a:p>
        </p:txBody>
      </p:sp>
      <p:sp>
        <p:nvSpPr>
          <p:cNvPr id="3" name="Text Box 2"/>
          <p:cNvSpPr txBox="1"/>
          <p:nvPr>
            <p:custDataLst>
              <p:tags r:id="rId16"/>
            </p:custDataLst>
          </p:nvPr>
        </p:nvSpPr>
        <p:spPr>
          <a:xfrm>
            <a:off x="3178810" y="5786755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ym typeface="+mn-ea"/>
              </a:rPr>
              <a:t>判断说明方法并分析其表达效果（作用）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70" grpId="0"/>
      <p:bldP spid="16471" grpId="0"/>
      <p:bldP spid="16472" grpId="0"/>
      <p:bldP spid="16473" grpId="0"/>
      <p:bldP spid="16474" grpId="0"/>
      <p:bldP spid="16475" grpId="0"/>
      <p:bldP spid="16476" grpId="0"/>
      <p:bldP spid="14" grpId="0"/>
      <p:bldP spid="16478" grpId="0"/>
      <p:bldP spid="16479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AS_UNIQUEID" val="289"/>
</p:tagLst>
</file>

<file path=ppt/tags/tag10.xml><?xml version="1.0" encoding="utf-8"?>
<p:tagLst xmlns:p="http://schemas.openxmlformats.org/presentationml/2006/main">
  <p:tag name="AS_UNIQUEID" val="298"/>
</p:tagLst>
</file>

<file path=ppt/tags/tag100.xml><?xml version="1.0" encoding="utf-8"?>
<p:tagLst xmlns:p="http://schemas.openxmlformats.org/presentationml/2006/main">
  <p:tag name="AS_UNIQUEID" val="385"/>
</p:tagLst>
</file>

<file path=ppt/tags/tag101.xml><?xml version="1.0" encoding="utf-8"?>
<p:tagLst xmlns:p="http://schemas.openxmlformats.org/presentationml/2006/main">
  <p:tag name="AS_UNIQUEID" val="386"/>
</p:tagLst>
</file>

<file path=ppt/tags/tag102.xml><?xml version="1.0" encoding="utf-8"?>
<p:tagLst xmlns:p="http://schemas.openxmlformats.org/presentationml/2006/main">
  <p:tag name="AS_UNIQUEID" val="387"/>
</p:tagLst>
</file>

<file path=ppt/tags/tag103.xml><?xml version="1.0" encoding="utf-8"?>
<p:tagLst xmlns:p="http://schemas.openxmlformats.org/presentationml/2006/main">
  <p:tag name="AS_UNIQUEID" val="388"/>
</p:tagLst>
</file>

<file path=ppt/tags/tag104.xml><?xml version="1.0" encoding="utf-8"?>
<p:tagLst xmlns:p="http://schemas.openxmlformats.org/presentationml/2006/main">
  <p:tag name="AS_UNIQUEID" val="389"/>
</p:tagLst>
</file>

<file path=ppt/tags/tag105.xml><?xml version="1.0" encoding="utf-8"?>
<p:tagLst xmlns:p="http://schemas.openxmlformats.org/presentationml/2006/main">
  <p:tag name="AS_UNIQUEID" val="390"/>
</p:tagLst>
</file>

<file path=ppt/tags/tag106.xml><?xml version="1.0" encoding="utf-8"?>
<p:tagLst xmlns:p="http://schemas.openxmlformats.org/presentationml/2006/main">
  <p:tag name="AS_UNIQUEID" val="391"/>
</p:tagLst>
</file>

<file path=ppt/tags/tag107.xml><?xml version="1.0" encoding="utf-8"?>
<p:tagLst xmlns:p="http://schemas.openxmlformats.org/presentationml/2006/main">
  <p:tag name="AS_UNIQUEID" val="392"/>
</p:tagLst>
</file>

<file path=ppt/tags/tag108.xml><?xml version="1.0" encoding="utf-8"?>
<p:tagLst xmlns:p="http://schemas.openxmlformats.org/presentationml/2006/main">
  <p:tag name="AS_UNIQUEID" val="393"/>
</p:tagLst>
</file>

<file path=ppt/tags/tag109.xml><?xml version="1.0" encoding="utf-8"?>
<p:tagLst xmlns:p="http://schemas.openxmlformats.org/presentationml/2006/main">
  <p:tag name="AS_UNIQUEID" val="394"/>
</p:tagLst>
</file>

<file path=ppt/tags/tag11.xml><?xml version="1.0" encoding="utf-8"?>
<p:tagLst xmlns:p="http://schemas.openxmlformats.org/presentationml/2006/main">
  <p:tag name="AS_UNIQUEID" val="299"/>
</p:tagLst>
</file>

<file path=ppt/tags/tag110.xml><?xml version="1.0" encoding="utf-8"?>
<p:tagLst xmlns:p="http://schemas.openxmlformats.org/presentationml/2006/main">
  <p:tag name="AS_UNIQUEID" val="395"/>
</p:tagLst>
</file>

<file path=ppt/tags/tag111.xml><?xml version="1.0" encoding="utf-8"?>
<p:tagLst xmlns:p="http://schemas.openxmlformats.org/presentationml/2006/main">
  <p:tag name="AS_UNIQUEID" val="396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12.xml><?xml version="1.0" encoding="utf-8"?>
<p:tagLst xmlns:p="http://schemas.openxmlformats.org/presentationml/2006/main">
  <p:tag name="AS_UNIQUEID" val="397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13.xml><?xml version="1.0" encoding="utf-8"?>
<p:tagLst xmlns:p="http://schemas.openxmlformats.org/presentationml/2006/main">
  <p:tag name="AS_UNIQUEID" val="398"/>
</p:tagLst>
</file>

<file path=ppt/tags/tag114.xml><?xml version="1.0" encoding="utf-8"?>
<p:tagLst xmlns:p="http://schemas.openxmlformats.org/presentationml/2006/main">
  <p:tag name="AS_UNIQUEID" val="399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15.xml><?xml version="1.0" encoding="utf-8"?>
<p:tagLst xmlns:p="http://schemas.openxmlformats.org/presentationml/2006/main">
  <p:tag name="AS_UNIQUEID" val="400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16.xml><?xml version="1.0" encoding="utf-8"?>
<p:tagLst xmlns:p="http://schemas.openxmlformats.org/presentationml/2006/main">
  <p:tag name="AS_UNIQUEID" val="401"/>
</p:tagLst>
</file>

<file path=ppt/tags/tag117.xml><?xml version="1.0" encoding="utf-8"?>
<p:tagLst xmlns:p="http://schemas.openxmlformats.org/presentationml/2006/main">
  <p:tag name="AS_UNIQUEID" val="402"/>
</p:tagLst>
</file>

<file path=ppt/tags/tag118.xml><?xml version="1.0" encoding="utf-8"?>
<p:tagLst xmlns:p="http://schemas.openxmlformats.org/presentationml/2006/main">
  <p:tag name="AS_UNIQUEID" val="403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19.xml><?xml version="1.0" encoding="utf-8"?>
<p:tagLst xmlns:p="http://schemas.openxmlformats.org/presentationml/2006/main">
  <p:tag name="AS_UNIQUEID" val="404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2.xml><?xml version="1.0" encoding="utf-8"?>
<p:tagLst xmlns:p="http://schemas.openxmlformats.org/presentationml/2006/main">
  <p:tag name="AS_UNIQUEID" val="300"/>
</p:tagLst>
</file>

<file path=ppt/tags/tag120.xml><?xml version="1.0" encoding="utf-8"?>
<p:tagLst xmlns:p="http://schemas.openxmlformats.org/presentationml/2006/main">
  <p:tag name="AS_UNIQUEID" val="405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21.xml><?xml version="1.0" encoding="utf-8"?>
<p:tagLst xmlns:p="http://schemas.openxmlformats.org/presentationml/2006/main">
  <p:tag name="AS_UNIQUEID" val="406"/>
</p:tagLst>
</file>

<file path=ppt/tags/tag122.xml><?xml version="1.0" encoding="utf-8"?>
<p:tagLst xmlns:p="http://schemas.openxmlformats.org/presentationml/2006/main">
  <p:tag name="AS_UNIQUEID" val="407"/>
</p:tagLst>
</file>

<file path=ppt/tags/tag123.xml><?xml version="1.0" encoding="utf-8"?>
<p:tagLst xmlns:p="http://schemas.openxmlformats.org/presentationml/2006/main">
  <p:tag name="AS_UNIQUEID" val="408"/>
</p:tagLst>
</file>

<file path=ppt/tags/tag124.xml><?xml version="1.0" encoding="utf-8"?>
<p:tagLst xmlns:p="http://schemas.openxmlformats.org/presentationml/2006/main">
  <p:tag name="AS_UNIQUEID" val="409"/>
</p:tagLst>
</file>

<file path=ppt/tags/tag125.xml><?xml version="1.0" encoding="utf-8"?>
<p:tagLst xmlns:p="http://schemas.openxmlformats.org/presentationml/2006/main">
  <p:tag name="AS_UNIQUEID" val="410"/>
</p:tagLst>
</file>

<file path=ppt/tags/tag126.xml><?xml version="1.0" encoding="utf-8"?>
<p:tagLst xmlns:p="http://schemas.openxmlformats.org/presentationml/2006/main">
  <p:tag name="AS_UNIQUEID" val="411"/>
</p:tagLst>
</file>

<file path=ppt/tags/tag127.xml><?xml version="1.0" encoding="utf-8"?>
<p:tagLst xmlns:p="http://schemas.openxmlformats.org/presentationml/2006/main">
  <p:tag name="AS_UNIQUEID" val="412"/>
</p:tagLst>
</file>

<file path=ppt/tags/tag128.xml><?xml version="1.0" encoding="utf-8"?>
<p:tagLst xmlns:p="http://schemas.openxmlformats.org/presentationml/2006/main">
  <p:tag name="AS_UNIQUEID" val="413"/>
</p:tagLst>
</file>

<file path=ppt/tags/tag129.xml><?xml version="1.0" encoding="utf-8"?>
<p:tagLst xmlns:p="http://schemas.openxmlformats.org/presentationml/2006/main">
  <p:tag name="AS_UNIQUEID" val="414"/>
</p:tagLst>
</file>

<file path=ppt/tags/tag13.xml><?xml version="1.0" encoding="utf-8"?>
<p:tagLst xmlns:p="http://schemas.openxmlformats.org/presentationml/2006/main">
  <p:tag name="AS_UNIQUEID" val="301"/>
</p:tagLst>
</file>

<file path=ppt/tags/tag130.xml><?xml version="1.0" encoding="utf-8"?>
<p:tagLst xmlns:p="http://schemas.openxmlformats.org/presentationml/2006/main">
  <p:tag name="AS_UNIQUEID" val="415"/>
</p:tagLst>
</file>

<file path=ppt/tags/tag131.xml><?xml version="1.0" encoding="utf-8"?>
<p:tagLst xmlns:p="http://schemas.openxmlformats.org/presentationml/2006/main">
  <p:tag name="AS_UNIQUEID" val="416"/>
</p:tagLst>
</file>

<file path=ppt/tags/tag132.xml><?xml version="1.0" encoding="utf-8"?>
<p:tagLst xmlns:p="http://schemas.openxmlformats.org/presentationml/2006/main">
  <p:tag name="AS_UNIQUEID" val="417"/>
</p:tagLst>
</file>

<file path=ppt/tags/tag133.xml><?xml version="1.0" encoding="utf-8"?>
<p:tagLst xmlns:p="http://schemas.openxmlformats.org/presentationml/2006/main">
  <p:tag name="AS_UNIQUEID" val="418"/>
</p:tagLst>
</file>

<file path=ppt/tags/tag134.xml><?xml version="1.0" encoding="utf-8"?>
<p:tagLst xmlns:p="http://schemas.openxmlformats.org/presentationml/2006/main">
  <p:tag name="AS_UNIQUEID" val="419"/>
</p:tagLst>
</file>

<file path=ppt/tags/tag135.xml><?xml version="1.0" encoding="utf-8"?>
<p:tagLst xmlns:p="http://schemas.openxmlformats.org/presentationml/2006/main">
  <p:tag name="AS_UNIQUEID" val="420"/>
</p:tagLst>
</file>

<file path=ppt/tags/tag136.xml><?xml version="1.0" encoding="utf-8"?>
<p:tagLst xmlns:p="http://schemas.openxmlformats.org/presentationml/2006/main">
  <p:tag name="AS_UNIQUEID" val="421"/>
</p:tagLst>
</file>

<file path=ppt/tags/tag137.xml><?xml version="1.0" encoding="utf-8"?>
<p:tagLst xmlns:p="http://schemas.openxmlformats.org/presentationml/2006/main">
  <p:tag name="AS_UNIQUEID" val="422"/>
</p:tagLst>
</file>

<file path=ppt/tags/tag138.xml><?xml version="1.0" encoding="utf-8"?>
<p:tagLst xmlns:p="http://schemas.openxmlformats.org/presentationml/2006/main">
  <p:tag name="AS_UNIQUEID" val="423"/>
</p:tagLst>
</file>

<file path=ppt/tags/tag139.xml><?xml version="1.0" encoding="utf-8"?>
<p:tagLst xmlns:p="http://schemas.openxmlformats.org/presentationml/2006/main">
  <p:tag name="AS_UNIQUEID" val="424"/>
</p:tagLst>
</file>

<file path=ppt/tags/tag14.xml><?xml version="1.0" encoding="utf-8"?>
<p:tagLst xmlns:p="http://schemas.openxmlformats.org/presentationml/2006/main">
  <p:tag name="AS_UNIQUEID" val="302"/>
</p:tagLst>
</file>

<file path=ppt/tags/tag140.xml><?xml version="1.0" encoding="utf-8"?>
<p:tagLst xmlns:p="http://schemas.openxmlformats.org/presentationml/2006/main">
  <p:tag name="AS_UNIQUEID" val="425"/>
</p:tagLst>
</file>

<file path=ppt/tags/tag141.xml><?xml version="1.0" encoding="utf-8"?>
<p:tagLst xmlns:p="http://schemas.openxmlformats.org/presentationml/2006/main">
  <p:tag name="AS_UNIQUEID" val="426"/>
</p:tagLst>
</file>

<file path=ppt/tags/tag142.xml><?xml version="1.0" encoding="utf-8"?>
<p:tagLst xmlns:p="http://schemas.openxmlformats.org/presentationml/2006/main">
  <p:tag name="AS_UNIQUEID" val="427"/>
</p:tagLst>
</file>

<file path=ppt/tags/tag143.xml><?xml version="1.0" encoding="utf-8"?>
<p:tagLst xmlns:p="http://schemas.openxmlformats.org/presentationml/2006/main">
  <p:tag name="AS_UNIQUEID" val="428"/>
</p:tagLst>
</file>

<file path=ppt/tags/tag144.xml><?xml version="1.0" encoding="utf-8"?>
<p:tagLst xmlns:p="http://schemas.openxmlformats.org/presentationml/2006/main">
  <p:tag name="AS_UNIQUEID" val="429"/>
</p:tagLst>
</file>

<file path=ppt/tags/tag145.xml><?xml version="1.0" encoding="utf-8"?>
<p:tagLst xmlns:p="http://schemas.openxmlformats.org/presentationml/2006/main">
  <p:tag name="AS_UNIQUEID" val="430"/>
</p:tagLst>
</file>

<file path=ppt/tags/tag146.xml><?xml version="1.0" encoding="utf-8"?>
<p:tagLst xmlns:p="http://schemas.openxmlformats.org/presentationml/2006/main">
  <p:tag name="AS_UNIQUEID" val="285"/>
</p:tagLst>
</file>

<file path=ppt/tags/tag147.xml><?xml version="1.0" encoding="utf-8"?>
<p:tagLst xmlns:p="http://schemas.openxmlformats.org/presentationml/2006/main">
  <p:tag name="AS_UNIQUEID" val="286"/>
</p:tagLst>
</file>

<file path=ppt/tags/tag148.xml><?xml version="1.0" encoding="utf-8"?>
<p:tagLst xmlns:p="http://schemas.openxmlformats.org/presentationml/2006/main">
  <p:tag name="AS_UNIQUEID" val="431"/>
</p:tagLst>
</file>

<file path=ppt/tags/tag149.xml><?xml version="1.0" encoding="utf-8"?>
<p:tagLst xmlns:p="http://schemas.openxmlformats.org/presentationml/2006/main">
  <p:tag name="AS_UNIQUEID" val="287"/>
</p:tagLst>
</file>

<file path=ppt/tags/tag15.xml><?xml version="1.0" encoding="utf-8"?>
<p:tagLst xmlns:p="http://schemas.openxmlformats.org/presentationml/2006/main">
  <p:tag name="AS_UNIQUEID" val="303"/>
</p:tagLst>
</file>

<file path=ppt/tags/tag150.xml><?xml version="1.0" encoding="utf-8"?>
<p:tagLst xmlns:p="http://schemas.openxmlformats.org/presentationml/2006/main">
  <p:tag name="AS_UNIQUEID" val="288"/>
</p:tagLst>
</file>

<file path=ppt/tags/tag151.xml><?xml version="1.0" encoding="utf-8"?>
<p:tagLst xmlns:p="http://schemas.openxmlformats.org/presentationml/2006/main">
  <p:tag name="AS_UNIQUEID" val="432"/>
</p:tagLst>
</file>

<file path=ppt/tags/tag152.xml><?xml version="1.0" encoding="utf-8"?>
<p:tagLst xmlns:p="http://schemas.openxmlformats.org/presentationml/2006/main">
  <p:tag name="AS_UNIQUEID" val="433"/>
</p:tagLst>
</file>

<file path=ppt/tags/tag153.xml><?xml version="1.0" encoding="utf-8"?>
<p:tagLst xmlns:p="http://schemas.openxmlformats.org/presentationml/2006/main">
  <p:tag name="AS_UNIQUEID" val="434"/>
</p:tagLst>
</file>

<file path=ppt/tags/tag154.xml><?xml version="1.0" encoding="utf-8"?>
<p:tagLst xmlns:p="http://schemas.openxmlformats.org/presentationml/2006/main">
  <p:tag name="AS_UNIQUEID" val="435"/>
</p:tagLst>
</file>

<file path=ppt/tags/tag155.xml><?xml version="1.0" encoding="utf-8"?>
<p:tagLst xmlns:p="http://schemas.openxmlformats.org/presentationml/2006/main">
  <p:tag name="AS_UNIQUEID" val="436"/>
</p:tagLst>
</file>

<file path=ppt/tags/tag156.xml><?xml version="1.0" encoding="utf-8"?>
<p:tagLst xmlns:p="http://schemas.openxmlformats.org/presentationml/2006/main">
  <p:tag name="AS_UNIQUEID" val="437"/>
</p:tagLst>
</file>

<file path=ppt/tags/tag157.xml><?xml version="1.0" encoding="utf-8"?>
<p:tagLst xmlns:p="http://schemas.openxmlformats.org/presentationml/2006/main">
  <p:tag name="AS_UNIQUEID" val="438"/>
</p:tagLst>
</file>

<file path=ppt/tags/tag158.xml><?xml version="1.0" encoding="utf-8"?>
<p:tagLst xmlns:p="http://schemas.openxmlformats.org/presentationml/2006/main">
  <p:tag name="AS_UNIQUEID" val="439"/>
</p:tagLst>
</file>

<file path=ppt/tags/tag159.xml><?xml version="1.0" encoding="utf-8"?>
<p:tagLst xmlns:p="http://schemas.openxmlformats.org/presentationml/2006/main">
  <p:tag name="AS_UNIQUEID" val="440"/>
</p:tagLst>
</file>

<file path=ppt/tags/tag16.xml><?xml version="1.0" encoding="utf-8"?>
<p:tagLst xmlns:p="http://schemas.openxmlformats.org/presentationml/2006/main">
  <p:tag name="AS_UNIQUEID" val="304"/>
</p:tagLst>
</file>

<file path=ppt/tags/tag160.xml><?xml version="1.0" encoding="utf-8"?>
<p:tagLst xmlns:p="http://schemas.openxmlformats.org/presentationml/2006/main">
  <p:tag name="AS_UNIQUEID" val="441"/>
</p:tagLst>
</file>

<file path=ppt/tags/tag161.xml><?xml version="1.0" encoding="utf-8"?>
<p:tagLst xmlns:p="http://schemas.openxmlformats.org/presentationml/2006/main">
  <p:tag name="AS_UNIQUEID" val="442"/>
</p:tagLst>
</file>

<file path=ppt/tags/tag162.xml><?xml version="1.0" encoding="utf-8"?>
<p:tagLst xmlns:p="http://schemas.openxmlformats.org/presentationml/2006/main">
  <p:tag name="AS_UNIQUEID" val="443"/>
</p:tagLst>
</file>

<file path=ppt/tags/tag163.xml><?xml version="1.0" encoding="utf-8"?>
<p:tagLst xmlns:p="http://schemas.openxmlformats.org/presentationml/2006/main">
  <p:tag name="AS_UNIQUEID" val="444"/>
</p:tagLst>
</file>

<file path=ppt/tags/tag164.xml><?xml version="1.0" encoding="utf-8"?>
<p:tagLst xmlns:p="http://schemas.openxmlformats.org/presentationml/2006/main">
  <p:tag name="AS_UNIQUEID" val="445"/>
</p:tagLst>
</file>

<file path=ppt/tags/tag165.xml><?xml version="1.0" encoding="utf-8"?>
<p:tagLst xmlns:p="http://schemas.openxmlformats.org/presentationml/2006/main">
  <p:tag name="AS_UNIQUEID" val="446"/>
</p:tagLst>
</file>

<file path=ppt/tags/tag166.xml><?xml version="1.0" encoding="utf-8"?>
<p:tagLst xmlns:p="http://schemas.openxmlformats.org/presentationml/2006/main">
  <p:tag name="AS_UNIQUEID" val="447"/>
</p:tagLst>
</file>

<file path=ppt/tags/tag167.xml><?xml version="1.0" encoding="utf-8"?>
<p:tagLst xmlns:p="http://schemas.openxmlformats.org/presentationml/2006/main">
  <p:tag name="AS_UNIQUEID" val="448"/>
</p:tagLst>
</file>

<file path=ppt/tags/tag168.xml><?xml version="1.0" encoding="utf-8"?>
<p:tagLst xmlns:p="http://schemas.openxmlformats.org/presentationml/2006/main">
  <p:tag name="AS_UNIQUEID" val="449"/>
</p:tagLst>
</file>

<file path=ppt/tags/tag169.xml><?xml version="1.0" encoding="utf-8"?>
<p:tagLst xmlns:p="http://schemas.openxmlformats.org/presentationml/2006/main">
  <p:tag name="AS_UNIQUEID" val="450"/>
</p:tagLst>
</file>

<file path=ppt/tags/tag17.xml><?xml version="1.0" encoding="utf-8"?>
<p:tagLst xmlns:p="http://schemas.openxmlformats.org/presentationml/2006/main">
  <p:tag name="AS_UNIQUEID" val="305"/>
</p:tagLst>
</file>

<file path=ppt/tags/tag170.xml><?xml version="1.0" encoding="utf-8"?>
<p:tagLst xmlns:p="http://schemas.openxmlformats.org/presentationml/2006/main">
  <p:tag name="AS_UNIQUEID" val="451"/>
</p:tagLst>
</file>

<file path=ppt/tags/tag171.xml><?xml version="1.0" encoding="utf-8"?>
<p:tagLst xmlns:p="http://schemas.openxmlformats.org/presentationml/2006/main">
  <p:tag name="AS_UNIQUEID" val="452"/>
</p:tagLst>
</file>

<file path=ppt/tags/tag172.xml><?xml version="1.0" encoding="utf-8"?>
<p:tagLst xmlns:p="http://schemas.openxmlformats.org/presentationml/2006/main">
  <p:tag name="AS_UNIQUEID" val="453"/>
</p:tagLst>
</file>

<file path=ppt/tags/tag173.xml><?xml version="1.0" encoding="utf-8"?>
<p:tagLst xmlns:p="http://schemas.openxmlformats.org/presentationml/2006/main">
  <p:tag name="AS_UNIQUEID" val="454"/>
</p:tagLst>
</file>

<file path=ppt/tags/tag174.xml><?xml version="1.0" encoding="utf-8"?>
<p:tagLst xmlns:p="http://schemas.openxmlformats.org/presentationml/2006/main">
  <p:tag name="AS_UNIQUEID" val="455"/>
</p:tagLst>
</file>

<file path=ppt/tags/tag175.xml><?xml version="1.0" encoding="utf-8"?>
<p:tagLst xmlns:p="http://schemas.openxmlformats.org/presentationml/2006/main">
  <p:tag name="AS_UNIQUEID" val="456"/>
</p:tagLst>
</file>

<file path=ppt/tags/tag176.xml><?xml version="1.0" encoding="utf-8"?>
<p:tagLst xmlns:p="http://schemas.openxmlformats.org/presentationml/2006/main">
  <p:tag name="AS_UNIQUEID" val="457"/>
</p:tagLst>
</file>

<file path=ppt/tags/tag177.xml><?xml version="1.0" encoding="utf-8"?>
<p:tagLst xmlns:p="http://schemas.openxmlformats.org/presentationml/2006/main">
  <p:tag name="AS_UNIQUEID" val="458"/>
</p:tagLst>
</file>

<file path=ppt/tags/tag178.xml><?xml version="1.0" encoding="utf-8"?>
<p:tagLst xmlns:p="http://schemas.openxmlformats.org/presentationml/2006/main">
  <p:tag name="AS_UNIQUEID" val="459"/>
</p:tagLst>
</file>

<file path=ppt/tags/tag179.xml><?xml version="1.0" encoding="utf-8"?>
<p:tagLst xmlns:p="http://schemas.openxmlformats.org/presentationml/2006/main">
  <p:tag name="AS_UNIQUEID" val="460"/>
</p:tagLst>
</file>

<file path=ppt/tags/tag18.xml><?xml version="1.0" encoding="utf-8"?>
<p:tagLst xmlns:p="http://schemas.openxmlformats.org/presentationml/2006/main">
  <p:tag name="AS_UNIQUEID" val="306"/>
</p:tagLst>
</file>

<file path=ppt/tags/tag180.xml><?xml version="1.0" encoding="utf-8"?>
<p:tagLst xmlns:p="http://schemas.openxmlformats.org/presentationml/2006/main">
  <p:tag name="AS_UNIQUEID" val="461"/>
</p:tagLst>
</file>

<file path=ppt/tags/tag181.xml><?xml version="1.0" encoding="utf-8"?>
<p:tagLst xmlns:p="http://schemas.openxmlformats.org/presentationml/2006/main">
  <p:tag name="AS_UNIQUEID" val="462"/>
</p:tagLst>
</file>

<file path=ppt/tags/tag182.xml><?xml version="1.0" encoding="utf-8"?>
<p:tagLst xmlns:p="http://schemas.openxmlformats.org/presentationml/2006/main">
  <p:tag name="AS_UNIQUEID" val="463"/>
  <p:tag name="KSO_WM_BEAUTIFY_FLAG" val="#wm#"/>
  <p:tag name="KSO_WM_DYNAMICNUM_SPEED" val="3"/>
  <p:tag name="KSO_WM_UNIT_DIAGRAM_MODELTYPE" val="dynamicNum"/>
  <p:tag name="KSO_WM_UNIT_DYNAMIC_NUM_END" val="16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3.xml><?xml version="1.0" encoding="utf-8"?>
<p:tagLst xmlns:p="http://schemas.openxmlformats.org/presentationml/2006/main">
  <p:tag name="AS_UNIQUEID" val="464"/>
  <p:tag name="KSO_WM_BEAUTIFY_FLAG" val="#wm#"/>
  <p:tag name="KSO_WM_DYNAMICNUM_SPEED" val="3"/>
  <p:tag name="KSO_WM_UNIT_DIAGRAM_MODELTYPE" val="dynamicNum"/>
  <p:tag name="KSO_WM_UNIT_DYNAMIC_NUM_END" val="16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4.xml><?xml version="1.0" encoding="utf-8"?>
<p:tagLst xmlns:p="http://schemas.openxmlformats.org/presentationml/2006/main">
  <p:tag name="AS_UNIQUEID" val="465"/>
</p:tagLst>
</file>

<file path=ppt/tags/tag185.xml><?xml version="1.0" encoding="utf-8"?>
<p:tagLst xmlns:p="http://schemas.openxmlformats.org/presentationml/2006/main">
  <p:tag name="AS_UNIQUEID" val="466"/>
  <p:tag name="KSO_WM_BEAUTIFY_FLAG" val="#wm#"/>
  <p:tag name="KSO_WM_DYNAMICNUM_SPEED" val="3"/>
  <p:tag name="KSO_WM_UNIT_DIAGRAM_MODELTYPE" val="dynamicNum"/>
  <p:tag name="KSO_WM_UNIT_DYNAMIC_NUM_END" val="0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6.xml><?xml version="1.0" encoding="utf-8"?>
<p:tagLst xmlns:p="http://schemas.openxmlformats.org/presentationml/2006/main">
  <p:tag name="AS_UNIQUEID" val="467"/>
  <p:tag name="KSO_WM_BEAUTIFY_FLAG" val="#wm#"/>
  <p:tag name="KSO_WM_DYNAMICNUM_SPEED" val="3"/>
  <p:tag name="KSO_WM_UNIT_DIAGRAM_MODELTYPE" val="dynamicNum"/>
  <p:tag name="KSO_WM_UNIT_DYNAMIC_NUM_END" val="16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7.xml><?xml version="1.0" encoding="utf-8"?>
<p:tagLst xmlns:p="http://schemas.openxmlformats.org/presentationml/2006/main">
  <p:tag name="AS_UNIQUEID" val="468"/>
  <p:tag name="KSO_WM_BEAUTIFY_FLAG" val="#wm#"/>
  <p:tag name="KSO_WM_DYNAMICNUM_SPEED" val="3"/>
  <p:tag name="KSO_WM_UNIT_DIAGRAM_MODELTYPE" val="dynamicNum"/>
  <p:tag name="KSO_WM_UNIT_DYNAMIC_NUM_END" val="16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8.xml><?xml version="1.0" encoding="utf-8"?>
<p:tagLst xmlns:p="http://schemas.openxmlformats.org/presentationml/2006/main">
  <p:tag name="AS_UNIQUEID" val="469"/>
  <p:tag name="KSO_WM_BEAUTIFY_FLAG" val="#wm#"/>
  <p:tag name="KSO_WM_DYNAMICNUM_SPEED" val="3"/>
  <p:tag name="KSO_WM_UNIT_DIAGRAM_MODELTYPE" val="dynamicNum"/>
  <p:tag name="KSO_WM_UNIT_DYNAMIC_NUM_END" val="16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89.xml><?xml version="1.0" encoding="utf-8"?>
<p:tagLst xmlns:p="http://schemas.openxmlformats.org/presentationml/2006/main">
  <p:tag name="AS_UNIQUEID" val="470"/>
</p:tagLst>
</file>

<file path=ppt/tags/tag19.xml><?xml version="1.0" encoding="utf-8"?>
<p:tagLst xmlns:p="http://schemas.openxmlformats.org/presentationml/2006/main">
  <p:tag name="AS_UNIQUEID" val="307"/>
</p:tagLst>
</file>

<file path=ppt/tags/tag190.xml><?xml version="1.0" encoding="utf-8"?>
<p:tagLst xmlns:p="http://schemas.openxmlformats.org/presentationml/2006/main">
  <p:tag name="AS_UNIQUEID" val="471"/>
  <p:tag name="KSO_WM_BEAUTIFY_FLAG" val="#wm#"/>
  <p:tag name="KSO_WM_DYNAMICNUM_SPEED" val="3"/>
  <p:tag name="KSO_WM_UNIT_DIAGRAM_MODELTYPE" val="dynamicNum"/>
  <p:tag name="KSO_WM_UNIT_DYNAMIC_NUM_END" val="0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1.xml><?xml version="1.0" encoding="utf-8"?>
<p:tagLst xmlns:p="http://schemas.openxmlformats.org/presentationml/2006/main">
  <p:tag name="AS_UNIQUEID" val="472"/>
  <p:tag name="KSO_WM_BEAUTIFY_FLAG" val="#wm#"/>
  <p:tag name="KSO_WM_DYNAMICNUM_SPEED" val="3"/>
  <p:tag name="KSO_WM_UNIT_DIAGRAM_MODELTYPE" val="dynamicNum"/>
  <p:tag name="KSO_WM_UNIT_DYNAMIC_NUM_END" val="0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2.xml><?xml version="1.0" encoding="utf-8"?>
<p:tagLst xmlns:p="http://schemas.openxmlformats.org/presentationml/2006/main">
  <p:tag name="AS_UNIQUEID" val="473"/>
</p:tagLst>
</file>

<file path=ppt/tags/tag193.xml><?xml version="1.0" encoding="utf-8"?>
<p:tagLst xmlns:p="http://schemas.openxmlformats.org/presentationml/2006/main">
  <p:tag name="AS_UNIQUEID" val="474"/>
  <p:tag name="KSO_WM_BEAUTIFY_FLAG" val="#wm#"/>
  <p:tag name="KSO_WM_DYNAMICNUM_SPEED" val="3"/>
  <p:tag name="KSO_WM_UNIT_DIAGRAM_MODELTYPE" val="dynamicNum"/>
  <p:tag name="KSO_WM_UNIT_DYNAMIC_NUM_END" val="0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4.xml><?xml version="1.0" encoding="utf-8"?>
<p:tagLst xmlns:p="http://schemas.openxmlformats.org/presentationml/2006/main">
  <p:tag name="AS_UNIQUEID" val="475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5.xml><?xml version="1.0" encoding="utf-8"?>
<p:tagLst xmlns:p="http://schemas.openxmlformats.org/presentationml/2006/main">
  <p:tag name="AS_UNIQUEID" val="476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6.xml><?xml version="1.0" encoding="utf-8"?>
<p:tagLst xmlns:p="http://schemas.openxmlformats.org/presentationml/2006/main">
  <p:tag name="AS_UNIQUEID" val="477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7.xml><?xml version="1.0" encoding="utf-8"?>
<p:tagLst xmlns:p="http://schemas.openxmlformats.org/presentationml/2006/main">
  <p:tag name="AS_UNIQUEID" val="478"/>
</p:tagLst>
</file>

<file path=ppt/tags/tag198.xml><?xml version="1.0" encoding="utf-8"?>
<p:tagLst xmlns:p="http://schemas.openxmlformats.org/presentationml/2006/main">
  <p:tag name="AS_UNIQUEID" val="479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199.xml><?xml version="1.0" encoding="utf-8"?>
<p:tagLst xmlns:p="http://schemas.openxmlformats.org/presentationml/2006/main">
  <p:tag name="AS_UNIQUEID" val="480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.xml><?xml version="1.0" encoding="utf-8"?>
<p:tagLst xmlns:p="http://schemas.openxmlformats.org/presentationml/2006/main">
  <p:tag name="AS_UNIQUEID" val="290"/>
</p:tagLst>
</file>

<file path=ppt/tags/tag20.xml><?xml version="1.0" encoding="utf-8"?>
<p:tagLst xmlns:p="http://schemas.openxmlformats.org/presentationml/2006/main">
  <p:tag name="AS_UNIQUEID" val="308"/>
</p:tagLst>
</file>

<file path=ppt/tags/tag200.xml><?xml version="1.0" encoding="utf-8"?>
<p:tagLst xmlns:p="http://schemas.openxmlformats.org/presentationml/2006/main">
  <p:tag name="AS_UNIQUEID" val="481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1.xml><?xml version="1.0" encoding="utf-8"?>
<p:tagLst xmlns:p="http://schemas.openxmlformats.org/presentationml/2006/main">
  <p:tag name="AS_UNIQUEID" val="482"/>
</p:tagLst>
</file>

<file path=ppt/tags/tag202.xml><?xml version="1.0" encoding="utf-8"?>
<p:tagLst xmlns:p="http://schemas.openxmlformats.org/presentationml/2006/main">
  <p:tag name="AS_UNIQUEID" val="483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3.xml><?xml version="1.0" encoding="utf-8"?>
<p:tagLst xmlns:p="http://schemas.openxmlformats.org/presentationml/2006/main">
  <p:tag name="AS_UNIQUEID" val="484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4.xml><?xml version="1.0" encoding="utf-8"?>
<p:tagLst xmlns:p="http://schemas.openxmlformats.org/presentationml/2006/main">
  <p:tag name="AS_UNIQUEID" val="485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5.xml><?xml version="1.0" encoding="utf-8"?>
<p:tagLst xmlns:p="http://schemas.openxmlformats.org/presentationml/2006/main">
  <p:tag name="AS_UNIQUEID" val="486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6.xml><?xml version="1.0" encoding="utf-8"?>
<p:tagLst xmlns:p="http://schemas.openxmlformats.org/presentationml/2006/main">
  <p:tag name="AS_UNIQUEID" val="487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07.xml><?xml version="1.0" encoding="utf-8"?>
<p:tagLst xmlns:p="http://schemas.openxmlformats.org/presentationml/2006/main">
  <p:tag name="AS_UNIQUEID" val="488"/>
</p:tagLst>
</file>

<file path=ppt/tags/tag208.xml><?xml version="1.0" encoding="utf-8"?>
<p:tagLst xmlns:p="http://schemas.openxmlformats.org/presentationml/2006/main">
  <p:tag name="AS_UNIQUEID" val="489"/>
</p:tagLst>
</file>

<file path=ppt/tags/tag209.xml><?xml version="1.0" encoding="utf-8"?>
<p:tagLst xmlns:p="http://schemas.openxmlformats.org/presentationml/2006/main">
  <p:tag name="AS_UNIQUEID" val="490"/>
</p:tagLst>
</file>

<file path=ppt/tags/tag21.xml><?xml version="1.0" encoding="utf-8"?>
<p:tagLst xmlns:p="http://schemas.openxmlformats.org/presentationml/2006/main">
  <p:tag name="AS_UNIQUEID" val="309"/>
</p:tagLst>
</file>

<file path=ppt/tags/tag210.xml><?xml version="1.0" encoding="utf-8"?>
<p:tagLst xmlns:p="http://schemas.openxmlformats.org/presentationml/2006/main">
  <p:tag name="AS_UNIQUEID" val="491"/>
</p:tagLst>
</file>

<file path=ppt/tags/tag211.xml><?xml version="1.0" encoding="utf-8"?>
<p:tagLst xmlns:p="http://schemas.openxmlformats.org/presentationml/2006/main">
  <p:tag name="AS_UNIQUEID" val="492"/>
</p:tagLst>
</file>

<file path=ppt/tags/tag212.xml><?xml version="1.0" encoding="utf-8"?>
<p:tagLst xmlns:p="http://schemas.openxmlformats.org/presentationml/2006/main">
  <p:tag name="AS_UNIQUEID" val="493"/>
</p:tagLst>
</file>

<file path=ppt/tags/tag213.xml><?xml version="1.0" encoding="utf-8"?>
<p:tagLst xmlns:p="http://schemas.openxmlformats.org/presentationml/2006/main">
  <p:tag name="AS_UNIQUEID" val="494"/>
</p:tagLst>
</file>

<file path=ppt/tags/tag214.xml><?xml version="1.0" encoding="utf-8"?>
<p:tagLst xmlns:p="http://schemas.openxmlformats.org/presentationml/2006/main">
  <p:tag name="AS_UNIQUEID" val="495"/>
</p:tagLst>
</file>

<file path=ppt/tags/tag215.xml><?xml version="1.0" encoding="utf-8"?>
<p:tagLst xmlns:p="http://schemas.openxmlformats.org/presentationml/2006/main">
  <p:tag name="AS_UNIQUEID" val="496"/>
</p:tagLst>
</file>

<file path=ppt/tags/tag216.xml><?xml version="1.0" encoding="utf-8"?>
<p:tagLst xmlns:p="http://schemas.openxmlformats.org/presentationml/2006/main">
  <p:tag name="AS_UNIQUEID" val="497"/>
</p:tagLst>
</file>

<file path=ppt/tags/tag217.xml><?xml version="1.0" encoding="utf-8"?>
<p:tagLst xmlns:p="http://schemas.openxmlformats.org/presentationml/2006/main">
  <p:tag name="AS_UNIQUEID" val="498"/>
</p:tagLst>
</file>

<file path=ppt/tags/tag218.xml><?xml version="1.0" encoding="utf-8"?>
<p:tagLst xmlns:p="http://schemas.openxmlformats.org/presentationml/2006/main">
  <p:tag name="AS_UNIQUEID" val="499"/>
</p:tagLst>
</file>

<file path=ppt/tags/tag219.xml><?xml version="1.0" encoding="utf-8"?>
<p:tagLst xmlns:p="http://schemas.openxmlformats.org/presentationml/2006/main">
  <p:tag name="AS_UNIQUEID" val="500"/>
</p:tagLst>
</file>

<file path=ppt/tags/tag22.xml><?xml version="1.0" encoding="utf-8"?>
<p:tagLst xmlns:p="http://schemas.openxmlformats.org/presentationml/2006/main">
  <p:tag name="AS_UNIQUEID" val="310"/>
</p:tagLst>
</file>

<file path=ppt/tags/tag220.xml><?xml version="1.0" encoding="utf-8"?>
<p:tagLst xmlns:p="http://schemas.openxmlformats.org/presentationml/2006/main">
  <p:tag name="AS_UNIQUEID" val="501"/>
</p:tagLst>
</file>

<file path=ppt/tags/tag221.xml><?xml version="1.0" encoding="utf-8"?>
<p:tagLst xmlns:p="http://schemas.openxmlformats.org/presentationml/2006/main">
  <p:tag name="AS_UNIQUEID" val="502"/>
  <p:tag name="KSO_WM_BEAUTIFY_FLAG" val="#wm#"/>
  <p:tag name="KSO_WM_DYNAMICNUM_SPEED" val="3"/>
  <p:tag name="KSO_WM_UNIT_DIAGRAM_MODELTYPE" val="dynamicNum"/>
  <p:tag name="KSO_WM_UNIT_DYNAMIC_NUM_END" val="-1"/>
  <p:tag name="KSO_WM_UNIT_DYNAMIC_NUM_START" val="0"/>
  <p:tag name="KSO_WM_UNIT_DYNMNUM_DGM_ANIMTYPE" val="5"/>
  <p:tag name="KSO_WM_UNIT_DYNMNUM_TYPE" val="2"/>
  <p:tag name="KSO_WM_UNIT_INDEX" val="1581855844598_1_1"/>
  <p:tag name="KSO_WM_UNIT_TYPE" val="ζ_h_f"/>
</p:tagLst>
</file>

<file path=ppt/tags/tag222.xml><?xml version="1.0" encoding="utf-8"?>
<p:tagLst xmlns:p="http://schemas.openxmlformats.org/presentationml/2006/main">
  <p:tag name="AS_UNIQUEID" val="503"/>
</p:tagLst>
</file>

<file path=ppt/tags/tag223.xml><?xml version="1.0" encoding="utf-8"?>
<p:tagLst xmlns:p="http://schemas.openxmlformats.org/presentationml/2006/main">
  <p:tag name="AS_UNIQUEID" val="504"/>
</p:tagLst>
</file>

<file path=ppt/tags/tag224.xml><?xml version="1.0" encoding="utf-8"?>
<p:tagLst xmlns:p="http://schemas.openxmlformats.org/presentationml/2006/main">
  <p:tag name="AS_UNIQUEID" val="505"/>
</p:tagLst>
</file>

<file path=ppt/tags/tag225.xml><?xml version="1.0" encoding="utf-8"?>
<p:tagLst xmlns:p="http://schemas.openxmlformats.org/presentationml/2006/main">
  <p:tag name="AS_UNIQUEID" val="506"/>
</p:tagLst>
</file>

<file path=ppt/tags/tag226.xml><?xml version="1.0" encoding="utf-8"?>
<p:tagLst xmlns:p="http://schemas.openxmlformats.org/presentationml/2006/main">
  <p:tag name="AS_UNIQUEID" val="507"/>
</p:tagLst>
</file>

<file path=ppt/tags/tag227.xml><?xml version="1.0" encoding="utf-8"?>
<p:tagLst xmlns:p="http://schemas.openxmlformats.org/presentationml/2006/main">
  <p:tag name="AS_UNIQUEID" val="508"/>
</p:tagLst>
</file>

<file path=ppt/tags/tag228.xml><?xml version="1.0" encoding="utf-8"?>
<p:tagLst xmlns:p="http://schemas.openxmlformats.org/presentationml/2006/main">
  <p:tag name="AS_UNIQUEID" val="509"/>
</p:tagLst>
</file>

<file path=ppt/tags/tag229.xml><?xml version="1.0" encoding="utf-8"?>
<p:tagLst xmlns:p="http://schemas.openxmlformats.org/presentationml/2006/main">
  <p:tag name="AS_UNIQUEID" val="510"/>
</p:tagLst>
</file>

<file path=ppt/tags/tag23.xml><?xml version="1.0" encoding="utf-8"?>
<p:tagLst xmlns:p="http://schemas.openxmlformats.org/presentationml/2006/main">
  <p:tag name="AS_UNIQUEID" val="311"/>
</p:tagLst>
</file>

<file path=ppt/tags/tag230.xml><?xml version="1.0" encoding="utf-8"?>
<p:tagLst xmlns:p="http://schemas.openxmlformats.org/presentationml/2006/main">
  <p:tag name="AS_UNIQUEID" val="511"/>
</p:tagLst>
</file>

<file path=ppt/tags/tag231.xml><?xml version="1.0" encoding="utf-8"?>
<p:tagLst xmlns:p="http://schemas.openxmlformats.org/presentationml/2006/main">
  <p:tag name="AS_UNIQUEID" val="512"/>
</p:tagLst>
</file>

<file path=ppt/tags/tag232.xml><?xml version="1.0" encoding="utf-8"?>
<p:tagLst xmlns:p="http://schemas.openxmlformats.org/presentationml/2006/main">
  <p:tag name="AS_UNIQUEID" val="513"/>
</p:tagLst>
</file>

<file path=ppt/tags/tag233.xml><?xml version="1.0" encoding="utf-8"?>
<p:tagLst xmlns:p="http://schemas.openxmlformats.org/presentationml/2006/main">
  <p:tag name="AS_UNIQUEID" val="514"/>
</p:tagLst>
</file>

<file path=ppt/tags/tag234.xml><?xml version="1.0" encoding="utf-8"?>
<p:tagLst xmlns:p="http://schemas.openxmlformats.org/presentationml/2006/main">
  <p:tag name="AS_UNIQUEID" val="515"/>
</p:tagLst>
</file>

<file path=ppt/tags/tag235.xml><?xml version="1.0" encoding="utf-8"?>
<p:tagLst xmlns:p="http://schemas.openxmlformats.org/presentationml/2006/main">
  <p:tag name="AS_UNIQUEID" val="516"/>
</p:tagLst>
</file>

<file path=ppt/tags/tag236.xml><?xml version="1.0" encoding="utf-8"?>
<p:tagLst xmlns:p="http://schemas.openxmlformats.org/presentationml/2006/main">
  <p:tag name="AS_UNIQUEID" val="517"/>
</p:tagLst>
</file>

<file path=ppt/tags/tag237.xml><?xml version="1.0" encoding="utf-8"?>
<p:tagLst xmlns:p="http://schemas.openxmlformats.org/presentationml/2006/main">
  <p:tag name="AS_UNIQUEID" val="518"/>
</p:tagLst>
</file>

<file path=ppt/tags/tag238.xml><?xml version="1.0" encoding="utf-8"?>
<p:tagLst xmlns:p="http://schemas.openxmlformats.org/presentationml/2006/main">
  <p:tag name="AS_UNIQUEID" val="519"/>
</p:tagLst>
</file>

<file path=ppt/tags/tag239.xml><?xml version="1.0" encoding="utf-8"?>
<p:tagLst xmlns:p="http://schemas.openxmlformats.org/presentationml/2006/main">
  <p:tag name="AS_UNIQUEID" val="520"/>
</p:tagLst>
</file>

<file path=ppt/tags/tag24.xml><?xml version="1.0" encoding="utf-8"?>
<p:tagLst xmlns:p="http://schemas.openxmlformats.org/presentationml/2006/main">
  <p:tag name="AS_UNIQUEID" val="312"/>
</p:tagLst>
</file>

<file path=ppt/tags/tag240.xml><?xml version="1.0" encoding="utf-8"?>
<p:tagLst xmlns:p="http://schemas.openxmlformats.org/presentationml/2006/main">
  <p:tag name="AS_UNIQUEID" val="521"/>
</p:tagLst>
</file>

<file path=ppt/tags/tag2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AS_UNIQUEID" val="313"/>
</p:tagLst>
</file>

<file path=ppt/tags/tag26.xml><?xml version="1.0" encoding="utf-8"?>
<p:tagLst xmlns:p="http://schemas.openxmlformats.org/presentationml/2006/main">
  <p:tag name="AS_UNIQUEID" val="314"/>
</p:tagLst>
</file>

<file path=ppt/tags/tag27.xml><?xml version="1.0" encoding="utf-8"?>
<p:tagLst xmlns:p="http://schemas.openxmlformats.org/presentationml/2006/main">
  <p:tag name="AS_UNIQUEID" val="315"/>
</p:tagLst>
</file>

<file path=ppt/tags/tag28.xml><?xml version="1.0" encoding="utf-8"?>
<p:tagLst xmlns:p="http://schemas.openxmlformats.org/presentationml/2006/main">
  <p:tag name="AS_UNIQUEID" val="316"/>
</p:tagLst>
</file>

<file path=ppt/tags/tag29.xml><?xml version="1.0" encoding="utf-8"?>
<p:tagLst xmlns:p="http://schemas.openxmlformats.org/presentationml/2006/main">
  <p:tag name="AS_UNIQUEID" val="317"/>
</p:tagLst>
</file>

<file path=ppt/tags/tag3.xml><?xml version="1.0" encoding="utf-8"?>
<p:tagLst xmlns:p="http://schemas.openxmlformats.org/presentationml/2006/main">
  <p:tag name="AS_UNIQUEID" val="291"/>
</p:tagLst>
</file>

<file path=ppt/tags/tag30.xml><?xml version="1.0" encoding="utf-8"?>
<p:tagLst xmlns:p="http://schemas.openxmlformats.org/presentationml/2006/main">
  <p:tag name="AS_UNIQUEID" val="318"/>
</p:tagLst>
</file>

<file path=ppt/tags/tag31.xml><?xml version="1.0" encoding="utf-8"?>
<p:tagLst xmlns:p="http://schemas.openxmlformats.org/presentationml/2006/main">
  <p:tag name="AS_UNIQUEID" val="319"/>
</p:tagLst>
</file>

<file path=ppt/tags/tag32.xml><?xml version="1.0" encoding="utf-8"?>
<p:tagLst xmlns:p="http://schemas.openxmlformats.org/presentationml/2006/main">
  <p:tag name="AS_UNIQUEID" val="320"/>
</p:tagLst>
</file>

<file path=ppt/tags/tag33.xml><?xml version="1.0" encoding="utf-8"?>
<p:tagLst xmlns:p="http://schemas.openxmlformats.org/presentationml/2006/main">
  <p:tag name="AS_UNIQUEID" val="321"/>
</p:tagLst>
</file>

<file path=ppt/tags/tag34.xml><?xml version="1.0" encoding="utf-8"?>
<p:tagLst xmlns:p="http://schemas.openxmlformats.org/presentationml/2006/main">
  <p:tag name="AS_UNIQUEID" val="322"/>
</p:tagLst>
</file>

<file path=ppt/tags/tag35.xml><?xml version="1.0" encoding="utf-8"?>
<p:tagLst xmlns:p="http://schemas.openxmlformats.org/presentationml/2006/main">
  <p:tag name="AS_UNIQUEID" val="323"/>
</p:tagLst>
</file>

<file path=ppt/tags/tag36.xml><?xml version="1.0" encoding="utf-8"?>
<p:tagLst xmlns:p="http://schemas.openxmlformats.org/presentationml/2006/main">
  <p:tag name="AS_UNIQUEID" val="324"/>
</p:tagLst>
</file>

<file path=ppt/tags/tag37.xml><?xml version="1.0" encoding="utf-8"?>
<p:tagLst xmlns:p="http://schemas.openxmlformats.org/presentationml/2006/main">
  <p:tag name="AS_UNIQUEID" val="325"/>
</p:tagLst>
</file>

<file path=ppt/tags/tag38.xml><?xml version="1.0" encoding="utf-8"?>
<p:tagLst xmlns:p="http://schemas.openxmlformats.org/presentationml/2006/main">
  <p:tag name="AS_UNIQUEID" val="326"/>
</p:tagLst>
</file>

<file path=ppt/tags/tag39.xml><?xml version="1.0" encoding="utf-8"?>
<p:tagLst xmlns:p="http://schemas.openxmlformats.org/presentationml/2006/main">
  <p:tag name="AS_UNIQUEID" val="327"/>
</p:tagLst>
</file>

<file path=ppt/tags/tag4.xml><?xml version="1.0" encoding="utf-8"?>
<p:tagLst xmlns:p="http://schemas.openxmlformats.org/presentationml/2006/main">
  <p:tag name="AS_UNIQUEID" val="292"/>
</p:tagLst>
</file>

<file path=ppt/tags/tag40.xml><?xml version="1.0" encoding="utf-8"?>
<p:tagLst xmlns:p="http://schemas.openxmlformats.org/presentationml/2006/main">
  <p:tag name="AS_UNIQUEID" val="328"/>
</p:tagLst>
</file>

<file path=ppt/tags/tag41.xml><?xml version="1.0" encoding="utf-8"?>
<p:tagLst xmlns:p="http://schemas.openxmlformats.org/presentationml/2006/main">
  <p:tag name="AS_UNIQUEID" val="329"/>
</p:tagLst>
</file>

<file path=ppt/tags/tag42.xml><?xml version="1.0" encoding="utf-8"?>
<p:tagLst xmlns:p="http://schemas.openxmlformats.org/presentationml/2006/main">
  <p:tag name="AS_UNIQUEID" val="330"/>
</p:tagLst>
</file>

<file path=ppt/tags/tag43.xml><?xml version="1.0" encoding="utf-8"?>
<p:tagLst xmlns:p="http://schemas.openxmlformats.org/presentationml/2006/main">
  <p:tag name="AS_UNIQUEID" val="331"/>
</p:tagLst>
</file>

<file path=ppt/tags/tag44.xml><?xml version="1.0" encoding="utf-8"?>
<p:tagLst xmlns:p="http://schemas.openxmlformats.org/presentationml/2006/main">
  <p:tag name="AS_UNIQUEID" val="332"/>
</p:tagLst>
</file>

<file path=ppt/tags/tag45.xml><?xml version="1.0" encoding="utf-8"?>
<p:tagLst xmlns:p="http://schemas.openxmlformats.org/presentationml/2006/main">
  <p:tag name="AS_UNIQUEID" val="333"/>
</p:tagLst>
</file>

<file path=ppt/tags/tag46.xml><?xml version="1.0" encoding="utf-8"?>
<p:tagLst xmlns:p="http://schemas.openxmlformats.org/presentationml/2006/main">
  <p:tag name="AS_UNIQUEID" val="334"/>
</p:tagLst>
</file>

<file path=ppt/tags/tag47.xml><?xml version="1.0" encoding="utf-8"?>
<p:tagLst xmlns:p="http://schemas.openxmlformats.org/presentationml/2006/main">
  <p:tag name="AS_UNIQUEID" val="335"/>
</p:tagLst>
</file>

<file path=ppt/tags/tag48.xml><?xml version="1.0" encoding="utf-8"?>
<p:tagLst xmlns:p="http://schemas.openxmlformats.org/presentationml/2006/main">
  <p:tag name="AS_UNIQUEID" val="336"/>
</p:tagLst>
</file>

<file path=ppt/tags/tag49.xml><?xml version="1.0" encoding="utf-8"?>
<p:tagLst xmlns:p="http://schemas.openxmlformats.org/presentationml/2006/main">
  <p:tag name="AS_UNIQUEID" val="337"/>
</p:tagLst>
</file>

<file path=ppt/tags/tag5.xml><?xml version="1.0" encoding="utf-8"?>
<p:tagLst xmlns:p="http://schemas.openxmlformats.org/presentationml/2006/main">
  <p:tag name="AS_UNIQUEID" val="293"/>
</p:tagLst>
</file>

<file path=ppt/tags/tag50.xml><?xml version="1.0" encoding="utf-8"?>
<p:tagLst xmlns:p="http://schemas.openxmlformats.org/presentationml/2006/main">
  <p:tag name="AS_UNIQUEID" val="338"/>
</p:tagLst>
</file>

<file path=ppt/tags/tag51.xml><?xml version="1.0" encoding="utf-8"?>
<p:tagLst xmlns:p="http://schemas.openxmlformats.org/presentationml/2006/main">
  <p:tag name="AS_UNIQUEID" val="339"/>
</p:tagLst>
</file>

<file path=ppt/tags/tag52.xml><?xml version="1.0" encoding="utf-8"?>
<p:tagLst xmlns:p="http://schemas.openxmlformats.org/presentationml/2006/main">
  <p:tag name="AS_UNIQUEID" val="340"/>
</p:tagLst>
</file>

<file path=ppt/tags/tag53.xml><?xml version="1.0" encoding="utf-8"?>
<p:tagLst xmlns:p="http://schemas.openxmlformats.org/presentationml/2006/main">
  <p:tag name="AS_UNIQUEID" val="341"/>
</p:tagLst>
</file>

<file path=ppt/tags/tag54.xml><?xml version="1.0" encoding="utf-8"?>
<p:tagLst xmlns:p="http://schemas.openxmlformats.org/presentationml/2006/main">
  <p:tag name="AS_UNIQUEID" val="342"/>
</p:tagLst>
</file>

<file path=ppt/tags/tag55.xml><?xml version="1.0" encoding="utf-8"?>
<p:tagLst xmlns:p="http://schemas.openxmlformats.org/presentationml/2006/main">
  <p:tag name="AS_UNIQUEID" val="343"/>
</p:tagLst>
</file>

<file path=ppt/tags/tag56.xml><?xml version="1.0" encoding="utf-8"?>
<p:tagLst xmlns:p="http://schemas.openxmlformats.org/presentationml/2006/main">
  <p:tag name="AS_UNIQUEID" val="344"/>
</p:tagLst>
</file>

<file path=ppt/tags/tag57.xml><?xml version="1.0" encoding="utf-8"?>
<p:tagLst xmlns:p="http://schemas.openxmlformats.org/presentationml/2006/main">
  <p:tag name="AS_UNIQUEID" val="345"/>
</p:tagLst>
</file>

<file path=ppt/tags/tag58.xml><?xml version="1.0" encoding="utf-8"?>
<p:tagLst xmlns:p="http://schemas.openxmlformats.org/presentationml/2006/main">
  <p:tag name="AS_UNIQUEID" val="346"/>
</p:tagLst>
</file>

<file path=ppt/tags/tag59.xml><?xml version="1.0" encoding="utf-8"?>
<p:tagLst xmlns:p="http://schemas.openxmlformats.org/presentationml/2006/main">
  <p:tag name="AS_UNIQUEID" val="347"/>
</p:tagLst>
</file>

<file path=ppt/tags/tag6.xml><?xml version="1.0" encoding="utf-8"?>
<p:tagLst xmlns:p="http://schemas.openxmlformats.org/presentationml/2006/main">
  <p:tag name="AS_UNIQUEID" val="294"/>
</p:tagLst>
</file>

<file path=ppt/tags/tag60.xml><?xml version="1.0" encoding="utf-8"?>
<p:tagLst xmlns:p="http://schemas.openxmlformats.org/presentationml/2006/main">
  <p:tag name="AS_UNIQUEID" val="348"/>
</p:tagLst>
</file>

<file path=ppt/tags/tag61.xml><?xml version="1.0" encoding="utf-8"?>
<p:tagLst xmlns:p="http://schemas.openxmlformats.org/presentationml/2006/main">
  <p:tag name="AS_UNIQUEID" val="349"/>
</p:tagLst>
</file>

<file path=ppt/tags/tag62.xml><?xml version="1.0" encoding="utf-8"?>
<p:tagLst xmlns:p="http://schemas.openxmlformats.org/presentationml/2006/main">
  <p:tag name="AS_UNIQUEID" val="350"/>
</p:tagLst>
</file>

<file path=ppt/tags/tag63.xml><?xml version="1.0" encoding="utf-8"?>
<p:tagLst xmlns:p="http://schemas.openxmlformats.org/presentationml/2006/main">
  <p:tag name="AS_UNIQUEID" val="351"/>
</p:tagLst>
</file>

<file path=ppt/tags/tag64.xml><?xml version="1.0" encoding="utf-8"?>
<p:tagLst xmlns:p="http://schemas.openxmlformats.org/presentationml/2006/main">
  <p:tag name="AS_UNIQUEID" val="352"/>
</p:tagLst>
</file>

<file path=ppt/tags/tag65.xml><?xml version="1.0" encoding="utf-8"?>
<p:tagLst xmlns:p="http://schemas.openxmlformats.org/presentationml/2006/main">
  <p:tag name="AS_UNIQUEID" val="353"/>
</p:tagLst>
</file>

<file path=ppt/tags/tag66.xml><?xml version="1.0" encoding="utf-8"?>
<p:tagLst xmlns:p="http://schemas.openxmlformats.org/presentationml/2006/main">
  <p:tag name="AS_UNIQUEID" val="354"/>
</p:tagLst>
</file>

<file path=ppt/tags/tag67.xml><?xml version="1.0" encoding="utf-8"?>
<p:tagLst xmlns:p="http://schemas.openxmlformats.org/presentationml/2006/main">
  <p:tag name="AS_UNIQUEID" val="355"/>
</p:tagLst>
</file>

<file path=ppt/tags/tag68.xml><?xml version="1.0" encoding="utf-8"?>
<p:tagLst xmlns:p="http://schemas.openxmlformats.org/presentationml/2006/main">
  <p:tag name="AS_UNIQUEID" val="356"/>
</p:tagLst>
</file>

<file path=ppt/tags/tag69.xml><?xml version="1.0" encoding="utf-8"?>
<p:tagLst xmlns:p="http://schemas.openxmlformats.org/presentationml/2006/main">
  <p:tag name="AS_UNIQUEID" val="357"/>
</p:tagLst>
</file>

<file path=ppt/tags/tag7.xml><?xml version="1.0" encoding="utf-8"?>
<p:tagLst xmlns:p="http://schemas.openxmlformats.org/presentationml/2006/main">
  <p:tag name="AS_UNIQUEID" val="295"/>
</p:tagLst>
</file>

<file path=ppt/tags/tag70.xml><?xml version="1.0" encoding="utf-8"?>
<p:tagLst xmlns:p="http://schemas.openxmlformats.org/presentationml/2006/main">
  <p:tag name="AS_UNIQUEID" val="358"/>
</p:tagLst>
</file>

<file path=ppt/tags/tag71.xml><?xml version="1.0" encoding="utf-8"?>
<p:tagLst xmlns:p="http://schemas.openxmlformats.org/presentationml/2006/main">
  <p:tag name="AS_UNIQUEID" val="359"/>
</p:tagLst>
</file>

<file path=ppt/tags/tag72.xml><?xml version="1.0" encoding="utf-8"?>
<p:tagLst xmlns:p="http://schemas.openxmlformats.org/presentationml/2006/main">
  <p:tag name="AS_UNIQUEID" val="360"/>
</p:tagLst>
</file>

<file path=ppt/tags/tag73.xml><?xml version="1.0" encoding="utf-8"?>
<p:tagLst xmlns:p="http://schemas.openxmlformats.org/presentationml/2006/main">
  <p:tag name="AS_UNIQUEID" val="361"/>
</p:tagLst>
</file>

<file path=ppt/tags/tag74.xml><?xml version="1.0" encoding="utf-8"?>
<p:tagLst xmlns:p="http://schemas.openxmlformats.org/presentationml/2006/main">
  <p:tag name="AS_UNIQUEID" val="362"/>
</p:tagLst>
</file>

<file path=ppt/tags/tag75.xml><?xml version="1.0" encoding="utf-8"?>
<p:tagLst xmlns:p="http://schemas.openxmlformats.org/presentationml/2006/main">
  <p:tag name="AS_UNIQUEID" val="363"/>
</p:tagLst>
</file>

<file path=ppt/tags/tag76.xml><?xml version="1.0" encoding="utf-8"?>
<p:tagLst xmlns:p="http://schemas.openxmlformats.org/presentationml/2006/main">
  <p:tag name="AS_UNIQUEID" val="364"/>
</p:tagLst>
</file>

<file path=ppt/tags/tag77.xml><?xml version="1.0" encoding="utf-8"?>
<p:tagLst xmlns:p="http://schemas.openxmlformats.org/presentationml/2006/main">
  <p:tag name="AS_UNIQUEID" val="258"/>
</p:tagLst>
</file>

<file path=ppt/tags/tag78.xml><?xml version="1.0" encoding="utf-8"?>
<p:tagLst xmlns:p="http://schemas.openxmlformats.org/presentationml/2006/main">
  <p:tag name="AS_UNIQUEID" val="365"/>
</p:tagLst>
</file>

<file path=ppt/tags/tag79.xml><?xml version="1.0" encoding="utf-8"?>
<p:tagLst xmlns:p="http://schemas.openxmlformats.org/presentationml/2006/main">
  <p:tag name="AS_UNIQUEID" val="366"/>
</p:tagLst>
</file>

<file path=ppt/tags/tag8.xml><?xml version="1.0" encoding="utf-8"?>
<p:tagLst xmlns:p="http://schemas.openxmlformats.org/presentationml/2006/main">
  <p:tag name="AS_UNIQUEID" val="296"/>
</p:tagLst>
</file>

<file path=ppt/tags/tag80.xml><?xml version="1.0" encoding="utf-8"?>
<p:tagLst xmlns:p="http://schemas.openxmlformats.org/presentationml/2006/main">
  <p:tag name="AS_UNIQUEID" val="367"/>
</p:tagLst>
</file>

<file path=ppt/tags/tag81.xml><?xml version="1.0" encoding="utf-8"?>
<p:tagLst xmlns:p="http://schemas.openxmlformats.org/presentationml/2006/main">
  <p:tag name="AS_UNIQUEID" val="368"/>
</p:tagLst>
</file>

<file path=ppt/tags/tag82.xml><?xml version="1.0" encoding="utf-8"?>
<p:tagLst xmlns:p="http://schemas.openxmlformats.org/presentationml/2006/main">
  <p:tag name="AS_UNIQUEID" val="369"/>
</p:tagLst>
</file>

<file path=ppt/tags/tag83.xml><?xml version="1.0" encoding="utf-8"?>
<p:tagLst xmlns:p="http://schemas.openxmlformats.org/presentationml/2006/main">
  <p:tag name="AS_UNIQUEID" val="370"/>
</p:tagLst>
</file>

<file path=ppt/tags/tag84.xml><?xml version="1.0" encoding="utf-8"?>
<p:tagLst xmlns:p="http://schemas.openxmlformats.org/presentationml/2006/main">
  <p:tag name="AS_UNIQUEID" val="371"/>
</p:tagLst>
</file>

<file path=ppt/tags/tag85.xml><?xml version="1.0" encoding="utf-8"?>
<p:tagLst xmlns:p="http://schemas.openxmlformats.org/presentationml/2006/main">
  <p:tag name="AS_UNIQUEID" val="372"/>
</p:tagLst>
</file>

<file path=ppt/tags/tag86.xml><?xml version="1.0" encoding="utf-8"?>
<p:tagLst xmlns:p="http://schemas.openxmlformats.org/presentationml/2006/main">
  <p:tag name="AS_UNIQUEID" val="373"/>
</p:tagLst>
</file>

<file path=ppt/tags/tag87.xml><?xml version="1.0" encoding="utf-8"?>
<p:tagLst xmlns:p="http://schemas.openxmlformats.org/presentationml/2006/main">
  <p:tag name="AS_UNIQUEID" val="374"/>
</p:tagLst>
</file>

<file path=ppt/tags/tag88.xml><?xml version="1.0" encoding="utf-8"?>
<p:tagLst xmlns:p="http://schemas.openxmlformats.org/presentationml/2006/main">
  <p:tag name="AS_UNIQUEID" val="375"/>
</p:tagLst>
</file>

<file path=ppt/tags/tag89.xml><?xml version="1.0" encoding="utf-8"?>
<p:tagLst xmlns:p="http://schemas.openxmlformats.org/presentationml/2006/main">
  <p:tag name="AS_UNIQUEID" val="376"/>
</p:tagLst>
</file>

<file path=ppt/tags/tag9.xml><?xml version="1.0" encoding="utf-8"?>
<p:tagLst xmlns:p="http://schemas.openxmlformats.org/presentationml/2006/main">
  <p:tag name="AS_UNIQUEID" val="297"/>
</p:tagLst>
</file>

<file path=ppt/tags/tag90.xml><?xml version="1.0" encoding="utf-8"?>
<p:tagLst xmlns:p="http://schemas.openxmlformats.org/presentationml/2006/main">
  <p:tag name="AS_UNIQUEID" val="377"/>
</p:tagLst>
</file>

<file path=ppt/tags/tag91.xml><?xml version="1.0" encoding="utf-8"?>
<p:tagLst xmlns:p="http://schemas.openxmlformats.org/presentationml/2006/main">
  <p:tag name="AS_UNIQUEID" val="378"/>
</p:tagLst>
</file>

<file path=ppt/tags/tag92.xml><?xml version="1.0" encoding="utf-8"?>
<p:tagLst xmlns:p="http://schemas.openxmlformats.org/presentationml/2006/main">
  <p:tag name="AS_UNIQUEID" val="379"/>
</p:tagLst>
</file>

<file path=ppt/tags/tag93.xml><?xml version="1.0" encoding="utf-8"?>
<p:tagLst xmlns:p="http://schemas.openxmlformats.org/presentationml/2006/main">
  <p:tag name="AS_UNIQUEID" val="380"/>
</p:tagLst>
</file>

<file path=ppt/tags/tag94.xml><?xml version="1.0" encoding="utf-8"?>
<p:tagLst xmlns:p="http://schemas.openxmlformats.org/presentationml/2006/main">
  <p:tag name="AS_UNIQUEID" val="263"/>
</p:tagLst>
</file>

<file path=ppt/tags/tag95.xml><?xml version="1.0" encoding="utf-8"?>
<p:tagLst xmlns:p="http://schemas.openxmlformats.org/presentationml/2006/main">
  <p:tag name="AS_UNIQUEID" val="264"/>
</p:tagLst>
</file>

<file path=ppt/tags/tag96.xml><?xml version="1.0" encoding="utf-8"?>
<p:tagLst xmlns:p="http://schemas.openxmlformats.org/presentationml/2006/main">
  <p:tag name="AS_UNIQUEID" val="381"/>
</p:tagLst>
</file>

<file path=ppt/tags/tag97.xml><?xml version="1.0" encoding="utf-8"?>
<p:tagLst xmlns:p="http://schemas.openxmlformats.org/presentationml/2006/main">
  <p:tag name="AS_UNIQUEID" val="382"/>
</p:tagLst>
</file>

<file path=ppt/tags/tag98.xml><?xml version="1.0" encoding="utf-8"?>
<p:tagLst xmlns:p="http://schemas.openxmlformats.org/presentationml/2006/main">
  <p:tag name="AS_UNIQUEID" val="383"/>
</p:tagLst>
</file>

<file path=ppt/tags/tag99.xml><?xml version="1.0" encoding="utf-8"?>
<p:tagLst xmlns:p="http://schemas.openxmlformats.org/presentationml/2006/main">
  <p:tag name="AS_UNIQUEID" val="384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Widescreen</PresentationFormat>
  <Paragraphs>214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57">
      <vt:lpstr>Arial</vt:lpstr>
      <vt:lpstr>Calibri Light</vt:lpstr>
      <vt:lpstr>Calibri</vt:lpstr>
      <vt:lpstr>宋体</vt:lpstr>
      <vt:lpstr>黑体</vt:lpstr>
      <vt:lpstr>楷体_GB2312</vt:lpstr>
      <vt:lpstr>隶书</vt:lpstr>
      <vt:lpstr>Wingdings</vt:lpstr>
      <vt:lpstr>华文中宋</vt:lpstr>
      <vt:lpstr>华文新魏</vt:lpstr>
      <vt:lpstr>Times New Roman</vt:lpstr>
      <vt:lpstr>微软雅黑</vt:lpstr>
      <vt:lpstr>华文琥珀</vt:lpstr>
      <vt:lpstr>楷体</vt:lpstr>
      <vt:lpstr>仿宋</vt:lpstr>
      <vt:lpstr>华文行楷</vt:lpstr>
      <vt:lpstr>方正姚体</vt:lpstr>
      <vt:lpstr>Wingdings 2</vt:lpstr>
      <vt:lpstr>Rockwell</vt:lpstr>
      <vt:lpstr>Office Theme</vt:lpstr>
      <vt:lpstr>PowerPoint Presentation</vt:lpstr>
      <vt:lpstr>复习目标</vt:lpstr>
      <vt:lpstr>PowerPoint Presentation</vt:lpstr>
      <vt:lpstr>3、常见说明方法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中考题型</vt:lpstr>
      <vt:lpstr>答题步骤：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2021-11-01T09:58:18.781</cp:lastPrinted>
  <dcterms:created xsi:type="dcterms:W3CDTF">2021-11-01T09:58:18Z</dcterms:created>
  <dcterms:modified xsi:type="dcterms:W3CDTF">2021-11-01T01:58:19Z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