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09" r:id="rId3"/>
    <p:sldId id="410" r:id="rId4"/>
    <p:sldId id="472" r:id="rId5"/>
    <p:sldId id="425" r:id="rId6"/>
    <p:sldId id="428" r:id="rId7"/>
    <p:sldId id="473" r:id="rId8"/>
    <p:sldId id="429" r:id="rId9"/>
    <p:sldId id="430" r:id="rId10"/>
    <p:sldId id="474" r:id="rId11"/>
    <p:sldId id="426" r:id="rId12"/>
    <p:sldId id="427" r:id="rId13"/>
    <p:sldId id="431" r:id="rId14"/>
    <p:sldId id="432" r:id="rId15"/>
    <p:sldId id="433" r:id="rId16"/>
    <p:sldId id="435" r:id="rId17"/>
    <p:sldId id="436" r:id="rId18"/>
    <p:sldId id="437" r:id="rId19"/>
    <p:sldId id="434" r:id="rId20"/>
    <p:sldId id="475" r:id="rId21"/>
    <p:sldId id="438" r:id="rId22"/>
    <p:sldId id="439" r:id="rId23"/>
    <p:sldId id="476" r:id="rId24"/>
    <p:sldId id="440" r:id="rId25"/>
    <p:sldId id="442" r:id="rId26"/>
    <p:sldId id="443" r:id="rId27"/>
    <p:sldId id="446" r:id="rId28"/>
    <p:sldId id="477" r:id="rId29"/>
    <p:sldId id="447" r:id="rId30"/>
    <p:sldId id="444" r:id="rId31"/>
    <p:sldId id="478" r:id="rId32"/>
    <p:sldId id="448" r:id="rId33"/>
    <p:sldId id="449" r:id="rId34"/>
    <p:sldId id="450" r:id="rId35"/>
    <p:sldId id="479" r:id="rId36"/>
    <p:sldId id="451" r:id="rId37"/>
    <p:sldId id="452" r:id="rId38"/>
    <p:sldId id="441" r:id="rId39"/>
    <p:sldId id="454" r:id="rId40"/>
    <p:sldId id="456" r:id="rId41"/>
    <p:sldId id="457" r:id="rId42"/>
    <p:sldId id="458" r:id="rId43"/>
    <p:sldId id="459" r:id="rId44"/>
    <p:sldId id="460" r:id="rId45"/>
    <p:sldId id="461" r:id="rId46"/>
    <p:sldId id="480" r:id="rId47"/>
    <p:sldId id="462" r:id="rId48"/>
    <p:sldId id="464" r:id="rId49"/>
    <p:sldId id="463" r:id="rId50"/>
    <p:sldId id="465" r:id="rId51"/>
    <p:sldId id="468" r:id="rId52"/>
    <p:sldId id="469" r:id="rId53"/>
    <p:sldId id="470" r:id="rId54"/>
    <p:sldId id="466" r:id="rId55"/>
    <p:sldId id="481" r:id="rId56"/>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6" d="100"/>
          <a:sy n="66" d="100"/>
        </p:scale>
        <p:origin x="66" y="25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tags" Target="tags/tag114.xml" /><Relationship Id="rId58" Type="http://schemas.openxmlformats.org/officeDocument/2006/relationships/presProps" Target="presProps.xml" /><Relationship Id="rId59" Type="http://schemas.openxmlformats.org/officeDocument/2006/relationships/viewProps" Target="viewProps.xml" /><Relationship Id="rId6" Type="http://schemas.openxmlformats.org/officeDocument/2006/relationships/slide" Target="slides/slide4.xml" /><Relationship Id="rId60" Type="http://schemas.openxmlformats.org/officeDocument/2006/relationships/theme" Target="theme/theme1.xml" /><Relationship Id="rId61"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ags" Target="../tags/tag59.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 Id="rId4" Type="http://schemas.openxmlformats.org/officeDocument/2006/relationships/tags" Target="../tags/tag7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1.jpeg" /><Relationship Id="rId4" Type="http://schemas.openxmlformats.org/officeDocument/2006/relationships/tags" Target="../tags/tag10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9.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0.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jpeg" /><Relationship Id="rId4" Type="http://schemas.openxmlformats.org/officeDocument/2006/relationships/tags" Target="../tags/tag11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7" name="标题 6"/>
          <p:cNvSpPr txBox="1"/>
          <p:nvPr/>
        </p:nvSpPr>
        <p:spPr>
          <a:xfrm>
            <a:off x="3118212" y="1440775"/>
            <a:ext cx="5954486" cy="1143200"/>
          </a:xfrm>
          <a:prstGeom prst="rect">
            <a:avLst/>
          </a:prstGeom>
        </p:spPr>
        <p:txBody>
          <a:bodyP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a:solidFill>
                  <a:srgbClr val="FFFF00"/>
                </a:solidFill>
              </a:rPr>
              <a:t>玩偶之家（节选）</a:t>
            </a:r>
            <a:endParaRPr lang="zh-CN" altLang="en-US" sz="4800">
              <a:solidFill>
                <a:srgbClr val="FFFF00"/>
              </a:solidFill>
            </a:endParaRPr>
          </a:p>
        </p:txBody>
      </p:sp>
      <p:sp>
        <p:nvSpPr>
          <p:cNvPr id="8" name="副标题 2"/>
          <p:cNvSpPr txBox="1"/>
          <p:nvPr/>
        </p:nvSpPr>
        <p:spPr>
          <a:xfrm>
            <a:off x="3031127" y="2737113"/>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zh-CN" altLang="en-US" sz="4265">
                <a:solidFill>
                  <a:prstClr val="white"/>
                </a:solidFill>
                <a:latin typeface="黑体" panose="02010609060101010101" charset="-122"/>
                <a:ea typeface="黑体" panose="02010609060101010101" charset="-122"/>
              </a:rPr>
              <a:t>高二年级 语文</a:t>
            </a:r>
            <a:endParaRPr lang="zh-CN" altLang="en-US" sz="4265">
              <a:solidFill>
                <a:prstClr val="white"/>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11292" y="1994752"/>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这部剧上演之后，立即在当时的欧洲社会激起了轩然大波。娜拉抛却家庭和孩子、毅然出走的选择，对家庭地位平等的追求，对婚姻感情甚至信仰的反思，都尖锐</a:t>
            </a:r>
            <a:r>
              <a:rPr lang="zh-CN" sz="2400">
                <a:solidFill>
                  <a:srgbClr val="F9FBFA"/>
                </a:solidFill>
                <a:latin typeface="黑体" panose="02010609060101010101" charset="-122"/>
                <a:ea typeface="黑体" panose="02010609060101010101" charset="-122"/>
                <a:cs typeface="黑体" panose="02010609060101010101" charset="-122"/>
              </a:rPr>
              <a:t>地</a:t>
            </a:r>
            <a:r>
              <a:rPr sz="2400">
                <a:solidFill>
                  <a:srgbClr val="F9FBFA"/>
                </a:solidFill>
                <a:latin typeface="黑体" panose="02010609060101010101" charset="-122"/>
                <a:ea typeface="黑体" panose="02010609060101010101" charset="-122"/>
                <a:cs typeface="黑体" panose="02010609060101010101" charset="-122"/>
              </a:rPr>
              <a:t>戳到了当时欧洲保守又伪善的社会道德痛点，因此受到了上流社会暴风雨般的抵制与指责。但也正因为如此，它才成为了超越时代的经典之作。</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788418" y="113370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社会影响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69110" y="2031683"/>
            <a:ext cx="865441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800">
                <a:solidFill>
                  <a:srgbClr val="F9FBFA"/>
                </a:solidFill>
                <a:latin typeface="黑体" panose="02010609060101010101" charset="-122"/>
                <a:ea typeface="黑体" panose="02010609060101010101" charset="-122"/>
                <a:cs typeface="黑体" panose="02010609060101010101" charset="-122"/>
              </a:rPr>
              <a:t> </a:t>
            </a:r>
            <a:r>
              <a:rPr sz="2400">
                <a:solidFill>
                  <a:srgbClr val="F9FBFA"/>
                </a:solidFill>
                <a:latin typeface="黑体" panose="02010609060101010101" charset="-122"/>
                <a:ea typeface="黑体" panose="02010609060101010101" charset="-122"/>
                <a:cs typeface="黑体" panose="02010609060101010101" charset="-122"/>
              </a:rPr>
              <a:t>学习本课，我们要完成以下学习任务：</a:t>
            </a:r>
            <a:endParaRPr sz="24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2400">
                <a:solidFill>
                  <a:srgbClr val="F9FBFA"/>
                </a:solidFill>
                <a:latin typeface="黑体" panose="02010609060101010101" charset="-122"/>
                <a:ea typeface="黑体" panose="02010609060101010101" charset="-122"/>
                <a:cs typeface="黑体" panose="02010609060101010101" charset="-122"/>
              </a:rPr>
              <a:t>1.</a:t>
            </a:r>
            <a:r>
              <a:rPr sz="2400">
                <a:solidFill>
                  <a:srgbClr val="F9FBFA"/>
                </a:solidFill>
                <a:latin typeface="黑体" panose="02010609060101010101" charset="-122"/>
                <a:ea typeface="黑体" panose="02010609060101010101" charset="-122"/>
                <a:cs typeface="黑体" panose="02010609060101010101" charset="-122"/>
              </a:rPr>
              <a:t>分析作品中“悬念”、“突转”与“发现”</a:t>
            </a:r>
            <a:r>
              <a:rPr lang="zh-CN" sz="2400">
                <a:solidFill>
                  <a:srgbClr val="F9FBFA"/>
                </a:solidFill>
                <a:latin typeface="黑体" panose="02010609060101010101" charset="-122"/>
                <a:ea typeface="黑体" panose="02010609060101010101" charset="-122"/>
                <a:cs typeface="黑体" panose="02010609060101010101" charset="-122"/>
              </a:rPr>
              <a:t>的</a:t>
            </a:r>
            <a:r>
              <a:rPr sz="2400">
                <a:solidFill>
                  <a:srgbClr val="F9FBFA"/>
                </a:solidFill>
                <a:latin typeface="黑体" panose="02010609060101010101" charset="-122"/>
                <a:ea typeface="黑体" panose="02010609060101010101" charset="-122"/>
                <a:cs typeface="黑体" panose="02010609060101010101" charset="-122"/>
              </a:rPr>
              <a:t>戏剧手法的运用对</a:t>
            </a:r>
            <a:r>
              <a:rPr lang="zh-CN" sz="2400">
                <a:solidFill>
                  <a:srgbClr val="F9FBFA"/>
                </a:solidFill>
                <a:latin typeface="黑体" panose="02010609060101010101" charset="-122"/>
                <a:ea typeface="黑体" panose="02010609060101010101" charset="-122"/>
                <a:cs typeface="黑体" panose="02010609060101010101" charset="-122"/>
              </a:rPr>
              <a:t>塑造</a:t>
            </a:r>
            <a:r>
              <a:rPr sz="2400">
                <a:solidFill>
                  <a:srgbClr val="F9FBFA"/>
                </a:solidFill>
                <a:latin typeface="黑体" panose="02010609060101010101" charset="-122"/>
                <a:ea typeface="黑体" panose="02010609060101010101" charset="-122"/>
                <a:cs typeface="黑体" panose="02010609060101010101" charset="-122"/>
              </a:rPr>
              <a:t>人物</a:t>
            </a:r>
            <a:r>
              <a:rPr lang="zh-CN" sz="2400">
                <a:solidFill>
                  <a:srgbClr val="F9FBFA"/>
                </a:solidFill>
                <a:latin typeface="黑体" panose="02010609060101010101" charset="-122"/>
                <a:ea typeface="黑体" panose="02010609060101010101" charset="-122"/>
                <a:cs typeface="黑体" panose="02010609060101010101" charset="-122"/>
              </a:rPr>
              <a:t>形象</a:t>
            </a:r>
            <a:r>
              <a:rPr sz="2400">
                <a:solidFill>
                  <a:srgbClr val="F9FBFA"/>
                </a:solidFill>
                <a:latin typeface="黑体" panose="02010609060101010101" charset="-122"/>
                <a:ea typeface="黑体" panose="02010609060101010101" charset="-122"/>
                <a:cs typeface="黑体" panose="02010609060101010101" charset="-122"/>
              </a:rPr>
              <a:t>的作用。</a:t>
            </a:r>
            <a:endParaRPr sz="24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2400">
                <a:solidFill>
                  <a:srgbClr val="F9FBFA"/>
                </a:solidFill>
                <a:latin typeface="黑体" panose="02010609060101010101" charset="-122"/>
                <a:ea typeface="黑体" panose="02010609060101010101" charset="-122"/>
                <a:cs typeface="黑体" panose="02010609060101010101" charset="-122"/>
              </a:rPr>
              <a:t>2.</a:t>
            </a:r>
            <a:r>
              <a:rPr lang="zh-CN" altLang="en-US" sz="2400">
                <a:solidFill>
                  <a:srgbClr val="F9FBFA"/>
                </a:solidFill>
                <a:latin typeface="黑体" panose="02010609060101010101" charset="-122"/>
                <a:ea typeface="黑体" panose="02010609060101010101" charset="-122"/>
                <a:cs typeface="黑体" panose="02010609060101010101" charset="-122"/>
              </a:rPr>
              <a:t>比较</a:t>
            </a:r>
            <a:r>
              <a:rPr sz="2400">
                <a:solidFill>
                  <a:srgbClr val="F9FBFA"/>
                </a:solidFill>
                <a:latin typeface="黑体" panose="02010609060101010101" charset="-122"/>
                <a:ea typeface="黑体" panose="02010609060101010101" charset="-122"/>
                <a:cs typeface="黑体" panose="02010609060101010101" charset="-122"/>
              </a:rPr>
              <a:t>人物言行前后的变化，分析娜拉与海尔茂两个人物的</a:t>
            </a:r>
            <a:r>
              <a:rPr lang="zh-CN" sz="2400">
                <a:solidFill>
                  <a:srgbClr val="F9FBFA"/>
                </a:solidFill>
                <a:latin typeface="黑体" panose="02010609060101010101" charset="-122"/>
                <a:ea typeface="黑体" panose="02010609060101010101" charset="-122"/>
                <a:cs typeface="黑体" panose="02010609060101010101" charset="-122"/>
              </a:rPr>
              <a:t>形象</a:t>
            </a:r>
            <a:r>
              <a:rPr sz="2400">
                <a:solidFill>
                  <a:srgbClr val="F9FBFA"/>
                </a:solidFill>
                <a:latin typeface="黑体" panose="02010609060101010101" charset="-122"/>
                <a:ea typeface="黑体" panose="02010609060101010101" charset="-122"/>
                <a:cs typeface="黑体" panose="02010609060101010101" charset="-122"/>
              </a:rPr>
              <a:t>。</a:t>
            </a:r>
            <a:endParaRPr sz="24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2400">
                <a:solidFill>
                  <a:srgbClr val="F9FBFA"/>
                </a:solidFill>
                <a:latin typeface="黑体" panose="02010609060101010101" charset="-122"/>
                <a:ea typeface="黑体" panose="02010609060101010101" charset="-122"/>
                <a:cs typeface="黑体" panose="02010609060101010101" charset="-122"/>
              </a:rPr>
              <a:t>3.</a:t>
            </a:r>
            <a:r>
              <a:rPr lang="zh-CN" altLang="en-US" sz="2400">
                <a:solidFill>
                  <a:srgbClr val="F9FBFA"/>
                </a:solidFill>
                <a:latin typeface="黑体" panose="02010609060101010101" charset="-122"/>
                <a:ea typeface="黑体" panose="02010609060101010101" charset="-122"/>
                <a:cs typeface="黑体" panose="02010609060101010101" charset="-122"/>
              </a:rPr>
              <a:t>分析</a:t>
            </a:r>
            <a:r>
              <a:rPr sz="2400">
                <a:solidFill>
                  <a:srgbClr val="F9FBFA"/>
                </a:solidFill>
                <a:latin typeface="黑体" panose="02010609060101010101" charset="-122"/>
                <a:ea typeface="黑体" panose="02010609060101010101" charset="-122"/>
                <a:cs typeface="黑体" panose="02010609060101010101" charset="-122"/>
              </a:rPr>
              <a:t>人物</a:t>
            </a:r>
            <a:r>
              <a:rPr lang="zh-CN" sz="2400">
                <a:solidFill>
                  <a:srgbClr val="F9FBFA"/>
                </a:solidFill>
                <a:latin typeface="黑体" panose="02010609060101010101" charset="-122"/>
                <a:ea typeface="黑体" panose="02010609060101010101" charset="-122"/>
                <a:cs typeface="黑体" panose="02010609060101010101" charset="-122"/>
              </a:rPr>
              <a:t>产生</a:t>
            </a:r>
            <a:r>
              <a:rPr sz="2400" err="1">
                <a:solidFill>
                  <a:srgbClr val="F9FBFA"/>
                </a:solidFill>
                <a:latin typeface="黑体" panose="02010609060101010101" charset="-122"/>
                <a:ea typeface="黑体" panose="02010609060101010101" charset="-122"/>
                <a:cs typeface="黑体" panose="02010609060101010101" charset="-122"/>
              </a:rPr>
              <a:t>矛盾冲突的根源，并以此探究作品的思想意蕴</a:t>
            </a:r>
            <a:r>
              <a:rPr lang="zh-CN" sz="2400" err="1">
                <a:solidFill>
                  <a:srgbClr val="F9FBFA"/>
                </a:solidFill>
                <a:latin typeface="黑体" panose="02010609060101010101" charset="-122"/>
                <a:ea typeface="黑体" panose="02010609060101010101" charset="-122"/>
                <a:cs typeface="黑体" panose="02010609060101010101" charset="-122"/>
              </a:rPr>
              <a:t>。</a:t>
            </a:r>
            <a:endParaRPr lang="zh-CN" sz="2400" err="1">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02388" y="126388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学习任务</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42787" y="3429218"/>
            <a:ext cx="9967023" cy="7112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en-US" sz="6000">
                <a:solidFill>
                  <a:srgbClr val="F9FBFA"/>
                </a:solidFill>
              </a:rPr>
              <a:t> </a:t>
            </a:r>
            <a:r>
              <a:rPr sz="6000">
                <a:solidFill>
                  <a:srgbClr val="F9FBFA"/>
                </a:solidFill>
                <a:latin typeface="黑体" panose="02010609060101010101" charset="-122"/>
                <a:ea typeface="黑体" panose="02010609060101010101" charset="-122"/>
                <a:cs typeface="黑体" panose="02010609060101010101" charset="-122"/>
              </a:rPr>
              <a:t>悬念  突转  发现</a:t>
            </a:r>
            <a:r>
              <a:rPr lang="en-US" sz="2400">
                <a:solidFill>
                  <a:srgbClr val="F9FBFA"/>
                </a:solidFill>
                <a:latin typeface="黑体" panose="02010609060101010101" charset="-122"/>
                <a:ea typeface="黑体" panose="02010609060101010101" charset="-122"/>
                <a:cs typeface="黑体" panose="02010609060101010101" charset="-122"/>
              </a:rPr>
              <a:t> </a:t>
            </a:r>
            <a:r>
              <a:rPr lang="en-US" sz="2665">
                <a:solidFill>
                  <a:srgbClr val="F9FBFA"/>
                </a:solidFill>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328043" y="1449936"/>
            <a:ext cx="35356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戏剧手法介绍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08455" y="2157730"/>
            <a:ext cx="872553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rgbClr val="F9FBFA"/>
                </a:solidFill>
              </a:rPr>
              <a:t> </a:t>
            </a:r>
            <a:r>
              <a:rPr lang="zh-CN" sz="3200">
                <a:solidFill>
                  <a:srgbClr val="FFFF00"/>
                </a:solidFill>
                <a:latin typeface="黑体" panose="02010609060101010101" charset="-122"/>
                <a:ea typeface="黑体" panose="02010609060101010101" charset="-122"/>
                <a:cs typeface="黑体" panose="02010609060101010101" charset="-122"/>
              </a:rPr>
              <a:t>悬念：</a:t>
            </a:r>
            <a:r>
              <a:rPr lang="en-US" sz="3200">
                <a:solidFill>
                  <a:srgbClr val="F9FBFA"/>
                </a:solidFill>
                <a:latin typeface="黑体" panose="02010609060101010101" charset="-122"/>
                <a:ea typeface="黑体" panose="02010609060101010101" charset="-122"/>
                <a:cs typeface="黑体" panose="02010609060101010101" charset="-122"/>
              </a:rPr>
              <a:t> </a:t>
            </a:r>
            <a:endParaRPr lang="en-US" sz="32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在舞台上上演的戏剧作品，观众对将要发生什么事，剧情如何发展，剧中人命运如何，都会产生一种“欲知后事如何”的期待心情。这种心情就叫做“悬念”。剧作家为了调动观众的兴趣，让人物的命运走向牢牢抓住观众的情绪，从而产生强烈的戏剧效果，引发观众的深思，就必须要善于设置悬念。</a:t>
            </a:r>
            <a:r>
              <a:rPr lang="en-US" sz="2400">
                <a:solidFill>
                  <a:srgbClr val="F9FBFA"/>
                </a:solidFill>
              </a:rPr>
              <a:t> </a:t>
            </a:r>
            <a:r>
              <a:rPr lang="en-US" sz="2800">
                <a:solidFill>
                  <a:srgbClr val="F9FBFA"/>
                </a:solidFill>
              </a:rPr>
              <a:t>  </a:t>
            </a: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202948" y="1276581"/>
            <a:ext cx="35356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戏剧手法介绍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93875" y="1729423"/>
            <a:ext cx="908304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zh-CN" altLang="en-US" sz="3200">
                <a:solidFill>
                  <a:srgbClr val="FFFF00"/>
                </a:solidFill>
                <a:latin typeface="黑体" panose="02010609060101010101" charset="-122"/>
                <a:ea typeface="黑体" panose="02010609060101010101" charset="-122"/>
              </a:rPr>
              <a:t>突转</a:t>
            </a:r>
            <a:r>
              <a:rPr lang="zh-CN" sz="4000">
                <a:solidFill>
                  <a:srgbClr val="FFFF00"/>
                </a:solidFill>
                <a:latin typeface="黑体" panose="02010609060101010101" charset="-122"/>
                <a:ea typeface="黑体" panose="02010609060101010101" charset="-122"/>
                <a:cs typeface="黑体" panose="02010609060101010101" charset="-122"/>
              </a:rPr>
              <a:t>：</a:t>
            </a:r>
            <a:r>
              <a:rPr lang="en-US" sz="3200">
                <a:solidFill>
                  <a:srgbClr val="F9FBFA"/>
                </a:solidFill>
                <a:latin typeface="黑体" panose="02010609060101010101" charset="-122"/>
                <a:ea typeface="黑体" panose="02010609060101010101" charset="-122"/>
                <a:cs typeface="黑体" panose="02010609060101010101" charset="-122"/>
              </a:rPr>
              <a:t> </a:t>
            </a:r>
            <a:endParaRPr lang="en-US" sz="32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   舞台上表演的戏剧，因为受到表演场地和演出时长的限制，往往需要将故事发生的时空、人物高度凝练集中，不能散漫、拖沓，这就是戏剧的集中性特征。为了实现集中性，戏剧就成为了激变的艺术。剧中常常需要有剧情的“突转”。所谓“突转”，是指剧情意外之转变，主人公的处境或由顺境转入逆境，或由逆境转入顺境。随着命运的突转，人物的内心感情也会随之发生剧烈的转变。</a:t>
            </a: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328043" y="1046076"/>
            <a:ext cx="35356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戏剧手法介绍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80490" y="2573020"/>
            <a:ext cx="913447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zh-CN" altLang="en-US" sz="3200">
                <a:solidFill>
                  <a:srgbClr val="FFFF00"/>
                </a:solidFill>
                <a:latin typeface="黑体" panose="02010609060101010101" charset="-122"/>
                <a:ea typeface="黑体" panose="02010609060101010101" charset="-122"/>
              </a:rPr>
              <a:t>发现</a:t>
            </a:r>
            <a:r>
              <a:rPr lang="zh-CN" sz="4000">
                <a:solidFill>
                  <a:srgbClr val="FFFF00"/>
                </a:solidFill>
                <a:latin typeface="黑体" panose="02010609060101010101" charset="-122"/>
                <a:ea typeface="黑体" panose="02010609060101010101" charset="-122"/>
                <a:cs typeface="黑体" panose="02010609060101010101" charset="-122"/>
              </a:rPr>
              <a:t>：</a:t>
            </a:r>
            <a:r>
              <a:rPr lang="en-US" sz="3200">
                <a:solidFill>
                  <a:srgbClr val="F9FBFA"/>
                </a:solidFill>
                <a:latin typeface="黑体" panose="02010609060101010101" charset="-122"/>
                <a:ea typeface="黑体" panose="02010609060101010101" charset="-122"/>
                <a:cs typeface="黑体" panose="02010609060101010101" charset="-122"/>
              </a:rPr>
              <a:t> </a:t>
            </a:r>
            <a:endParaRPr lang="en-US" sz="32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   “发现”这一戏剧手法常和“突转”相伴而生。所谓“发现”，是指人物由“不知道”到“知道”的转变。它可以是主人公对自己的身份或是对与其他人的关系的新的发现，也可以是对某些重要事实的发现，会对人物命运、处境、前途和成败产生重大影响。</a:t>
            </a:r>
            <a:r>
              <a:rPr lang="en-US" sz="2400">
                <a:solidFill>
                  <a:srgbClr val="F9FBFA"/>
                </a:solidFill>
              </a:rPr>
              <a:t> </a:t>
            </a:r>
            <a:r>
              <a:rPr lang="en-US" sz="3200">
                <a:solidFill>
                  <a:srgbClr val="F9FBFA"/>
                </a:solidFill>
              </a:rPr>
              <a:t> </a:t>
            </a:r>
            <a:r>
              <a:rPr lang="en-US" sz="2800">
                <a:solidFill>
                  <a:srgbClr val="F9FBFA"/>
                </a:solidFill>
              </a:rPr>
              <a:t> </a:t>
            </a: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328043" y="1235941"/>
            <a:ext cx="35356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戏剧手法介绍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24000" y="1698258"/>
            <a:ext cx="954151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endParaRPr lang="en-US" sz="32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   “突转”和“发现”在戏剧创作中常常联用，可以是情节的“突转”引发了人物的“发现”，也可</a:t>
            </a:r>
            <a:r>
              <a:rPr lang="zh-CN" altLang="en-US" sz="2400">
                <a:solidFill>
                  <a:srgbClr val="F9FBFA"/>
                </a:solidFill>
                <a:latin typeface="黑体" panose="02010609060101010101" charset="-122"/>
                <a:ea typeface="黑体" panose="02010609060101010101" charset="-122"/>
                <a:cs typeface="黑体" panose="02010609060101010101" charset="-122"/>
              </a:rPr>
              <a:t>以</a:t>
            </a:r>
            <a:r>
              <a:rPr lang="en-US" sz="2400">
                <a:solidFill>
                  <a:srgbClr val="F9FBFA"/>
                </a:solidFill>
                <a:latin typeface="黑体" panose="02010609060101010101" charset="-122"/>
                <a:ea typeface="黑体" panose="02010609060101010101" charset="-122"/>
                <a:cs typeface="黑体" panose="02010609060101010101" charset="-122"/>
              </a:rPr>
              <a:t>是人物的某种“发现”引发了情节的“突转”。“悬念”、“突转”与“发现”的戏剧手法，都可以起到使情节起伏转折的作用。好的戏剧作品，不会为了悬念而悬念，为了突转而突转，一定会在偶然性中表现必然性，让人物在情节的起伏中更为充分</a:t>
            </a:r>
            <a:r>
              <a:rPr lang="zh-CN" altLang="en-US" sz="2400">
                <a:solidFill>
                  <a:srgbClr val="F9FBFA"/>
                </a:solidFill>
                <a:latin typeface="黑体" panose="02010609060101010101" charset="-122"/>
                <a:ea typeface="黑体" panose="02010609060101010101" charset="-122"/>
                <a:cs typeface="黑体" panose="02010609060101010101" charset="-122"/>
              </a:rPr>
              <a:t>地</a:t>
            </a:r>
            <a:r>
              <a:rPr lang="en-US" sz="2400" err="1">
                <a:solidFill>
                  <a:srgbClr val="F9FBFA"/>
                </a:solidFill>
                <a:latin typeface="黑体" panose="02010609060101010101" charset="-122"/>
                <a:ea typeface="黑体" panose="02010609060101010101" charset="-122"/>
                <a:cs typeface="黑体" panose="02010609060101010101" charset="-122"/>
              </a:rPr>
              <a:t>展现出独特的性格特征，使得人物形象更为丰满立体</a:t>
            </a:r>
            <a:r>
              <a:rPr lang="zh-CN" altLang="en-US" sz="2400" err="1">
                <a:solidFill>
                  <a:srgbClr val="F9FBFA"/>
                </a:solidFill>
                <a:latin typeface="黑体" panose="02010609060101010101" charset="-122"/>
                <a:ea typeface="黑体" panose="02010609060101010101" charset="-122"/>
                <a:cs typeface="黑体" panose="02010609060101010101" charset="-122"/>
              </a:rPr>
              <a:t>。</a:t>
            </a:r>
            <a:r>
              <a:rPr lang="en-US" sz="2400" smtClean="0">
                <a:solidFill>
                  <a:srgbClr val="F9FBFA"/>
                </a:solidFill>
              </a:rPr>
              <a:t> </a:t>
            </a:r>
            <a:r>
              <a:rPr lang="en-US" sz="3200" smtClean="0">
                <a:solidFill>
                  <a:srgbClr val="F9FBFA"/>
                </a:solidFill>
              </a:rPr>
              <a:t> </a:t>
            </a:r>
            <a:r>
              <a:rPr lang="en-US" sz="2800" smtClean="0">
                <a:solidFill>
                  <a:srgbClr val="F9FBFA"/>
                </a:solidFill>
              </a:rPr>
              <a:t> </a:t>
            </a: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526798" y="1264516"/>
            <a:ext cx="35356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戏剧手法介绍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79905" y="1321435"/>
            <a:ext cx="9030335" cy="47510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endParaRPr lang="en-US" sz="32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  《玩偶之家》讲述的是日常生活中的故事，而日常生活往往是平淡的，少有剧烈的矛盾冲突。为了能在此基础之上让故事引人入胜，人物能有更多的机会跳出常规，展现出不同的性格侧面，就需要上述戏剧手法的运用。</a:t>
            </a:r>
            <a:endParaRPr lang="en-US" sz="24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2400">
                <a:solidFill>
                  <a:srgbClr val="F9FBFA"/>
                </a:solidFill>
                <a:latin typeface="黑体" panose="02010609060101010101" charset="-122"/>
                <a:ea typeface="黑体" panose="02010609060101010101" charset="-122"/>
                <a:cs typeface="黑体" panose="02010609060101010101" charset="-122"/>
              </a:rPr>
              <a:t>    请同学们阅读课文，并找出这段剧本中，在哪些地方运用了“悬念”“突转”和“发现”的戏剧手法</a:t>
            </a:r>
            <a:r>
              <a:rPr lang="zh-CN" altLang="en-US" sz="2400">
                <a:solidFill>
                  <a:srgbClr val="F9FBFA"/>
                </a:solidFill>
                <a:latin typeface="黑体" panose="02010609060101010101" charset="-122"/>
                <a:ea typeface="黑体" panose="02010609060101010101" charset="-122"/>
                <a:cs typeface="黑体" panose="02010609060101010101" charset="-122"/>
              </a:rPr>
              <a:t>。</a:t>
            </a:r>
            <a:r>
              <a:rPr lang="en-US" sz="2400">
                <a:solidFill>
                  <a:srgbClr val="F9FBFA"/>
                </a:solidFill>
                <a:latin typeface="黑体" panose="02010609060101010101" charset="-122"/>
                <a:ea typeface="黑体" panose="02010609060101010101" charset="-122"/>
                <a:cs typeface="黑体" panose="02010609060101010101" charset="-122"/>
              </a:rPr>
              <a:t>并思考：这些手法的运用对娜拉和海尔茂两个人物形象的塑造起到了什么作用？</a:t>
            </a:r>
            <a:r>
              <a:rPr lang="en-US" sz="2400">
                <a:solidFill>
                  <a:srgbClr val="F9FBFA"/>
                </a:solidFill>
              </a:rPr>
              <a:t> </a:t>
            </a:r>
            <a:r>
              <a:rPr lang="en-US" sz="3200">
                <a:solidFill>
                  <a:srgbClr val="F9FBFA"/>
                </a:solidFill>
              </a:rPr>
              <a:t> </a:t>
            </a:r>
            <a:r>
              <a:rPr lang="en-US" sz="2800">
                <a:solidFill>
                  <a:srgbClr val="F9FBFA"/>
                </a:solidFill>
              </a:rPr>
              <a:t> </a:t>
            </a: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764798" y="1321666"/>
            <a:ext cx="5059680" cy="583565"/>
          </a:xfrm>
          <a:prstGeom prst="rect">
            <a:avLst/>
          </a:prstGeom>
        </p:spPr>
        <p:txBody>
          <a:bodyPr wrap="none">
            <a:spAutoFit/>
          </a:bodyPr>
          <a:lstStyle/>
          <a:p>
            <a:r>
              <a:rPr lang="zh-CN" altLang="en-US" sz="3200">
                <a:solidFill>
                  <a:srgbClr val="FFFF00"/>
                </a:solidFill>
                <a:latin typeface="黑体" panose="02010609060101010101" charset="-122"/>
                <a:ea typeface="黑体" panose="02010609060101010101" charset="-122"/>
                <a:sym typeface="Helvetica Neue" panose="02000503000000020004"/>
              </a:rPr>
              <a:t>学习活动一：戏剧手法分析</a:t>
            </a:r>
            <a:endParaRPr lang="zh-CN" altLang="en-US" sz="32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42390" y="2387600"/>
            <a:ext cx="9028430"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整部剧贯穿始终的一个悬念，就是娜拉伪造签名向柯洛克斯泰借款的秘密是否会被揭开。在课本节选的第三幕，这个悬念已经达到了高潮。观众和娜拉都知道，柯洛克斯泰已经将讹诈信寄给了海尔茂，就在尚未被打开的邮箱中。而娜拉在秘密即将被揭开、走投无路的情况下，决定以自杀来承担责任，保护海尔茂的名誉。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46078" y="1367386"/>
            <a:ext cx="47548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悬念</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43025" y="2521585"/>
            <a:ext cx="911352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海尔茂对此毫不知情</a:t>
            </a:r>
            <a:r>
              <a:rPr lang="zh-CN" altLang="en-US" sz="2400">
                <a:solidFill>
                  <a:srgbClr val="F9FBFA"/>
                </a:solidFill>
                <a:latin typeface="黑体" panose="02010609060101010101" charset="-122"/>
                <a:ea typeface="黑体" panose="02010609060101010101" charset="-122"/>
                <a:cs typeface="黑体" panose="02010609060101010101" charset="-122"/>
              </a:rPr>
              <a:t>。</a:t>
            </a:r>
            <a:r>
              <a:rPr lang="en-US" sz="2400">
                <a:solidFill>
                  <a:srgbClr val="F9FBFA"/>
                </a:solidFill>
                <a:latin typeface="黑体" panose="02010609060101010101" charset="-122"/>
                <a:ea typeface="黑体" panose="02010609060101010101" charset="-122"/>
                <a:cs typeface="黑体" panose="02010609060101010101" charset="-122"/>
              </a:rPr>
              <a:t>舞会结束后，夫妻俩在家中闲谈，此时海尔茂的言行表现和平常没有区别。但是在娜拉心中，这是他们相处的最后一夜，也是自己生命的最后一夜了。当海尔茂终于拿到信，即将读信时，悬念将紧张感推到了最高潮。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46078" y="1367386"/>
            <a:ext cx="47548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悬念</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15390" y="2240916"/>
            <a:ext cx="9761220"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易卜生</a:t>
            </a:r>
            <a:r>
              <a:rPr lang="zh-CN" sz="2400">
                <a:solidFill>
                  <a:srgbClr val="F9FBFA"/>
                </a:solidFill>
                <a:latin typeface="黑体" panose="02010609060101010101" charset="-122"/>
                <a:ea typeface="黑体" panose="02010609060101010101" charset="-122"/>
                <a:cs typeface="黑体" panose="02010609060101010101" charset="-122"/>
              </a:rPr>
              <a:t>（</a:t>
            </a:r>
            <a:r>
              <a:rPr lang="en-US" altLang="zh-CN" sz="2400">
                <a:solidFill>
                  <a:srgbClr val="F9FBFA"/>
                </a:solidFill>
                <a:latin typeface="黑体" panose="02010609060101010101" charset="-122"/>
                <a:ea typeface="黑体" panose="02010609060101010101" charset="-122"/>
                <a:cs typeface="黑体" panose="02010609060101010101" charset="-122"/>
              </a:rPr>
              <a:t>1828-1906</a:t>
            </a:r>
            <a:r>
              <a:rPr lang="zh-CN" sz="2400">
                <a:solidFill>
                  <a:srgbClr val="F9FBFA"/>
                </a:solidFill>
                <a:latin typeface="黑体" panose="02010609060101010101" charset="-122"/>
                <a:ea typeface="黑体" panose="02010609060101010101" charset="-122"/>
                <a:cs typeface="黑体" panose="02010609060101010101" charset="-122"/>
              </a:rPr>
              <a:t>），</a:t>
            </a:r>
            <a:r>
              <a:rPr sz="2400">
                <a:solidFill>
                  <a:srgbClr val="F9FBFA"/>
                </a:solidFill>
                <a:latin typeface="黑体" panose="02010609060101010101" charset="-122"/>
                <a:ea typeface="黑体" panose="02010609060101010101" charset="-122"/>
                <a:cs typeface="黑体" panose="02010609060101010101" charset="-122"/>
              </a:rPr>
              <a:t>挪威著名剧作家</a:t>
            </a:r>
            <a:r>
              <a:rPr lang="zh-CN" sz="2400">
                <a:solidFill>
                  <a:srgbClr val="F9FBFA"/>
                </a:solidFill>
                <a:latin typeface="黑体" panose="02010609060101010101" charset="-122"/>
                <a:ea typeface="黑体" panose="02010609060101010101" charset="-122"/>
                <a:cs typeface="黑体" panose="02010609060101010101" charset="-122"/>
              </a:rPr>
              <a:t>。</a:t>
            </a:r>
            <a:r>
              <a:rPr sz="2400">
                <a:solidFill>
                  <a:srgbClr val="F9FBFA"/>
                </a:solidFill>
                <a:latin typeface="黑体" panose="02010609060101010101" charset="-122"/>
                <a:ea typeface="黑体" panose="02010609060101010101" charset="-122"/>
                <a:cs typeface="黑体" panose="02010609060101010101" charset="-122"/>
              </a:rPr>
              <a:t>一生中创作了25部戏剧作品。</a:t>
            </a:r>
            <a:r>
              <a:rPr sz="2400" smtClean="0">
                <a:solidFill>
                  <a:srgbClr val="F9FBFA"/>
                </a:solidFill>
                <a:latin typeface="黑体" panose="02010609060101010101" charset="-122"/>
                <a:ea typeface="黑体" panose="02010609060101010101" charset="-122"/>
                <a:cs typeface="黑体" panose="02010609060101010101" charset="-122"/>
              </a:rPr>
              <a:t>他</a:t>
            </a:r>
            <a:r>
              <a:rPr lang="zh-CN" sz="2400" smtClean="0">
                <a:solidFill>
                  <a:srgbClr val="F9FBFA"/>
                </a:solidFill>
                <a:latin typeface="黑体" panose="02010609060101010101" charset="-122"/>
                <a:ea typeface="黑体" panose="02010609060101010101" charset="-122"/>
                <a:cs typeface="黑体" panose="02010609060101010101" charset="-122"/>
              </a:rPr>
              <a:t>最具代表性的作品</a:t>
            </a:r>
            <a:r>
              <a:rPr sz="2400" smtClean="0">
                <a:solidFill>
                  <a:srgbClr val="F9FBFA"/>
                </a:solidFill>
                <a:latin typeface="黑体" panose="02010609060101010101" charset="-122"/>
                <a:ea typeface="黑体" panose="02010609060101010101" charset="-122"/>
                <a:cs typeface="黑体" panose="02010609060101010101" charset="-122"/>
              </a:rPr>
              <a:t>不同于以往的古典主义戏剧作品</a:t>
            </a:r>
            <a:r>
              <a:rPr sz="2400">
                <a:solidFill>
                  <a:srgbClr val="F9FBFA"/>
                </a:solidFill>
                <a:latin typeface="黑体" panose="02010609060101010101" charset="-122"/>
                <a:ea typeface="黑体" panose="02010609060101010101" charset="-122"/>
                <a:cs typeface="黑体" panose="02010609060101010101" charset="-122"/>
              </a:rPr>
              <a:t>，既没有充满传奇和激变的故事情节，也没有王公贵族做主人公，而是把当时社会人们的“日常生活”搬上了舞台，遵循</a:t>
            </a:r>
            <a:r>
              <a:rPr lang="zh-CN" sz="2400">
                <a:solidFill>
                  <a:srgbClr val="F9FBFA"/>
                </a:solidFill>
                <a:latin typeface="黑体" panose="02010609060101010101" charset="-122"/>
                <a:ea typeface="黑体" panose="02010609060101010101" charset="-122"/>
                <a:cs typeface="黑体" panose="02010609060101010101" charset="-122"/>
              </a:rPr>
              <a:t>还原</a:t>
            </a:r>
            <a:r>
              <a:rPr sz="2400">
                <a:solidFill>
                  <a:srgbClr val="F9FBFA"/>
                </a:solidFill>
                <a:latin typeface="黑体" panose="02010609060101010101" charset="-122"/>
                <a:ea typeface="黑体" panose="02010609060101010101" charset="-122"/>
                <a:cs typeface="黑体" panose="02010609060101010101" charset="-122"/>
              </a:rPr>
              <a:t>生活本来面目的原则来塑造典型人物的典型性格。</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86843" y="124991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作者介绍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673860" y="1792288"/>
            <a:ext cx="9672955"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800">
                <a:solidFill>
                  <a:srgbClr val="FFFF00"/>
                </a:solidFill>
                <a:latin typeface="黑体" panose="02010609060101010101" charset="-122"/>
                <a:ea typeface="黑体" panose="02010609060101010101" charset="-122"/>
                <a:cs typeface="黑体" panose="02010609060101010101" charset="-122"/>
              </a:rPr>
              <a:t>娜拉的独白：</a:t>
            </a:r>
            <a:r>
              <a:rPr lang="en-US" sz="3200">
                <a:solidFill>
                  <a:srgbClr val="FFFF00"/>
                </a:solidFill>
                <a:latin typeface="黑体" panose="02010609060101010101" charset="-122"/>
                <a:ea typeface="黑体" panose="02010609060101010101" charset="-122"/>
                <a:cs typeface="黑体" panose="02010609060101010101" charset="-122"/>
              </a:rPr>
              <a:t> </a:t>
            </a:r>
            <a:endParaRPr lang="en-US" sz="2400">
              <a:solidFill>
                <a:srgbClr val="FFFF00"/>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zh-CN" altLang="en-US" sz="2400">
                <a:solidFill>
                  <a:schemeClr val="bg2"/>
                </a:solidFill>
                <a:latin typeface="黑体" panose="02010609060101010101" charset="-122"/>
                <a:ea typeface="黑体" panose="02010609060101010101" charset="-122"/>
                <a:cs typeface="黑体" panose="02010609060101010101" charset="-122"/>
              </a:rPr>
              <a:t>他</a:t>
            </a:r>
            <a:r>
              <a:rPr lang="zh-CN" altLang="en-US" sz="2400">
                <a:solidFill>
                  <a:schemeClr val="bg1"/>
                </a:solidFill>
                <a:latin typeface="黑体" panose="02010609060101010101" charset="-122"/>
                <a:ea typeface="黑体" panose="02010609060101010101" charset="-122"/>
                <a:cs typeface="黑体" panose="02010609060101010101" charset="-122"/>
              </a:rPr>
              <a:t>拿</a:t>
            </a:r>
            <a:r>
              <a:rPr lang="zh-CN" altLang="en-US" sz="2400" smtClean="0">
                <a:solidFill>
                  <a:schemeClr val="bg1"/>
                </a:solidFill>
                <a:latin typeface="黑体" panose="02010609060101010101" charset="-122"/>
                <a:ea typeface="黑体" panose="02010609060101010101" charset="-122"/>
                <a:cs typeface="黑体" panose="02010609060101010101" charset="-122"/>
              </a:rPr>
              <a:t>了</a:t>
            </a:r>
            <a:r>
              <a:rPr lang="zh-CN" altLang="en-US" sz="2400" smtClean="0">
                <a:solidFill>
                  <a:schemeClr val="bg2"/>
                </a:solidFill>
                <a:latin typeface="黑体" panose="02010609060101010101" charset="-122"/>
                <a:ea typeface="黑体" panose="02010609060101010101" charset="-122"/>
                <a:cs typeface="黑体" panose="02010609060101010101" charset="-122"/>
              </a:rPr>
              <a:t>那些</a:t>
            </a:r>
            <a:r>
              <a:rPr lang="zh-CN" altLang="en-US" sz="2400">
                <a:solidFill>
                  <a:schemeClr val="bg2"/>
                </a:solidFill>
                <a:latin typeface="黑体" panose="02010609060101010101" charset="-122"/>
                <a:ea typeface="黑体" panose="02010609060101010101" charset="-122"/>
                <a:cs typeface="黑体" panose="02010609060101010101" charset="-122"/>
              </a:rPr>
              <a:t>信走进自己的书房，随手关上门。</a:t>
            </a:r>
            <a:endParaRPr lang="zh-CN" altLang="en-US" sz="2400">
              <a:solidFill>
                <a:schemeClr val="bg2"/>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2400">
                <a:solidFill>
                  <a:srgbClr val="FFFF00"/>
                </a:solidFill>
                <a:latin typeface="黑体" panose="02010609060101010101" charset="-122"/>
                <a:ea typeface="黑体" panose="02010609060101010101" charset="-122"/>
                <a:cs typeface="黑体" panose="02010609060101010101" charset="-122"/>
              </a:rPr>
              <a:t>娜拉：</a:t>
            </a:r>
            <a:r>
              <a:rPr lang="en-US" sz="2400">
                <a:solidFill>
                  <a:srgbClr val="F9FBFA"/>
                </a:solidFill>
                <a:latin typeface="黑体" panose="02010609060101010101" charset="-122"/>
                <a:ea typeface="黑体" panose="02010609060101010101" charset="-122"/>
                <a:cs typeface="黑体" panose="02010609060101010101" charset="-122"/>
              </a:rPr>
              <a:t>（瞪着眼瞎摸，抓起海尔茂的舞衣披在自己身上，急急忙忙，断断续续，哑着嗓子，低声自言自语）从今以后再也见不着他了！永远见不着了，永远见不着了。（把披肩蒙在头上）也见不着孩子们了！永远见不着了！喔，漆黑冰凉的水！没底的海！快点儿完事多好啊！现在他已经拿着信了，正在看！喔，还没看。再见，托伐！再见，孩子们！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718443" y="1147041"/>
            <a:ext cx="47548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悬念</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4"/>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18310" y="2762568"/>
            <a:ext cx="8755380"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海尔茂会马上读信吗？读过之后他会有什么反应？海尔茂此前信誓旦旦对她说</a:t>
            </a:r>
            <a:r>
              <a:rPr lang="zh-CN" altLang="en-US" sz="2400">
                <a:solidFill>
                  <a:srgbClr val="F9FBFA"/>
                </a:solidFill>
                <a:latin typeface="黑体" panose="02010609060101010101" charset="-122"/>
                <a:ea typeface="黑体" panose="02010609060101010101" charset="-122"/>
                <a:cs typeface="黑体" panose="02010609060101010101" charset="-122"/>
              </a:rPr>
              <a:t>：</a:t>
            </a:r>
            <a:r>
              <a:rPr lang="en-US" sz="2400">
                <a:solidFill>
                  <a:srgbClr val="F9FBFA"/>
                </a:solidFill>
                <a:latin typeface="黑体" panose="02010609060101010101" charset="-122"/>
                <a:ea typeface="黑体" panose="02010609060101010101" charset="-122"/>
                <a:cs typeface="黑体" panose="02010609060101010101" charset="-122"/>
              </a:rPr>
              <a:t>“</a:t>
            </a:r>
            <a:r>
              <a:rPr lang="en-US" sz="2400" err="1" smtClean="0">
                <a:solidFill>
                  <a:srgbClr val="F9FBFA"/>
                </a:solidFill>
                <a:latin typeface="黑体" panose="02010609060101010101" charset="-122"/>
                <a:ea typeface="黑体" panose="02010609060101010101" charset="-122"/>
                <a:cs typeface="黑体" panose="02010609060101010101" charset="-122"/>
              </a:rPr>
              <a:t>我</a:t>
            </a:r>
            <a:r>
              <a:rPr lang="zh-CN" altLang="en-US" sz="2400" err="1" smtClean="0">
                <a:solidFill>
                  <a:schemeClr val="bg1"/>
                </a:solidFill>
                <a:latin typeface="黑体" panose="02010609060101010101" charset="-122"/>
                <a:ea typeface="黑体" panose="02010609060101010101" charset="-122"/>
                <a:cs typeface="黑体" panose="02010609060101010101" charset="-122"/>
              </a:rPr>
              <a:t>常常</a:t>
            </a:r>
            <a:r>
              <a:rPr lang="en-US" sz="2400" err="1" smtClean="0">
                <a:solidFill>
                  <a:srgbClr val="F9FBFA"/>
                </a:solidFill>
                <a:latin typeface="黑体" panose="02010609060101010101" charset="-122"/>
                <a:ea typeface="黑体" panose="02010609060101010101" charset="-122"/>
                <a:cs typeface="黑体" panose="02010609060101010101" charset="-122"/>
              </a:rPr>
              <a:t>盼望有桩危险事情威胁你</a:t>
            </a:r>
            <a:r>
              <a:rPr lang="en-US" sz="2400">
                <a:solidFill>
                  <a:srgbClr val="F9FBFA"/>
                </a:solidFill>
                <a:latin typeface="黑体" panose="02010609060101010101" charset="-122"/>
                <a:ea typeface="黑体" panose="02010609060101010101" charset="-122"/>
                <a:cs typeface="黑体" panose="02010609060101010101" charset="-122"/>
              </a:rPr>
              <a:t>，好让我拼着命，牺牲一切去救你。”他会兑现他的承诺吗？</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718443" y="1288646"/>
            <a:ext cx="47548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悬念</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18310" y="2207578"/>
            <a:ext cx="875538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娜拉知道大祸即将来临，她想用自己的生命为代价独自承担起责任，但对海尔茂、对孩子们的爱又让她难以割舍，犹豫、彷徨、恐惧不断啮咬着她的心。她会自杀吗？</a:t>
            </a:r>
            <a:endParaRPr lang="en-US" sz="24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2400">
                <a:solidFill>
                  <a:srgbClr val="F9FBFA"/>
                </a:solidFill>
                <a:latin typeface="黑体" panose="02010609060101010101" charset="-122"/>
                <a:ea typeface="黑体" panose="02010609060101010101" charset="-122"/>
                <a:cs typeface="黑体" panose="02010609060101010101" charset="-122"/>
              </a:rPr>
              <a:t>   人物的命运走向紧紧抓住了观众的心。这里的悬念不仅充分展现了娜拉的心理活动，而且为</a:t>
            </a:r>
            <a:r>
              <a:rPr lang="zh-CN" altLang="en-US" sz="2400">
                <a:solidFill>
                  <a:srgbClr val="F9FBFA"/>
                </a:solidFill>
                <a:latin typeface="黑体" panose="02010609060101010101" charset="-122"/>
                <a:ea typeface="黑体" panose="02010609060101010101" charset="-122"/>
                <a:cs typeface="黑体" panose="02010609060101010101" charset="-122"/>
              </a:rPr>
              <a:t>后面</a:t>
            </a:r>
            <a:r>
              <a:rPr lang="en-US" sz="2400">
                <a:solidFill>
                  <a:srgbClr val="F9FBFA"/>
                </a:solidFill>
                <a:latin typeface="黑体" panose="02010609060101010101" charset="-122"/>
                <a:ea typeface="黑体" panose="02010609060101010101" charset="-122"/>
                <a:cs typeface="黑体" panose="02010609060101010101" charset="-122"/>
              </a:rPr>
              <a:t>两个人物转变</a:t>
            </a:r>
            <a:r>
              <a:rPr lang="zh-CN" altLang="en-US" sz="2400">
                <a:solidFill>
                  <a:srgbClr val="F9FBFA"/>
                </a:solidFill>
                <a:latin typeface="黑体" panose="02010609060101010101" charset="-122"/>
                <a:ea typeface="黑体" panose="02010609060101010101" charset="-122"/>
                <a:cs typeface="黑体" panose="02010609060101010101" charset="-122"/>
              </a:rPr>
              <a:t>的情节</a:t>
            </a:r>
            <a:r>
              <a:rPr lang="en-US" sz="2400">
                <a:solidFill>
                  <a:srgbClr val="F9FBFA"/>
                </a:solidFill>
                <a:latin typeface="黑体" panose="02010609060101010101" charset="-122"/>
                <a:ea typeface="黑体" panose="02010609060101010101" charset="-122"/>
                <a:cs typeface="黑体" panose="02010609060101010101" charset="-122"/>
              </a:rPr>
              <a:t>做了充足的铺垫。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718443" y="1288646"/>
            <a:ext cx="47548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悬念</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74775" y="1948815"/>
            <a:ext cx="944245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zh-CN" altLang="en-US" sz="3200">
                <a:solidFill>
                  <a:srgbClr val="FFFF00"/>
                </a:solidFill>
                <a:latin typeface="黑体" panose="02010609060101010101" charset="-122"/>
                <a:ea typeface="黑体" panose="02010609060101010101" charset="-122"/>
              </a:rPr>
              <a:t>海尔茂</a:t>
            </a:r>
            <a:r>
              <a:rPr lang="zh-CN" sz="3200">
                <a:solidFill>
                  <a:srgbClr val="FFFF00"/>
                </a:solidFill>
                <a:latin typeface="黑体" panose="02010609060101010101" charset="-122"/>
                <a:ea typeface="黑体" panose="02010609060101010101" charset="-122"/>
                <a:cs typeface="黑体" panose="02010609060101010101" charset="-122"/>
              </a:rPr>
              <a:t>：</a:t>
            </a:r>
            <a:r>
              <a:rPr lang="en-US" sz="3200">
                <a:solidFill>
                  <a:srgbClr val="F9FBFA"/>
                </a:solidFill>
                <a:latin typeface="黑体" panose="02010609060101010101" charset="-122"/>
                <a:ea typeface="黑体" panose="02010609060101010101" charset="-122"/>
                <a:cs typeface="黑体" panose="02010609060101010101" charset="-122"/>
              </a:rPr>
              <a:t> </a:t>
            </a:r>
            <a:endParaRPr lang="en-US" sz="32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从人物的角度来看，与海尔茂相关的“突转”事件有三个，即先后读到柯洛克斯泰的两封信，还有娜拉最后的出走。读第一封信前，他对娜拉的态度极亲昵、宠爱，叫她“小鸟”、“亲爱的宝贝”，说自己能为了娜拉而“牺牲一切”。当他读过信之后，态度发生了极大的转变。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184408" y="1303886"/>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52600" y="1866900"/>
            <a:ext cx="8687435" cy="47510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665">
                <a:solidFill>
                  <a:srgbClr val="FFFF00"/>
                </a:solidFill>
                <a:latin typeface="黑体" panose="02010609060101010101" charset="-122"/>
                <a:ea typeface="黑体" panose="02010609060101010101" charset="-122"/>
              </a:rPr>
              <a:t>海尔茂的台词：</a:t>
            </a:r>
            <a:r>
              <a:rPr lang="en-US" sz="2665">
                <a:solidFill>
                  <a:srgbClr val="F9FBFA"/>
                </a:solidFill>
              </a:rPr>
              <a:t> </a:t>
            </a:r>
            <a:endParaRPr lang="en-US" sz="2665">
              <a:solidFill>
                <a:srgbClr val="F9FBFA"/>
              </a:solidFill>
            </a:endParaRPr>
          </a:p>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a:t>
            </a:r>
            <a:endParaRPr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solidFill>
                  <a:srgbClr val="FFFF00"/>
                </a:solidFill>
                <a:latin typeface="黑体" panose="02010609060101010101" charset="-122"/>
                <a:ea typeface="黑体" panose="02010609060101010101" charset="-122"/>
              </a:rPr>
              <a:t>海尔茂：</a:t>
            </a:r>
            <a:r>
              <a:rPr sz="2400">
                <a:latin typeface="黑体" panose="02010609060101010101" charset="-122"/>
                <a:ea typeface="黑体" panose="02010609060101010101" charset="-122"/>
              </a:rPr>
              <a:t>你把我一生幸福</a:t>
            </a:r>
            <a:r>
              <a:rPr lang="zh-CN" sz="2400">
                <a:latin typeface="黑体" panose="02010609060101010101" charset="-122"/>
                <a:ea typeface="黑体" panose="02010609060101010101" charset="-122"/>
              </a:rPr>
              <a:t>全</a:t>
            </a:r>
            <a:r>
              <a:rPr sz="2400">
                <a:latin typeface="黑体" panose="02010609060101010101" charset="-122"/>
                <a:ea typeface="黑体" panose="02010609060101010101" charset="-122"/>
              </a:rPr>
              <a:t>都葬送了。我的前途也让你断送了。喔，想起来真可怕！现在我让一个坏蛋抓在手心里。他要我怎么样我就得怎么样，他要我干什么我就得干什么。他可以随便摆布我，我不能不依他。我这场大祸都是一个下贱女人惹出来的！</a:t>
            </a:r>
            <a:endParaRPr sz="2400">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solidFill>
                  <a:srgbClr val="FFFF00"/>
                </a:solidFill>
                <a:latin typeface="黑体" panose="02010609060101010101" charset="-122"/>
                <a:ea typeface="黑体" panose="02010609060101010101" charset="-122"/>
              </a:rPr>
              <a:t>娜拉：</a:t>
            </a:r>
            <a:r>
              <a:rPr sz="2400">
                <a:latin typeface="黑体" panose="02010609060101010101" charset="-122"/>
                <a:ea typeface="黑体" panose="02010609060101010101" charset="-122"/>
              </a:rPr>
              <a:t>我死了你就没事了。</a:t>
            </a:r>
            <a:endParaRPr sz="2400">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sz="2400">
                <a:solidFill>
                  <a:srgbClr val="F9FBFA"/>
                </a:solidFill>
                <a:latin typeface="黑体" panose="02010609060101010101" charset="-122"/>
                <a:ea typeface="黑体" panose="02010609060101010101" charset="-122"/>
                <a:cs typeface="黑体" panose="02010609060101010101" charset="-122"/>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032643" y="1221971"/>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96745" y="2147570"/>
            <a:ext cx="839851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sz="2400">
                <a:solidFill>
                  <a:srgbClr val="FFFF00"/>
                </a:solidFill>
                <a:latin typeface="黑体" panose="02010609060101010101" charset="-122"/>
                <a:ea typeface="黑体" panose="02010609060101010101" charset="-122"/>
              </a:rPr>
              <a:t>海尔茂：</a:t>
            </a:r>
            <a:r>
              <a:rPr sz="2400">
                <a:latin typeface="黑体" panose="02010609060101010101" charset="-122"/>
                <a:ea typeface="黑体" panose="02010609060101010101" charset="-122"/>
              </a:rPr>
              <a:t>哼，少说骗人的话。你父亲从前也老有这么一大套。照你说，就是</a:t>
            </a:r>
            <a:r>
              <a:rPr lang="zh-CN" sz="2400">
                <a:latin typeface="黑体" panose="02010609060101010101" charset="-122"/>
                <a:ea typeface="黑体" panose="02010609060101010101" charset="-122"/>
              </a:rPr>
              <a:t>你</a:t>
            </a:r>
            <a:r>
              <a:rPr sz="2400">
                <a:latin typeface="黑体" panose="02010609060101010101" charset="-122"/>
                <a:ea typeface="黑体" panose="02010609060101010101" charset="-122"/>
              </a:rPr>
              <a:t>死了，我有什么好处？一点儿好处都没有。他还是可以把事情宣布出去，人家甚至还会疑惑我是跟你串通一气的，疑惑是我出主意撺掇你干的。这些事情我都得谢谢你——结婚以来我疼了你这些年，想不到你这么报答我。现在你明白你给我惹的是什么祸吗？</a:t>
            </a:r>
            <a:endParaRPr sz="2400">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sz="2400">
                <a:latin typeface="黑体" panose="02010609060101010101" charset="-122"/>
                <a:ea typeface="黑体" panose="02010609060101010101" charset="-122"/>
              </a:rPr>
              <a:t>……</a:t>
            </a:r>
            <a:r>
              <a:rPr lang="en-US" sz="2400">
                <a:solidFill>
                  <a:srgbClr val="F9FBFA"/>
                </a:solidFill>
                <a:latin typeface="黑体" panose="02010609060101010101" charset="-122"/>
                <a:ea typeface="黑体" panose="02010609060101010101" charset="-122"/>
                <a:cs typeface="黑体" panose="02010609060101010101" charset="-122"/>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032643" y="1346431"/>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20825" y="2395538"/>
            <a:ext cx="860044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海尔茂：</a:t>
            </a:r>
            <a:endParaRPr lang="en-US" sz="24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rPr>
              <a:t>    面对着一个惊人的“发现”，海尔茂认为自己的命运遇到了严重的危机，这是他的第一次“突转”。随着命运的“突转”，他的前后言行</a:t>
            </a:r>
            <a:r>
              <a:rPr lang="zh-CN" sz="2400">
                <a:latin typeface="黑体" panose="02010609060101010101" charset="-122"/>
                <a:ea typeface="黑体" panose="02010609060101010101" charset="-122"/>
              </a:rPr>
              <a:t>发生</a:t>
            </a:r>
            <a:r>
              <a:rPr sz="2400">
                <a:latin typeface="黑体" panose="02010609060101010101" charset="-122"/>
                <a:ea typeface="黑体" panose="02010609060101010101" charset="-122"/>
              </a:rPr>
              <a:t>极大的转变，脉脉温情的面纱被揭开，海尔茂真实的性情被充分展现了出来。</a:t>
            </a:r>
            <a:endParaRPr sz="2400">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rPr>
              <a:t>    </a:t>
            </a:r>
            <a:endParaRPr lang="zh-CN" sz="2400">
              <a:latin typeface="黑体" panose="02010609060101010101" charset="-122"/>
              <a:ea typeface="黑体" panose="02010609060101010101" charset="-122"/>
            </a:endParaRPr>
          </a:p>
        </p:txBody>
      </p:sp>
      <p:sp>
        <p:nvSpPr>
          <p:cNvPr id="3" name="矩形 2"/>
          <p:cNvSpPr/>
          <p:nvPr/>
        </p:nvSpPr>
        <p:spPr>
          <a:xfrm>
            <a:off x="3032643" y="1416281"/>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49400" y="2499678"/>
            <a:ext cx="8600440"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海尔茂：</a:t>
            </a:r>
            <a:endParaRPr lang="en-US" sz="24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rPr>
              <a:t>    紧接着，海尔茂又收到了柯洛克斯泰的第二封信，这又是一次“突转”。信中的内容解除了危机，海尔茂“发现”自己已经转危为安。于是，他在轻松与狂喜中，对待娜拉的态度再次翻转，“大度的”表示自己已经宽恕了娜拉</a:t>
            </a:r>
            <a:r>
              <a:rPr lang="zh-CN" sz="2400">
                <a:latin typeface="黑体" panose="02010609060101010101" charset="-122"/>
                <a:ea typeface="黑体" panose="02010609060101010101" charset="-122"/>
              </a:rPr>
              <a:t>。</a:t>
            </a:r>
            <a:endParaRPr lang="zh-CN" sz="2400">
              <a:latin typeface="黑体" panose="02010609060101010101" charset="-122"/>
              <a:ea typeface="黑体" panose="02010609060101010101" charset="-122"/>
            </a:endParaRPr>
          </a:p>
        </p:txBody>
      </p:sp>
      <p:sp>
        <p:nvSpPr>
          <p:cNvPr id="3" name="矩形 2"/>
          <p:cNvSpPr/>
          <p:nvPr/>
        </p:nvSpPr>
        <p:spPr>
          <a:xfrm>
            <a:off x="3032643" y="1416281"/>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46580" y="1775778"/>
            <a:ext cx="914908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800">
                <a:solidFill>
                  <a:srgbClr val="FFFF00"/>
                </a:solidFill>
                <a:latin typeface="黑体" panose="02010609060101010101" charset="-122"/>
                <a:ea typeface="黑体" panose="02010609060101010101" charset="-122"/>
              </a:rPr>
              <a:t>海尔茂的台词：</a:t>
            </a:r>
            <a:endParaRPr lang="zh-CN" altLang="en-US" sz="28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solidFill>
                  <a:srgbClr val="FFFF00"/>
                </a:solidFill>
                <a:latin typeface="黑体" panose="02010609060101010101" charset="-122"/>
                <a:ea typeface="黑体" panose="02010609060101010101" charset="-122"/>
              </a:rPr>
              <a:t>海尔茂：</a:t>
            </a:r>
            <a:r>
              <a:rPr sz="2400">
                <a:latin typeface="黑体" panose="02010609060101010101" charset="-122"/>
                <a:ea typeface="黑体" panose="02010609060101010101" charset="-122"/>
              </a:rPr>
              <a:t>你正像做老婆的应该爱丈夫那样</a:t>
            </a:r>
            <a:r>
              <a:rPr lang="zh-CN" sz="2400">
                <a:latin typeface="黑体" panose="02010609060101010101" charset="-122"/>
                <a:ea typeface="黑体" panose="02010609060101010101" charset="-122"/>
              </a:rPr>
              <a:t>地</a:t>
            </a:r>
            <a:r>
              <a:rPr sz="2400">
                <a:latin typeface="黑体" panose="02010609060101010101" charset="-122"/>
                <a:ea typeface="黑体" panose="02010609060101010101" charset="-122"/>
              </a:rPr>
              <a:t>爱我。只是你没有经验，用错了方法。可是难道因为你自己没主意，我就不爱你吗？我决不会。你只要一心一意依赖我，我会指点你，教导你。正因为你自己没办法，所以我格外爱你，要不然我还算什么男子汉大丈夫？刚才我觉得好像天要塌下来，心里一害怕，就说了几句不好听的话，你千万别放在心上。娜拉，我已经饶恕你了。我赌咒不再埋怨你。</a:t>
            </a:r>
            <a:endParaRPr sz="2400">
              <a:latin typeface="黑体" panose="02010609060101010101" charset="-122"/>
              <a:ea typeface="黑体" panose="02010609060101010101" charset="-122"/>
            </a:endParaRPr>
          </a:p>
        </p:txBody>
      </p:sp>
      <p:sp>
        <p:nvSpPr>
          <p:cNvPr id="3" name="矩形 2"/>
          <p:cNvSpPr/>
          <p:nvPr/>
        </p:nvSpPr>
        <p:spPr>
          <a:xfrm>
            <a:off x="3357763" y="1251181"/>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21485" y="2504123"/>
            <a:ext cx="874903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海尔茂：</a:t>
            </a:r>
            <a:endParaRPr lang="en-US" sz="32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sz="2400">
                <a:latin typeface="黑体" panose="02010609060101010101" charset="-122"/>
                <a:ea typeface="黑体" panose="02010609060101010101" charset="-122"/>
              </a:rPr>
              <a:t>    </a:t>
            </a:r>
            <a:r>
              <a:rPr sz="2400">
                <a:latin typeface="黑体" panose="02010609060101010101" charset="-122"/>
                <a:ea typeface="黑体" panose="02010609060101010101" charset="-122"/>
              </a:rPr>
              <a:t>海尔茂这一次“突转”后的“变脸”，更是将他自私、虚伪、将妻子视为玩物的嘴脸揭露得淋漓尽致。</a:t>
            </a:r>
            <a:endParaRPr sz="2400">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rPr>
              <a:t>    </a:t>
            </a:r>
            <a:endParaRPr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032643" y="1317856"/>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15390" y="2585403"/>
            <a:ext cx="976122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他以家庭、社会生活为题材创作的一系列现实主义作品，如《玩偶之家》《人民公敌》等，被称为“社会问题剧”，代表了19世纪批判现实主义戏剧在欧洲的最高成就，对当时以及后世的戏剧发展都产生了极大的影响，因此，易卜生也被称为欧洲“现代戏剧之父”。</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86843" y="124991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作者介绍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2047240" y="2116773"/>
            <a:ext cx="872045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海尔茂：</a:t>
            </a:r>
            <a:endParaRPr sz="2400">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rPr>
              <a:t>    而海尔茂的最后一次“突转”，就是娜拉终于认清了他的面目，毅然决定出走。当听了娜拉的宣言后，海尔茂</a:t>
            </a:r>
            <a:r>
              <a:rPr lang="en-US" sz="2400">
                <a:latin typeface="黑体" panose="02010609060101010101" charset="-122"/>
                <a:ea typeface="黑体" panose="02010609060101010101" charset="-122"/>
              </a:rPr>
              <a:t>“</a:t>
            </a:r>
            <a:r>
              <a:rPr lang="zh-CN" sz="2400">
                <a:latin typeface="黑体" panose="02010609060101010101" charset="-122"/>
                <a:ea typeface="黑体" panose="02010609060101010101" charset="-122"/>
              </a:rPr>
              <a:t>发现</a:t>
            </a:r>
            <a:r>
              <a:rPr lang="en-US" altLang="zh-CN" sz="2400">
                <a:latin typeface="黑体" panose="02010609060101010101" charset="-122"/>
                <a:ea typeface="黑体" panose="02010609060101010101" charset="-122"/>
              </a:rPr>
              <a:t>”</a:t>
            </a:r>
            <a:r>
              <a:rPr lang="zh-CN" sz="2400">
                <a:latin typeface="黑体" panose="02010609060101010101" charset="-122"/>
                <a:ea typeface="黑体" panose="02010609060101010101" charset="-122"/>
              </a:rPr>
              <a:t>娜拉不再是依附于自己的</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小鸟儿</a:t>
            </a:r>
            <a:r>
              <a:rPr lang="en-US" altLang="zh-CN" sz="2400">
                <a:latin typeface="黑体" panose="02010609060101010101" charset="-122"/>
                <a:ea typeface="黑体" panose="02010609060101010101" charset="-122"/>
              </a:rPr>
              <a:t>”</a:t>
            </a:r>
            <a:r>
              <a:rPr lang="zh-CN" altLang="en-US" sz="2400">
                <a:latin typeface="黑体" panose="02010609060101010101" charset="-122"/>
                <a:ea typeface="黑体" panose="02010609060101010101" charset="-122"/>
              </a:rPr>
              <a:t>，自己和娜拉的关系也发生了变化，他</a:t>
            </a:r>
            <a:r>
              <a:rPr sz="2400">
                <a:latin typeface="黑体" panose="02010609060101010101" charset="-122"/>
                <a:ea typeface="黑体" panose="02010609060101010101" charset="-122"/>
              </a:rPr>
              <a:t>震惊、困惑又迷茫，他无力阻止娜拉的出走，想要挽回却不知该怎么做。在结尾处的一场戏写出了他的迷茫与虚弱</a:t>
            </a:r>
            <a:r>
              <a:rPr lang="zh-CN" sz="2400" smtClean="0">
                <a:latin typeface="黑体" panose="02010609060101010101" charset="-122"/>
                <a:ea typeface="黑体" panose="02010609060101010101" charset="-122"/>
              </a:rPr>
              <a:t>。</a:t>
            </a:r>
            <a:endParaRPr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032643" y="1317856"/>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97685" y="1867535"/>
            <a:ext cx="8921750" cy="47510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800">
                <a:solidFill>
                  <a:srgbClr val="FFFF00"/>
                </a:solidFill>
                <a:latin typeface="黑体" panose="02010609060101010101" charset="-122"/>
                <a:ea typeface="黑体" panose="02010609060101010101" charset="-122"/>
              </a:rPr>
              <a:t>海尔茂的台词：</a:t>
            </a:r>
            <a:endParaRPr lang="zh-CN" altLang="en-US" sz="28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rPr>
              <a:t>……</a:t>
            </a:r>
            <a:endParaRPr lang="zh-CN" altLang="en-US"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a:solidFill>
                  <a:srgbClr val="FFFF00"/>
                </a:solidFill>
                <a:latin typeface="黑体" panose="02010609060101010101" charset="-122"/>
                <a:ea typeface="黑体" panose="02010609060101010101" charset="-122"/>
              </a:rPr>
              <a:t>海尔茂：</a:t>
            </a:r>
            <a:r>
              <a:rPr lang="en-US" altLang="zh-CN" sz="2400">
                <a:solidFill>
                  <a:schemeClr val="bg1"/>
                </a:solidFill>
                <a:latin typeface="黑体" panose="02010609060101010101" charset="-122"/>
                <a:ea typeface="黑体" panose="02010609060101010101" charset="-122"/>
              </a:rPr>
              <a:t>娜拉，难道我永远只是个陌生人？</a:t>
            </a:r>
            <a:endParaRPr lang="en-US" altLang="zh-CN"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a:solidFill>
                  <a:srgbClr val="FFFF00"/>
                </a:solidFill>
                <a:latin typeface="黑体" panose="02010609060101010101" charset="-122"/>
                <a:ea typeface="黑体" panose="02010609060101010101" charset="-122"/>
              </a:rPr>
              <a:t>娜拉：</a:t>
            </a:r>
            <a:r>
              <a:rPr lang="en-US" altLang="zh-CN" sz="2400">
                <a:solidFill>
                  <a:schemeClr val="bg1"/>
                </a:solidFill>
                <a:latin typeface="黑体" panose="02010609060101010101" charset="-122"/>
                <a:ea typeface="黑体" panose="02010609060101010101" charset="-122"/>
              </a:rPr>
              <a:t>（拿起手提包）托伐，那就要等奇迹中的奇迹发生了。</a:t>
            </a:r>
            <a:endParaRPr lang="en-US" altLang="zh-CN"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a:solidFill>
                  <a:srgbClr val="FFFF00"/>
                </a:solidFill>
                <a:latin typeface="黑体" panose="02010609060101010101" charset="-122"/>
                <a:ea typeface="黑体" panose="02010609060101010101" charset="-122"/>
              </a:rPr>
              <a:t>海尔茂：</a:t>
            </a:r>
            <a:r>
              <a:rPr lang="en-US" altLang="zh-CN" sz="2400">
                <a:solidFill>
                  <a:schemeClr val="bg1"/>
                </a:solidFill>
                <a:latin typeface="黑体" panose="02010609060101010101" charset="-122"/>
                <a:ea typeface="黑体" panose="02010609060101010101" charset="-122"/>
              </a:rPr>
              <a:t>什么叫奇迹中的奇迹？</a:t>
            </a:r>
            <a:endParaRPr lang="en-US" altLang="zh-CN"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a:solidFill>
                  <a:srgbClr val="FFFF00"/>
                </a:solidFill>
                <a:latin typeface="黑体" panose="02010609060101010101" charset="-122"/>
                <a:ea typeface="黑体" panose="02010609060101010101" charset="-122"/>
              </a:rPr>
              <a:t>娜拉：</a:t>
            </a:r>
            <a:r>
              <a:rPr lang="en-US" altLang="zh-CN" sz="2400">
                <a:solidFill>
                  <a:schemeClr val="bg1"/>
                </a:solidFill>
                <a:latin typeface="黑体" panose="02010609060101010101" charset="-122"/>
                <a:ea typeface="黑体" panose="02010609060101010101" charset="-122"/>
              </a:rPr>
              <a:t>那就是说，咱们俩都得改变到——喔，托伐，我现在不信世界上有奇迹了。</a:t>
            </a:r>
            <a:endParaRPr lang="en-US" altLang="zh-CN"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endParaRPr lang="en-US" altLang="zh-CN" sz="2400">
              <a:solidFill>
                <a:schemeClr val="bg1"/>
              </a:solidFill>
              <a:latin typeface="黑体" panose="02010609060101010101" charset="-122"/>
              <a:ea typeface="黑体" panose="02010609060101010101" charset="-122"/>
            </a:endParaRPr>
          </a:p>
        </p:txBody>
      </p:sp>
      <p:sp>
        <p:nvSpPr>
          <p:cNvPr id="3" name="矩形 2"/>
          <p:cNvSpPr/>
          <p:nvPr/>
        </p:nvSpPr>
        <p:spPr>
          <a:xfrm>
            <a:off x="3357763" y="1222606"/>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89430" y="1838643"/>
            <a:ext cx="8951595"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rgbClr val="FFFF00"/>
                </a:solidFill>
                <a:latin typeface="黑体" panose="02010609060101010101" charset="-122"/>
                <a:ea typeface="黑体" panose="02010609060101010101" charset="-122"/>
              </a:rPr>
              <a:t>海尔茂：</a:t>
            </a:r>
            <a:r>
              <a:rPr lang="en-US" altLang="zh-CN" sz="2400">
                <a:solidFill>
                  <a:schemeClr val="bg1"/>
                </a:solidFill>
                <a:latin typeface="黑体" panose="02010609060101010101" charset="-122"/>
                <a:ea typeface="黑体" panose="02010609060101010101" charset="-122"/>
              </a:rPr>
              <a:t>可是我信。你说下去！咱们俩都得改变到什么样子——？</a:t>
            </a:r>
            <a:endParaRPr lang="en-US" altLang="zh-CN"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err="1">
                <a:solidFill>
                  <a:srgbClr val="FFFF00"/>
                </a:solidFill>
                <a:latin typeface="黑体" panose="02010609060101010101" charset="-122"/>
                <a:ea typeface="黑体" panose="02010609060101010101" charset="-122"/>
              </a:rPr>
              <a:t>娜拉：</a:t>
            </a:r>
            <a:r>
              <a:rPr lang="en-US" altLang="zh-CN" sz="2400" err="1" smtClean="0">
                <a:solidFill>
                  <a:schemeClr val="bg1"/>
                </a:solidFill>
                <a:latin typeface="黑体" panose="02010609060101010101" charset="-122"/>
                <a:ea typeface="黑体" panose="02010609060101010101" charset="-122"/>
              </a:rPr>
              <a:t>改变到咱们</a:t>
            </a:r>
            <a:r>
              <a:rPr lang="zh-CN" altLang="en-US" sz="2400" smtClean="0">
                <a:solidFill>
                  <a:schemeClr val="bg1"/>
                </a:solidFill>
                <a:latin typeface="黑体" panose="02010609060101010101" charset="-122"/>
                <a:ea typeface="黑体" panose="02010609060101010101" charset="-122"/>
              </a:rPr>
              <a:t>在</a:t>
            </a:r>
            <a:r>
              <a:rPr lang="en-US" altLang="zh-CN" sz="2400" err="1" smtClean="0">
                <a:solidFill>
                  <a:schemeClr val="bg1"/>
                </a:solidFill>
                <a:latin typeface="黑体" panose="02010609060101010101" charset="-122"/>
                <a:ea typeface="黑体" panose="02010609060101010101" charset="-122"/>
              </a:rPr>
              <a:t>一块儿过日子真正像夫妻</a:t>
            </a:r>
            <a:r>
              <a:rPr lang="en-US" altLang="zh-CN" sz="2400" err="1">
                <a:solidFill>
                  <a:schemeClr val="bg1"/>
                </a:solidFill>
                <a:latin typeface="黑体" panose="02010609060101010101" charset="-122"/>
                <a:ea typeface="黑体" panose="02010609060101010101" charset="-122"/>
              </a:rPr>
              <a:t>。再见。（她从门厅走出去）</a:t>
            </a:r>
            <a:endParaRPr lang="en-US" altLang="zh-CN"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a:solidFill>
                  <a:srgbClr val="FFFF00"/>
                </a:solidFill>
                <a:latin typeface="黑体" panose="02010609060101010101" charset="-122"/>
                <a:ea typeface="黑体" panose="02010609060101010101" charset="-122"/>
              </a:rPr>
              <a:t>海尔茂：</a:t>
            </a:r>
            <a:r>
              <a:rPr lang="en-US" altLang="zh-CN" sz="2400">
                <a:solidFill>
                  <a:schemeClr val="bg1"/>
                </a:solidFill>
                <a:latin typeface="黑体" panose="02010609060101010101" charset="-122"/>
                <a:ea typeface="黑体" panose="02010609060101010101" charset="-122"/>
              </a:rPr>
              <a:t>（倒在靠门的一张椅子里，双手蒙着脸）娜拉！娜拉！（四面望望，站起身来）屋子空了</a:t>
            </a:r>
            <a:r>
              <a:rPr lang="zh-CN" altLang="en-US" sz="2400">
                <a:solidFill>
                  <a:schemeClr val="bg1"/>
                </a:solidFill>
                <a:latin typeface="黑体" panose="02010609060101010101" charset="-122"/>
                <a:ea typeface="黑体" panose="02010609060101010101" charset="-122"/>
              </a:rPr>
              <a:t>。</a:t>
            </a:r>
            <a:r>
              <a:rPr lang="en-US" altLang="zh-CN" sz="2400">
                <a:solidFill>
                  <a:schemeClr val="bg1"/>
                </a:solidFill>
                <a:latin typeface="黑体" panose="02010609060101010101" charset="-122"/>
                <a:ea typeface="黑体" panose="02010609060101010101" charset="-122"/>
              </a:rPr>
              <a:t>她走了。（心里闪出一个新希望）啊！奇迹中的奇迹——</a:t>
            </a:r>
            <a:endParaRPr lang="en-US" altLang="zh-CN"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rPr>
              <a:t>楼下砰的一响传来关大门的声音。</a:t>
            </a:r>
            <a:endParaRPr lang="en-US" altLang="zh-CN" sz="2400">
              <a:solidFill>
                <a:schemeClr val="bg1"/>
              </a:solidFill>
              <a:latin typeface="黑体" panose="02010609060101010101" charset="-122"/>
              <a:ea typeface="黑体" panose="02010609060101010101" charset="-122"/>
            </a:endParaRPr>
          </a:p>
        </p:txBody>
      </p:sp>
      <p:sp>
        <p:nvSpPr>
          <p:cNvPr id="3" name="矩形 2"/>
          <p:cNvSpPr/>
          <p:nvPr/>
        </p:nvSpPr>
        <p:spPr>
          <a:xfrm>
            <a:off x="3201553" y="1194031"/>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87220" y="2336800"/>
            <a:ext cx="809688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娜拉：</a:t>
            </a:r>
            <a:endParaRPr lang="zh-CN" altLang="en-US" sz="32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   </a:t>
            </a:r>
            <a:r>
              <a:rPr lang="zh-CN" altLang="en-US" sz="2400">
                <a:solidFill>
                  <a:schemeClr val="bg1"/>
                </a:solidFill>
                <a:latin typeface="黑体" panose="02010609060101010101" charset="-122"/>
                <a:ea typeface="黑体" panose="02010609060101010101" charset="-122"/>
              </a:rPr>
              <a:t>身为秘密隐瞒者的娜拉，她命运的“突转”正是“发现”了海尔茂读信后展现出来的真面目。在此之前，她对丈夫是充满爱意、深信不疑的，虽然已经做好了为爱而牺牲的准备，但依然期待海尔茂能挺身而出保护自己。</a:t>
            </a:r>
            <a:endParaRPr lang="en-US" altLang="zh-CN" sz="2400">
              <a:solidFill>
                <a:schemeClr val="bg1"/>
              </a:solidFill>
              <a:latin typeface="黑体" panose="02010609060101010101" charset="-122"/>
              <a:ea typeface="黑体" panose="02010609060101010101" charset="-122"/>
            </a:endParaRPr>
          </a:p>
        </p:txBody>
      </p:sp>
      <p:sp>
        <p:nvSpPr>
          <p:cNvPr id="3" name="矩形 2"/>
          <p:cNvSpPr/>
          <p:nvPr/>
        </p:nvSpPr>
        <p:spPr>
          <a:xfrm>
            <a:off x="3032643" y="1471526"/>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87220" y="2048510"/>
            <a:ext cx="809688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娜拉：</a:t>
            </a:r>
            <a:endParaRPr lang="zh-CN" altLang="en-US" sz="32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   </a:t>
            </a:r>
            <a:r>
              <a:rPr lang="zh-CN" altLang="en-US" sz="2400">
                <a:solidFill>
                  <a:schemeClr val="bg1"/>
                </a:solidFill>
                <a:latin typeface="黑体" panose="02010609060101010101" charset="-122"/>
                <a:ea typeface="黑体" panose="02010609060101010101" charset="-122"/>
              </a:rPr>
              <a:t>在目睹了海尔茂由危机来临时暴跳如雷、破口大骂到转危为安后厚颜无耻、大言不惭的表现，她终于如梦初醒，认清了这个人，也认清了自己婚姻的真面目。在“突转”前后，娜拉的言行变化非常大。她由不安、焦虑、充满悲伤，转为冷静、理智、决然</a:t>
            </a:r>
            <a:r>
              <a:rPr lang="en-US" altLang="zh-CN" sz="2400">
                <a:solidFill>
                  <a:schemeClr val="bg1"/>
                </a:solidFill>
                <a:latin typeface="黑体" panose="02010609060101010101" charset="-122"/>
                <a:ea typeface="黑体" panose="02010609060101010101" charset="-122"/>
              </a:rPr>
              <a:t>……</a:t>
            </a:r>
            <a:endParaRPr lang="en-US" altLang="zh-CN" sz="2400">
              <a:solidFill>
                <a:schemeClr val="bg1"/>
              </a:solidFill>
              <a:latin typeface="黑体" panose="02010609060101010101" charset="-122"/>
              <a:ea typeface="黑体" panose="02010609060101010101" charset="-122"/>
            </a:endParaRPr>
          </a:p>
        </p:txBody>
      </p:sp>
      <p:sp>
        <p:nvSpPr>
          <p:cNvPr id="3" name="矩形 2"/>
          <p:cNvSpPr/>
          <p:nvPr/>
        </p:nvSpPr>
        <p:spPr>
          <a:xfrm>
            <a:off x="3032643" y="1471526"/>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927225" y="1684338"/>
            <a:ext cx="8900795" cy="47510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800">
                <a:solidFill>
                  <a:srgbClr val="FFFF00"/>
                </a:solidFill>
                <a:latin typeface="黑体" panose="02010609060101010101" charset="-122"/>
                <a:ea typeface="黑体" panose="02010609060101010101" charset="-122"/>
              </a:rPr>
              <a:t>娜拉的台词：</a:t>
            </a:r>
            <a:endParaRPr lang="zh-CN" altLang="en-US" sz="28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400">
                <a:solidFill>
                  <a:srgbClr val="FFFF00"/>
                </a:solidFill>
                <a:latin typeface="黑体" panose="02010609060101010101" charset="-122"/>
                <a:ea typeface="黑体" panose="02010609060101010101" charset="-122"/>
              </a:rPr>
              <a:t>娜拉：</a:t>
            </a:r>
            <a:r>
              <a:rPr lang="zh-CN" altLang="en-US" sz="2400">
                <a:solidFill>
                  <a:schemeClr val="bg1"/>
                </a:solidFill>
                <a:latin typeface="黑体" panose="02010609060101010101" charset="-122"/>
                <a:ea typeface="黑体" panose="02010609060101010101" charset="-122"/>
              </a:rPr>
              <a:t>也许是吧。可是你想的和说的也不像我可以跟他过日子的男人。后来危险过去了——你不是怕我有危险，是怕你自己有危险——不用害怕了，你又装作没事人儿了。你又叫我跟从前一样乖乖地做你的小鸟儿，做你的泥娃娃。说什么以后要格外小心保护我，因为我那么脆弱不中用。（站起来）托伐，就在那当口，我好像忽然从梦里醒过来，我简直跟一个陌生人同居了八年，给他生了三个孩子。喔，想起来真难受！我恨透了自己没出息！</a:t>
            </a:r>
            <a:endParaRPr lang="zh-CN" altLang="en-US" sz="2400">
              <a:solidFill>
                <a:schemeClr val="bg1"/>
              </a:solidFill>
              <a:latin typeface="黑体" panose="02010609060101010101" charset="-122"/>
              <a:ea typeface="黑体" panose="02010609060101010101" charset="-122"/>
            </a:endParaRPr>
          </a:p>
        </p:txBody>
      </p:sp>
      <p:sp>
        <p:nvSpPr>
          <p:cNvPr id="3" name="矩形 2"/>
          <p:cNvSpPr/>
          <p:nvPr/>
        </p:nvSpPr>
        <p:spPr>
          <a:xfrm>
            <a:off x="3314583" y="1208001"/>
            <a:ext cx="6126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2012950" y="1914843"/>
            <a:ext cx="881634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娜拉：</a:t>
            </a:r>
            <a:r>
              <a:rPr lang="zh-CN" altLang="en-US" sz="2400">
                <a:solidFill>
                  <a:schemeClr val="bg1"/>
                </a:solidFill>
                <a:latin typeface="黑体" panose="02010609060101010101" charset="-122"/>
                <a:ea typeface="黑体" panose="02010609060101010101" charset="-122"/>
              </a:rPr>
              <a:t>娜拉命运的“突转”还让她“发现”了“自己”，即独立人格的觉醒。她对海尔茂说，“我不配教育孩子。要想教育孩子，先得教育我自己。”“……首先我是一个人，跟你一样的一个人——至少我要学做一个人”……“什么事情我都要用自己脑子想一想，把事情的道理弄明白。”因此，她放弃了婚姻与家庭，毅然离开了这个“玩偶之家”。在这个由她的行动主导的“突转”中，娜拉的形象丰富立体，打动了无数观众的心。</a:t>
            </a:r>
            <a:endParaRPr lang="zh-CN" altLang="en-US" sz="2400">
              <a:solidFill>
                <a:schemeClr val="bg1"/>
              </a:solidFill>
              <a:latin typeface="黑体" panose="02010609060101010101" charset="-122"/>
              <a:ea typeface="黑体" panose="02010609060101010101" charset="-122"/>
            </a:endParaRPr>
          </a:p>
        </p:txBody>
      </p:sp>
      <p:sp>
        <p:nvSpPr>
          <p:cNvPr id="3" name="矩形 2"/>
          <p:cNvSpPr/>
          <p:nvPr/>
        </p:nvSpPr>
        <p:spPr>
          <a:xfrm>
            <a:off x="3032643" y="1185141"/>
            <a:ext cx="6126480" cy="645160"/>
          </a:xfrm>
          <a:prstGeom prst="rect">
            <a:avLst/>
          </a:prstGeom>
        </p:spPr>
        <p:txBody>
          <a:bodyPr wrap="squar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戏剧手法分析</a:t>
            </a:r>
            <a:r>
              <a:rPr lang="en-US" altLang="zh-CN" sz="3600">
                <a:solidFill>
                  <a:srgbClr val="FFFF00"/>
                </a:solidFill>
                <a:latin typeface="黑体" panose="02010609060101010101" charset="-122"/>
                <a:ea typeface="黑体" panose="02010609060101010101" charset="-122"/>
                <a:sym typeface="Helvetica Neue" panose="02000503000000020004"/>
              </a:rPr>
              <a:t>——</a:t>
            </a:r>
            <a:r>
              <a:rPr lang="zh-CN" altLang="en-US" sz="3600">
                <a:solidFill>
                  <a:srgbClr val="FFFF00"/>
                </a:solidFill>
                <a:latin typeface="黑体" panose="02010609060101010101" charset="-122"/>
                <a:ea typeface="黑体" panose="02010609060101010101" charset="-122"/>
                <a:sym typeface="Helvetica Neue" panose="02000503000000020004"/>
              </a:rPr>
              <a:t>突转与发现</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43025" y="2924175"/>
            <a:ext cx="9272270" cy="12884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800">
                <a:solidFill>
                  <a:srgbClr val="F9FBFA"/>
                </a:solidFill>
                <a:latin typeface="黑体" panose="02010609060101010101" charset="-122"/>
                <a:ea typeface="黑体" panose="02010609060101010101" charset="-122"/>
              </a:rPr>
              <a:t>    </a:t>
            </a:r>
            <a:r>
              <a:rPr lang="en-US" sz="3600">
                <a:solidFill>
                  <a:srgbClr val="F9FBFA"/>
                </a:solidFill>
                <a:latin typeface="黑体" panose="02010609060101010101" charset="-122"/>
                <a:ea typeface="黑体" panose="02010609060101010101" charset="-122"/>
              </a:rPr>
              <a:t>请同学们结合对二人言行的变化的分析，概括</a:t>
            </a:r>
            <a:r>
              <a:rPr lang="zh-CN" altLang="en-US" sz="3600">
                <a:solidFill>
                  <a:srgbClr val="F9FBFA"/>
                </a:solidFill>
                <a:latin typeface="黑体" panose="02010609060101010101" charset="-122"/>
                <a:ea typeface="黑体" panose="02010609060101010101" charset="-122"/>
              </a:rPr>
              <a:t>海尔茂和娜拉</a:t>
            </a:r>
            <a:r>
              <a:rPr lang="en-US" sz="3600">
                <a:solidFill>
                  <a:srgbClr val="F9FBFA"/>
                </a:solidFill>
                <a:latin typeface="黑体" panose="02010609060101010101" charset="-122"/>
                <a:ea typeface="黑体" panose="02010609060101010101" charset="-122"/>
              </a:rPr>
              <a:t>的人物形象。</a:t>
            </a:r>
            <a:endParaRPr lang="en-US" sz="36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261243" y="1571856"/>
            <a:ext cx="56692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学习活动二：人物形象分析</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99895" y="2122488"/>
            <a:ext cx="927227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800">
                <a:solidFill>
                  <a:srgbClr val="F9FBFA"/>
                </a:solidFill>
                <a:latin typeface="黑体" panose="02010609060101010101" charset="-122"/>
                <a:ea typeface="黑体" panose="02010609060101010101" charset="-122"/>
              </a:rPr>
              <a:t>    </a:t>
            </a:r>
            <a:r>
              <a:rPr lang="en-US" sz="2400">
                <a:solidFill>
                  <a:srgbClr val="F9FBFA"/>
                </a:solidFill>
                <a:latin typeface="黑体" panose="02010609060101010101" charset="-122"/>
                <a:ea typeface="黑体" panose="02010609060101010101" charset="-122"/>
              </a:rPr>
              <a:t>海尔茂在“突转”前后</a:t>
            </a:r>
            <a:r>
              <a:rPr lang="zh-CN" altLang="en-US" sz="2400">
                <a:solidFill>
                  <a:srgbClr val="F9FBFA"/>
                </a:solidFill>
                <a:latin typeface="黑体" panose="02010609060101010101" charset="-122"/>
                <a:ea typeface="黑体" panose="02010609060101010101" charset="-122"/>
              </a:rPr>
              <a:t>的表现</a:t>
            </a:r>
            <a:r>
              <a:rPr lang="en-US" sz="2400">
                <a:solidFill>
                  <a:srgbClr val="F9FBFA"/>
                </a:solidFill>
                <a:latin typeface="黑体" panose="02010609060101010101" charset="-122"/>
                <a:ea typeface="黑体" panose="02010609060101010101" charset="-122"/>
              </a:rPr>
              <a:t>极具反差</a:t>
            </a:r>
            <a:r>
              <a:rPr lang="zh-CN" altLang="en-US" sz="2400">
                <a:solidFill>
                  <a:srgbClr val="F9FBFA"/>
                </a:solidFill>
                <a:latin typeface="黑体" panose="02010609060101010101" charset="-122"/>
                <a:ea typeface="黑体" panose="02010609060101010101" charset="-122"/>
              </a:rPr>
              <a:t>。</a:t>
            </a:r>
            <a:r>
              <a:rPr lang="en-US" sz="2400">
                <a:solidFill>
                  <a:srgbClr val="F9FBFA"/>
                </a:solidFill>
                <a:latin typeface="黑体" panose="02010609060101010101" charset="-122"/>
                <a:ea typeface="黑体" panose="02010609060101010101" charset="-122"/>
              </a:rPr>
              <a:t>在概括</a:t>
            </a:r>
            <a:r>
              <a:rPr lang="zh-CN" altLang="en-US" sz="2400">
                <a:solidFill>
                  <a:srgbClr val="F9FBFA"/>
                </a:solidFill>
                <a:latin typeface="黑体" panose="02010609060101010101" charset="-122"/>
                <a:ea typeface="黑体" panose="02010609060101010101" charset="-122"/>
              </a:rPr>
              <a:t>人物</a:t>
            </a:r>
            <a:r>
              <a:rPr lang="en-US" sz="2400">
                <a:solidFill>
                  <a:srgbClr val="F9FBFA"/>
                </a:solidFill>
                <a:latin typeface="黑体" panose="02010609060101010101" charset="-122"/>
                <a:ea typeface="黑体" panose="02010609060101010101" charset="-122"/>
              </a:rPr>
              <a:t>形象时，要注意</a:t>
            </a:r>
            <a:r>
              <a:rPr lang="en-US" sz="2400">
                <a:solidFill>
                  <a:srgbClr val="FFFF00"/>
                </a:solidFill>
                <a:latin typeface="黑体" panose="02010609060101010101" charset="-122"/>
                <a:ea typeface="黑体" panose="02010609060101010101" charset="-122"/>
              </a:rPr>
              <a:t>人物形象并不是割裂的</a:t>
            </a:r>
            <a:r>
              <a:rPr lang="en-US" sz="2400">
                <a:solidFill>
                  <a:srgbClr val="F9FBFA"/>
                </a:solidFill>
                <a:latin typeface="黑体" panose="02010609060101010101" charset="-122"/>
                <a:ea typeface="黑体" panose="02010609060101010101" charset="-122"/>
              </a:rPr>
              <a:t>，这种变化并不是突然的、意外的，而是</a:t>
            </a:r>
            <a:r>
              <a:rPr lang="en-US" sz="2400">
                <a:solidFill>
                  <a:srgbClr val="FFFF00"/>
                </a:solidFill>
                <a:latin typeface="黑体" panose="02010609060101010101" charset="-122"/>
                <a:ea typeface="黑体" panose="02010609060101010101" charset="-122"/>
              </a:rPr>
              <a:t>早在“突转”发生前就有所铺垫</a:t>
            </a:r>
            <a:r>
              <a:rPr lang="en-US" sz="2400">
                <a:solidFill>
                  <a:srgbClr val="F9FBFA"/>
                </a:solidFill>
                <a:latin typeface="黑体" panose="02010609060101010101" charset="-122"/>
                <a:ea typeface="黑体" panose="02010609060101010101" charset="-122"/>
              </a:rPr>
              <a:t>。在读信之前，海尔茂对娜拉温柔亲昵，但言辞中已能看出专制、轻视、不尊重的意味。比如：他在舞会上不让娜拉跳舞，并且说：“你看！我不让你再跳舞不算错吧？”……“我的小鸟儿这回说话懂道理。”</a:t>
            </a:r>
            <a:endParaRPr lang="en-US" sz="2400">
              <a:solidFill>
                <a:srgbClr val="F9FBFA"/>
              </a:solidFill>
              <a:latin typeface="黑体" panose="02010609060101010101" charset="-122"/>
              <a:ea typeface="黑体" panose="02010609060101010101" charset="-122"/>
            </a:endParaRPr>
          </a:p>
        </p:txBody>
      </p:sp>
      <p:sp>
        <p:nvSpPr>
          <p:cNvPr id="3" name="矩形 2"/>
          <p:cNvSpPr/>
          <p:nvPr/>
        </p:nvSpPr>
        <p:spPr>
          <a:xfrm>
            <a:off x="3460633" y="1176251"/>
            <a:ext cx="40690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人物形象分析</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54835" y="1877060"/>
            <a:ext cx="8622665"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800">
                <a:solidFill>
                  <a:srgbClr val="F9FBFA"/>
                </a:solidFill>
                <a:latin typeface="黑体" panose="02010609060101010101" charset="-122"/>
                <a:ea typeface="黑体" panose="02010609060101010101" charset="-122"/>
              </a:rPr>
              <a:t>    </a:t>
            </a:r>
            <a:r>
              <a:rPr lang="en-US" sz="2400">
                <a:solidFill>
                  <a:srgbClr val="F9FBFA"/>
                </a:solidFill>
                <a:latin typeface="黑体" panose="02010609060101010101" charset="-122"/>
                <a:ea typeface="黑体" panose="02010609060101010101" charset="-122"/>
              </a:rPr>
              <a:t>娜拉询问阮克大夫是否刚做完科学研究，海尔茂马上嘲讽说：“你听！小娜拉也谈起科学研究来了！”娜拉与阮克大夫谈及舞会，海尔茂斥责说：“不懂事的孩子！已经想到下次跳舞会了！”言辞间满是控制与贬低。即使是向娜拉倾诉爱意，海尔茂也是将娜拉想象为自己的情人或新娘，当作带有新鲜感的玩物，而不是值得尊重的妻子。因此，后面“突转”产生的变化，其实是</a:t>
            </a:r>
            <a:r>
              <a:rPr lang="en-US" sz="2400">
                <a:solidFill>
                  <a:srgbClr val="FFFF00"/>
                </a:solidFill>
                <a:latin typeface="黑体" panose="02010609060101010101" charset="-122"/>
                <a:ea typeface="黑体" panose="02010609060101010101" charset="-122"/>
              </a:rPr>
              <a:t>“意料之外、情理之中”</a:t>
            </a:r>
            <a:r>
              <a:rPr lang="en-US" sz="2400">
                <a:solidFill>
                  <a:srgbClr val="F9FBFA"/>
                </a:solidFill>
                <a:latin typeface="黑体" panose="02010609060101010101" charset="-122"/>
                <a:ea typeface="黑体" panose="02010609060101010101" charset="-122"/>
              </a:rPr>
              <a:t>的</a:t>
            </a:r>
            <a:r>
              <a:rPr lang="zh-CN" altLang="en-US" sz="2400">
                <a:solidFill>
                  <a:srgbClr val="F9FBFA"/>
                </a:solidFill>
                <a:latin typeface="黑体" panose="02010609060101010101" charset="-122"/>
                <a:ea typeface="黑体" panose="02010609060101010101" charset="-122"/>
              </a:rPr>
              <a:t>。</a:t>
            </a:r>
            <a:endParaRPr lang="zh-CN" altLang="en-US" sz="2400">
              <a:solidFill>
                <a:srgbClr val="F9FBFA"/>
              </a:solidFill>
              <a:latin typeface="黑体" panose="02010609060101010101" charset="-122"/>
              <a:ea typeface="黑体" panose="02010609060101010101" charset="-122"/>
            </a:endParaRPr>
          </a:p>
        </p:txBody>
      </p:sp>
      <p:sp>
        <p:nvSpPr>
          <p:cNvPr id="3" name="矩形 2"/>
          <p:cNvSpPr/>
          <p:nvPr/>
        </p:nvSpPr>
        <p:spPr>
          <a:xfrm>
            <a:off x="3390148" y="1232131"/>
            <a:ext cx="42976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人物形象分析</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78965" y="1898015"/>
            <a:ext cx="894207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en-US" sz="2400">
                <a:solidFill>
                  <a:srgbClr val="F9FBFA"/>
                </a:solidFill>
                <a:latin typeface="黑体" panose="02010609060101010101" charset="-122"/>
                <a:ea typeface="黑体" panose="02010609060101010101" charset="-122"/>
                <a:cs typeface="黑体" panose="02010609060101010101" charset="-122"/>
              </a:rPr>
              <a:t>这部剧讲述了一个家庭破裂、妻子离家出走的故事。女主人公娜拉和她的丈夫海尔茂已经结婚8年，育有三个孩子。眼看着圣诞节快到了，这个外人看来十分幸福的家庭也充满了节日的气氛。家里还有另一件值得庆贺的事情，</a:t>
            </a:r>
            <a:r>
              <a:rPr lang="en-US" sz="2400" smtClean="0">
                <a:solidFill>
                  <a:srgbClr val="F9FBFA"/>
                </a:solidFill>
                <a:latin typeface="黑体" panose="02010609060101010101" charset="-122"/>
                <a:ea typeface="黑体" panose="02010609060101010101" charset="-122"/>
                <a:cs typeface="黑体" panose="02010609060101010101" charset="-122"/>
              </a:rPr>
              <a:t>丈夫海尔茂</a:t>
            </a:r>
            <a:r>
              <a:rPr lang="zh-CN" altLang="en-US" sz="2400" smtClean="0">
                <a:solidFill>
                  <a:schemeClr val="bg1"/>
                </a:solidFill>
                <a:latin typeface="黑体" panose="02010609060101010101" charset="-122"/>
                <a:ea typeface="黑体" panose="02010609060101010101" charset="-122"/>
                <a:cs typeface="黑体" panose="02010609060101010101" charset="-122"/>
              </a:rPr>
              <a:t>近来晋升了</a:t>
            </a:r>
            <a:r>
              <a:rPr lang="en-US" sz="2400" smtClean="0">
                <a:solidFill>
                  <a:srgbClr val="F9FBFA"/>
                </a:solidFill>
                <a:latin typeface="黑体" panose="02010609060101010101" charset="-122"/>
                <a:ea typeface="黑体" panose="02010609060101010101" charset="-122"/>
                <a:cs typeface="黑体" panose="02010609060101010101" charset="-122"/>
              </a:rPr>
              <a:t>银行经理的职位</a:t>
            </a:r>
            <a:r>
              <a:rPr lang="en-US" sz="2400">
                <a:solidFill>
                  <a:srgbClr val="F9FBFA"/>
                </a:solidFill>
                <a:latin typeface="黑体" panose="02010609060101010101" charset="-122"/>
                <a:ea typeface="黑体" panose="02010609060101010101" charset="-122"/>
                <a:cs typeface="黑体" panose="02010609060101010101" charset="-122"/>
              </a:rPr>
              <a:t>。于是，欢天喜地的娜拉便采购了许多东西来庆祝。夫妻二人看似感情甚笃，海尔茂对娜拉百般呵护和溺爱，称呼娜拉为“小鸟儿”、“小松鼠”，娜拉也相信丈夫一直深爱着自己。 </a:t>
            </a:r>
            <a:r>
              <a:rPr lang="en-US" sz="2665">
                <a:solidFill>
                  <a:srgbClr val="F9FBFA"/>
                </a:solidFill>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86843" y="112989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故事梗概</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59230" y="2454910"/>
            <a:ext cx="927290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rgbClr val="FFFF00"/>
                </a:solidFill>
                <a:latin typeface="黑体" panose="02010609060101010101" charset="-122"/>
                <a:ea typeface="黑体" panose="02010609060101010101" charset="-122"/>
              </a:rPr>
              <a:t>海尔茂：</a:t>
            </a:r>
            <a:endParaRPr lang="en-US" sz="32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sz="3200">
                <a:solidFill>
                  <a:srgbClr val="FFFF00"/>
                </a:solidFill>
                <a:latin typeface="黑体" panose="02010609060101010101" charset="-122"/>
                <a:ea typeface="黑体" panose="02010609060101010101" charset="-122"/>
              </a:rPr>
              <a:t>   </a:t>
            </a:r>
            <a:r>
              <a:rPr lang="en-US" sz="2400">
                <a:latin typeface="黑体" panose="02010609060101010101" charset="-122"/>
                <a:ea typeface="黑体" panose="02010609060101010101" charset="-122"/>
              </a:rPr>
              <a:t>他是一个男权至上的社会背景下典型的男性形象。自私，冷漠，虚伪，市侩，没有担当，在家庭中掌控着一切，将妻子视作自己的附属品、玩物，在婚姻中不尊重自己的妻子。对妻子所谓的“爱”，仅是获得自我满足的生活调剂品。</a:t>
            </a:r>
            <a:endParaRPr lang="en-US" sz="2400">
              <a:latin typeface="黑体" panose="02010609060101010101" charset="-122"/>
              <a:ea typeface="黑体" panose="02010609060101010101" charset="-122"/>
            </a:endParaRPr>
          </a:p>
        </p:txBody>
      </p:sp>
      <p:sp>
        <p:nvSpPr>
          <p:cNvPr id="3" name="矩形 2"/>
          <p:cNvSpPr/>
          <p:nvPr/>
        </p:nvSpPr>
        <p:spPr>
          <a:xfrm>
            <a:off x="3291088" y="1295631"/>
            <a:ext cx="42976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人物形象分析</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59865" y="1997710"/>
            <a:ext cx="927290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3200">
                <a:solidFill>
                  <a:srgbClr val="FFFF00"/>
                </a:solidFill>
                <a:latin typeface="黑体" panose="02010609060101010101" charset="-122"/>
                <a:ea typeface="黑体" panose="02010609060101010101" charset="-122"/>
              </a:rPr>
              <a:t>娜拉</a:t>
            </a:r>
            <a:r>
              <a:rPr lang="en-US" sz="3200">
                <a:solidFill>
                  <a:srgbClr val="FFFF00"/>
                </a:solidFill>
                <a:latin typeface="黑体" panose="02010609060101010101" charset="-122"/>
                <a:ea typeface="黑体" panose="02010609060101010101" charset="-122"/>
              </a:rPr>
              <a:t>：</a:t>
            </a:r>
            <a:endParaRPr lang="en-US" sz="32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sz="2400">
                <a:latin typeface="黑体" panose="02010609060101010101" charset="-122"/>
                <a:ea typeface="黑体" panose="02010609060101010101" charset="-122"/>
              </a:rPr>
              <a:t>娜拉的形象以觉醒为界，分为两个阶段：</a:t>
            </a:r>
            <a:endParaRPr lang="en-US" sz="2400">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sz="2400">
                <a:solidFill>
                  <a:srgbClr val="FFFF00"/>
                </a:solidFill>
                <a:latin typeface="黑体" panose="02010609060101010101" charset="-122"/>
                <a:ea typeface="黑体" panose="02010609060101010101" charset="-122"/>
              </a:rPr>
              <a:t>觉醒前：</a:t>
            </a:r>
            <a:r>
              <a:rPr lang="en-US" sz="2400">
                <a:latin typeface="黑体" panose="02010609060101010101" charset="-122"/>
                <a:ea typeface="黑体" panose="02010609060101010101" charset="-122"/>
              </a:rPr>
              <a:t>天真善良，对家庭任劳任怨、勇于担责，有牺牲精神，但缺乏自尊与主见，是从精神到生活都依附于丈夫的家庭主妇。</a:t>
            </a:r>
            <a:endParaRPr lang="en-US" sz="2400">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sz="2400">
                <a:solidFill>
                  <a:srgbClr val="FFFF00"/>
                </a:solidFill>
                <a:latin typeface="黑体" panose="02010609060101010101" charset="-122"/>
                <a:ea typeface="黑体" panose="02010609060101010101" charset="-122"/>
              </a:rPr>
              <a:t>觉醒后：</a:t>
            </a:r>
            <a:r>
              <a:rPr lang="en-US" sz="2400">
                <a:latin typeface="黑体" panose="02010609060101010101" charset="-122"/>
                <a:ea typeface="黑体" panose="02010609060101010101" charset="-122"/>
              </a:rPr>
              <a:t>唤起了对尊严的需求，冷静、勇敢、坚强，有追求平等、独立的个性，成为了追求女性解放的先锋。</a:t>
            </a:r>
            <a:endParaRPr lang="en-US" sz="2400">
              <a:latin typeface="黑体" panose="02010609060101010101" charset="-122"/>
              <a:ea typeface="黑体" panose="02010609060101010101" charset="-122"/>
            </a:endParaRPr>
          </a:p>
        </p:txBody>
      </p:sp>
      <p:sp>
        <p:nvSpPr>
          <p:cNvPr id="3" name="矩形 2"/>
          <p:cNvSpPr/>
          <p:nvPr/>
        </p:nvSpPr>
        <p:spPr>
          <a:xfrm>
            <a:off x="3178058" y="1352781"/>
            <a:ext cx="42976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人物形象分析</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59230" y="2426970"/>
            <a:ext cx="927290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sz="3200">
                <a:solidFill>
                  <a:schemeClr val="bg1"/>
                </a:solidFill>
                <a:latin typeface="黑体" panose="02010609060101010101" charset="-122"/>
                <a:ea typeface="黑体" panose="02010609060101010101" charset="-122"/>
              </a:rPr>
              <a:t>请结合人物形象和人物对话思考：</a:t>
            </a:r>
            <a:endParaRPr lang="zh-CN" sz="32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endParaRPr lang="zh-CN" sz="32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sz="3200">
                <a:solidFill>
                  <a:schemeClr val="bg1"/>
                </a:solidFill>
                <a:latin typeface="黑体" panose="02010609060101010101" charset="-122"/>
                <a:ea typeface="黑体" panose="02010609060101010101" charset="-122"/>
              </a:rPr>
              <a:t>    促使娜拉出走的根本性原因是什么？</a:t>
            </a:r>
            <a:r>
              <a:rPr lang="zh-CN" sz="3200">
                <a:solidFill>
                  <a:schemeClr val="bg1"/>
                </a:solidFill>
                <a:latin typeface="黑体" panose="02010609060101010101" charset="-122"/>
                <a:ea typeface="黑体" panose="02010609060101010101" charset="-122"/>
              </a:rPr>
              <a:t>娜</a:t>
            </a:r>
            <a:r>
              <a:rPr sz="3200">
                <a:solidFill>
                  <a:schemeClr val="bg1"/>
                </a:solidFill>
                <a:latin typeface="黑体" panose="02010609060101010101" charset="-122"/>
                <a:ea typeface="黑体" panose="02010609060101010101" charset="-122"/>
              </a:rPr>
              <a:t>拉和海尔茂的矛盾是否可以在家庭内解决？</a:t>
            </a:r>
            <a:endParaRPr sz="32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altLang="zh-CN" sz="3200">
                <a:solidFill>
                  <a:schemeClr val="bg1"/>
                </a:solidFill>
                <a:latin typeface="黑体" panose="02010609060101010101" charset="-122"/>
                <a:ea typeface="黑体" panose="02010609060101010101" charset="-122"/>
              </a:rPr>
              <a:t>  “</a:t>
            </a:r>
            <a:r>
              <a:rPr lang="zh-CN" sz="3200">
                <a:solidFill>
                  <a:schemeClr val="bg1"/>
                </a:solidFill>
                <a:latin typeface="黑体" panose="02010609060101010101" charset="-122"/>
                <a:ea typeface="黑体" panose="02010609060101010101" charset="-122"/>
              </a:rPr>
              <a:t>娜拉出走</a:t>
            </a:r>
            <a:r>
              <a:rPr lang="en-US" altLang="zh-CN" sz="3200">
                <a:solidFill>
                  <a:schemeClr val="bg1"/>
                </a:solidFill>
                <a:latin typeface="黑体" panose="02010609060101010101" charset="-122"/>
                <a:ea typeface="黑体" panose="02010609060101010101" charset="-122"/>
              </a:rPr>
              <a:t>”</a:t>
            </a:r>
            <a:r>
              <a:rPr lang="zh-CN" sz="3200">
                <a:solidFill>
                  <a:schemeClr val="bg1"/>
                </a:solidFill>
                <a:latin typeface="黑体" panose="02010609060101010101" charset="-122"/>
                <a:ea typeface="黑体" panose="02010609060101010101" charset="-122"/>
              </a:rPr>
              <a:t>这一戏剧结局的意义是什么？</a:t>
            </a:r>
            <a:endParaRPr lang="zh-CN" sz="3200">
              <a:solidFill>
                <a:schemeClr val="bg1"/>
              </a:solidFill>
              <a:latin typeface="黑体" panose="02010609060101010101" charset="-122"/>
              <a:ea typeface="黑体" panose="02010609060101010101" charset="-122"/>
            </a:endParaRPr>
          </a:p>
        </p:txBody>
      </p:sp>
      <p:sp>
        <p:nvSpPr>
          <p:cNvPr id="3" name="矩形 2"/>
          <p:cNvSpPr/>
          <p:nvPr/>
        </p:nvSpPr>
        <p:spPr>
          <a:xfrm>
            <a:off x="2345573" y="1397231"/>
            <a:ext cx="61264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学习活动三：主题探究</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54200" y="2042160"/>
            <a:ext cx="8484235"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rPr>
              <a:t> </a:t>
            </a:r>
            <a:r>
              <a:rPr lang="zh-CN" sz="2400">
                <a:solidFill>
                  <a:srgbClr val="FFFF00"/>
                </a:solidFill>
                <a:latin typeface="黑体" panose="02010609060101010101" charset="-122"/>
                <a:ea typeface="黑体" panose="02010609060101010101" charset="-122"/>
              </a:rPr>
              <a:t>矛盾根源：</a:t>
            </a:r>
            <a:r>
              <a:rPr lang="zh-CN" sz="2400">
                <a:solidFill>
                  <a:schemeClr val="bg1"/>
                </a:solidFill>
                <a:latin typeface="黑体" panose="02010609060101010101" charset="-122"/>
                <a:ea typeface="黑体" panose="02010609060101010101" charset="-122"/>
              </a:rPr>
              <a:t>二人虽然作为夫妻一起生活了8年，但对爱情、婚姻和人生的态度是截然不同的，一个真诚，一个虚伪。对娜拉和海尔茂的描写展示了其各自不同的思想境界和性格特征。如果说海尔茂代表了当时欧洲普遍的男权思想的话，那么娜拉则代表了女性对独立人格与尊严的追求。作者通过对娜拉与海尔茂之间矛盾的充分的描写，撕下了男权社会中温情脉脉的家庭关系的面纱，暴露了建立在男权统治基础上的夫妻关系的虚伪。</a:t>
            </a:r>
            <a:endParaRPr lang="zh-CN" sz="2400">
              <a:solidFill>
                <a:schemeClr val="bg1"/>
              </a:solidFill>
              <a:latin typeface="黑体" panose="02010609060101010101" charset="-122"/>
              <a:ea typeface="黑体" panose="02010609060101010101" charset="-122"/>
            </a:endParaRPr>
          </a:p>
        </p:txBody>
      </p:sp>
      <p:sp>
        <p:nvSpPr>
          <p:cNvPr id="3" name="矩形 2"/>
          <p:cNvSpPr/>
          <p:nvPr/>
        </p:nvSpPr>
        <p:spPr>
          <a:xfrm>
            <a:off x="2415423" y="1242291"/>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主题探究</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59865" y="2481263"/>
            <a:ext cx="9272905"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800">
                <a:solidFill>
                  <a:srgbClr val="FFFF00"/>
                </a:solidFill>
                <a:latin typeface="黑体" panose="02010609060101010101" charset="-122"/>
                <a:ea typeface="黑体" panose="02010609060101010101" charset="-122"/>
              </a:rPr>
              <a:t>“</a:t>
            </a:r>
            <a:r>
              <a:rPr sz="2800">
                <a:solidFill>
                  <a:srgbClr val="FFFF00"/>
                </a:solidFill>
                <a:latin typeface="黑体" panose="02010609060101010101" charset="-122"/>
                <a:ea typeface="黑体" panose="02010609060101010101" charset="-122"/>
              </a:rPr>
              <a:t>娜拉出走</a:t>
            </a:r>
            <a:r>
              <a:rPr lang="en-US" sz="2800">
                <a:solidFill>
                  <a:srgbClr val="FFFF00"/>
                </a:solidFill>
                <a:latin typeface="黑体" panose="02010609060101010101" charset="-122"/>
                <a:ea typeface="黑体" panose="02010609060101010101" charset="-122"/>
              </a:rPr>
              <a:t>”</a:t>
            </a:r>
            <a:r>
              <a:rPr sz="2800">
                <a:solidFill>
                  <a:srgbClr val="FFFF00"/>
                </a:solidFill>
                <a:latin typeface="黑体" panose="02010609060101010101" charset="-122"/>
                <a:ea typeface="黑体" panose="02010609060101010101" charset="-122"/>
              </a:rPr>
              <a:t>的意义</a:t>
            </a:r>
            <a:r>
              <a:rPr lang="zh-CN" sz="2800">
                <a:solidFill>
                  <a:srgbClr val="FFFF00"/>
                </a:solidFill>
                <a:latin typeface="黑体" panose="02010609060101010101" charset="-122"/>
                <a:ea typeface="黑体" panose="02010609060101010101" charset="-122"/>
              </a:rPr>
              <a:t>和影响：</a:t>
            </a:r>
            <a:endParaRPr lang="zh-CN" sz="28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sz="2400">
                <a:solidFill>
                  <a:schemeClr val="bg1"/>
                </a:solidFill>
                <a:latin typeface="黑体" panose="02010609060101010101" charset="-122"/>
                <a:ea typeface="黑体" panose="02010609060101010101" charset="-122"/>
              </a:rPr>
              <a:t>    她对男权社会提出了公开的挑战，向社会提出了</a:t>
            </a:r>
            <a:r>
              <a:rPr lang="en-US" altLang="zh-CN" sz="2400">
                <a:solidFill>
                  <a:schemeClr val="bg1"/>
                </a:solidFill>
                <a:latin typeface="黑体" panose="02010609060101010101" charset="-122"/>
                <a:ea typeface="黑体" panose="02010609060101010101" charset="-122"/>
              </a:rPr>
              <a:t>“</a:t>
            </a:r>
            <a:r>
              <a:rPr lang="zh-CN" sz="2400">
                <a:solidFill>
                  <a:schemeClr val="bg1"/>
                </a:solidFill>
                <a:latin typeface="黑体" panose="02010609060101010101" charset="-122"/>
                <a:ea typeface="黑体" panose="02010609060101010101" charset="-122"/>
              </a:rPr>
              <a:t>妇女解放</a:t>
            </a:r>
            <a:r>
              <a:rPr lang="en-US" altLang="zh-CN" sz="2400">
                <a:solidFill>
                  <a:schemeClr val="bg1"/>
                </a:solidFill>
                <a:latin typeface="黑体" panose="02010609060101010101" charset="-122"/>
                <a:ea typeface="黑体" panose="02010609060101010101" charset="-122"/>
              </a:rPr>
              <a:t>”</a:t>
            </a:r>
            <a:r>
              <a:rPr lang="zh-CN" sz="2400">
                <a:solidFill>
                  <a:schemeClr val="bg1"/>
                </a:solidFill>
                <a:latin typeface="黑体" panose="02010609060101010101" charset="-122"/>
                <a:ea typeface="黑体" panose="02010609060101010101" charset="-122"/>
              </a:rPr>
              <a:t>的问题。这个剧本对妇女解放运动起到了激发和推动的作用。</a:t>
            </a:r>
            <a:endParaRPr lang="zh-CN"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sz="2400">
                <a:solidFill>
                  <a:schemeClr val="bg1"/>
                </a:solidFill>
                <a:latin typeface="黑体" panose="02010609060101010101" charset="-122"/>
                <a:ea typeface="黑体" panose="02010609060101010101" charset="-122"/>
              </a:rPr>
              <a:t>    </a:t>
            </a:r>
            <a:endParaRPr lang="zh-CN" sz="2400">
              <a:solidFill>
                <a:srgbClr val="FF0000"/>
              </a:solidFill>
              <a:latin typeface="黑体" panose="02010609060101010101" charset="-122"/>
              <a:ea typeface="黑体" panose="02010609060101010101" charset="-122"/>
            </a:endParaRPr>
          </a:p>
        </p:txBody>
      </p:sp>
      <p:sp>
        <p:nvSpPr>
          <p:cNvPr id="3" name="矩形 2"/>
          <p:cNvSpPr/>
          <p:nvPr/>
        </p:nvSpPr>
        <p:spPr>
          <a:xfrm>
            <a:off x="2611003" y="1358496"/>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主题探究</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59865" y="2129155"/>
            <a:ext cx="927290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800">
                <a:solidFill>
                  <a:srgbClr val="FFFF00"/>
                </a:solidFill>
                <a:latin typeface="黑体" panose="02010609060101010101" charset="-122"/>
                <a:ea typeface="黑体" panose="02010609060101010101" charset="-122"/>
              </a:rPr>
              <a:t>“</a:t>
            </a:r>
            <a:r>
              <a:rPr sz="2800">
                <a:solidFill>
                  <a:srgbClr val="FFFF00"/>
                </a:solidFill>
                <a:latin typeface="黑体" panose="02010609060101010101" charset="-122"/>
                <a:ea typeface="黑体" panose="02010609060101010101" charset="-122"/>
              </a:rPr>
              <a:t>娜拉出走</a:t>
            </a:r>
            <a:r>
              <a:rPr lang="en-US" sz="2800">
                <a:solidFill>
                  <a:srgbClr val="FFFF00"/>
                </a:solidFill>
                <a:latin typeface="黑体" panose="02010609060101010101" charset="-122"/>
                <a:ea typeface="黑体" panose="02010609060101010101" charset="-122"/>
              </a:rPr>
              <a:t>”</a:t>
            </a:r>
            <a:r>
              <a:rPr sz="2800">
                <a:solidFill>
                  <a:srgbClr val="FFFF00"/>
                </a:solidFill>
                <a:latin typeface="黑体" panose="02010609060101010101" charset="-122"/>
                <a:ea typeface="黑体" panose="02010609060101010101" charset="-122"/>
              </a:rPr>
              <a:t>的意义</a:t>
            </a:r>
            <a:r>
              <a:rPr lang="zh-CN" sz="2800">
                <a:solidFill>
                  <a:srgbClr val="FFFF00"/>
                </a:solidFill>
                <a:latin typeface="黑体" panose="02010609060101010101" charset="-122"/>
                <a:ea typeface="黑体" panose="02010609060101010101" charset="-122"/>
              </a:rPr>
              <a:t>和影响：</a:t>
            </a:r>
            <a:endParaRPr lang="zh-CN"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sz="2400">
                <a:solidFill>
                  <a:schemeClr val="bg1"/>
                </a:solidFill>
                <a:latin typeface="黑体" panose="02010609060101010101" charset="-122"/>
                <a:ea typeface="黑体" panose="02010609060101010101" charset="-122"/>
              </a:rPr>
              <a:t>    上世纪初，《玩偶之家》传入中国，娜拉成了当时的青年男女争取婚姻自由、追求个性解放的榜样。许多作家也创作了类似题材的作品，鲁迅还以这个剧本为题发表了《娜拉走后怎样》的演讲。因此，《玩偶之家》作为社会问题剧，在当时中国的文化语境中，具有反封建的意义</a:t>
            </a:r>
            <a:r>
              <a:rPr lang="zh-CN" sz="2400" smtClean="0">
                <a:solidFill>
                  <a:schemeClr val="bg1"/>
                </a:solidFill>
                <a:latin typeface="黑体" panose="02010609060101010101" charset="-122"/>
                <a:ea typeface="黑体" panose="02010609060101010101" charset="-122"/>
              </a:rPr>
              <a:t>。</a:t>
            </a:r>
            <a:endParaRPr lang="zh-CN" sz="2400">
              <a:solidFill>
                <a:srgbClr val="FF0000"/>
              </a:solidFill>
              <a:latin typeface="黑体" panose="02010609060101010101" charset="-122"/>
              <a:ea typeface="黑体" panose="02010609060101010101" charset="-122"/>
            </a:endParaRPr>
          </a:p>
        </p:txBody>
      </p:sp>
      <p:sp>
        <p:nvSpPr>
          <p:cNvPr id="3" name="矩形 2"/>
          <p:cNvSpPr/>
          <p:nvPr/>
        </p:nvSpPr>
        <p:spPr>
          <a:xfrm>
            <a:off x="2723398" y="1203556"/>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主题探究</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4"/>
    </p:custDataLst>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29410" y="2172335"/>
            <a:ext cx="893381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r>
              <a:rPr sz="2400">
                <a:solidFill>
                  <a:schemeClr val="bg1"/>
                </a:solidFill>
                <a:latin typeface="黑体" panose="02010609060101010101" charset="-122"/>
                <a:ea typeface="黑体" panose="02010609060101010101" charset="-122"/>
              </a:rPr>
              <a:t>在剧本发表20年后，易卜生在一次妇女协会举办的庆祝他70岁生日的酒会上说：“谢谢诸位为我的健康举杯，但是我的确不敢担当为妇女运动自觉工作的美名，我甚至不懂什么叫妇女运动，我只关心人类本身的事情，我更多的是一个诗人，而不是通常人们所以为的社会思想家。像许多别的问题一样， 妇女问题应该加以解决，但是那不是我的初衷，我的工作是描写全人类。”</a:t>
            </a:r>
            <a:endParaRPr sz="2400">
              <a:solidFill>
                <a:schemeClr val="bg1"/>
              </a:solidFill>
              <a:latin typeface="黑体" panose="02010609060101010101" charset="-122"/>
              <a:ea typeface="黑体" panose="02010609060101010101" charset="-122"/>
            </a:endParaRPr>
          </a:p>
        </p:txBody>
      </p:sp>
      <p:sp>
        <p:nvSpPr>
          <p:cNvPr id="3" name="矩形 2"/>
          <p:cNvSpPr/>
          <p:nvPr/>
        </p:nvSpPr>
        <p:spPr>
          <a:xfrm>
            <a:off x="2539883" y="1428346"/>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主题探究</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41805" y="1814513"/>
            <a:ext cx="9272905"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r>
              <a:rPr sz="2400">
                <a:solidFill>
                  <a:schemeClr val="bg1"/>
                </a:solidFill>
                <a:latin typeface="黑体" panose="02010609060101010101" charset="-122"/>
                <a:ea typeface="黑体" panose="02010609060101010101" charset="-122"/>
              </a:rPr>
              <a:t>海尔茂规劝娜拉</a:t>
            </a:r>
            <a:r>
              <a:rPr lang="zh-CN" sz="2400">
                <a:solidFill>
                  <a:schemeClr val="bg1"/>
                </a:solidFill>
                <a:latin typeface="黑体" panose="02010609060101010101" charset="-122"/>
                <a:ea typeface="黑体" panose="02010609060101010101" charset="-122"/>
              </a:rPr>
              <a:t>：</a:t>
            </a:r>
            <a:r>
              <a:rPr sz="2400">
                <a:solidFill>
                  <a:schemeClr val="bg1"/>
                </a:solidFill>
                <a:latin typeface="黑体" panose="02010609060101010101" charset="-122"/>
                <a:ea typeface="黑体" panose="02010609060101010101" charset="-122"/>
              </a:rPr>
              <a:t>“你最神圣的责任是你对丈夫和儿女的责任”、“首先你是一个老婆，一个母亲。”</a:t>
            </a:r>
            <a:endParaRPr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solidFill>
                  <a:schemeClr val="bg1"/>
                </a:solidFill>
                <a:latin typeface="黑体" panose="02010609060101010101" charset="-122"/>
                <a:ea typeface="黑体" panose="02010609060101010101" charset="-122"/>
              </a:rPr>
              <a:t>    娜拉反驳说</a:t>
            </a:r>
            <a:r>
              <a:rPr lang="zh-CN" sz="2400">
                <a:solidFill>
                  <a:schemeClr val="bg1"/>
                </a:solidFill>
                <a:latin typeface="黑体" panose="02010609060101010101" charset="-122"/>
                <a:ea typeface="黑体" panose="02010609060101010101" charset="-122"/>
              </a:rPr>
              <a:t>：</a:t>
            </a:r>
            <a:r>
              <a:rPr sz="2400">
                <a:solidFill>
                  <a:schemeClr val="bg1"/>
                </a:solidFill>
                <a:latin typeface="黑体" panose="02010609060101010101" charset="-122"/>
                <a:ea typeface="黑体" panose="02010609060101010101" charset="-122"/>
              </a:rPr>
              <a:t>“首先我是一个人，跟你一样的一个人——至少我要学做一个人。”</a:t>
            </a:r>
            <a:endParaRPr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solidFill>
                  <a:schemeClr val="bg1"/>
                </a:solidFill>
                <a:latin typeface="黑体" panose="02010609060101010101" charset="-122"/>
                <a:ea typeface="黑体" panose="02010609060101010101" charset="-122"/>
                <a:sym typeface="+mn-ea"/>
              </a:rPr>
              <a:t>    娜拉提出的不仅是妇女地位的问题，更是</a:t>
            </a:r>
            <a:r>
              <a:rPr sz="2400">
                <a:solidFill>
                  <a:srgbClr val="FFFF00"/>
                </a:solidFill>
                <a:latin typeface="黑体" panose="02010609060101010101" charset="-122"/>
                <a:ea typeface="黑体" panose="02010609060101010101" charset="-122"/>
                <a:sym typeface="+mn-ea"/>
              </a:rPr>
              <a:t>人的自由与解放</a:t>
            </a:r>
            <a:r>
              <a:rPr sz="2400">
                <a:solidFill>
                  <a:schemeClr val="bg1"/>
                </a:solidFill>
                <a:latin typeface="黑体" panose="02010609060101010101" charset="-122"/>
                <a:ea typeface="黑体" panose="02010609060101010101" charset="-122"/>
                <a:sym typeface="+mn-ea"/>
              </a:rPr>
              <a:t>的问题。剧本中海尔茂极力维护的不仅是传统家庭婚姻的道德规范，而且是那个社会赖以存在的传统文化体系。</a:t>
            </a:r>
            <a:endParaRPr sz="2400">
              <a:solidFill>
                <a:schemeClr val="bg1"/>
              </a:solidFill>
              <a:latin typeface="黑体" panose="02010609060101010101" charset="-122"/>
              <a:ea typeface="黑体" panose="02010609060101010101" charset="-122"/>
            </a:endParaRPr>
          </a:p>
        </p:txBody>
      </p:sp>
      <p:sp>
        <p:nvSpPr>
          <p:cNvPr id="3" name="矩形 2"/>
          <p:cNvSpPr/>
          <p:nvPr/>
        </p:nvSpPr>
        <p:spPr>
          <a:xfrm>
            <a:off x="2666883" y="1274041"/>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主题探究</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41170" y="1819593"/>
            <a:ext cx="9272905"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r>
              <a:rPr lang="zh-CN" altLang="en-US" sz="2400">
                <a:solidFill>
                  <a:schemeClr val="bg1"/>
                </a:solidFill>
                <a:latin typeface="黑体" panose="02010609060101010101" charset="-122"/>
                <a:ea typeface="黑体" panose="02010609060101010101" charset="-122"/>
              </a:rPr>
              <a:t>娜拉：</a:t>
            </a:r>
            <a:r>
              <a:rPr sz="2400">
                <a:solidFill>
                  <a:schemeClr val="bg1"/>
                </a:solidFill>
                <a:latin typeface="黑体" panose="02010609060101010101" charset="-122"/>
                <a:ea typeface="黑体" panose="02010609060101010101" charset="-122"/>
              </a:rPr>
              <a:t>“我真不知道宗教是什么……牧师告诉过我，宗教是这个，宗教是那个。等我离开这儿一个人过日子的时候，我也要把宗教问题仔细想一想。我要仔细想一想，牧师告诉我的话究竟对不对，对我合用不合用。”这是娜拉对宗教合理性的大胆质疑。</a:t>
            </a:r>
            <a:endParaRPr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sz="2400">
                <a:solidFill>
                  <a:schemeClr val="bg1"/>
                </a:solidFill>
                <a:latin typeface="黑体" panose="02010609060101010101" charset="-122"/>
                <a:ea typeface="黑体" panose="02010609060101010101" charset="-122"/>
              </a:rPr>
              <a:t>   </a:t>
            </a:r>
            <a:r>
              <a:rPr lang="zh-CN" sz="2400">
                <a:solidFill>
                  <a:schemeClr val="bg1"/>
                </a:solidFill>
                <a:latin typeface="黑体" panose="02010609060101010101" charset="-122"/>
                <a:ea typeface="黑体" panose="02010609060101010101" charset="-122"/>
              </a:rPr>
              <a:t>这</a:t>
            </a:r>
            <a:r>
              <a:rPr sz="2400">
                <a:solidFill>
                  <a:schemeClr val="bg1"/>
                </a:solidFill>
                <a:latin typeface="黑体" panose="02010609060101010101" charset="-122"/>
                <a:ea typeface="黑体" panose="02010609060101010101" charset="-122"/>
              </a:rPr>
              <a:t>已经远远超越了婚姻与家庭问题，</a:t>
            </a:r>
            <a:r>
              <a:rPr sz="2400">
                <a:solidFill>
                  <a:srgbClr val="FFFF00"/>
                </a:solidFill>
                <a:latin typeface="黑体" panose="02010609060101010101" charset="-122"/>
                <a:ea typeface="黑体" panose="02010609060101010101" charset="-122"/>
              </a:rPr>
              <a:t>是人的自由与权力的问题，</a:t>
            </a:r>
            <a:r>
              <a:rPr sz="2400">
                <a:solidFill>
                  <a:schemeClr val="bg1"/>
                </a:solidFill>
                <a:latin typeface="黑体" panose="02010609060101010101" charset="-122"/>
                <a:ea typeface="黑体" panose="02010609060101010101" charset="-122"/>
              </a:rPr>
              <a:t>娜拉反抗的不仅是传统的婚姻家庭道德，</a:t>
            </a:r>
            <a:r>
              <a:rPr lang="zh-CN" sz="2400">
                <a:solidFill>
                  <a:schemeClr val="bg1"/>
                </a:solidFill>
                <a:latin typeface="黑体" panose="02010609060101010101" charset="-122"/>
                <a:ea typeface="黑体" panose="02010609060101010101" charset="-122"/>
              </a:rPr>
              <a:t>更</a:t>
            </a:r>
            <a:r>
              <a:rPr sz="2400">
                <a:solidFill>
                  <a:schemeClr val="bg1"/>
                </a:solidFill>
                <a:latin typeface="黑体" panose="02010609060101010101" charset="-122"/>
                <a:ea typeface="黑体" panose="02010609060101010101" charset="-122"/>
              </a:rPr>
              <a:t>是西方社会的传统文化价值体系。</a:t>
            </a:r>
            <a:r>
              <a:rPr sz="2400">
                <a:solidFill>
                  <a:srgbClr val="FFFF00"/>
                </a:solidFill>
                <a:latin typeface="黑体" panose="02010609060101010101" charset="-122"/>
                <a:ea typeface="黑体" panose="02010609060101010101" charset="-122"/>
              </a:rPr>
              <a:t>娜拉的觉醒不仅是妇女的觉醒，更是人的觉醒。</a:t>
            </a:r>
            <a:endParaRPr sz="2400">
              <a:solidFill>
                <a:srgbClr val="FFFF00"/>
              </a:solidFill>
              <a:latin typeface="黑体" panose="02010609060101010101" charset="-122"/>
              <a:ea typeface="黑体" panose="02010609060101010101" charset="-122"/>
            </a:endParaRPr>
          </a:p>
        </p:txBody>
      </p:sp>
      <p:sp>
        <p:nvSpPr>
          <p:cNvPr id="3" name="矩形 2"/>
          <p:cNvSpPr/>
          <p:nvPr/>
        </p:nvSpPr>
        <p:spPr>
          <a:xfrm>
            <a:off x="2581793" y="1174981"/>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主题探究</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59865" y="2164715"/>
            <a:ext cx="886333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r>
              <a:rPr sz="2400">
                <a:solidFill>
                  <a:schemeClr val="bg1"/>
                </a:solidFill>
                <a:latin typeface="黑体" panose="02010609060101010101" charset="-122"/>
                <a:ea typeface="黑体" panose="02010609060101010101" charset="-122"/>
              </a:rPr>
              <a:t>海尔茂希望娜拉回心转意，但是结尾的关门声意味</a:t>
            </a:r>
            <a:r>
              <a:rPr lang="zh-CN" sz="2400">
                <a:solidFill>
                  <a:schemeClr val="bg1"/>
                </a:solidFill>
                <a:latin typeface="黑体" panose="02010609060101010101" charset="-122"/>
                <a:ea typeface="黑体" panose="02010609060101010101" charset="-122"/>
              </a:rPr>
              <a:t>着</a:t>
            </a:r>
            <a:r>
              <a:rPr sz="2400">
                <a:solidFill>
                  <a:schemeClr val="bg1"/>
                </a:solidFill>
                <a:latin typeface="黑体" panose="02010609060101010101" charset="-122"/>
                <a:ea typeface="黑体" panose="02010609060101010101" charset="-122"/>
              </a:rPr>
              <a:t>海尔茂期待的奇迹不过是一种幻想。娜拉出走后会怎么样呢？易卜生为我们画了一个伟大的问号，等待我们去解答。在娜拉的影响下，中国也涌现了大批具有娜拉精神的人物形象。中国的作家们结合中国的社会现实，为易卜生留下的问号写出了自己的解答。</a:t>
            </a:r>
            <a:endParaRPr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sz="2400">
                <a:solidFill>
                  <a:schemeClr val="bg1"/>
                </a:solidFill>
                <a:latin typeface="黑体" panose="02010609060101010101" charset="-122"/>
                <a:ea typeface="黑体" panose="02010609060101010101" charset="-122"/>
              </a:rPr>
              <a:t>    例如：《青春之歌》中的女主人公林道静</a:t>
            </a:r>
            <a:endParaRPr lang="zh-CN" sz="2400">
              <a:solidFill>
                <a:schemeClr val="bg1"/>
              </a:solidFill>
              <a:latin typeface="黑体" panose="02010609060101010101" charset="-122"/>
              <a:ea typeface="黑体" panose="02010609060101010101" charset="-122"/>
            </a:endParaRPr>
          </a:p>
        </p:txBody>
      </p:sp>
      <p:sp>
        <p:nvSpPr>
          <p:cNvPr id="3" name="矩形 2"/>
          <p:cNvSpPr/>
          <p:nvPr/>
        </p:nvSpPr>
        <p:spPr>
          <a:xfrm>
            <a:off x="2553853" y="1246101"/>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主题探究</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5400" y="2137410"/>
            <a:ext cx="951039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en-US" sz="2400">
                <a:solidFill>
                  <a:srgbClr val="F9FBFA"/>
                </a:solidFill>
                <a:latin typeface="黑体" panose="02010609060101010101" charset="-122"/>
                <a:ea typeface="黑体" panose="02010609060101010101" charset="-122"/>
                <a:cs typeface="黑体" panose="02010609060101010101" charset="-122"/>
              </a:rPr>
              <a:t>实际上</a:t>
            </a:r>
            <a:r>
              <a:rPr lang="zh-CN" altLang="en-US" sz="2400">
                <a:solidFill>
                  <a:srgbClr val="F9FBFA"/>
                </a:solidFill>
                <a:latin typeface="黑体" panose="02010609060101010101" charset="-122"/>
                <a:ea typeface="黑体" panose="02010609060101010101" charset="-122"/>
                <a:cs typeface="黑体" panose="02010609060101010101" charset="-122"/>
              </a:rPr>
              <a:t>，</a:t>
            </a:r>
            <a:r>
              <a:rPr lang="en-US" sz="2400">
                <a:solidFill>
                  <a:srgbClr val="F9FBFA"/>
                </a:solidFill>
                <a:latin typeface="黑体" panose="02010609060101010101" charset="-122"/>
                <a:ea typeface="黑体" panose="02010609060101010101" charset="-122"/>
                <a:cs typeface="黑体" panose="02010609060101010101" charset="-122"/>
              </a:rPr>
              <a:t>海尔茂和娜拉的关系是极不平等的。从生活习惯到思想情感，海尔茂都苛刻</a:t>
            </a:r>
            <a:r>
              <a:rPr lang="zh-CN" altLang="en-US" sz="2400">
                <a:solidFill>
                  <a:srgbClr val="F9FBFA"/>
                </a:solidFill>
                <a:latin typeface="黑体" panose="02010609060101010101" charset="-122"/>
                <a:ea typeface="黑体" panose="02010609060101010101" charset="-122"/>
                <a:cs typeface="黑体" panose="02010609060101010101" charset="-122"/>
              </a:rPr>
              <a:t>地</a:t>
            </a:r>
            <a:r>
              <a:rPr lang="en-US" sz="2400" err="1">
                <a:solidFill>
                  <a:srgbClr val="F9FBFA"/>
                </a:solidFill>
                <a:latin typeface="黑体" panose="02010609060101010101" charset="-122"/>
                <a:ea typeface="黑体" panose="02010609060101010101" charset="-122"/>
                <a:cs typeface="黑体" panose="02010609060101010101" charset="-122"/>
              </a:rPr>
              <a:t>控制着娜拉，只准妻子想丈夫所想，做丈夫允许做的事，而不允许有自己的想法。在经济上，娜拉也完全依附于丈夫</a:t>
            </a:r>
            <a:r>
              <a:rPr lang="en-US" sz="2400" smtClean="0">
                <a:solidFill>
                  <a:srgbClr val="F9FBFA"/>
                </a:solidFill>
                <a:latin typeface="黑体" panose="02010609060101010101" charset="-122"/>
                <a:ea typeface="黑体" panose="02010609060101010101" charset="-122"/>
                <a:cs typeface="黑体" panose="02010609060101010101" charset="-122"/>
              </a:rPr>
              <a:t>。</a:t>
            </a:r>
            <a:r>
              <a:rPr lang="en-US" sz="2400">
                <a:solidFill>
                  <a:srgbClr val="F9FBFA"/>
                </a:solidFill>
                <a:latin typeface="黑体" panose="02010609060101010101" charset="-122"/>
                <a:ea typeface="黑体" panose="02010609060101010101" charset="-122"/>
                <a:cs typeface="黑体" panose="02010609060101010101" charset="-122"/>
              </a:rPr>
              <a:t>花钱要经过丈夫的批准，还要接受丈夫的指责，比如“花大钱的”“不懂事的”“小撒谎的”等等。 </a:t>
            </a:r>
            <a:r>
              <a:rPr lang="en-US" sz="2665">
                <a:solidFill>
                  <a:srgbClr val="F9FBFA"/>
                </a:solidFill>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86843" y="114704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故事梗概</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59230" y="2784793"/>
            <a:ext cx="9272905" cy="12884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r>
              <a:rPr lang="en-US"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突转</a:t>
            </a:r>
            <a:r>
              <a:rPr lang="en-US"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和</a:t>
            </a:r>
            <a:r>
              <a:rPr lang="en-US" altLang="zh-CN"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发现</a:t>
            </a:r>
            <a:r>
              <a:rPr lang="en-US" altLang="zh-CN" sz="2800">
                <a:solidFill>
                  <a:schemeClr val="bg1"/>
                </a:solidFill>
                <a:latin typeface="黑体" panose="02010609060101010101" charset="-122"/>
                <a:ea typeface="黑体" panose="02010609060101010101" charset="-122"/>
              </a:rPr>
              <a:t>”</a:t>
            </a:r>
            <a:r>
              <a:rPr lang="zh-CN" altLang="en-US" sz="2800">
                <a:solidFill>
                  <a:schemeClr val="bg1"/>
                </a:solidFill>
                <a:latin typeface="黑体" panose="02010609060101010101" charset="-122"/>
                <a:ea typeface="黑体" panose="02010609060101010101" charset="-122"/>
              </a:rPr>
              <a:t>的戏剧手法对展现海尔茂和娜拉两个人物的形象起到了什么作用？</a:t>
            </a:r>
            <a:endParaRPr lang="zh-CN" altLang="en-US" sz="2800">
              <a:solidFill>
                <a:schemeClr val="bg1"/>
              </a:solidFill>
              <a:latin typeface="黑体" panose="02010609060101010101" charset="-122"/>
              <a:ea typeface="黑体" panose="02010609060101010101" charset="-122"/>
            </a:endParaRPr>
          </a:p>
        </p:txBody>
      </p:sp>
      <p:sp>
        <p:nvSpPr>
          <p:cNvPr id="3" name="矩形 2"/>
          <p:cNvSpPr/>
          <p:nvPr/>
        </p:nvSpPr>
        <p:spPr>
          <a:xfrm>
            <a:off x="2567823" y="1613131"/>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教学反馈</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59865" y="2234566"/>
            <a:ext cx="927290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r>
              <a:rPr lang="zh-CN" altLang="en-US" sz="2400">
                <a:solidFill>
                  <a:srgbClr val="FFFF00"/>
                </a:solidFill>
                <a:latin typeface="黑体" panose="02010609060101010101" charset="-122"/>
                <a:ea typeface="黑体" panose="02010609060101010101" charset="-122"/>
              </a:rPr>
              <a:t>海尔茂：</a:t>
            </a:r>
            <a:endParaRPr lang="zh-CN" altLang="en-US" sz="24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400">
                <a:solidFill>
                  <a:schemeClr val="bg1"/>
                </a:solidFill>
                <a:latin typeface="黑体" panose="02010609060101010101" charset="-122"/>
                <a:ea typeface="黑体" panose="02010609060101010101" charset="-122"/>
              </a:rPr>
              <a:t>    </a:t>
            </a:r>
            <a:r>
              <a:rPr lang="en-US" sz="2400">
                <a:solidFill>
                  <a:schemeClr val="bg1"/>
                </a:solidFill>
                <a:latin typeface="黑体" panose="02010609060101010101" charset="-122"/>
                <a:ea typeface="黑体" panose="02010609060101010101" charset="-122"/>
              </a:rPr>
              <a:t>随着两次收信带来的命运</a:t>
            </a:r>
            <a:r>
              <a:rPr lang="zh-CN" altLang="en-US" sz="2400">
                <a:solidFill>
                  <a:schemeClr val="bg1"/>
                </a:solidFill>
                <a:latin typeface="黑体" panose="02010609060101010101" charset="-122"/>
                <a:ea typeface="黑体" panose="02010609060101010101" charset="-122"/>
              </a:rPr>
              <a:t>的</a:t>
            </a:r>
            <a:r>
              <a:rPr lang="en-US" sz="2400">
                <a:solidFill>
                  <a:schemeClr val="bg1"/>
                </a:solidFill>
                <a:latin typeface="黑体" panose="02010609060101010101" charset="-122"/>
                <a:ea typeface="黑体" panose="02010609060101010101" charset="-122"/>
              </a:rPr>
              <a:t>“突转”</a:t>
            </a:r>
            <a:r>
              <a:rPr lang="zh-CN" altLang="en-US" sz="2400">
                <a:solidFill>
                  <a:schemeClr val="bg1"/>
                </a:solidFill>
                <a:latin typeface="黑体" panose="02010609060101010101" charset="-122"/>
                <a:ea typeface="黑体" panose="02010609060101010101" charset="-122"/>
              </a:rPr>
              <a:t>和</a:t>
            </a:r>
            <a:r>
              <a:rPr lang="en-US" altLang="zh-CN" sz="2400">
                <a:solidFill>
                  <a:schemeClr val="bg1"/>
                </a:solidFill>
                <a:latin typeface="黑体" panose="02010609060101010101" charset="-122"/>
                <a:ea typeface="黑体" panose="02010609060101010101" charset="-122"/>
              </a:rPr>
              <a:t>“</a:t>
            </a:r>
            <a:r>
              <a:rPr lang="zh-CN" altLang="en-US" sz="2400">
                <a:solidFill>
                  <a:schemeClr val="bg1"/>
                </a:solidFill>
                <a:latin typeface="黑体" panose="02010609060101010101" charset="-122"/>
                <a:ea typeface="黑体" panose="02010609060101010101" charset="-122"/>
              </a:rPr>
              <a:t>发现</a:t>
            </a:r>
            <a:r>
              <a:rPr lang="en-US" altLang="zh-CN" sz="2400">
                <a:solidFill>
                  <a:schemeClr val="bg1"/>
                </a:solidFill>
                <a:latin typeface="黑体" panose="02010609060101010101" charset="-122"/>
                <a:ea typeface="黑体" panose="02010609060101010101" charset="-122"/>
              </a:rPr>
              <a:t>”</a:t>
            </a:r>
            <a:r>
              <a:rPr lang="en-US" sz="2400">
                <a:solidFill>
                  <a:schemeClr val="bg1"/>
                </a:solidFill>
                <a:latin typeface="黑体" panose="02010609060101010101" charset="-122"/>
                <a:ea typeface="黑体" panose="02010609060101010101" charset="-122"/>
              </a:rPr>
              <a:t>，海尔茂的前后言行发生极大的转变，脉脉温情的面纱被揭开，他真实的性情被充分展现了出来。“突转”后的“变脸”，将他自私、虚伪、将妻子视为玩物的嘴脸揭露得淋漓尽致</a:t>
            </a:r>
            <a:r>
              <a:rPr lang="en-US" sz="2400" smtClean="0">
                <a:solidFill>
                  <a:schemeClr val="bg1"/>
                </a:solidFill>
                <a:latin typeface="黑体" panose="02010609060101010101" charset="-122"/>
                <a:ea typeface="黑体" panose="02010609060101010101" charset="-122"/>
              </a:rPr>
              <a:t>。</a:t>
            </a:r>
            <a:endParaRPr lang="en-US" sz="2400" smtClean="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endParaRPr lang="zh-CN" sz="2400">
              <a:solidFill>
                <a:schemeClr val="bg1"/>
              </a:solidFill>
              <a:latin typeface="黑体" panose="02010609060101010101" charset="-122"/>
              <a:ea typeface="黑体" panose="02010609060101010101" charset="-122"/>
            </a:endParaRPr>
          </a:p>
        </p:txBody>
      </p:sp>
      <p:sp>
        <p:nvSpPr>
          <p:cNvPr id="3" name="矩形 2"/>
          <p:cNvSpPr/>
          <p:nvPr/>
        </p:nvSpPr>
        <p:spPr>
          <a:xfrm>
            <a:off x="2652913" y="1213081"/>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教学反馈</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33500" y="1600835"/>
            <a:ext cx="927290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endParaRPr lang="en-US" sz="2400">
              <a:solidFill>
                <a:schemeClr val="bg1"/>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zh-CN" altLang="en-US" sz="2400">
                <a:solidFill>
                  <a:srgbClr val="FFFF00"/>
                </a:solidFill>
                <a:latin typeface="黑体" panose="02010609060101010101" charset="-122"/>
                <a:ea typeface="黑体" panose="02010609060101010101" charset="-122"/>
              </a:rPr>
              <a:t>娜拉：</a:t>
            </a:r>
            <a:endParaRPr lang="en-US" sz="2400">
              <a:solidFill>
                <a:srgbClr val="FFFF00"/>
              </a:solidFill>
              <a:latin typeface="黑体" panose="02010609060101010101" charset="-122"/>
              <a:ea typeface="黑体" panose="02010609060101010101" charset="-122"/>
            </a:endParaRPr>
          </a:p>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娜拉命运的“突转”正是“发现”了海尔茂读信后展现出来的真面目。在目睹了海尔茂几次“变脸”后，她获得了人格的觉醒，认清了自己婚姻的真面目。在“突转”前后，娜拉的言行变化非常大。她由不安、焦虑、</a:t>
            </a:r>
            <a:r>
              <a:rPr lang="en-US" sz="2400" smtClean="0">
                <a:solidFill>
                  <a:schemeClr val="bg1"/>
                </a:solidFill>
                <a:latin typeface="黑体" panose="02010609060101010101" charset="-122"/>
                <a:ea typeface="黑体" panose="02010609060101010101" charset="-122"/>
              </a:rPr>
              <a:t>充满悲伤，</a:t>
            </a:r>
            <a:r>
              <a:rPr lang="en-US" sz="2400">
                <a:solidFill>
                  <a:schemeClr val="bg1"/>
                </a:solidFill>
                <a:latin typeface="黑体" panose="02010609060101010101" charset="-122"/>
                <a:ea typeface="黑体" panose="02010609060101010101" charset="-122"/>
              </a:rPr>
              <a:t>转为冷静、理智、决然。</a:t>
            </a:r>
            <a:endParaRPr lang="zh-CN" sz="2400">
              <a:solidFill>
                <a:schemeClr val="bg1"/>
              </a:solidFill>
              <a:latin typeface="黑体" panose="02010609060101010101" charset="-122"/>
              <a:ea typeface="黑体" panose="02010609060101010101" charset="-122"/>
            </a:endParaRPr>
          </a:p>
        </p:txBody>
      </p:sp>
      <p:sp>
        <p:nvSpPr>
          <p:cNvPr id="3" name="矩形 2"/>
          <p:cNvSpPr/>
          <p:nvPr/>
        </p:nvSpPr>
        <p:spPr>
          <a:xfrm>
            <a:off x="2539883" y="1373101"/>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教学反馈</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59230" y="2691766"/>
            <a:ext cx="9272905"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r>
              <a:rPr sz="2400" err="1">
                <a:solidFill>
                  <a:schemeClr val="bg1"/>
                </a:solidFill>
                <a:latin typeface="黑体" panose="02010609060101010101" charset="-122"/>
                <a:ea typeface="黑体" panose="02010609060101010101" charset="-122"/>
              </a:rPr>
              <a:t>娜拉的出走是戏剧史上经典的一幕，很多人都曾设想过她出走后的结局。</a:t>
            </a:r>
            <a:r>
              <a:rPr sz="2400" err="1" smtClean="0">
                <a:solidFill>
                  <a:schemeClr val="bg1"/>
                </a:solidFill>
                <a:latin typeface="黑体" panose="02010609060101010101" charset="-122"/>
                <a:ea typeface="黑体" panose="02010609060101010101" charset="-122"/>
              </a:rPr>
              <a:t>你心中的娜拉</a:t>
            </a:r>
            <a:r>
              <a:rPr lang="zh-CN" sz="2400" err="1" smtClean="0">
                <a:solidFill>
                  <a:schemeClr val="bg1"/>
                </a:solidFill>
                <a:latin typeface="黑体" panose="02010609060101010101" charset="-122"/>
                <a:ea typeface="黑体" panose="02010609060101010101" charset="-122"/>
              </a:rPr>
              <a:t>未来会有怎样的生活境遇</a:t>
            </a:r>
            <a:r>
              <a:rPr sz="2400" err="1" smtClean="0">
                <a:solidFill>
                  <a:schemeClr val="bg1"/>
                </a:solidFill>
                <a:latin typeface="黑体" panose="02010609060101010101" charset="-122"/>
                <a:ea typeface="黑体" panose="02010609060101010101" charset="-122"/>
              </a:rPr>
              <a:t>呢</a:t>
            </a:r>
            <a:r>
              <a:rPr sz="2400" err="1">
                <a:solidFill>
                  <a:schemeClr val="bg1"/>
                </a:solidFill>
                <a:latin typeface="黑体" panose="02010609060101010101" charset="-122"/>
                <a:ea typeface="黑体" panose="02010609060101010101" charset="-122"/>
              </a:rPr>
              <a:t>？请大家续写</a:t>
            </a:r>
            <a:r>
              <a:rPr lang="zh-CN" sz="2400" err="1">
                <a:solidFill>
                  <a:schemeClr val="bg1"/>
                </a:solidFill>
                <a:latin typeface="黑体" panose="02010609060101010101" charset="-122"/>
                <a:ea typeface="黑体" panose="02010609060101010101" charset="-122"/>
              </a:rPr>
              <a:t>一段剧本，在你的剧本中，</a:t>
            </a:r>
            <a:r>
              <a:rPr sz="2400" err="1">
                <a:solidFill>
                  <a:schemeClr val="bg1"/>
                </a:solidFill>
                <a:latin typeface="黑体" panose="02010609060101010101" charset="-122"/>
                <a:ea typeface="黑体" panose="02010609060101010101" charset="-122"/>
              </a:rPr>
              <a:t>为</a:t>
            </a:r>
            <a:r>
              <a:rPr lang="zh-CN" sz="2400" err="1">
                <a:solidFill>
                  <a:schemeClr val="bg1"/>
                </a:solidFill>
                <a:latin typeface="黑体" panose="02010609060101010101" charset="-122"/>
                <a:ea typeface="黑体" panose="02010609060101010101" charset="-122"/>
              </a:rPr>
              <a:t>《玩偶之家》中的</a:t>
            </a:r>
            <a:r>
              <a:rPr sz="2400" err="1">
                <a:solidFill>
                  <a:schemeClr val="bg1"/>
                </a:solidFill>
                <a:latin typeface="黑体" panose="02010609060101010101" charset="-122"/>
                <a:ea typeface="黑体" panose="02010609060101010101" charset="-122"/>
              </a:rPr>
              <a:t>娜拉设计一个结局。</a:t>
            </a:r>
            <a:endParaRPr sz="2400">
              <a:solidFill>
                <a:schemeClr val="bg1"/>
              </a:solidFill>
              <a:latin typeface="黑体" panose="02010609060101010101" charset="-122"/>
              <a:ea typeface="黑体" panose="02010609060101010101" charset="-122"/>
            </a:endParaRPr>
          </a:p>
        </p:txBody>
      </p:sp>
      <p:sp>
        <p:nvSpPr>
          <p:cNvPr id="3" name="矩形 2"/>
          <p:cNvSpPr/>
          <p:nvPr/>
        </p:nvSpPr>
        <p:spPr>
          <a:xfrm>
            <a:off x="2590683" y="1484226"/>
            <a:ext cx="4526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课后作业</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459230" y="2691766"/>
            <a:ext cx="9272905"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chemeClr val="bg1"/>
                </a:solidFill>
                <a:latin typeface="黑体" panose="02010609060101010101" charset="-122"/>
                <a:ea typeface="黑体" panose="02010609060101010101" charset="-122"/>
              </a:rPr>
              <a:t>    </a:t>
            </a:r>
            <a:r>
              <a:rPr sz="2400">
                <a:solidFill>
                  <a:schemeClr val="bg1"/>
                </a:solidFill>
                <a:latin typeface="黑体" panose="02010609060101010101" charset="-122"/>
                <a:ea typeface="黑体" panose="02010609060101010101" charset="-122"/>
              </a:rPr>
              <a:t>有人说，戏剧是人类最高的能力。在戏剧里我们品味故事，在戏剧里我们也找寻自己。让我们走进戏剧，感受精彩，探寻人生的真谛。</a:t>
            </a:r>
            <a:endParaRPr sz="2400">
              <a:solidFill>
                <a:schemeClr val="bg1"/>
              </a:solidFill>
              <a:latin typeface="黑体" panose="02010609060101010101" charset="-122"/>
              <a:ea typeface="黑体" panose="02010609060101010101" charset="-122"/>
            </a:endParaRPr>
          </a:p>
        </p:txBody>
      </p:sp>
      <p:sp>
        <p:nvSpPr>
          <p:cNvPr id="3" name="矩形 2"/>
          <p:cNvSpPr/>
          <p:nvPr/>
        </p:nvSpPr>
        <p:spPr>
          <a:xfrm>
            <a:off x="2590683" y="1484226"/>
            <a:ext cx="40690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结束语</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pic>
        <p:nvPicPr>
          <p:cNvPr id="4" name="New picture"/>
          <p:cNvPicPr/>
          <p:nvPr/>
        </p:nvPicPr>
        <p:blipFill>
          <a:blip r:embed="rId2"/>
          <a:stretch>
            <a:fillRect/>
          </a:stretch>
        </p:blipFill>
        <p:spPr>
          <a:xfrm>
            <a:off x="11950700" y="12496800"/>
            <a:ext cx="317500" cy="241300"/>
          </a:xfrm>
          <a:prstGeom prst="cube">
            <a:avLst/>
          </a:prstGeom>
        </p:spPr>
      </p:pic>
    </p:spTree>
    <p:custDataLst>
      <p:tags r:id="rId4"/>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5400" y="2426018"/>
            <a:ext cx="9510395"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lang="en-US" sz="2400">
                <a:solidFill>
                  <a:srgbClr val="F9FBFA"/>
                </a:solidFill>
                <a:latin typeface="黑体" panose="02010609060101010101" charset="-122"/>
                <a:ea typeface="黑体" panose="02010609060101010101" charset="-122"/>
                <a:cs typeface="黑体" panose="02010609060101010101" charset="-122"/>
              </a:rPr>
              <a:t>娜拉曾在婚后的一年为了给生病的丈夫治病疗养，背地里伪造父亲的签名向银行职员柯洛克斯泰借了一笔钱，无意间犯了伪造字据罪。后来，海尔茂的病好了，娜拉瞒着丈夫做一些抄写的工作，悄悄把欠债还了。 </a:t>
            </a:r>
            <a:r>
              <a:rPr lang="en-US" sz="2665">
                <a:solidFill>
                  <a:srgbClr val="F9FBFA"/>
                </a:solidFill>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86843" y="114704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故事梗概</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19860" y="2551430"/>
            <a:ext cx="9351645"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多年后，海尔茂升职为银行经理，想辞退柯洛克斯泰。于是柯洛克斯泰立即私下要求娜拉为他求情，</a:t>
            </a:r>
            <a:r>
              <a:rPr sz="2400">
                <a:solidFill>
                  <a:schemeClr val="bg1"/>
                </a:solidFill>
                <a:latin typeface="黑体" panose="02010609060101010101" charset="-122"/>
                <a:ea typeface="黑体" panose="02010609060101010101" charset="-122"/>
                <a:cs typeface="黑体" panose="02010609060101010101" charset="-122"/>
              </a:rPr>
              <a:t>否则就公开娜拉借债和伪造字据的秘密。</a:t>
            </a:r>
            <a:r>
              <a:rPr sz="2400">
                <a:solidFill>
                  <a:srgbClr val="F9FBFA"/>
                </a:solidFill>
                <a:latin typeface="黑体" panose="02010609060101010101" charset="-122"/>
                <a:ea typeface="黑体" panose="02010609060101010101" charset="-122"/>
                <a:cs typeface="黑体" panose="02010609060101010101" charset="-122"/>
              </a:rPr>
              <a:t>可是，娜拉没能成功说服海尔茂，于是，</a:t>
            </a:r>
            <a:r>
              <a:rPr lang="zh-CN" sz="2400">
                <a:solidFill>
                  <a:srgbClr val="F9FBFA"/>
                </a:solidFill>
                <a:latin typeface="黑体" panose="02010609060101010101" charset="-122"/>
                <a:ea typeface="黑体" panose="02010609060101010101" charset="-122"/>
                <a:cs typeface="黑体" panose="02010609060101010101" charset="-122"/>
              </a:rPr>
              <a:t>柯</a:t>
            </a:r>
            <a:r>
              <a:rPr sz="2400">
                <a:solidFill>
                  <a:srgbClr val="F9FBFA"/>
                </a:solidFill>
                <a:latin typeface="黑体" panose="02010609060101010101" charset="-122"/>
                <a:ea typeface="黑体" panose="02010609060101010101" charset="-122"/>
                <a:cs typeface="黑体" panose="02010609060101010101" charset="-122"/>
              </a:rPr>
              <a:t>洛克斯泰就给海尔茂写了一封讹诈信，威胁将他妻子的丑事公之于众。</a:t>
            </a:r>
            <a:r>
              <a:rPr lang="en-US" sz="2400">
                <a:solidFill>
                  <a:srgbClr val="F9FBFA"/>
                </a:solidFill>
                <a:latin typeface="黑体" panose="02010609060101010101" charset="-122"/>
                <a:ea typeface="黑体" panose="02010609060101010101" charset="-122"/>
                <a:cs typeface="黑体" panose="02010609060101010101" charset="-122"/>
              </a:rPr>
              <a:t> </a:t>
            </a:r>
            <a:r>
              <a:rPr lang="en-US" sz="2665">
                <a:solidFill>
                  <a:srgbClr val="F9FBFA"/>
                </a:solidFill>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86843" y="122324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故事梗概</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48410" y="2137093"/>
            <a:ext cx="998283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教材中选取了剧作的第三幕，是全剧的高潮，也是结局。在这一幕开始，娜拉已经得知柯洛克斯泰寄出了讹诈信，她本想在海尔茂读到信之前，用自杀的方式来独自承担起责任，保护海尔茂。海尔茂看到这封信后，大发雷霆，</a:t>
            </a:r>
            <a:r>
              <a:rPr sz="2400" smtClean="0">
                <a:solidFill>
                  <a:srgbClr val="F9FBFA"/>
                </a:solidFill>
                <a:latin typeface="黑体" panose="02010609060101010101" charset="-122"/>
                <a:ea typeface="黑体" panose="02010609060101010101" charset="-122"/>
                <a:cs typeface="黑体" panose="02010609060101010101" charset="-122"/>
              </a:rPr>
              <a:t>一改</a:t>
            </a:r>
            <a:r>
              <a:rPr lang="zh-CN" sz="2400" smtClean="0">
                <a:solidFill>
                  <a:srgbClr val="F9FBFA"/>
                </a:solidFill>
                <a:latin typeface="黑体" panose="02010609060101010101" charset="-122"/>
                <a:ea typeface="黑体" panose="02010609060101010101" charset="-122"/>
                <a:cs typeface="黑体" panose="02010609060101010101" charset="-122"/>
              </a:rPr>
              <a:t>之前把妻子当作玩偶一般宠幸</a:t>
            </a:r>
            <a:r>
              <a:rPr sz="2400" smtClean="0">
                <a:solidFill>
                  <a:srgbClr val="F9FBFA"/>
                </a:solidFill>
                <a:latin typeface="黑体" panose="02010609060101010101" charset="-122"/>
                <a:ea typeface="黑体" panose="02010609060101010101" charset="-122"/>
                <a:cs typeface="黑体" panose="02010609060101010101" charset="-122"/>
              </a:rPr>
              <a:t>的态度</a:t>
            </a:r>
            <a:r>
              <a:rPr sz="2400">
                <a:solidFill>
                  <a:srgbClr val="F9FBFA"/>
                </a:solidFill>
                <a:latin typeface="黑体" panose="02010609060101010101" charset="-122"/>
                <a:ea typeface="黑体" panose="02010609060101010101" charset="-122"/>
                <a:cs typeface="黑体" panose="02010609060101010101" charset="-122"/>
              </a:rPr>
              <a:t>，大声责骂娜拉做了丢人现眼的事，害得自己名誉受损，遭人要挟，前途无望。</a:t>
            </a:r>
            <a:r>
              <a:rPr lang="en-US" sz="2665">
                <a:solidFill>
                  <a:srgbClr val="F9FBFA"/>
                </a:solidFill>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787148" y="127213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故事梗概</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48410" y="2425701"/>
            <a:ext cx="9982835"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就在这时，海尔茂又收到</a:t>
            </a:r>
            <a:r>
              <a:rPr lang="zh-CN" sz="2400">
                <a:solidFill>
                  <a:srgbClr val="F9FBFA"/>
                </a:solidFill>
                <a:latin typeface="黑体" panose="02010609060101010101" charset="-122"/>
                <a:ea typeface="黑体" panose="02010609060101010101" charset="-122"/>
                <a:cs typeface="黑体" panose="02010609060101010101" charset="-122"/>
              </a:rPr>
              <a:t>柯</a:t>
            </a:r>
            <a:r>
              <a:rPr sz="2400">
                <a:solidFill>
                  <a:srgbClr val="F9FBFA"/>
                </a:solidFill>
                <a:latin typeface="黑体" panose="02010609060101010101" charset="-122"/>
                <a:ea typeface="黑体" panose="02010609060101010101" charset="-122"/>
                <a:cs typeface="黑体" panose="02010609060101010101" charset="-122"/>
              </a:rPr>
              <a:t>洛克斯泰退还借据的和解信</a:t>
            </a:r>
            <a:r>
              <a:rPr lang="zh-CN" sz="2400">
                <a:solidFill>
                  <a:srgbClr val="F9FBFA"/>
                </a:solidFill>
                <a:latin typeface="黑体" panose="02010609060101010101" charset="-122"/>
                <a:ea typeface="黑体" panose="02010609060101010101" charset="-122"/>
                <a:cs typeface="黑体" panose="02010609060101010101" charset="-122"/>
              </a:rPr>
              <a:t>。</a:t>
            </a:r>
            <a:r>
              <a:rPr sz="2400">
                <a:solidFill>
                  <a:srgbClr val="F9FBFA"/>
                </a:solidFill>
                <a:latin typeface="黑体" panose="02010609060101010101" charset="-122"/>
                <a:ea typeface="黑体" panose="02010609060101010101" charset="-122"/>
                <a:cs typeface="黑体" panose="02010609060101010101" charset="-122"/>
              </a:rPr>
              <a:t>确认自己没事了的海尔茂又恢复了往日对娜拉的态度，宣称自己宽恕了娜拉，并表示自己会保护娜拉。娜拉看清了海尔茂的本质和自己在婚姻中“玩偶”的地位，毅然离家出走。</a:t>
            </a:r>
            <a:r>
              <a:rPr lang="en-US" sz="2400">
                <a:solidFill>
                  <a:srgbClr val="F9FBFA"/>
                </a:solidFill>
                <a:latin typeface="黑体" panose="02010609060101010101" charset="-122"/>
                <a:ea typeface="黑体" panose="02010609060101010101" charset="-122"/>
                <a:cs typeface="黑体" panose="02010609060101010101" charset="-122"/>
              </a:rPr>
              <a:t> </a:t>
            </a:r>
            <a:r>
              <a:rPr lang="en-US" sz="2665">
                <a:solidFill>
                  <a:srgbClr val="F9FBFA"/>
                </a:solidFill>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787148" y="127213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故事梗概</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4.xml><?xml version="1.0" encoding="utf-8"?>
<p:tagLst xmlns:p="http://schemas.openxmlformats.org/presentationml/2006/main">
  <p:tag name="AS_OS" val="Unix 3.10 unknown"/>
  <p:tag name="AS_RELEASE_DATE" val="2020.11.30"/>
  <p:tag name="AS_TITLE" val="Aspose.Slides for Java"/>
  <p:tag name="AS_VERSION" val="20.1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161</Paragraphs>
  <Slides>54</Slides>
  <Notes>2</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54</vt:i4>
      </vt:variant>
    </vt:vector>
  </HeadingPairs>
  <TitlesOfParts>
    <vt:vector baseType="lpstr" size="62">
      <vt:lpstr>Arial</vt:lpstr>
      <vt:lpstr>微软雅黑</vt:lpstr>
      <vt:lpstr>Wingdings</vt:lpstr>
      <vt:lpstr>Calibri Light</vt:lpstr>
      <vt:lpstr>Calibri</vt:lpstr>
      <vt:lpstr>黑体</vt:lpstr>
      <vt:lpstr>Helvetica Neue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2021-02-09T13:54:30.175</cp:lastPrinted>
  <dcterms:created xsi:type="dcterms:W3CDTF">2021-02-09T13:54:30Z</dcterms:created>
  <dcterms:modified xsi:type="dcterms:W3CDTF">2021-02-09T05:54:33Z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