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544" r:id="rId3"/>
    <p:sldId id="539" r:id="rId4"/>
    <p:sldId id="449" r:id="rId5"/>
    <p:sldId id="537" r:id="rId6"/>
    <p:sldId id="502" r:id="rId7"/>
    <p:sldId id="524" r:id="rId8"/>
    <p:sldId id="306" r:id="rId9"/>
    <p:sldId id="505" r:id="rId10"/>
    <p:sldId id="546" r:id="rId11"/>
    <p:sldId id="372" r:id="rId12"/>
    <p:sldId id="371" r:id="rId13"/>
    <p:sldId id="526" r:id="rId14"/>
    <p:sldId id="281" r:id="rId15"/>
    <p:sldId id="530" r:id="rId16"/>
    <p:sldId id="547" r:id="rId17"/>
    <p:sldId id="536" r:id="rId18"/>
    <p:sldId id="548" r:id="rId19"/>
    <p:sldId id="532" r:id="rId20"/>
    <p:sldId id="538" r:id="rId21"/>
    <p:sldId id="555" r:id="rId22"/>
    <p:sldId id="529" r:id="rId23"/>
    <p:sldId id="507" r:id="rId24"/>
    <p:sldId id="549" r:id="rId25"/>
  </p:sldIdLst>
  <p:sldSz cx="9144000" cy="6858000" type="screen4x3"/>
  <p:notesSz cx="6858000" cy="9144000"/>
  <p:defaultTextStyle>
    <a:defPPr>
      <a:defRPr lang="zh-CN"/>
    </a:defPPr>
    <a:lvl1pPr marL="0" lvl="0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ctr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66"/>
    <a:srgbClr val="800000"/>
    <a:srgbClr val="3333FF"/>
    <a:srgbClr val="FF0000"/>
    <a:srgbClr val="FF3300"/>
    <a:srgbClr val="0000FF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58" y="-84"/>
      </p:cViewPr>
      <p:guideLst>
        <p:guide orient="horz" pos="213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9副本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197100" y="3717925"/>
            <a:ext cx="6405563" cy="1108075"/>
          </a:xfrm>
        </p:spPr>
        <p:txBody>
          <a:bodyPr/>
          <a:lstStyle>
            <a:lvl1pPr algn="r"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197100" y="4940300"/>
            <a:ext cx="6400800" cy="72072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microsoft.com/office/2007/relationships/media" Target="file:///H:\&#32769;&#29579;&#65288;&#19978;&#35838;&#29992;&#65289;&#26368;&#26032;\&#29702;&#26597;&#24503;&#183;&#20811;&#33713;&#24503;&#26364;-&#31179;&#26085;&#31169;&#35821;.mp3" TargetMode="External"/><Relationship Id="rId2" Type="http://schemas.openxmlformats.org/officeDocument/2006/relationships/audio" Target="file:///H:\&#32769;&#29579;&#65288;&#19978;&#35838;&#29992;&#65289;&#26368;&#26032;\&#29702;&#26597;&#24503;&#183;&#20811;&#33713;&#24503;&#26364;-&#31179;&#26085;&#31169;&#35821;.mp3" TargetMode="Externa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file:///H:\&#32769;&#29579;&#65288;&#19978;&#35838;&#29992;&#65289;&#26368;&#26032;\&#36731;&#38899;&#20048;%20-%20&#31070;&#31192;&#22253;&#20043;&#27468;.mp3" TargetMode="External"/><Relationship Id="rId2" Type="http://schemas.openxmlformats.org/officeDocument/2006/relationships/audio" Target="file:///H:\&#32769;&#29579;&#65288;&#19978;&#35838;&#29992;&#65289;&#26368;&#26032;\&#36731;&#38899;&#20048;%20-%20&#31070;&#31192;&#22253;&#20043;&#27468;.mp3" TargetMode="External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3076" name="Picture 4" descr="u=687436651,1257000072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WordArt 5"/>
          <p:cNvSpPr>
            <a:spLocks noTextEdit="1"/>
          </p:cNvSpPr>
          <p:nvPr/>
        </p:nvSpPr>
        <p:spPr>
          <a:xfrm>
            <a:off x="381000" y="1828800"/>
            <a:ext cx="8458200" cy="3429000"/>
          </a:xfrm>
          <a:prstGeom prst="rect">
            <a:avLst/>
          </a:prstGeom>
        </p:spPr>
        <p:txBody>
          <a:bodyPr wrap="none" fromWordArt="1">
            <a:prstTxWarp prst="textArchUp">
              <a:avLst>
                <a:gd name="adj" fmla="val 11813627"/>
              </a:avLst>
            </a:prstTxWarp>
            <a:normAutofit/>
          </a:bodyPr>
          <a:p>
            <a:pPr algn="ctr" eaLnBrk="0" hangingPunct="0"/>
            <a:r>
              <a:rPr lang="zh-CN" altLang="en-US" sz="6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用心聆听语文花开的声音！</a:t>
            </a:r>
            <a:endParaRPr lang="zh-CN" altLang="en-US" sz="6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5013325" y="4306888"/>
            <a:ext cx="3107055" cy="11988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授课班级：七（</a:t>
            </a:r>
            <a:r>
              <a:rPr lang="en-US" altLang="zh-CN" sz="2400" b="1">
                <a:solidFill>
                  <a:srgbClr val="3333FF"/>
                </a:solidFill>
                <a:latin typeface="Arial" panose="020B0604020202020204" pitchFamily="34" charset="0"/>
              </a:rPr>
              <a:t>5</a:t>
            </a:r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）班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400" b="1" dirty="0">
                <a:solidFill>
                  <a:srgbClr val="3333FF"/>
                </a:solidFill>
                <a:latin typeface="Arial" panose="020B0604020202020204" pitchFamily="34" charset="0"/>
              </a:rPr>
              <a:t>执教老师：  叶军蓉</a:t>
            </a:r>
            <a:endParaRPr lang="zh-CN" altLang="en-US" sz="24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pic>
        <p:nvPicPr>
          <p:cNvPr id="66567" name="理查德·克莱德曼-秋日私语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53400" y="60198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5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56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2290" name="Text Box 7"/>
          <p:cNvSpPr txBox="1"/>
          <p:nvPr/>
        </p:nvSpPr>
        <p:spPr>
          <a:xfrm>
            <a:off x="381000" y="1447800"/>
            <a:ext cx="84137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4495800" y="533400"/>
            <a:ext cx="4191000" cy="5840413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76200" cmpd="tri">
            <a:solidFill>
              <a:srgbClr val="FF66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杨绛，本名杨季康，生于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1911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年，清华学者，一代才女，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著名作家、评论家、翻译家、学者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；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年度过10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岁生日，同年出版250万字的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《杨绛文集》；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译著有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堂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·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吉诃德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，她是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围城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作者钱钟书的夫人，他们夫妇都是建国初期中国最有学问的高级知识分子。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2" name="Picture 9" descr="杨绛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609600"/>
            <a:ext cx="3124200" cy="563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74613" y="685800"/>
            <a:ext cx="854075" cy="3200400"/>
          </a:xfrm>
          <a:prstGeom prst="rect">
            <a:avLst/>
          </a:prstGeom>
          <a:gradFill rotWithShape="0">
            <a:gsLst>
              <a:gs pos="0">
                <a:srgbClr val="FFCC00"/>
              </a:gs>
              <a:gs pos="50000">
                <a:schemeClr val="bg1"/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en-US" altLang="zh-CN" sz="4400" b="1" kern="1200" cap="none" spc="0" normalizeH="0" baseline="0" noProof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杨绛</a:t>
            </a:r>
            <a:r>
              <a:rPr kumimoji="0" lang="zh-CN" altLang="en-US" sz="4400" b="1" kern="1200" cap="none" spc="0" normalizeH="0" baseline="0" noProof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档案</a:t>
            </a:r>
            <a:endParaRPr kumimoji="0" lang="zh-CN" altLang="en-US" sz="4400" b="1" kern="1200" cap="none" spc="0" normalizeH="0" baseline="0" noProof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304800" y="1143000"/>
            <a:ext cx="8686800" cy="5262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1966年，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“文化大革命”爆发，</a:t>
            </a:r>
            <a:r>
              <a:rPr lang="zh-CN" altLang="en-US" sz="2800" b="1" dirty="0">
                <a:latin typeface="Arial" panose="020B0604020202020204" pitchFamily="34" charset="0"/>
              </a:rPr>
              <a:t>那是中国的一个荒唐的年代</a:t>
            </a:r>
            <a:r>
              <a:rPr lang="zh-CN" altLang="en-US" sz="2800" dirty="0">
                <a:latin typeface="Arial" panose="020B0604020202020204" pitchFamily="34" charset="0"/>
              </a:rPr>
              <a:t> ，</a:t>
            </a:r>
            <a:r>
              <a:rPr lang="zh-CN" altLang="en-US" sz="2800" b="1" dirty="0">
                <a:latin typeface="Arial" panose="020B0604020202020204" pitchFamily="34" charset="0"/>
              </a:rPr>
              <a:t>杨绛夫妇被打为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“反动学术权威”，</a:t>
            </a:r>
            <a:r>
              <a:rPr lang="zh-CN" altLang="en-US" sz="2800" b="1" dirty="0">
                <a:latin typeface="Arial" panose="020B0604020202020204" pitchFamily="34" charset="0"/>
              </a:rPr>
              <a:t>打入“牛鬼蛇神”的阵营，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戴高帽，挂木板，受批斗，</a:t>
            </a:r>
            <a:r>
              <a:rPr lang="zh-CN" altLang="en-US" sz="2800" b="1" dirty="0">
                <a:latin typeface="Arial" panose="020B0604020202020204" pitchFamily="34" charset="0"/>
              </a:rPr>
              <a:t>剃成阴阳头，被驱到大街上游行，最后被发配去扫厕所。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algn="l">
              <a:lnSpc>
                <a:spcPct val="12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</a:rPr>
              <a:t>1972年3月，钱钟书夫妇由干校回家，遭到了住在他们家的“革命男女”的毒打、迫害，被迫离家逃走，在外过了三年的流亡生活。更可悲的是杨绛的女婿因为不愿意无辜诬陷别人，最后被逼上吊自杀，“</a:t>
            </a:r>
            <a:r>
              <a:rPr lang="en-US" altLang="zh-CN" sz="2800" b="1" dirty="0">
                <a:latin typeface="Arial" panose="020B0604020202020204" pitchFamily="34" charset="0"/>
              </a:rPr>
              <a:t>文化大革命”期间，</a:t>
            </a:r>
            <a:r>
              <a:rPr lang="zh-CN" altLang="en-US" sz="2800" b="1" dirty="0">
                <a:latin typeface="Arial" panose="020B0604020202020204" pitchFamily="34" charset="0"/>
              </a:rPr>
              <a:t>杨绛一家人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受尽了蹂躏和屈辱。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5" name="Text Box 3"/>
          <p:cNvSpPr txBox="1"/>
          <p:nvPr/>
        </p:nvSpPr>
        <p:spPr>
          <a:xfrm>
            <a:off x="228600" y="304800"/>
            <a:ext cx="518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故事发生的背景：</a:t>
            </a:r>
            <a:endParaRPr lang="en-US" altLang="zh-CN" sz="36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6" name="WordArt 4"/>
          <p:cNvSpPr>
            <a:spLocks noTextEdit="1"/>
          </p:cNvSpPr>
          <p:nvPr/>
        </p:nvSpPr>
        <p:spPr>
          <a:xfrm rot="5400000">
            <a:off x="2514600" y="2133600"/>
            <a:ext cx="3581400" cy="2667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800" b="1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B2B2B2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活  命</a:t>
            </a:r>
            <a:endParaRPr lang="zh-CN" altLang="en-US" sz="4800" b="1" i="1">
              <a:ln w="9525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B2B2B2">
                    <a:alpha val="79999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7" name="Text Box 6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9" name="Rectangle 7"/>
          <p:cNvSpPr/>
          <p:nvPr/>
        </p:nvSpPr>
        <p:spPr>
          <a:xfrm>
            <a:off x="381000" y="1752600"/>
            <a:ext cx="8305800" cy="41227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5000"/>
              </a:lnSpc>
            </a:pPr>
            <a:r>
              <a:rPr lang="en-US" altLang="zh-CN" sz="4400" b="1" dirty="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、跳读课文，勾画出“老王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与“我”一家人交往的几件事。注意抓住人物和主要事件进行概括。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（温馨提示：可根据时间、地点的变化概括：谁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干什么）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35000"/>
              </a:lnSpc>
            </a:pP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思考讨论：这是一个</a:t>
            </a:r>
            <a:r>
              <a:rPr lang="zh-CN" altLang="en-US" sz="2800" b="1" u="sng" dirty="0">
                <a:solidFill>
                  <a:srgbClr val="0000FF"/>
                </a:solidFill>
                <a:latin typeface="Arial" panose="020B0604020202020204" pitchFamily="34" charset="0"/>
              </a:rPr>
              <a:t>          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的（老王、杨绛）。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35000"/>
              </a:lnSpc>
            </a:pPr>
            <a:r>
              <a:rPr lang="zh-CN" altLang="en-US" sz="3600" b="1" dirty="0">
                <a:latin typeface="Arial" panose="020B0604020202020204" pitchFamily="34" charset="0"/>
              </a:rPr>
              <a:t>       </a:t>
            </a:r>
            <a:endParaRPr lang="zh-CN" altLang="en-US" sz="3600" b="1" dirty="0">
              <a:latin typeface="Arial" panose="020B0604020202020204" pitchFamily="34" charset="0"/>
            </a:endParaRPr>
          </a:p>
        </p:txBody>
      </p:sp>
      <p:grpSp>
        <p:nvGrpSpPr>
          <p:cNvPr id="14339" name="Group 11"/>
          <p:cNvGrpSpPr/>
          <p:nvPr/>
        </p:nvGrpSpPr>
        <p:grpSpPr>
          <a:xfrm>
            <a:off x="-533400" y="381000"/>
            <a:ext cx="7924800" cy="762000"/>
            <a:chOff x="0" y="192"/>
            <a:chExt cx="4368" cy="624"/>
          </a:xfrm>
        </p:grpSpPr>
        <p:sp>
          <p:nvSpPr>
            <p:cNvPr id="38924" name="AutoShape 12"/>
            <p:cNvSpPr>
              <a:spLocks noChangeArrowheads="1"/>
            </p:cNvSpPr>
            <p:nvPr/>
          </p:nvSpPr>
          <p:spPr bwMode="auto">
            <a:xfrm>
              <a:off x="480" y="192"/>
              <a:ext cx="350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25" name="Text Box 13"/>
            <p:cNvSpPr txBox="1">
              <a:spLocks noChangeArrowheads="1"/>
            </p:cNvSpPr>
            <p:nvPr/>
          </p:nvSpPr>
          <p:spPr bwMode="auto">
            <a:xfrm>
              <a:off x="0" y="240"/>
              <a:ext cx="4368" cy="5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二、聆听老王与杨绛的</a:t>
              </a:r>
              <a:r>
                <a:rPr kumimoji="0" lang="zh-CN" altLang="en-US" sz="3600" b="1" kern="1200" cap="none" spc="0" normalizeH="0" baseline="0" noProof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故事</a:t>
              </a:r>
              <a:endParaRPr kumimoji="0" lang="en-US" altLang="zh-CN" sz="36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4340" name="Text Box 7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2" name="Text Box 8"/>
          <p:cNvSpPr txBox="1"/>
          <p:nvPr/>
        </p:nvSpPr>
        <p:spPr>
          <a:xfrm>
            <a:off x="422275" y="4090988"/>
            <a:ext cx="8416925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endParaRPr lang="zh-CN" altLang="en-US" dirty="0">
              <a:latin typeface="Arial" panose="020B0604020202020204" pitchFamily="34" charset="0"/>
            </a:endParaRPr>
          </a:p>
          <a:p>
            <a:pPr algn="l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9465" name="Rectangle 9"/>
          <p:cNvSpPr>
            <a:spLocks noGrp="1"/>
          </p:cNvSpPr>
          <p:nvPr/>
        </p:nvSpPr>
        <p:spPr>
          <a:xfrm>
            <a:off x="533400" y="4038600"/>
            <a:ext cx="7594600" cy="2574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10000"/>
              </a:lnSpc>
            </a:pPr>
            <a:r>
              <a:rPr lang="en-US" altLang="zh-CN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</a:t>
            </a:r>
            <a:r>
              <a:rPr lang="zh-CN" altLang="en-US" sz="2800" b="1" dirty="0">
                <a:solidFill>
                  <a:srgbClr val="FF0066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二）</a:t>
            </a:r>
            <a:r>
              <a:rPr lang="en-US" altLang="zh-CN" sz="2800" b="1" dirty="0">
                <a:solidFill>
                  <a:srgbClr val="0000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杨绛及家人对老王：</a:t>
            </a:r>
            <a:endParaRPr lang="zh-CN" altLang="en-US" sz="32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华文中宋" pitchFamily="2" charset="-122"/>
              </a:rPr>
              <a:t>（1）我们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itchFamily="2" charset="-122"/>
              </a:rPr>
              <a:t>常</a:t>
            </a:r>
            <a:r>
              <a:rPr lang="zh-CN" altLang="en-US" sz="2800" b="1" dirty="0">
                <a:latin typeface="Times New Roman" panose="02020603050405020304" pitchFamily="18" charset="0"/>
                <a:ea typeface="华文中宋" pitchFamily="2" charset="-122"/>
              </a:rPr>
              <a:t>坐老王的车，照顾他的生意。</a:t>
            </a:r>
            <a:endParaRPr lang="zh-CN" altLang="en-US" sz="28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华文中宋" pitchFamily="2" charset="-122"/>
              </a:rPr>
              <a:t>（2）“我”女儿给老王送鱼肝油。</a:t>
            </a:r>
            <a:endParaRPr lang="zh-CN" altLang="en-US" sz="28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2800" b="1" dirty="0">
                <a:latin typeface="Times New Roman" panose="02020603050405020304" pitchFamily="18" charset="0"/>
                <a:ea typeface="华文中宋" pitchFamily="2" charset="-122"/>
              </a:rPr>
              <a:t>（3）“我”对老王嘘寒问暖。</a:t>
            </a:r>
            <a:endParaRPr lang="zh-CN" altLang="en-US" sz="2800" b="1" dirty="0">
              <a:latin typeface="Times New Roman" panose="02020603050405020304" pitchFamily="18" charset="0"/>
              <a:ea typeface="华文中宋" pitchFamily="2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一个</a:t>
            </a:r>
            <a:r>
              <a:rPr lang="zh-CN" altLang="en-US" sz="3200" b="1" u="sng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                                    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的杨绛。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75" name="Text Box 19"/>
          <p:cNvSpPr txBox="1"/>
          <p:nvPr/>
        </p:nvSpPr>
        <p:spPr>
          <a:xfrm>
            <a:off x="1447800" y="5943600"/>
            <a:ext cx="5715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善良，同情、关爱不幸者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76" name="Rectangle 20"/>
          <p:cNvSpPr>
            <a:spLocks noGrp="1"/>
          </p:cNvSpPr>
          <p:nvPr>
            <p:ph idx="1"/>
          </p:nvPr>
        </p:nvSpPr>
        <p:spPr>
          <a:xfrm>
            <a:off x="533400" y="1371600"/>
            <a:ext cx="8077200" cy="2117725"/>
          </a:xfrm>
          <a:ln/>
        </p:spPr>
        <p:txBody>
          <a:bodyPr vert="horz" wrap="square" lIns="91440" tIns="45720" rIns="91440" bIns="45720" anchor="t">
            <a:spAutoFit/>
          </a:bodyPr>
          <a:p>
            <a:pPr marL="0" indent="0" eaLnBrk="1" hangingPunct="1">
              <a:buNone/>
            </a:pPr>
            <a:r>
              <a:rPr lang="zh-CN" altLang="en-US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（一）老王对杨绛：</a:t>
            </a:r>
            <a:endParaRPr lang="zh-CN" altLang="en-US" sz="3200" b="1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（1）老王送的冰比他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前任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送的大一倍，冰价相等。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（2）老王送钱先生上医院，不愿收钱。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（3）老王给“我”家送鸡蛋和香油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78" name="Text Box 22"/>
          <p:cNvSpPr txBox="1"/>
          <p:nvPr/>
        </p:nvSpPr>
        <p:spPr>
          <a:xfrm>
            <a:off x="2057400" y="3429000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善良、知恩图报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79" name="Rectangle 23"/>
          <p:cNvSpPr/>
          <p:nvPr/>
        </p:nvSpPr>
        <p:spPr>
          <a:xfrm>
            <a:off x="685800" y="3505200"/>
            <a:ext cx="69326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</a:t>
            </a:r>
            <a:r>
              <a:rPr lang="zh-CN" altLang="en-US" sz="3200" b="1" u="sng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的老王。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368" name="Group 24"/>
          <p:cNvGrpSpPr/>
          <p:nvPr/>
        </p:nvGrpSpPr>
        <p:grpSpPr>
          <a:xfrm>
            <a:off x="-533400" y="228600"/>
            <a:ext cx="7467600" cy="698136"/>
            <a:chOff x="0" y="192"/>
            <a:chExt cx="4368" cy="635"/>
          </a:xfrm>
        </p:grpSpPr>
        <p:sp>
          <p:nvSpPr>
            <p:cNvPr id="19481" name="AutoShape 25"/>
            <p:cNvSpPr>
              <a:spLocks noChangeArrowheads="1"/>
            </p:cNvSpPr>
            <p:nvPr/>
          </p:nvSpPr>
          <p:spPr bwMode="auto">
            <a:xfrm>
              <a:off x="480" y="192"/>
              <a:ext cx="3503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482" name="Text Box 26"/>
            <p:cNvSpPr txBox="1">
              <a:spLocks noChangeArrowheads="1"/>
            </p:cNvSpPr>
            <p:nvPr/>
          </p:nvSpPr>
          <p:spPr bwMode="auto">
            <a:xfrm>
              <a:off x="0" y="240"/>
              <a:ext cx="4368" cy="58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二、聆听老王与杨绛的</a:t>
              </a:r>
              <a:r>
                <a:rPr kumimoji="0" lang="zh-CN" altLang="en-US" sz="3600" b="1" kern="1200" cap="none" spc="0" normalizeH="0" baseline="0" noProof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故事</a:t>
              </a:r>
              <a:endParaRPr kumimoji="0" lang="en-US" altLang="zh-CN" sz="36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6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6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76">
                                            <p:txEl>
                                              <p:charRg st="1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6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76">
                                            <p:txEl>
                                              <p:charRg st="34" end="5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>
                                            <p:txEl>
                                              <p:charRg st="5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76">
                                            <p:txEl>
                                              <p:charRg st="5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76">
                                            <p:txEl>
                                              <p:charRg st="53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34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14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51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66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66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66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66" end="11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465">
                                            <p:txEl>
                                              <p:charRg st="66" end="1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 build="p"/>
      <p:bldP spid="19475" grpId="0" bldLvl="0"/>
      <p:bldP spid="19478" grpId="0" bldLvl="0"/>
      <p:bldP spid="1947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Text Box 9"/>
          <p:cNvSpPr txBox="1"/>
          <p:nvPr/>
        </p:nvSpPr>
        <p:spPr>
          <a:xfrm>
            <a:off x="228600" y="1524000"/>
            <a:ext cx="8413750" cy="33258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　　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       请同学们自由朗读</a:t>
            </a:r>
            <a:r>
              <a:rPr lang="en-US" altLang="zh-CN" sz="3200" b="1" dirty="0">
                <a:solidFill>
                  <a:srgbClr val="0000FF"/>
                </a:solidFill>
                <a:latin typeface="Arial" panose="020B0604020202020204" pitchFamily="34" charset="0"/>
              </a:rPr>
              <a:t>8—16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段，勾画你最感动的细节。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（温馨提示：从修辞、人物描写方法、炼字等角度进行赏析。 ）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grpSp>
        <p:nvGrpSpPr>
          <p:cNvPr id="16387" name="Group 10"/>
          <p:cNvGrpSpPr/>
          <p:nvPr/>
        </p:nvGrpSpPr>
        <p:grpSpPr>
          <a:xfrm>
            <a:off x="-533400" y="381000"/>
            <a:ext cx="7239000" cy="762000"/>
            <a:chOff x="0" y="192"/>
            <a:chExt cx="4368" cy="624"/>
          </a:xfrm>
        </p:grpSpPr>
        <p:sp>
          <p:nvSpPr>
            <p:cNvPr id="44043" name="AutoShape 11"/>
            <p:cNvSpPr>
              <a:spLocks noChangeArrowheads="1"/>
            </p:cNvSpPr>
            <p:nvPr/>
          </p:nvSpPr>
          <p:spPr bwMode="auto">
            <a:xfrm>
              <a:off x="480" y="192"/>
              <a:ext cx="350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044" name="Text Box 12"/>
            <p:cNvSpPr txBox="1">
              <a:spLocks noChangeArrowheads="1"/>
            </p:cNvSpPr>
            <p:nvPr/>
          </p:nvSpPr>
          <p:spPr bwMode="auto">
            <a:xfrm>
              <a:off x="0" y="240"/>
              <a:ext cx="4368" cy="5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三、感受老王与杨绛的</a:t>
              </a:r>
              <a:r>
                <a:rPr kumimoji="0" lang="zh-CN" altLang="en-US" sz="3600" b="1" kern="1200" cap="none" spc="0" normalizeH="0" baseline="0" noProof="0" smtClean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善良</a:t>
              </a:r>
              <a:endParaRPr kumimoji="0" lang="en-US" altLang="zh-CN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16388" name="Text Box 7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amond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Text Box 2"/>
          <p:cNvSpPr txBox="1"/>
          <p:nvPr/>
        </p:nvSpPr>
        <p:spPr>
          <a:xfrm>
            <a:off x="304800" y="3733800"/>
            <a:ext cx="8413750" cy="120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　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、我强笑说：“老王，这么新鲜的大鸡蛋，都给我们吃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?”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7411" name="Text Box 6"/>
          <p:cNvSpPr txBox="1"/>
          <p:nvPr/>
        </p:nvSpPr>
        <p:spPr>
          <a:xfrm>
            <a:off x="381000" y="457200"/>
            <a:ext cx="8763000" cy="124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5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　  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、我在家听到打门，开门看见老王直僵僵地镶嵌在门框里。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1687" name="Text Box 7"/>
          <p:cNvSpPr txBox="1"/>
          <p:nvPr/>
        </p:nvSpPr>
        <p:spPr>
          <a:xfrm>
            <a:off x="381000" y="4953000"/>
            <a:ext cx="8382000" cy="115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25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“强笑”</a:t>
            </a:r>
            <a:r>
              <a:rPr lang="zh-CN" altLang="en-US" sz="2800" b="1" dirty="0">
                <a:latin typeface="Arial" panose="020B0604020202020204" pitchFamily="34" charset="0"/>
              </a:rPr>
              <a:t>准确含蓄，表达出老王病成这样，还拿东西来谢我，“我”心里有说不出的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酸楚和感动</a:t>
            </a:r>
            <a:r>
              <a:rPr lang="zh-CN" altLang="en-US" sz="2800" b="1" dirty="0">
                <a:latin typeface="Arial" panose="020B0604020202020204" pitchFamily="34" charset="0"/>
              </a:rPr>
              <a:t>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1688" name="Text Box 8"/>
          <p:cNvSpPr txBox="1"/>
          <p:nvPr/>
        </p:nvSpPr>
        <p:spPr>
          <a:xfrm>
            <a:off x="6477000" y="547688"/>
            <a:ext cx="23272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直僵僵地镶嵌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71689" name="Text Box 9"/>
          <p:cNvSpPr txBox="1"/>
          <p:nvPr/>
        </p:nvSpPr>
        <p:spPr>
          <a:xfrm>
            <a:off x="1768475" y="38100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</a:rPr>
              <a:t>强笑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71690" name="Text Box 10"/>
          <p:cNvSpPr txBox="1"/>
          <p:nvPr/>
        </p:nvSpPr>
        <p:spPr>
          <a:xfrm>
            <a:off x="533400" y="1752600"/>
            <a:ext cx="8077200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25000"/>
              </a:lnSpc>
            </a:pPr>
            <a:r>
              <a:rPr lang="zh-CN" altLang="en-US" sz="2800" b="1" dirty="0"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“直僵僵地镶嵌”</a:t>
            </a:r>
            <a:r>
              <a:rPr lang="zh-CN" altLang="en-US" sz="2800" b="1" dirty="0">
                <a:latin typeface="Arial" panose="020B0604020202020204" pitchFamily="34" charset="0"/>
              </a:rPr>
              <a:t>是人物的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动作</a:t>
            </a:r>
            <a:r>
              <a:rPr lang="zh-CN" altLang="en-US" sz="2800" b="1" dirty="0">
                <a:latin typeface="Arial" panose="020B0604020202020204" pitchFamily="34" charset="0"/>
              </a:rPr>
              <a:t>描写，运用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夸张</a:t>
            </a:r>
            <a:r>
              <a:rPr lang="zh-CN" altLang="en-US" sz="2800" b="1" dirty="0">
                <a:latin typeface="Arial" panose="020B0604020202020204" pitchFamily="34" charset="0"/>
              </a:rPr>
              <a:t>的修辞手法，形象地刻画了老王身体虚弱、僵直，行动艰难，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暗示</a:t>
            </a:r>
            <a:r>
              <a:rPr lang="zh-CN" altLang="en-US" sz="2800" b="1" dirty="0">
                <a:latin typeface="Arial" panose="020B0604020202020204" pitchFamily="34" charset="0"/>
              </a:rPr>
              <a:t>人物不久将离开人世。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7416" name="Text Box 9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7" grpId="0"/>
      <p:bldP spid="71688" grpId="0"/>
      <p:bldP spid="71689" grpId="0"/>
      <p:bldP spid="716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0194" name="Text Box 18"/>
          <p:cNvSpPr txBox="1"/>
          <p:nvPr/>
        </p:nvSpPr>
        <p:spPr>
          <a:xfrm>
            <a:off x="228600" y="1062038"/>
            <a:ext cx="8610600" cy="5033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  “那是一个幸运的人对一个不幸者的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愧怍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。”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algn="l">
              <a:lnSpc>
                <a:spcPct val="70000"/>
              </a:lnSpc>
            </a:pPr>
            <a:r>
              <a:rPr lang="en-US" altLang="zh-CN" sz="3200" b="1" dirty="0">
                <a:latin typeface="Arial" panose="020B0604020202020204" pitchFamily="34" charset="0"/>
              </a:rPr>
              <a:t>   </a:t>
            </a:r>
            <a:r>
              <a:rPr lang="en-US" altLang="zh-CN" sz="800" b="1" dirty="0">
                <a:latin typeface="Arial" panose="020B0604020202020204" pitchFamily="34" charset="0"/>
              </a:rPr>
              <a:t>  </a:t>
            </a:r>
            <a:endParaRPr lang="en-US" altLang="zh-CN" sz="800" b="1" dirty="0">
              <a:latin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3200" b="1" dirty="0">
                <a:latin typeface="Arial" panose="020B0604020202020204" pitchFamily="34" charset="0"/>
              </a:rPr>
              <a:t>     </a:t>
            </a: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、老王来的时候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没有请他进来</a:t>
            </a:r>
            <a:r>
              <a:rPr lang="zh-CN" altLang="en-US" sz="2800" b="1" dirty="0">
                <a:latin typeface="Arial" panose="020B0604020202020204" pitchFamily="34" charset="0"/>
              </a:rPr>
              <a:t>，老王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离开没下楼送他</a:t>
            </a:r>
            <a:r>
              <a:rPr lang="zh-CN" altLang="en-US" sz="2800" b="1" dirty="0">
                <a:latin typeface="Arial" panose="020B0604020202020204" pitchFamily="34" charset="0"/>
              </a:rPr>
              <a:t>而“愧”；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      2</a:t>
            </a:r>
            <a:r>
              <a:rPr lang="zh-CN" altLang="en-US" sz="2800" b="1" dirty="0">
                <a:latin typeface="Arial" panose="020B0604020202020204" pitchFamily="34" charset="0"/>
              </a:rPr>
              <a:t>、对老王的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关爱还很不够</a:t>
            </a:r>
            <a:r>
              <a:rPr lang="zh-CN" altLang="en-US" sz="2800" b="1" dirty="0">
                <a:latin typeface="Arial" panose="020B0604020202020204" pitchFamily="34" charset="0"/>
              </a:rPr>
              <a:t>，为他做得太少而“愧”；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      3</a:t>
            </a:r>
            <a:r>
              <a:rPr lang="zh-CN" altLang="en-US" sz="2800" b="1" dirty="0">
                <a:latin typeface="Arial" panose="020B0604020202020204" pitchFamily="34" charset="0"/>
              </a:rPr>
              <a:t>、我对自己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不曾真正了解老王的心意</a:t>
            </a:r>
            <a:r>
              <a:rPr lang="zh-CN" altLang="en-US" sz="2800" b="1" dirty="0">
                <a:latin typeface="Arial" panose="020B0604020202020204" pitchFamily="34" charset="0"/>
              </a:rPr>
              <a:t>没有给他足够的温暖而“愧”；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b="1" dirty="0">
                <a:latin typeface="Arial" panose="020B0604020202020204" pitchFamily="34" charset="0"/>
              </a:rPr>
              <a:t>      ……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18435" name="Text Box 7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8436" name="Group 10"/>
          <p:cNvGrpSpPr/>
          <p:nvPr/>
        </p:nvGrpSpPr>
        <p:grpSpPr>
          <a:xfrm>
            <a:off x="-533400" y="228600"/>
            <a:ext cx="7239000" cy="811213"/>
            <a:chOff x="0" y="192"/>
            <a:chExt cx="4368" cy="624"/>
          </a:xfrm>
        </p:grpSpPr>
        <p:sp>
          <p:nvSpPr>
            <p:cNvPr id="44043" name="AutoShape 11"/>
            <p:cNvSpPr>
              <a:spLocks noChangeArrowheads="1"/>
            </p:cNvSpPr>
            <p:nvPr/>
          </p:nvSpPr>
          <p:spPr bwMode="auto">
            <a:xfrm>
              <a:off x="480" y="192"/>
              <a:ext cx="350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044" name="Text Box 12"/>
            <p:cNvSpPr txBox="1">
              <a:spLocks noChangeArrowheads="1"/>
            </p:cNvSpPr>
            <p:nvPr/>
          </p:nvSpPr>
          <p:spPr bwMode="auto">
            <a:xfrm>
              <a:off x="0" y="241"/>
              <a:ext cx="4368" cy="4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三、感受老王与杨绛的</a:t>
              </a:r>
              <a:r>
                <a:rPr kumimoji="0" lang="zh-CN" altLang="en-US" sz="3600" b="1" kern="1200" cap="none" spc="0" normalizeH="0" baseline="0" noProof="0" smtClean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善良</a:t>
              </a:r>
              <a:endParaRPr kumimoji="0" lang="en-US" altLang="zh-CN" sz="3600" b="1" kern="1200" cap="none" spc="0" normalizeH="0" baseline="0" noProof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019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>
                                            <p:txEl>
                                              <p:charRg st="23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50194">
                                            <p:txEl>
                                              <p:charRg st="23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>
                                            <p:txEl>
                                              <p:charRg st="29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0194">
                                            <p:txEl>
                                              <p:charRg st="29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>
                                            <p:txEl>
                                              <p:charRg st="64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50194">
                                            <p:txEl>
                                              <p:charRg st="64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>
                                            <p:txEl>
                                              <p:charRg st="95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50194">
                                            <p:txEl>
                                              <p:charRg st="95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>
                                            <p:txEl>
                                              <p:charRg st="133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50194">
                                            <p:txEl>
                                              <p:charRg st="133" end="1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-152400" y="2209800"/>
            <a:ext cx="91821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</a:rPr>
              <a:t>“那是一个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</a:rPr>
              <a:t>幸运的人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</a:rPr>
              <a:t>对一个不幸者的愧怍。”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sp>
        <p:nvSpPr>
          <p:cNvPr id="19459" name="Text Box 6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Group 2"/>
          <p:cNvGrpSpPr/>
          <p:nvPr/>
        </p:nvGrpSpPr>
        <p:grpSpPr>
          <a:xfrm>
            <a:off x="-152400" y="304800"/>
            <a:ext cx="7315200" cy="828675"/>
            <a:chOff x="0" y="0"/>
            <a:chExt cx="2592" cy="624"/>
          </a:xfrm>
        </p:grpSpPr>
        <p:sp>
          <p:nvSpPr>
            <p:cNvPr id="46083" name="AutoShape 3"/>
            <p:cNvSpPr>
              <a:spLocks noChangeArrowheads="1"/>
            </p:cNvSpPr>
            <p:nvPr/>
          </p:nvSpPr>
          <p:spPr bwMode="auto">
            <a:xfrm>
              <a:off x="144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486" name="Text Box 4"/>
            <p:cNvSpPr txBox="1"/>
            <p:nvPr/>
          </p:nvSpPr>
          <p:spPr>
            <a:xfrm>
              <a:off x="0" y="48"/>
              <a:ext cx="2016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四、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走近</a:t>
              </a:r>
              <a:r>
                <a:rPr lang="zh-CN" altLang="en-US" sz="36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高贵的生命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487" name="Picture 5" descr="ni_png_114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64" y="48"/>
              <a:ext cx="528" cy="5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3" name="Text Box 7"/>
          <p:cNvSpPr txBox="1"/>
          <p:nvPr/>
        </p:nvSpPr>
        <p:spPr>
          <a:xfrm>
            <a:off x="228600" y="1600200"/>
            <a:ext cx="8915400" cy="43592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8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用生命温暖生命</a:t>
            </a:r>
            <a:endParaRPr lang="zh-CN" altLang="en-US" sz="80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8000" b="1" dirty="0">
                <a:solidFill>
                  <a:srgbClr val="FF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用善良体验善良</a:t>
            </a:r>
            <a:endParaRPr lang="zh-CN" altLang="en-US" sz="8000" b="1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endParaRPr lang="zh-CN" altLang="en-US" sz="6600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Text Box 8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152400" y="228600"/>
            <a:ext cx="5486400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507" name="Text Box 6"/>
          <p:cNvSpPr txBox="1"/>
          <p:nvPr/>
        </p:nvSpPr>
        <p:spPr>
          <a:xfrm>
            <a:off x="381000" y="304800"/>
            <a:ext cx="533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智情拓展：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为老王写颁奖词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  <p:pic>
        <p:nvPicPr>
          <p:cNvPr id="21508" name="Picture 9" descr="7aeb11cb33251f5649593eeed1_560"/>
          <p:cNvPicPr>
            <a:picLocks noChangeAspect="1"/>
          </p:cNvPicPr>
          <p:nvPr/>
        </p:nvPicPr>
        <p:blipFill>
          <a:blip r:embed="rId1"/>
          <a:srcRect r="50000"/>
          <a:stretch>
            <a:fillRect/>
          </a:stretch>
        </p:blipFill>
        <p:spPr>
          <a:xfrm>
            <a:off x="6019800" y="152400"/>
            <a:ext cx="22098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7" name="Rectangle 11"/>
          <p:cNvSpPr>
            <a:spLocks noChangeArrowheads="1"/>
          </p:cNvSpPr>
          <p:nvPr/>
        </p:nvSpPr>
        <p:spPr bwMode="auto">
          <a:xfrm>
            <a:off x="4876800" y="1676400"/>
            <a:ext cx="4114800" cy="446087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76200" cmpd="tri">
            <a:solidFill>
              <a:srgbClr val="FF66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_____________________________________________________________________________________________________________________    </a:t>
            </a:r>
            <a:endParaRPr kumimoji="0" lang="en-US" altLang="zh-CN" sz="3200" b="1" i="0" u="sng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510" name="Text Box 14"/>
          <p:cNvSpPr txBox="1"/>
          <p:nvPr/>
        </p:nvSpPr>
        <p:spPr>
          <a:xfrm>
            <a:off x="304800" y="1524000"/>
            <a:ext cx="4114800" cy="454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</a:rPr>
              <a:t>方法指导：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/>
            <a:r>
              <a:rPr lang="en-US" altLang="zh-CN" sz="2000" b="1" dirty="0">
                <a:latin typeface="Arial" panose="020B0604020202020204" pitchFamily="34" charset="0"/>
              </a:rPr>
              <a:t>      </a:t>
            </a:r>
            <a:r>
              <a:rPr lang="en-US" altLang="zh-CN" sz="2800" b="1" dirty="0">
                <a:latin typeface="Arial" panose="020B0604020202020204" pitchFamily="34" charset="0"/>
              </a:rPr>
              <a:t>1</a:t>
            </a:r>
            <a:r>
              <a:rPr lang="zh-CN" altLang="en-US" sz="2800" b="1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一称呼：</a:t>
            </a:r>
            <a:r>
              <a:rPr lang="zh-CN" altLang="en-US" sz="2800" b="1" dirty="0">
                <a:latin typeface="Arial" panose="020B0604020202020204" pitchFamily="34" charset="0"/>
              </a:rPr>
              <a:t>第三人称：他、她，这样角度评价会更客观，更切实，更公允。 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algn="l"/>
            <a:r>
              <a:rPr lang="en-US" altLang="zh-CN" sz="2800" b="1" dirty="0">
                <a:latin typeface="Arial" panose="020B0604020202020204" pitchFamily="34" charset="0"/>
              </a:rPr>
              <a:t>     2</a:t>
            </a:r>
            <a:r>
              <a:rPr lang="zh-CN" altLang="en-US" sz="2800" b="1" dirty="0">
                <a:latin typeface="Arial" panose="020B0604020202020204" pitchFamily="34" charset="0"/>
              </a:rPr>
              <a:t>、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</a:rPr>
              <a:t>两步骤：</a:t>
            </a:r>
            <a:endParaRPr lang="zh-CN" altLang="en-US" sz="3200" b="1" dirty="0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</a:rPr>
              <a:t>第一步：用准确简明语句概述人物感人生平、事迹。</a:t>
            </a:r>
            <a:endParaRPr lang="zh-CN" altLang="en-US" sz="2800" b="1" dirty="0">
              <a:latin typeface="Arial" panose="020B0604020202020204" pitchFamily="34" charset="0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</a:rPr>
              <a:t>第二步：用准确生动的语句评价人物高尚品格。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21511" name="Text Box 8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51" name="Picture 7" descr="43514146061238785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048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2" name="Picture 8" descr="MAIN201211151313413221739461981"/>
          <p:cNvPicPr>
            <a:picLocks noChangeAspect="1"/>
          </p:cNvPicPr>
          <p:nvPr/>
        </p:nvPicPr>
        <p:blipFill>
          <a:blip r:embed="rId2"/>
          <a:srcRect l="16327" r="16327"/>
          <a:stretch>
            <a:fillRect/>
          </a:stretch>
        </p:blipFill>
        <p:spPr>
          <a:xfrm>
            <a:off x="3124200" y="0"/>
            <a:ext cx="28956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4" name="Picture 10" descr="1279722200bZ2bFDj0e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0"/>
            <a:ext cx="31242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6" name="Picture 12" descr="207324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3449638"/>
            <a:ext cx="4724400" cy="340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9" name="Pictur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05200"/>
            <a:ext cx="4419600" cy="335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3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3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30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152400" y="228600"/>
            <a:ext cx="5486400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00FFFF"/>
              </a:gs>
              <a:gs pos="50000">
                <a:srgbClr val="FFFFCC"/>
              </a:gs>
              <a:gs pos="100000">
                <a:srgbClr val="00FFFF"/>
              </a:gs>
            </a:gsLst>
            <a:lin ang="5400000" scaled="1"/>
          </a:gradFill>
          <a:ln w="28575">
            <a:solidFill>
              <a:srgbClr val="9900FF"/>
            </a:solidFill>
            <a:round/>
          </a:ln>
          <a:effectLst>
            <a:outerShdw dist="107763" dir="13500000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CC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891" name="Text Box 6"/>
          <p:cNvSpPr txBox="1"/>
          <p:nvPr/>
        </p:nvSpPr>
        <p:spPr>
          <a:xfrm>
            <a:off x="381000" y="304800"/>
            <a:ext cx="533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智情拓展：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</a:rPr>
              <a:t>为老王写颁奖词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sym typeface="Wingdings" panose="05000000000000000000" pitchFamily="2" charset="2"/>
            </a:endParaRPr>
          </a:p>
        </p:txBody>
      </p:sp>
      <p:pic>
        <p:nvPicPr>
          <p:cNvPr id="37892" name="Picture 9" descr="7aeb11cb33251f5649593eeed1_560"/>
          <p:cNvPicPr>
            <a:picLocks noChangeAspect="1"/>
          </p:cNvPicPr>
          <p:nvPr/>
        </p:nvPicPr>
        <p:blipFill>
          <a:blip r:embed="rId1"/>
          <a:srcRect r="50000"/>
          <a:stretch>
            <a:fillRect/>
          </a:stretch>
        </p:blipFill>
        <p:spPr>
          <a:xfrm>
            <a:off x="6019800" y="152400"/>
            <a:ext cx="2209800" cy="137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7" name="Rectangle 11"/>
          <p:cNvSpPr>
            <a:spLocks noChangeArrowheads="1"/>
          </p:cNvSpPr>
          <p:nvPr/>
        </p:nvSpPr>
        <p:spPr bwMode="auto">
          <a:xfrm>
            <a:off x="4876800" y="1676400"/>
            <a:ext cx="4114800" cy="446087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76200" cmpd="tri">
            <a:solidFill>
              <a:srgbClr val="FF66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他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_____________________________________________________________________________________________________________________    </a:t>
            </a:r>
            <a:endParaRPr kumimoji="0" lang="en-US" altLang="zh-CN" sz="3200" b="1" i="0" u="sng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7894" name="Text Box 14"/>
          <p:cNvSpPr txBox="1"/>
          <p:nvPr/>
        </p:nvSpPr>
        <p:spPr>
          <a:xfrm>
            <a:off x="304800" y="1524000"/>
            <a:ext cx="4343400" cy="44846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资料链接：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  <a:p>
            <a:pPr algn="l"/>
            <a:r>
              <a:rPr lang="zh-CN" altLang="en-US" sz="2800" b="1" dirty="0">
                <a:latin typeface="Arial" panose="020B0604020202020204" pitchFamily="34" charset="0"/>
              </a:rPr>
              <a:t>        </a:t>
            </a:r>
            <a:r>
              <a:rPr lang="zh-CN" altLang="en-US" sz="2800" b="1" dirty="0">
                <a:solidFill>
                  <a:srgbClr val="800000"/>
                </a:solidFill>
                <a:latin typeface="Arial" panose="020B0604020202020204" pitchFamily="34" charset="0"/>
              </a:rPr>
              <a:t>老王生活在社会最底层，只有一辆破旧的三轮车，一只眼睛，没有亲人生活悲惨不幸，精神上受人嘲笑受尽伤害；但老王在生命的尽头用珍贵的好香油大鸡蛋，用生命在诠释知恩图报，讲感情讲仁义活出了最本真的善良。</a:t>
            </a:r>
            <a:endParaRPr lang="zh-CN" altLang="en-US" sz="2800" b="1" dirty="0">
              <a:solidFill>
                <a:srgbClr val="800000"/>
              </a:solidFill>
              <a:latin typeface="Arial" panose="020B0604020202020204" pitchFamily="34" charset="0"/>
            </a:endParaRPr>
          </a:p>
        </p:txBody>
      </p:sp>
      <p:sp>
        <p:nvSpPr>
          <p:cNvPr id="37895" name="Text Box 8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4191000" y="1600200"/>
            <a:ext cx="4648200" cy="416877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76200" cmpd="tri">
            <a:solidFill>
              <a:srgbClr val="FF6600"/>
            </a:solidFill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资料链接：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杨绛2001年起，将个人稿费赠给清华大学设立“好读书”奖学金，到2014年已累捐一千多万元。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钱钟书评价她：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最贤的妻，最才的女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1" name="Picture 16" descr="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47800"/>
            <a:ext cx="35814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0" y="5867400"/>
            <a:ext cx="40322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钱钟书夫妇和女儿钱媛</a:t>
            </a:r>
            <a:endParaRPr kumimoji="0" lang="zh-CN" altLang="en-US" sz="2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Group 19"/>
          <p:cNvGrpSpPr/>
          <p:nvPr/>
        </p:nvGrpSpPr>
        <p:grpSpPr>
          <a:xfrm>
            <a:off x="0" y="381000"/>
            <a:ext cx="8153400" cy="762000"/>
            <a:chOff x="0" y="0"/>
            <a:chExt cx="2592" cy="624"/>
          </a:xfrm>
        </p:grpSpPr>
        <p:sp>
          <p:nvSpPr>
            <p:cNvPr id="43028" name="AutoShape 20"/>
            <p:cNvSpPr>
              <a:spLocks noChangeArrowheads="1"/>
            </p:cNvSpPr>
            <p:nvPr/>
          </p:nvSpPr>
          <p:spPr bwMode="auto">
            <a:xfrm>
              <a:off x="144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36" name="Text Box 21"/>
            <p:cNvSpPr txBox="1"/>
            <p:nvPr/>
          </p:nvSpPr>
          <p:spPr>
            <a:xfrm>
              <a:off x="0" y="48"/>
              <a:ext cx="2016" cy="5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课外作业：</a:t>
              </a:r>
              <a:r>
                <a:rPr lang="zh-CN" altLang="en-US" sz="3200" b="1" dirty="0">
                  <a:latin typeface="Times New Roman" panose="02020603050405020304" pitchFamily="18" charset="0"/>
                </a:rPr>
                <a:t>为杨绛写颁奖词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</a:endParaRPr>
            </a:p>
          </p:txBody>
        </p:sp>
        <p:pic>
          <p:nvPicPr>
            <p:cNvPr id="22537" name="Picture 22" descr="ni_png_114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4" y="48"/>
              <a:ext cx="528" cy="52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2534" name="Text Box 10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4584" name="Text Box 8"/>
          <p:cNvSpPr txBox="1"/>
          <p:nvPr/>
        </p:nvSpPr>
        <p:spPr>
          <a:xfrm>
            <a:off x="381000" y="0"/>
            <a:ext cx="8001000" cy="3016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200" b="1" dirty="0">
                <a:solidFill>
                  <a:srgbClr val="9933FF"/>
                </a:solidFill>
                <a:latin typeface="宋体" panose="02010600030101010101" pitchFamily="2" charset="-122"/>
              </a:rPr>
              <a:t>教师寄语：</a:t>
            </a:r>
            <a:endParaRPr lang="zh-CN" altLang="en-US" sz="3200" b="1" dirty="0">
              <a:solidFill>
                <a:srgbClr val="9933FF"/>
              </a:solidFill>
              <a:latin typeface="宋体" panose="02010600030101010101" pitchFamily="2" charset="-122"/>
            </a:endParaRPr>
          </a:p>
          <a:p>
            <a:pPr algn="l"/>
            <a:r>
              <a:rPr lang="zh-CN" altLang="en-US" sz="3200" b="1" dirty="0">
                <a:solidFill>
                  <a:srgbClr val="9933FF"/>
                </a:solidFill>
                <a:latin typeface="宋体" panose="02010600030101010101" pitchFamily="2" charset="-122"/>
              </a:rPr>
              <a:t>    大千世界，茫茫人海，人有时很渺小，很卑微，我们也许不幸，也许只能处于活命的状态，但只要我们像老王一样，像杨绛一样，永怀一颗善心，这样再艰难的岁月，也会充满真情！</a:t>
            </a:r>
            <a:r>
              <a:rPr lang="en-US" altLang="zh-CN" sz="3200" b="1" dirty="0">
                <a:solidFill>
                  <a:srgbClr val="9933FF"/>
                </a:solidFill>
                <a:latin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rgbClr val="9933FF"/>
              </a:solidFill>
              <a:latin typeface="宋体" panose="02010600030101010101" pitchFamily="2" charset="-122"/>
            </a:endParaRPr>
          </a:p>
        </p:txBody>
      </p:sp>
      <p:pic>
        <p:nvPicPr>
          <p:cNvPr id="23555" name="Picture 11" descr="20130525234849_44304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971800"/>
            <a:ext cx="9144000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Rectangle 12"/>
          <p:cNvSpPr/>
          <p:nvPr/>
        </p:nvSpPr>
        <p:spPr>
          <a:xfrm>
            <a:off x="30163" y="6338888"/>
            <a:ext cx="9113837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当我们抱怨自己的鞋子不够漂亮时，很多人连脚都没有！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4585" name="轻音乐 - 神秘园之歌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10600" y="6248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45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500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5"/>
                </p:tgtEl>
              </p:cMediaNode>
            </p:audio>
          </p:childTnLst>
        </p:cTn>
      </p:par>
    </p:tnLst>
    <p:bldLst>
      <p:bldP spid="245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Picture 33" descr="teresa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990600"/>
            <a:ext cx="25146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42" name="AutoShape 14"/>
          <p:cNvSpPr>
            <a:spLocks noChangeArrowheads="1"/>
          </p:cNvSpPr>
          <p:nvPr/>
        </p:nvSpPr>
        <p:spPr bwMode="auto">
          <a:xfrm>
            <a:off x="2819400" y="914400"/>
            <a:ext cx="5867400" cy="426720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80" name="Picture 13" descr="720282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t="18317" b="22191"/>
          <a:stretch>
            <a:fillRect/>
          </a:stretch>
        </p:blipFill>
        <p:spPr>
          <a:xfrm>
            <a:off x="0" y="3810000"/>
            <a:ext cx="9144000" cy="289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3760" name="Text Box 32"/>
          <p:cNvSpPr txBox="1">
            <a:spLocks noChangeArrowheads="1"/>
          </p:cNvSpPr>
          <p:nvPr/>
        </p:nvSpPr>
        <p:spPr bwMode="auto">
          <a:xfrm>
            <a:off x="3276600" y="1295400"/>
            <a:ext cx="5105400" cy="28352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</a:t>
            </a:r>
            <a:r>
              <a:rPr kumimoji="0" lang="zh-CN" altLang="en-US" sz="32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我们常常无法做伟大的事，但我们可以用伟大的爱去做些小事。</a:t>
            </a:r>
            <a:endParaRPr kumimoji="0" lang="zh-CN" altLang="en-US" sz="3200" b="1" kern="1200" cap="none" spc="0" normalizeH="0" baseline="0" noProof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</a:t>
            </a:r>
            <a:r>
              <a:rPr kumimoji="0" lang="en-US" altLang="zh-CN" sz="28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----</a:t>
            </a:r>
            <a:r>
              <a:rPr kumimoji="0" lang="zh-CN" altLang="en-US" sz="28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特蕾莎修女</a:t>
            </a:r>
            <a:endParaRPr kumimoji="0" lang="zh-CN" altLang="en-US" sz="2800" b="1" kern="1200" cap="none" spc="0" normalizeH="0" baseline="0" noProof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（诺贝尔和平奖得主）</a:t>
            </a:r>
            <a:endParaRPr kumimoji="0" lang="zh-CN" altLang="en-US" sz="2800" b="1" kern="1200" cap="none" spc="0" normalizeH="0" baseline="0" noProof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l" defTabSz="914400"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122" name="Picture 12" descr="t01e493c22d9d7ced3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4"/>
          <p:cNvSpPr/>
          <p:nvPr/>
        </p:nvSpPr>
        <p:spPr>
          <a:xfrm>
            <a:off x="1066800" y="5181600"/>
            <a:ext cx="9779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algn="l"/>
            <a:r>
              <a:rPr lang="en-US" altLang="zh-CN" sz="2400" b="1" dirty="0">
                <a:solidFill>
                  <a:srgbClr val="0000CC"/>
                </a:solidFill>
                <a:latin typeface="Arial" panose="020B0604020202020204" pitchFamily="34" charset="0"/>
              </a:rPr>
              <a:t>jiàng</a:t>
            </a:r>
            <a:r>
              <a:rPr lang="en-US" altLang="zh-CN" sz="2400" dirty="0">
                <a:solidFill>
                  <a:srgbClr val="0000CC"/>
                </a:solidFill>
                <a:latin typeface="Arial" panose="020B0604020202020204" pitchFamily="34" charset="0"/>
              </a:rPr>
              <a:t> </a:t>
            </a:r>
            <a:endParaRPr lang="en-US" altLang="zh-CN" sz="24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8747125" y="2308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146" name="Rectangle 3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4525963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140000"/>
              </a:lnSpc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、积累字词，了解作家作品，故事发生的背景；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、走近老王、杨绛；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、掌握文本细读的方法；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、领会文章主题。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147" name="Group 4"/>
          <p:cNvGrpSpPr/>
          <p:nvPr/>
        </p:nvGrpSpPr>
        <p:grpSpPr>
          <a:xfrm>
            <a:off x="2438400" y="381000"/>
            <a:ext cx="4495800" cy="990600"/>
            <a:chOff x="0" y="0"/>
            <a:chExt cx="2016" cy="624"/>
          </a:xfrm>
        </p:grpSpPr>
        <p:sp>
          <p:nvSpPr>
            <p:cNvPr id="51205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206" name="Text Box 6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kern="1200" cap="none" spc="0" normalizeH="0" baseline="0" noProof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学  习  目  标</a:t>
              </a:r>
              <a:endParaRPr kumimoji="0" lang="zh-CN" altLang="en-US" sz="44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6148" name="Text Box 7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Picture 17" descr="201209101124569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2"/>
          <p:cNvSpPr txBox="1"/>
          <p:nvPr/>
        </p:nvSpPr>
        <p:spPr>
          <a:xfrm>
            <a:off x="1371600" y="1676400"/>
            <a:ext cx="7391400" cy="3260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lnSpc>
                <a:spcPct val="13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伛  </a:t>
            </a:r>
            <a:r>
              <a:rPr lang="en-US" altLang="zh-CN" sz="4000">
                <a:latin typeface="宋体" panose="02010600030101010101" pitchFamily="2" charset="-122"/>
              </a:rPr>
              <a:t>(    )   </a:t>
            </a:r>
            <a:r>
              <a:rPr lang="zh-CN" altLang="en-US" sz="4000" b="1" dirty="0">
                <a:latin typeface="宋体" panose="02010600030101010101" pitchFamily="2" charset="-122"/>
              </a:rPr>
              <a:t>镶嵌</a:t>
            </a:r>
            <a:r>
              <a:rPr lang="en-US" altLang="zh-CN" sz="4000">
                <a:latin typeface="宋体" panose="02010600030101010101" pitchFamily="2" charset="-122"/>
              </a:rPr>
              <a:t>(        )</a:t>
            </a:r>
            <a:endParaRPr lang="en-US" altLang="zh-CN" sz="4000">
              <a:latin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攥  </a:t>
            </a:r>
            <a:r>
              <a:rPr lang="en-US" altLang="zh-CN" sz="4000">
                <a:latin typeface="宋体" panose="02010600030101010101" pitchFamily="2" charset="-122"/>
              </a:rPr>
              <a:t>(    )   </a:t>
            </a:r>
            <a:r>
              <a:rPr lang="zh-CN" altLang="en-US" sz="4000" b="1" dirty="0">
                <a:latin typeface="宋体" panose="02010600030101010101" pitchFamily="2" charset="-122"/>
              </a:rPr>
              <a:t>骷髅</a:t>
            </a:r>
            <a:r>
              <a:rPr lang="en-US" altLang="zh-CN" sz="4000">
                <a:latin typeface="宋体" panose="02010600030101010101" pitchFamily="2" charset="-122"/>
              </a:rPr>
              <a:t>(        )</a:t>
            </a:r>
            <a:endParaRPr lang="en-US" altLang="zh-CN" sz="4000">
              <a:latin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滞笨</a:t>
            </a:r>
            <a:r>
              <a:rPr lang="en-US" altLang="zh-CN" sz="4000">
                <a:latin typeface="宋体" panose="02010600030101010101" pitchFamily="2" charset="-122"/>
              </a:rPr>
              <a:t>(    )   </a:t>
            </a:r>
            <a:r>
              <a:rPr lang="zh-CN" altLang="en-US" sz="4000" b="1" dirty="0">
                <a:latin typeface="宋体" panose="02010600030101010101" pitchFamily="2" charset="-122"/>
              </a:rPr>
              <a:t>塌败</a:t>
            </a:r>
            <a:r>
              <a:rPr lang="en-US" altLang="zh-CN" sz="4000">
                <a:latin typeface="宋体" panose="02010600030101010101" pitchFamily="2" charset="-122"/>
              </a:rPr>
              <a:t>(        )</a:t>
            </a:r>
            <a:endParaRPr lang="en-US" altLang="zh-CN" sz="4000">
              <a:latin typeface="宋体" panose="0201060003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4000" b="1" dirty="0">
                <a:latin typeface="宋体" panose="02010600030101010101" pitchFamily="2" charset="-122"/>
              </a:rPr>
              <a:t>翳 （    ）  愧怍</a:t>
            </a:r>
            <a:r>
              <a:rPr lang="en-US" altLang="zh-CN" sz="4000">
                <a:latin typeface="宋体" panose="02010600030101010101" pitchFamily="2" charset="-122"/>
              </a:rPr>
              <a:t>(        )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12291" name="Text Box 3"/>
          <p:cNvSpPr txBox="1"/>
          <p:nvPr/>
        </p:nvSpPr>
        <p:spPr>
          <a:xfrm>
            <a:off x="2667000" y="1905000"/>
            <a:ext cx="9620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yǔ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6553200" y="3429000"/>
            <a:ext cx="1025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tā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2438400" y="2667000"/>
            <a:ext cx="15652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zu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ea typeface="Times New Roman" panose="02020603050405020304" pitchFamily="18" charset="0"/>
              </a:rPr>
              <a:t>à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5410200" y="2667000"/>
            <a:ext cx="27352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kū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lóu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297" name="Text Box 9"/>
          <p:cNvSpPr txBox="1"/>
          <p:nvPr/>
        </p:nvSpPr>
        <p:spPr>
          <a:xfrm>
            <a:off x="2819400" y="3505200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zhì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298" name="Text Box 10"/>
          <p:cNvSpPr txBox="1"/>
          <p:nvPr/>
        </p:nvSpPr>
        <p:spPr>
          <a:xfrm>
            <a:off x="6400800" y="4267200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zuò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  <a:ea typeface="Times New Roman" panose="02020603050405020304" pitchFamily="18" charset="0"/>
            </a:endParaRPr>
          </a:p>
        </p:txBody>
      </p:sp>
      <p:sp>
        <p:nvSpPr>
          <p:cNvPr id="12300" name="Text Box 12"/>
          <p:cNvSpPr txBox="1"/>
          <p:nvPr/>
        </p:nvSpPr>
        <p:spPr>
          <a:xfrm>
            <a:off x="5715000" y="1828800"/>
            <a:ext cx="274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xiānɡ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qiàn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7179" name="Group 13"/>
          <p:cNvGrpSpPr/>
          <p:nvPr/>
        </p:nvGrpSpPr>
        <p:grpSpPr>
          <a:xfrm>
            <a:off x="2133600" y="457200"/>
            <a:ext cx="4800600" cy="990600"/>
            <a:chOff x="0" y="0"/>
            <a:chExt cx="2016" cy="624"/>
          </a:xfrm>
        </p:grpSpPr>
        <p:sp>
          <p:nvSpPr>
            <p:cNvPr id="12302" name="AutoShape 14"/>
            <p:cNvSpPr>
              <a:spLocks noChangeArrowheads="1"/>
            </p:cNvSpPr>
            <p:nvPr/>
          </p:nvSpPr>
          <p:spPr bwMode="auto">
            <a:xfrm>
              <a:off x="0" y="0"/>
              <a:ext cx="182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03" name="Text Box 15"/>
            <p:cNvSpPr txBox="1">
              <a:spLocks noChangeArrowheads="1"/>
            </p:cNvSpPr>
            <p:nvPr/>
          </p:nvSpPr>
          <p:spPr bwMode="auto">
            <a:xfrm>
              <a:off x="0" y="48"/>
              <a:ext cx="2016" cy="48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400" b="1" kern="1200" cap="none" spc="0" normalizeH="0" baseline="0" noProof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  <a:ea typeface="黑体" panose="02010609060101010101" pitchFamily="49" charset="-122"/>
                  <a:cs typeface="+mn-cs"/>
                </a:rPr>
                <a:t>检  查  预  习</a:t>
              </a:r>
              <a:endParaRPr kumimoji="0" lang="zh-CN" altLang="en-US" sz="44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7180" name="Rectangle 18"/>
          <p:cNvSpPr/>
          <p:nvPr/>
        </p:nvSpPr>
        <p:spPr>
          <a:xfrm>
            <a:off x="1371600" y="20574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81" name="Rectangle 19"/>
          <p:cNvSpPr/>
          <p:nvPr/>
        </p:nvSpPr>
        <p:spPr>
          <a:xfrm>
            <a:off x="4724400" y="35814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82" name="Rectangle 20"/>
          <p:cNvSpPr/>
          <p:nvPr/>
        </p:nvSpPr>
        <p:spPr>
          <a:xfrm>
            <a:off x="5181600" y="28194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83" name="Rectangle 21"/>
          <p:cNvSpPr/>
          <p:nvPr/>
        </p:nvSpPr>
        <p:spPr>
          <a:xfrm>
            <a:off x="4648200" y="28194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84" name="Rectangle 22"/>
          <p:cNvSpPr/>
          <p:nvPr/>
        </p:nvSpPr>
        <p:spPr>
          <a:xfrm>
            <a:off x="5105400" y="20574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85" name="Rectangle 23"/>
          <p:cNvSpPr/>
          <p:nvPr/>
        </p:nvSpPr>
        <p:spPr>
          <a:xfrm>
            <a:off x="1371600" y="44196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86" name="Rectangle 24"/>
          <p:cNvSpPr/>
          <p:nvPr/>
        </p:nvSpPr>
        <p:spPr>
          <a:xfrm>
            <a:off x="4648200" y="20574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87" name="Rectangle 25"/>
          <p:cNvSpPr/>
          <p:nvPr/>
        </p:nvSpPr>
        <p:spPr>
          <a:xfrm>
            <a:off x="1371600" y="35814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88" name="Rectangle 26"/>
          <p:cNvSpPr/>
          <p:nvPr/>
        </p:nvSpPr>
        <p:spPr>
          <a:xfrm>
            <a:off x="1371600" y="28956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89" name="Rectangle 27"/>
          <p:cNvSpPr/>
          <p:nvPr/>
        </p:nvSpPr>
        <p:spPr>
          <a:xfrm>
            <a:off x="5181600" y="4419600"/>
            <a:ext cx="744538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4400" b="1">
                <a:solidFill>
                  <a:srgbClr val="FF0000"/>
                </a:solidFill>
                <a:latin typeface="Arial" panose="020B0604020202020204" pitchFamily="34" charset="0"/>
              </a:rPr>
              <a:t>﹒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316" name="Text Box 28"/>
          <p:cNvSpPr txBox="1"/>
          <p:nvPr/>
        </p:nvSpPr>
        <p:spPr>
          <a:xfrm>
            <a:off x="3124200" y="4267200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3600" b="1" err="1">
                <a:solidFill>
                  <a:srgbClr val="FF0000"/>
                </a:solidFill>
                <a:latin typeface="宋体" panose="02010600030101010101" pitchFamily="2" charset="-122"/>
              </a:rPr>
              <a:t>yì</a:t>
            </a:r>
            <a:endParaRPr lang="en-US" alt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191" name="Text Box 26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6" grpId="0"/>
      <p:bldP spid="12297" grpId="0"/>
      <p:bldP spid="12298" grpId="0"/>
      <p:bldP spid="1230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194" name="Text Box 4"/>
          <p:cNvSpPr txBox="1"/>
          <p:nvPr/>
        </p:nvSpPr>
        <p:spPr>
          <a:xfrm>
            <a:off x="-38100" y="2209800"/>
            <a:ext cx="918210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zh-CN" altLang="en-US" sz="4000" b="1" dirty="0">
                <a:solidFill>
                  <a:srgbClr val="3333FF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b="1" dirty="0">
                <a:solidFill>
                  <a:srgbClr val="3333FF"/>
                </a:solidFill>
                <a:latin typeface="Arial" panose="020B0604020202020204" pitchFamily="34" charset="0"/>
              </a:rPr>
              <a:t>“那是一个幸运的人对一个不幸者的愧怍。”</a:t>
            </a:r>
            <a:endParaRPr lang="zh-CN" altLang="en-US" sz="3600" b="1" dirty="0">
              <a:solidFill>
                <a:srgbClr val="3333FF"/>
              </a:solidFill>
              <a:latin typeface="Arial" panose="020B0604020202020204" pitchFamily="34" charset="0"/>
            </a:endParaRPr>
          </a:p>
        </p:txBody>
      </p:sp>
      <p:grpSp>
        <p:nvGrpSpPr>
          <p:cNvPr id="2" name="Group 10"/>
          <p:cNvGrpSpPr/>
          <p:nvPr/>
        </p:nvGrpSpPr>
        <p:grpSpPr>
          <a:xfrm>
            <a:off x="2743200" y="2895600"/>
            <a:ext cx="1482725" cy="1293813"/>
            <a:chOff x="1670" y="1248"/>
            <a:chExt cx="934" cy="815"/>
          </a:xfrm>
        </p:grpSpPr>
        <p:sp>
          <p:nvSpPr>
            <p:cNvPr id="8200" name="AutoShape 6"/>
            <p:cNvSpPr/>
            <p:nvPr/>
          </p:nvSpPr>
          <p:spPr>
            <a:xfrm>
              <a:off x="1920" y="1248"/>
              <a:ext cx="240" cy="432"/>
            </a:xfrm>
            <a:prstGeom prst="downArrow">
              <a:avLst>
                <a:gd name="adj1" fmla="val 50000"/>
                <a:gd name="adj2" fmla="val 4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algn="l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201" name="Text Box 8"/>
            <p:cNvSpPr txBox="1"/>
            <p:nvPr/>
          </p:nvSpPr>
          <p:spPr>
            <a:xfrm>
              <a:off x="1670" y="1659"/>
              <a:ext cx="93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l"/>
              <a:r>
                <a:rPr lang="zh-CN" altLang="en-US" sz="36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杨   绛</a:t>
              </a:r>
              <a:endPara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11"/>
          <p:cNvGrpSpPr/>
          <p:nvPr/>
        </p:nvGrpSpPr>
        <p:grpSpPr>
          <a:xfrm>
            <a:off x="5334000" y="2895600"/>
            <a:ext cx="1482725" cy="1327150"/>
            <a:chOff x="3456" y="1248"/>
            <a:chExt cx="934" cy="836"/>
          </a:xfrm>
        </p:grpSpPr>
        <p:sp>
          <p:nvSpPr>
            <p:cNvPr id="8198" name="AutoShape 7"/>
            <p:cNvSpPr/>
            <p:nvPr/>
          </p:nvSpPr>
          <p:spPr>
            <a:xfrm>
              <a:off x="3792" y="1248"/>
              <a:ext cx="240" cy="432"/>
            </a:xfrm>
            <a:prstGeom prst="downArrow">
              <a:avLst>
                <a:gd name="adj1" fmla="val 50000"/>
                <a:gd name="adj2" fmla="val 4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algn="l"/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8199" name="Text Box 9"/>
            <p:cNvSpPr txBox="1"/>
            <p:nvPr/>
          </p:nvSpPr>
          <p:spPr>
            <a:xfrm>
              <a:off x="3456" y="1680"/>
              <a:ext cx="93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l"/>
              <a:r>
                <a:rPr lang="zh-CN" altLang="en-US" sz="3600" b="1" dirty="0">
                  <a:solidFill>
                    <a:srgbClr val="FF0000"/>
                  </a:solidFill>
                  <a:latin typeface="Arial" panose="020B0604020202020204" pitchFamily="34" charset="0"/>
                </a:rPr>
                <a:t>老   王</a:t>
              </a:r>
              <a:endPara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8197" name="Text Box 11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2"/>
          <p:cNvSpPr>
            <a:spLocks noGrp="1"/>
          </p:cNvSpPr>
          <p:nvPr>
            <p:ph idx="1"/>
          </p:nvPr>
        </p:nvSpPr>
        <p:spPr>
          <a:xfrm>
            <a:off x="304800" y="1143000"/>
            <a:ext cx="8382000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、快速浏览1--4段，拿起笔在文中勾画出老王的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职业、家庭成员、健康状况、居住条件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等方面，并说说这是一个</a:t>
            </a:r>
            <a:r>
              <a:rPr lang="zh-CN" altLang="en-US" sz="32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的老王。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19" name="Group 8"/>
          <p:cNvGrpSpPr/>
          <p:nvPr/>
        </p:nvGrpSpPr>
        <p:grpSpPr>
          <a:xfrm>
            <a:off x="-457200" y="304800"/>
            <a:ext cx="7620000" cy="762000"/>
            <a:chOff x="0" y="192"/>
            <a:chExt cx="4368" cy="624"/>
          </a:xfrm>
        </p:grpSpPr>
        <p:sp>
          <p:nvSpPr>
            <p:cNvPr id="13316" name="AutoShape 4"/>
            <p:cNvSpPr>
              <a:spLocks noChangeArrowheads="1"/>
            </p:cNvSpPr>
            <p:nvPr/>
          </p:nvSpPr>
          <p:spPr bwMode="auto">
            <a:xfrm>
              <a:off x="480" y="192"/>
              <a:ext cx="3504" cy="624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FFFF"/>
                </a:gs>
                <a:gs pos="50000">
                  <a:srgbClr val="FFFFCC"/>
                </a:gs>
                <a:gs pos="100000">
                  <a:srgbClr val="00FFFF"/>
                </a:gs>
              </a:gsLst>
              <a:lin ang="5400000" scaled="1"/>
            </a:gradFill>
            <a:ln w="28575">
              <a:solidFill>
                <a:srgbClr val="9900FF"/>
              </a:solidFill>
              <a:round/>
            </a:ln>
            <a:effectLst>
              <a:outerShdw dist="107763" dir="13500000" sx="75000" sy="75000" algn="tl" rotWithShape="0">
                <a:srgbClr val="FF99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17" name="Text Box 5"/>
            <p:cNvSpPr txBox="1">
              <a:spLocks noChangeArrowheads="1"/>
            </p:cNvSpPr>
            <p:nvPr/>
          </p:nvSpPr>
          <p:spPr bwMode="auto">
            <a:xfrm>
              <a:off x="0" y="240"/>
              <a:ext cx="4368" cy="52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kern="1200" cap="none" spc="0" normalizeH="0" baseline="0" noProof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一、体察老王与杨绛的</a:t>
              </a:r>
              <a:r>
                <a:rPr kumimoji="0" lang="zh-CN" altLang="en-US" sz="3600" b="1" kern="1200" cap="none" spc="0" normalizeH="0" baseline="0" noProof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+mn-cs"/>
                </a:rPr>
                <a:t>境况</a:t>
              </a:r>
              <a:endParaRPr kumimoji="0" lang="en-US" altLang="zh-CN" sz="36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9220" name="Text Box 7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charRg st="1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3314">
                                            <p:txEl>
                                              <p:charRg st="1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4339" name="Text Box 3"/>
          <p:cNvSpPr txBox="1"/>
          <p:nvPr/>
        </p:nvSpPr>
        <p:spPr>
          <a:xfrm>
            <a:off x="2286000" y="306388"/>
            <a:ext cx="1066800" cy="6032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49" charset="-122"/>
              </a:rPr>
              <a:t>老王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49" charset="-122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2211388" y="990600"/>
            <a:ext cx="6399212" cy="6048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他靠着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活命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的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只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是一辆破旧的三轮车。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2971800" y="1601788"/>
            <a:ext cx="6172200" cy="11160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有个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死了的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哥哥，有两个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没出息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侄儿，此外就没什么亲人</a:t>
            </a:r>
            <a:r>
              <a:rPr lang="en-US" altLang="zh-CN" sz="2800" b="1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5" name="Text Box 9"/>
          <p:cNvSpPr txBox="1"/>
          <p:nvPr/>
        </p:nvSpPr>
        <p:spPr>
          <a:xfrm>
            <a:off x="2971800" y="2743200"/>
            <a:ext cx="4114800" cy="1117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只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有一只眼，另一只是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田螺眼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瞎的。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0246" name="Group 28"/>
          <p:cNvGrpSpPr/>
          <p:nvPr/>
        </p:nvGrpSpPr>
        <p:grpSpPr>
          <a:xfrm>
            <a:off x="990600" y="304800"/>
            <a:ext cx="2819400" cy="4257675"/>
            <a:chOff x="624" y="192"/>
            <a:chExt cx="1776" cy="2682"/>
          </a:xfrm>
        </p:grpSpPr>
        <p:sp>
          <p:nvSpPr>
            <p:cNvPr id="10264" name="Text Box 2"/>
            <p:cNvSpPr txBox="1"/>
            <p:nvPr/>
          </p:nvSpPr>
          <p:spPr>
            <a:xfrm>
              <a:off x="624" y="192"/>
              <a:ext cx="1008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660066"/>
                  </a:solidFill>
                  <a:latin typeface="楷体_GB2312" pitchFamily="49" charset="-122"/>
                  <a:ea typeface="楷体_GB2312" pitchFamily="49" charset="-122"/>
                </a:rPr>
                <a:t>姓名：</a:t>
              </a:r>
              <a:endParaRPr lang="zh-CN" altLang="en-US" sz="32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265" name="Text Box 4"/>
            <p:cNvSpPr txBox="1"/>
            <p:nvPr/>
          </p:nvSpPr>
          <p:spPr>
            <a:xfrm>
              <a:off x="672" y="576"/>
              <a:ext cx="960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660066"/>
                  </a:solidFill>
                  <a:latin typeface="楷体_GB2312" pitchFamily="49" charset="-122"/>
                  <a:ea typeface="楷体_GB2312" pitchFamily="49" charset="-122"/>
                </a:rPr>
                <a:t>职业：</a:t>
              </a:r>
              <a:endParaRPr lang="zh-CN" altLang="en-US" sz="32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266" name="Text Box 6"/>
            <p:cNvSpPr txBox="1"/>
            <p:nvPr/>
          </p:nvSpPr>
          <p:spPr>
            <a:xfrm>
              <a:off x="672" y="960"/>
              <a:ext cx="1728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660066"/>
                  </a:solidFill>
                  <a:latin typeface="楷体_GB2312" pitchFamily="49" charset="-122"/>
                  <a:ea typeface="楷体_GB2312" pitchFamily="49" charset="-122"/>
                </a:rPr>
                <a:t>家庭成员：</a:t>
              </a:r>
              <a:endParaRPr lang="zh-CN" altLang="en-US" sz="32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267" name="Text Box 8"/>
            <p:cNvSpPr txBox="1"/>
            <p:nvPr/>
          </p:nvSpPr>
          <p:spPr>
            <a:xfrm>
              <a:off x="672" y="1728"/>
              <a:ext cx="1728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660066"/>
                  </a:solidFill>
                  <a:latin typeface="楷体_GB2312" pitchFamily="49" charset="-122"/>
                  <a:ea typeface="楷体_GB2312" pitchFamily="49" charset="-122"/>
                </a:rPr>
                <a:t>外貌特征：</a:t>
              </a:r>
              <a:endParaRPr lang="zh-CN" altLang="en-US" sz="32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0268" name="Text Box 10"/>
            <p:cNvSpPr txBox="1"/>
            <p:nvPr/>
          </p:nvSpPr>
          <p:spPr>
            <a:xfrm>
              <a:off x="672" y="2448"/>
              <a:ext cx="1584" cy="4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660066"/>
                  </a:solidFill>
                  <a:latin typeface="楷体_GB2312" pitchFamily="49" charset="-122"/>
                  <a:ea typeface="楷体_GB2312" pitchFamily="49" charset="-122"/>
                </a:rPr>
                <a:t>住址：</a:t>
              </a:r>
              <a:endParaRPr lang="zh-CN" altLang="en-US" sz="3200" b="1" dirty="0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4347" name="Rectangle 11"/>
          <p:cNvSpPr/>
          <p:nvPr/>
        </p:nvSpPr>
        <p:spPr>
          <a:xfrm>
            <a:off x="2971800" y="4038600"/>
            <a:ext cx="5029200" cy="16303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荒僻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的小胡同；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破破落落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的大院；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塌败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的小屋。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3" name="Group 12"/>
          <p:cNvGrpSpPr/>
          <p:nvPr/>
        </p:nvGrpSpPr>
        <p:grpSpPr>
          <a:xfrm>
            <a:off x="4038600" y="152400"/>
            <a:ext cx="2362200" cy="838200"/>
            <a:chOff x="0" y="0"/>
            <a:chExt cx="1488" cy="528"/>
          </a:xfrm>
        </p:grpSpPr>
        <p:sp>
          <p:nvSpPr>
            <p:cNvPr id="10262" name="AutoShape 13"/>
            <p:cNvSpPr/>
            <p:nvPr/>
          </p:nvSpPr>
          <p:spPr>
            <a:xfrm>
              <a:off x="0" y="0"/>
              <a:ext cx="1488" cy="528"/>
            </a:xfrm>
            <a:prstGeom prst="cloudCallout">
              <a:avLst>
                <a:gd name="adj1" fmla="val -43750"/>
                <a:gd name="adj2" fmla="val 7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63" name="Rectangle 14"/>
            <p:cNvSpPr/>
            <p:nvPr/>
          </p:nvSpPr>
          <p:spPr>
            <a:xfrm>
              <a:off x="48" y="96"/>
              <a:ext cx="8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l"/>
              <a:r>
                <a:rPr lang="zh-CN" altLang="en-US" sz="2400" b="1" dirty="0">
                  <a:latin typeface="Arial" panose="020B0604020202020204" pitchFamily="34" charset="0"/>
                </a:rPr>
                <a:t>生活艰辛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" name="Group 15"/>
          <p:cNvGrpSpPr/>
          <p:nvPr/>
        </p:nvGrpSpPr>
        <p:grpSpPr>
          <a:xfrm>
            <a:off x="6858000" y="0"/>
            <a:ext cx="2286000" cy="1371600"/>
            <a:chOff x="0" y="0"/>
            <a:chExt cx="1440" cy="864"/>
          </a:xfrm>
        </p:grpSpPr>
        <p:sp>
          <p:nvSpPr>
            <p:cNvPr id="10260" name="AutoShape 16"/>
            <p:cNvSpPr/>
            <p:nvPr/>
          </p:nvSpPr>
          <p:spPr>
            <a:xfrm>
              <a:off x="0" y="0"/>
              <a:ext cx="1440" cy="864"/>
            </a:xfrm>
            <a:prstGeom prst="cloudCallout">
              <a:avLst>
                <a:gd name="adj1" fmla="val -56875"/>
                <a:gd name="adj2" fmla="val 68866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61" name="Rectangle 17"/>
            <p:cNvSpPr/>
            <p:nvPr/>
          </p:nvSpPr>
          <p:spPr>
            <a:xfrm>
              <a:off x="96" y="144"/>
              <a:ext cx="1248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/>
              <a:r>
                <a:rPr lang="zh-CN" altLang="en-US" sz="2400" b="1" dirty="0">
                  <a:latin typeface="Arial" panose="020B0604020202020204" pitchFamily="34" charset="0"/>
                </a:rPr>
                <a:t>    没有亲人            孤苦无依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Group 18"/>
          <p:cNvGrpSpPr/>
          <p:nvPr/>
        </p:nvGrpSpPr>
        <p:grpSpPr>
          <a:xfrm>
            <a:off x="6629400" y="2590800"/>
            <a:ext cx="2209800" cy="762000"/>
            <a:chOff x="0" y="0"/>
            <a:chExt cx="1248" cy="480"/>
          </a:xfrm>
        </p:grpSpPr>
        <p:sp>
          <p:nvSpPr>
            <p:cNvPr id="10258" name="AutoShape 19"/>
            <p:cNvSpPr/>
            <p:nvPr/>
          </p:nvSpPr>
          <p:spPr>
            <a:xfrm>
              <a:off x="0" y="0"/>
              <a:ext cx="1248" cy="480"/>
            </a:xfrm>
            <a:prstGeom prst="cloudCallout">
              <a:avLst>
                <a:gd name="adj1" fmla="val -43750"/>
                <a:gd name="adj2" fmla="val 7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9" name="Rectangle 20"/>
            <p:cNvSpPr/>
            <p:nvPr/>
          </p:nvSpPr>
          <p:spPr>
            <a:xfrm>
              <a:off x="192" y="96"/>
              <a:ext cx="969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algn="l"/>
              <a:r>
                <a:rPr lang="zh-CN" altLang="en-US" sz="2400" b="1" dirty="0">
                  <a:latin typeface="Arial" panose="020B0604020202020204" pitchFamily="34" charset="0"/>
                </a:rPr>
                <a:t>有生理缺陷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6" name="Group 21"/>
          <p:cNvGrpSpPr/>
          <p:nvPr/>
        </p:nvGrpSpPr>
        <p:grpSpPr>
          <a:xfrm>
            <a:off x="6248400" y="4038600"/>
            <a:ext cx="1600200" cy="1066800"/>
            <a:chOff x="0" y="0"/>
            <a:chExt cx="1008" cy="672"/>
          </a:xfrm>
        </p:grpSpPr>
        <p:sp>
          <p:nvSpPr>
            <p:cNvPr id="10256" name="AutoShape 22"/>
            <p:cNvSpPr/>
            <p:nvPr/>
          </p:nvSpPr>
          <p:spPr>
            <a:xfrm>
              <a:off x="0" y="0"/>
              <a:ext cx="1008" cy="672"/>
            </a:xfrm>
            <a:prstGeom prst="cloudCallout">
              <a:avLst>
                <a:gd name="adj1" fmla="val -85815"/>
                <a:gd name="adj2" fmla="val 64583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10257" name="Rectangle 23"/>
            <p:cNvSpPr/>
            <p:nvPr/>
          </p:nvSpPr>
          <p:spPr>
            <a:xfrm>
              <a:off x="167" y="48"/>
              <a:ext cx="745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l"/>
              <a:r>
                <a:rPr lang="zh-CN" altLang="en-US" sz="2400" b="1" dirty="0">
                  <a:latin typeface="Arial" panose="020B0604020202020204" pitchFamily="34" charset="0"/>
                </a:rPr>
                <a:t>居住条件恶劣</a:t>
              </a:r>
              <a:endParaRPr lang="zh-CN" altLang="en-US" sz="24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76200" y="685800"/>
            <a:ext cx="852488" cy="3200400"/>
          </a:xfrm>
          <a:prstGeom prst="rect">
            <a:avLst/>
          </a:prstGeom>
          <a:gradFill rotWithShape="0">
            <a:gsLst>
              <a:gs pos="0">
                <a:srgbClr val="FFCC00"/>
              </a:gs>
              <a:gs pos="50000">
                <a:schemeClr val="bg1"/>
              </a:gs>
              <a:gs pos="100000">
                <a:srgbClr val="FFCC00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algn="l" defTabSz="914400"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r>
              <a:rPr kumimoji="0" lang="zh-CN" altLang="en-US" sz="4400" b="1" kern="1200" cap="none" spc="0" normalizeH="0" baseline="0" noProof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老王档案</a:t>
            </a:r>
            <a:endParaRPr kumimoji="0" lang="zh-CN" altLang="en-US" sz="4400" b="1" kern="1200" cap="none" spc="0" normalizeH="0" baseline="0" noProof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361" name="Text Box 25"/>
          <p:cNvSpPr txBox="1"/>
          <p:nvPr/>
        </p:nvSpPr>
        <p:spPr>
          <a:xfrm>
            <a:off x="762000" y="6019800"/>
            <a:ext cx="8229600" cy="701675"/>
          </a:xfrm>
          <a:prstGeom prst="rect">
            <a:avLst/>
          </a:prstGeom>
          <a:solidFill>
            <a:srgbClr val="CCCCFF"/>
          </a:solidFill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这是一个</a:t>
            </a:r>
            <a:r>
              <a:rPr lang="zh-CN" altLang="en-US" sz="4000" b="1" u="sng" dirty="0">
                <a:solidFill>
                  <a:srgbClr val="0000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                     </a:t>
            </a: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的老王。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4362" name="Text Box 26"/>
          <p:cNvSpPr txBox="1"/>
          <p:nvPr/>
        </p:nvSpPr>
        <p:spPr>
          <a:xfrm>
            <a:off x="2971800" y="1600200"/>
            <a:ext cx="6019800" cy="11176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有个哥哥，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死了，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有两个侄儿，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没出息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itchFamily="49" charset="-122"/>
              </a:rPr>
              <a:t>”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，此外就没什么亲人。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63" name="Text Box 27"/>
          <p:cNvSpPr txBox="1"/>
          <p:nvPr/>
        </p:nvSpPr>
        <p:spPr>
          <a:xfrm>
            <a:off x="2514600" y="6019800"/>
            <a:ext cx="42021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zh-CN" altLang="en-US" sz="3600" b="1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悲惨、不幸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5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1" grpId="0"/>
      <p:bldP spid="14343" grpId="0"/>
      <p:bldP spid="14343" grpId="1" bldLvl="0"/>
      <p:bldP spid="14345" grpId="0"/>
      <p:bldP spid="14347" grpId="0"/>
      <p:bldP spid="14360" grpId="0" bldLvl="0" animBg="1"/>
      <p:bldP spid="14361" grpId="0" bldLvl="0" animBg="1"/>
      <p:bldP spid="14362" grpId="0" bldLvl="0"/>
      <p:bldP spid="14363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Rectangle 2"/>
          <p:cNvSpPr>
            <a:spLocks noGrp="1"/>
          </p:cNvSpPr>
          <p:nvPr>
            <p:ph idx="1"/>
          </p:nvPr>
        </p:nvSpPr>
        <p:spPr>
          <a:xfrm>
            <a:off x="304800" y="990600"/>
            <a:ext cx="8382000" cy="4114800"/>
          </a:xfrm>
          <a:ln/>
        </p:spPr>
        <p:txBody>
          <a:bodyPr vert="horz" wrap="square" lIns="91440" tIns="45720" rIns="91440" bIns="45720" anchor="t"/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endParaRPr lang="zh-CN" altLang="en-US" sz="3200" b="1" dirty="0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文本细读方法：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1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、咬 文 嚼 字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2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、深 情 朗 读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Text Box 4"/>
          <p:cNvSpPr txBox="1"/>
          <p:nvPr/>
        </p:nvSpPr>
        <p:spPr>
          <a:xfrm>
            <a:off x="7467600" y="6419850"/>
            <a:ext cx="166211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l"/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latin typeface="Arial" panose="020B0604020202020204" pitchFamily="34" charset="0"/>
                <a:ea typeface="黑体" panose="02010609060101010101" pitchFamily="49" charset="-122"/>
              </a:rPr>
              <a:t>老   王</a:t>
            </a:r>
            <a:r>
              <a:rPr lang="en-US" altLang="zh-CN" sz="2400" b="1" dirty="0">
                <a:latin typeface="Arial" panose="020B0604020202020204" pitchFamily="34" charset="0"/>
                <a:ea typeface="黑体" panose="02010609060101010101" pitchFamily="49" charset="-122"/>
              </a:rPr>
              <a:t>》</a:t>
            </a:r>
            <a:endParaRPr lang="en-US" altLang="zh-CN" sz="24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charRg st="15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9634">
                                            <p:txEl>
                                              <p:charRg st="15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9634">
                                            <p:txEl>
                                              <p:charRg st="36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build="p"/>
    </p:bldLst>
  </p:timing>
</p:sld>
</file>

<file path=ppt/theme/theme1.xml><?xml version="1.0" encoding="utf-8"?>
<a:theme xmlns:a="http://schemas.openxmlformats.org/drawingml/2006/main" name="经营指数">
  <a:themeElements>
    <a:clrScheme name="经营指数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1E4FF"/>
      </a:accent1>
      <a:accent2>
        <a:srgbClr val="0099CC"/>
      </a:accent2>
      <a:accent3>
        <a:srgbClr val="FFFFFF"/>
      </a:accent3>
      <a:accent4>
        <a:srgbClr val="000000"/>
      </a:accent4>
      <a:accent5>
        <a:srgbClr val="D5EFFF"/>
      </a:accent5>
      <a:accent6>
        <a:srgbClr val="008AB9"/>
      </a:accent6>
      <a:hlink>
        <a:srgbClr val="003399"/>
      </a:hlink>
      <a:folHlink>
        <a:srgbClr val="61C2FF"/>
      </a:folHlink>
    </a:clrScheme>
    <a:fontScheme name="经营指数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经营指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经营指数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经营指数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经营指数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经营指数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经营指数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经营指数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经营指数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经营指数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经营指数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经营指数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经营指数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经营指数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1E4FF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5EFFF"/>
        </a:accent5>
        <a:accent6>
          <a:srgbClr val="008AB9"/>
        </a:accent6>
        <a:hlink>
          <a:srgbClr val="003399"/>
        </a:hlink>
        <a:folHlink>
          <a:srgbClr val="61C2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2758</Words>
  <Application>WPS 演示</Application>
  <PresentationFormat>在屏幕上显示</PresentationFormat>
  <Paragraphs>251</Paragraphs>
  <Slides>23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华文隶书</vt:lpstr>
      <vt:lpstr>Times New Roman</vt:lpstr>
      <vt:lpstr>楷体</vt:lpstr>
      <vt:lpstr>楷体_GB2312</vt:lpstr>
      <vt:lpstr>华文中宋</vt:lpstr>
      <vt:lpstr>新宋体</vt:lpstr>
      <vt:lpstr>微软雅黑</vt:lpstr>
      <vt:lpstr>Arial Unicode MS</vt:lpstr>
      <vt:lpstr>经营指数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9老王</dc:title>
  <dc:creator>河北远东博客文化传播有限公司</dc:creator>
  <cp:lastModifiedBy>寒山苍翠</cp:lastModifiedBy>
  <cp:revision>440</cp:revision>
  <dcterms:created xsi:type="dcterms:W3CDTF">2012-12-13T00:49:15Z</dcterms:created>
  <dcterms:modified xsi:type="dcterms:W3CDTF">2019-03-14T01:43:09Z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2052-10.1.0.7669</vt:lpwstr>
  </property>
</Properties>
</file>