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798" r:id="rId4"/>
    <p:sldId id="782" r:id="rId5"/>
    <p:sldId id="850" r:id="rId6"/>
    <p:sldId id="834" r:id="rId7"/>
    <p:sldId id="835" r:id="rId8"/>
    <p:sldId id="783" r:id="rId9"/>
    <p:sldId id="836" r:id="rId10"/>
    <p:sldId id="851" r:id="rId11"/>
    <p:sldId id="837" r:id="rId12"/>
    <p:sldId id="838" r:id="rId13"/>
    <p:sldId id="839" r:id="rId14"/>
    <p:sldId id="840" r:id="rId15"/>
    <p:sldId id="841" r:id="rId16"/>
    <p:sldId id="842" r:id="rId17"/>
    <p:sldId id="843" r:id="rId18"/>
    <p:sldId id="844" r:id="rId19"/>
    <p:sldId id="794" r:id="rId20"/>
    <p:sldId id="815" r:id="rId21"/>
    <p:sldId id="852" r:id="rId22"/>
    <p:sldId id="845" r:id="rId23"/>
  </p:sldIdLst>
  <p:sldSz cx="9144000" cy="5143500" type="screen16x9"/>
  <p:notesSz cx="6858000" cy="9144000"/>
  <p:custDataLst>
    <p:tags r:id="rId2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87">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81"/>
    <p:restoredTop sz="50000"/>
  </p:normalViewPr>
  <p:slideViewPr>
    <p:cSldViewPr showGuides="1">
      <p:cViewPr varScale="1">
        <p:scale>
          <a:sx n="99" d="100"/>
          <a:sy n="99" d="100"/>
        </p:scale>
        <p:origin x="72" y="144"/>
      </p:cViewPr>
      <p:guideLst>
        <p:guide orient="horz" pos="1587"/>
        <p:guide pos="2880"/>
      </p:guideLst>
    </p:cSldViewPr>
  </p:slideViewPr>
  <p:notesTextViewPr>
    <p:cViewPr>
      <p:scale>
        <a:sx n="100" d="100"/>
        <a:sy n="100" d="100"/>
      </p:scale>
      <p:origin x="0" y="0"/>
    </p:cViewPr>
  </p:notesTextViewPr>
  <p:sorterViewPr showFormatting="0">
    <p:cViewPr>
      <p:scale>
        <a:sx n="200" d="100"/>
        <a:sy n="2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63.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5A242B0-CCFB-449D-A25A-E7A83F4C0D50}"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2021/6/12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146471303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A2E6DB1C-9127-490A-8775-A4ECB21FA9A4}"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2021/6/12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2165482938"/>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685800"/>
            <a:ext cx="7349400" cy="1927800"/>
          </a:xfrm>
        </p:spPr>
        <p:txBody>
          <a:bodyPr lIns="90000" tIns="46800" rIns="90000" bIns="46800" anchor="b" anchorCtr="0">
            <a:normAutofit/>
          </a:bodyPr>
          <a:lstStyle>
            <a:lvl1pPr algn="ctr">
              <a:defRPr sz="45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2670300"/>
            <a:ext cx="7349400" cy="1104300"/>
          </a:xfrm>
        </p:spPr>
        <p:txBody>
          <a:bodyPr lIns="90000" tIns="46800" rIns="90000" bIns="46800">
            <a:normAutofit/>
          </a:bodyPr>
          <a:lstStyle>
            <a:lvl1pPr marL="0" indent="0" algn="ctr">
              <a:lnSpc>
                <a:spcPct val="110000"/>
              </a:lnSpc>
              <a:buNone/>
              <a:defRPr sz="1800" spc="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456300" y="580500"/>
            <a:ext cx="8229600" cy="41121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899100" y="1863000"/>
            <a:ext cx="7349400" cy="764100"/>
          </a:xfrm>
        </p:spPr>
        <p:txBody>
          <a:bodyPr vert="horz" lIns="90000" tIns="46800" rIns="90000" bIns="46800" rtlCol="0" anchor="t" anchorCtr="0">
            <a:normAutofit/>
          </a:bodyPr>
          <a:lstStyle>
            <a:lvl1pPr algn="ctr">
              <a:defRPr sz="45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2670300"/>
            <a:ext cx="7349400" cy="353700"/>
          </a:xfrm>
        </p:spPr>
        <p:txBody>
          <a:bodyPr lIns="90000" tIns="46800" rIns="90000" bIns="46800">
            <a:normAutofit/>
          </a:bodyPr>
          <a:lstStyle>
            <a:lvl1pPr algn="ctr">
              <a:lnSpc>
                <a:spcPct val="110000"/>
              </a:lnSpc>
              <a:buNone/>
              <a:defRPr sz="18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117800"/>
            <a:ext cx="8226900" cy="3569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2886300"/>
            <a:ext cx="5826600" cy="575100"/>
          </a:xfrm>
        </p:spPr>
        <p:txBody>
          <a:bodyPr lIns="90000" tIns="46800" rIns="90000" bIns="46800" anchor="b" anchorCtr="0">
            <a:normAutofit/>
          </a:bodyPr>
          <a:lstStyle>
            <a:lvl1pPr>
              <a:defRPr sz="33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3461400"/>
            <a:ext cx="5826600" cy="6507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125900"/>
            <a:ext cx="3882600" cy="35613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125900"/>
            <a:ext cx="3882600" cy="35613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071900"/>
            <a:ext cx="4006800" cy="2862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390500"/>
            <a:ext cx="4006800" cy="32967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066297"/>
            <a:ext cx="4006800" cy="2862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90500"/>
            <a:ext cx="4006800" cy="32967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166400"/>
            <a:ext cx="3924808" cy="3456000"/>
          </a:xfrm>
        </p:spPr>
        <p:txBody>
          <a:bodyPr vert="horz" lIns="90000" tIns="46800" rIns="90000" bIns="46800" rtlCol="0">
            <a:normAutofit/>
          </a:bodyPr>
          <a:lstStyle>
            <a:lvl1pPr>
              <a:buNone/>
              <a:defRPr sz="1200"/>
            </a:lvl1pPr>
          </a:lstStyle>
          <a:p>
            <a:pPr lvl="0"/>
            <a:endParaRPr>
              <a:sym typeface="+mn-ea"/>
            </a:endParaRPr>
          </a:p>
        </p:txBody>
      </p:sp>
      <p:sp>
        <p:nvSpPr>
          <p:cNvPr id="4" name="文本占位符 3"/>
          <p:cNvSpPr>
            <a:spLocks noGrp="1"/>
          </p:cNvSpPr>
          <p:nvPr>
            <p:ph type="body" sz="half" idx="2"/>
            <p:custDataLst>
              <p:tags r:id="rId2"/>
            </p:custDataLst>
          </p:nvPr>
        </p:nvSpPr>
        <p:spPr>
          <a:xfrm>
            <a:off x="4762800" y="1166400"/>
            <a:ext cx="3920400" cy="3456000"/>
          </a:xfrm>
        </p:spPr>
        <p:txBody>
          <a:bodyPr vert="horz" lIns="90000" tIns="46800" rIns="90000" bIns="46800" rtlCol="0">
            <a:normAutofit/>
          </a:bodyPr>
          <a:lstStyle>
            <a:lvl1pPr>
              <a:buNone/>
              <a:defRPr sz="12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2021/6/12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685800"/>
            <a:ext cx="783000" cy="3771900"/>
          </a:xfrm>
        </p:spPr>
        <p:txBody>
          <a:bodyPr vert="eaVert" lIns="90000" tIns="46800" rIns="90000" bIns="46800" rtlCol="0" anchor="ctr" anchorCtr="0">
            <a:normAutofit/>
          </a:bodyPr>
          <a:lstStyle>
            <a:lvl1pPr>
              <a:buNone/>
              <a:defRPr sz="21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685800"/>
            <a:ext cx="6876900" cy="37719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85000"/>
          </a:schemeClr>
        </a:soli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2021/6/12</a:t>
            </a:fld>
            <a:endParaRPr lang="zh-CN" altLang="en-US"/>
          </a:p>
        </p:txBody>
      </p:sp>
      <p:sp>
        <p:nvSpPr>
          <p:cNvPr id="5" name="页脚占位符 4"/>
          <p:cNvSpPr>
            <a:spLocks noGrp="1"/>
          </p:cNvSpPr>
          <p:nvPr>
            <p:ph type="ftr" sz="quarter" idx="3"/>
            <p:custDataLst>
              <p:tags r:id="rId16"/>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p:cNvSpPr/>
          <p:nvPr/>
        </p:nvSpPr>
        <p:spPr>
          <a:xfrm>
            <a:off x="0" y="0"/>
            <a:ext cx="9144000" cy="5151438"/>
          </a:xfrm>
          <a:prstGeom prst="rect">
            <a:avLst/>
          </a:prstGeom>
          <a:solidFill>
            <a:srgbClr val="C8E4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0" y="307975"/>
            <a:ext cx="9144000" cy="4576763"/>
          </a:xfrm>
          <a:prstGeom prst="rect">
            <a:avLst/>
          </a:prstGeom>
          <a:solidFill>
            <a:schemeClr val="bg1">
              <a:lumMod val="95000"/>
            </a:schemeClr>
          </a:solidFill>
          <a:ln w="6350" cap="rnd">
            <a:solidFill>
              <a:srgbClr val="00A8AC"/>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文本框 49"/>
          <p:cNvSpPr txBox="1">
            <a:spLocks noChangeArrowheads="1"/>
          </p:cNvSpPr>
          <p:nvPr/>
        </p:nvSpPr>
        <p:spPr bwMode="auto">
          <a:xfrm>
            <a:off x="1403350" y="555625"/>
            <a:ext cx="61150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200" b="1" i="0" u="none" strike="noStrike" kern="1200" cap="none" spc="0" normalizeH="0" baseline="0" noProof="0" smtClean="0">
                <a:ln>
                  <a:noFill/>
                </a:ln>
                <a:solidFill>
                  <a:srgbClr val="271864"/>
                </a:solidFill>
                <a:effectLst/>
                <a:uLnTx/>
                <a:uFillTx/>
                <a:latin typeface="+mj-ea"/>
                <a:ea typeface="+mj-ea"/>
                <a:cs typeface="Kaiti SC"/>
              </a:rPr>
              <a:t>第五单元   口语交际</a:t>
            </a:r>
            <a:endParaRPr kumimoji="0" lang="zh-CN" altLang="en-US" sz="5200" b="1" i="0" u="none" strike="noStrike" kern="1200" cap="none" spc="0" normalizeH="0" baseline="0" noProof="0">
              <a:ln>
                <a:noFill/>
              </a:ln>
              <a:solidFill>
                <a:srgbClr val="271864"/>
              </a:solidFill>
              <a:effectLst/>
              <a:uLnTx/>
              <a:uFillTx/>
              <a:latin typeface="+mj-ea"/>
              <a:ea typeface="+mj-ea"/>
              <a:cs typeface="Kaiti SC"/>
            </a:endParaRPr>
          </a:p>
        </p:txBody>
      </p:sp>
      <p:cxnSp>
        <p:nvCxnSpPr>
          <p:cNvPr id="48" name="直接连接符 47"/>
          <p:cNvCxnSpPr/>
          <p:nvPr/>
        </p:nvCxnSpPr>
        <p:spPr>
          <a:xfrm>
            <a:off x="1403350" y="1492250"/>
            <a:ext cx="6337300" cy="0"/>
          </a:xfrm>
          <a:prstGeom prst="line">
            <a:avLst/>
          </a:prstGeom>
          <a:ln w="41275">
            <a:solidFill>
              <a:srgbClr val="00A8AC"/>
            </a:solidFill>
          </a:ln>
        </p:spPr>
        <p:style>
          <a:lnRef idx="1">
            <a:schemeClr val="accent1"/>
          </a:lnRef>
          <a:fillRef idx="0">
            <a:schemeClr val="accent1"/>
          </a:fillRef>
          <a:effectRef idx="0">
            <a:schemeClr val="accent1"/>
          </a:effectRef>
          <a:fontRef idx="minor">
            <a:schemeClr val="tx1"/>
          </a:fontRef>
        </p:style>
      </p:cxnSp>
      <p:pic>
        <p:nvPicPr>
          <p:cNvPr id="11272" name="Picture 16" descr="C:\Users\Administrator\Desktop\20130806221109_BjuMu.jpeg"/>
          <p:cNvPicPr>
            <a:picLocks noChangeAspect="1"/>
          </p:cNvPicPr>
          <p:nvPr/>
        </p:nvPicPr>
        <p:blipFill>
          <a:blip r:embed="rId2">
            <a:clrChange>
              <a:clrFrom>
                <a:srgbClr val="FFFFFF"/>
              </a:clrFrom>
              <a:clrTo>
                <a:srgbClr val="FFFFFF">
                  <a:alpha val="0"/>
                </a:srgbClr>
              </a:clrTo>
            </a:clrChange>
          </a:blip>
          <a:stretch>
            <a:fillRect/>
          </a:stretch>
        </p:blipFill>
        <p:spPr>
          <a:xfrm>
            <a:off x="455613" y="1347788"/>
            <a:ext cx="8288337" cy="3290887"/>
          </a:xfrm>
          <a:prstGeom prst="rect">
            <a:avLst/>
          </a:prstGeom>
          <a:noFill/>
          <a:ln w="9525">
            <a:noFill/>
          </a:ln>
        </p:spPr>
      </p:pic>
      <p:sp>
        <p:nvSpPr>
          <p:cNvPr id="12" name="矩形 13"/>
          <p:cNvSpPr>
            <a:spLocks noChangeArrowheads="1"/>
          </p:cNvSpPr>
          <p:nvPr/>
        </p:nvSpPr>
        <p:spPr bwMode="auto">
          <a:xfrm>
            <a:off x="1731963" y="2422525"/>
            <a:ext cx="4225925" cy="830263"/>
          </a:xfrm>
          <a:prstGeom prst="rect">
            <a:avLst/>
          </a:prstGeom>
          <a:noFill/>
          <a:ln>
            <a:noFill/>
          </a:ln>
        </p:spPr>
        <p:style>
          <a:lnRef idx="1">
            <a:schemeClr val="dk1"/>
          </a:lnRef>
          <a:fillRef idx="3">
            <a:schemeClr val="dk1"/>
          </a:fillRef>
          <a:effectRef idx="2">
            <a:schemeClr val="dk1"/>
          </a:effectRef>
          <a:fontRef idx="minor">
            <a:schemeClr val="lt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a:ln>
                  <a:noFill/>
                </a:ln>
                <a:solidFill>
                  <a:schemeClr val="tx1"/>
                </a:solidFill>
                <a:effectLst/>
                <a:uLnTx/>
                <a:uFillTx/>
                <a:latin typeface="华文行楷" pitchFamily="2" charset="-122"/>
                <a:ea typeface="华文行楷" pitchFamily="2" charset="-122"/>
                <a:cs typeface="+mn-cs"/>
              </a:rPr>
              <a:t>讨论</a:t>
            </a:r>
          </a:p>
        </p:txBody>
      </p:sp>
    </p:spTree>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矩形 1"/>
          <p:cNvSpPr>
            <a:spLocks noChangeArrowheads="1"/>
          </p:cNvSpPr>
          <p:nvPr/>
        </p:nvSpPr>
        <p:spPr bwMode="auto">
          <a:xfrm>
            <a:off x="323850" y="534988"/>
            <a:ext cx="856932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2755" indent="-4527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535305" algn="l" defTabSz="914400" rtl="0" eaLnBrk="0" fontAlgn="base" latinLnBrk="0" hangingPunct="0">
              <a:lnSpc>
                <a:spcPct val="150000"/>
              </a:lnSpc>
              <a:spcBef>
                <a:spcPct val="0"/>
              </a:spcBef>
              <a:spcAft>
                <a:spcPct val="0"/>
              </a:spcAft>
              <a:buClrTx/>
              <a:buSzTx/>
              <a:buFontTx/>
              <a:buNone/>
              <a:defRPr/>
            </a:pPr>
            <a:r>
              <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讨论示例</a:t>
            </a:r>
            <a:r>
              <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同学</a:t>
            </a:r>
            <a:r>
              <a:rPr kumimoji="0" lang="en-US" altLang="zh-CN" sz="2200" b="1" i="0" u="none" strike="noStrike" kern="1200" cap="none" spc="0" normalizeH="0" baseline="0" noProof="0" smtClean="0">
                <a:ln>
                  <a:noFill/>
                </a:ln>
                <a:solidFill>
                  <a:srgbClr val="000000"/>
                </a:solidFill>
                <a:effectLst/>
                <a:uLnTx/>
                <a:uFillTx/>
                <a:latin typeface="+mn-lt"/>
                <a:ea typeface="楷体" panose="02010609060101010101" pitchFamily="49" charset="-122"/>
                <a:cs typeface="+mn-cs"/>
              </a:rPr>
              <a:t>A</a:t>
            </a: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：学校的这个活动很好，摆放一些名人的塑像，能营造良好的校园文化氛围，我觉得古今中外在各个领域有突出贡献的名人都可以考虑。</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同学</a:t>
            </a:r>
            <a:r>
              <a:rPr kumimoji="0" lang="en-US" altLang="zh-CN" sz="2200" b="1" i="0" u="none" strike="noStrike" kern="1200" cap="none" spc="0" normalizeH="0" baseline="0" noProof="0" smtClean="0">
                <a:ln>
                  <a:noFill/>
                </a:ln>
                <a:solidFill>
                  <a:srgbClr val="000000"/>
                </a:solidFill>
                <a:effectLst/>
                <a:uLnTx/>
                <a:uFillTx/>
                <a:latin typeface="+mn-lt"/>
                <a:ea typeface="楷体" panose="02010609060101010101" pitchFamily="49" charset="-122"/>
                <a:cs typeface="+mn-cs"/>
              </a:rPr>
              <a:t>B</a:t>
            </a: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：我也觉得可以，另外我建议在安放名人塑像的时候可以分类，如分为革命先烈、作家、科学家等，这样更有条理，方便学生了解。</a:t>
            </a:r>
            <a:endParaRPr kumimoji="0" lang="en-US" altLang="zh-CN"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同学</a:t>
            </a:r>
            <a:r>
              <a:rPr kumimoji="0" lang="en-US" altLang="zh-CN" sz="2200" b="1" i="0" u="none" strike="noStrike" kern="1200" cap="none" spc="0" normalizeH="0" baseline="0" noProof="0" smtClean="0">
                <a:ln>
                  <a:noFill/>
                </a:ln>
                <a:solidFill>
                  <a:srgbClr val="000000"/>
                </a:solidFill>
                <a:effectLst/>
                <a:uLnTx/>
                <a:uFillTx/>
                <a:latin typeface="+mn-lt"/>
                <a:ea typeface="楷体" panose="02010609060101010101" pitchFamily="49" charset="-122"/>
                <a:cs typeface="+mn-cs"/>
              </a:rPr>
              <a:t>C</a:t>
            </a:r>
            <a:r>
              <a:rPr kumimoji="0" lang="zh-CN" altLang="en-US" sz="2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：我觉得在安放塑像的同时，还应该设置相应的资料栏，简单介绍一下这些名人的生平事迹，让同学们更好地认识名人。</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矩形 1"/>
          <p:cNvSpPr/>
          <p:nvPr/>
        </p:nvSpPr>
        <p:spPr>
          <a:xfrm>
            <a:off x="611188" y="771525"/>
            <a:ext cx="7923212" cy="3646488"/>
          </a:xfrm>
          <a:prstGeom prst="rect">
            <a:avLst/>
          </a:prstGeom>
          <a:noFill/>
          <a:ln w="9525">
            <a:noFill/>
          </a:ln>
        </p:spPr>
        <p:txBody>
          <a:bodyPr>
            <a:spAutoFit/>
          </a:bodyPr>
          <a:lstStyle/>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二、请从以下问题中任选一个，以小组为单位进行讨论。讨论结束后，整理出讨论报告，在全班展示。</a:t>
            </a:r>
          </a:p>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问题</a:t>
            </a:r>
            <a:r>
              <a:rPr lang="en-US" altLang="zh-CN" sz="2200" b="1">
                <a:solidFill>
                  <a:srgbClr val="000000"/>
                </a:solidFill>
                <a:latin typeface="黑体" panose="02010609060101010101" pitchFamily="49" charset="-122"/>
                <a:ea typeface="黑体" panose="02010609060101010101" pitchFamily="49" charset="-122"/>
              </a:rPr>
              <a:t>1</a:t>
            </a:r>
            <a:r>
              <a:rPr lang="zh-CN" altLang="en-US" sz="2200" b="1">
                <a:solidFill>
                  <a:srgbClr val="000000"/>
                </a:solidFill>
                <a:latin typeface="黑体" panose="02010609060101010101" pitchFamily="49" charset="-122"/>
                <a:ea typeface="黑体" panose="02010609060101010101" pitchFamily="49" charset="-122"/>
              </a:rPr>
              <a:t>：</a:t>
            </a:r>
            <a:r>
              <a:rPr lang="zh-CN" altLang="en-US" sz="2200" b="1">
                <a:solidFill>
                  <a:srgbClr val="000000"/>
                </a:solidFill>
                <a:latin typeface="宋体" panose="02010600030101010101" pitchFamily="2" charset="-122"/>
              </a:rPr>
              <a:t>怎样才算是“有教养”？如何做一个有教养的人？</a:t>
            </a:r>
            <a:endParaRPr lang="en-US" altLang="zh-CN" sz="2200" b="1">
              <a:solidFill>
                <a:srgbClr val="000000"/>
              </a:solidFill>
              <a:latin typeface="宋体" panose="02010600030101010101" pitchFamily="2" charset="-122"/>
            </a:endParaRPr>
          </a:p>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问题</a:t>
            </a:r>
            <a:r>
              <a:rPr lang="en-US" altLang="zh-CN" sz="2200" b="1">
                <a:solidFill>
                  <a:srgbClr val="000000"/>
                </a:solidFill>
                <a:latin typeface="黑体" panose="02010609060101010101" pitchFamily="49" charset="-122"/>
                <a:ea typeface="黑体" panose="02010609060101010101" pitchFamily="49" charset="-122"/>
              </a:rPr>
              <a:t>2</a:t>
            </a:r>
            <a:r>
              <a:rPr lang="zh-CN" altLang="en-US" sz="2200" b="1">
                <a:solidFill>
                  <a:srgbClr val="000000"/>
                </a:solidFill>
                <a:latin typeface="黑体" panose="02010609060101010101" pitchFamily="49" charset="-122"/>
                <a:ea typeface="黑体" panose="02010609060101010101" pitchFamily="49" charset="-122"/>
              </a:rPr>
              <a:t>：</a:t>
            </a:r>
            <a:r>
              <a:rPr lang="zh-CN" altLang="en-US" sz="2200" b="1">
                <a:solidFill>
                  <a:srgbClr val="000000"/>
                </a:solidFill>
                <a:latin typeface="宋体" panose="02010600030101010101" pitchFamily="2" charset="-122"/>
              </a:rPr>
              <a:t>中学生上学应不应该带手机？为什么？</a:t>
            </a:r>
            <a:endParaRPr lang="en-US" altLang="zh-CN" sz="2200" b="1">
              <a:solidFill>
                <a:srgbClr val="000000"/>
              </a:solidFill>
              <a:latin typeface="宋体" panose="02010600030101010101" pitchFamily="2" charset="-122"/>
            </a:endParaRPr>
          </a:p>
          <a:p>
            <a:pPr indent="535305">
              <a:lnSpc>
                <a:spcPct val="150000"/>
              </a:lnSpc>
            </a:pPr>
            <a:r>
              <a:rPr lang="zh-CN" altLang="en-US" sz="2200" b="1">
                <a:solidFill>
                  <a:srgbClr val="C00000"/>
                </a:solidFill>
                <a:latin typeface="黑体" panose="02010609060101010101" pitchFamily="49" charset="-122"/>
                <a:ea typeface="黑体" panose="02010609060101010101" pitchFamily="49" charset="-122"/>
              </a:rPr>
              <a:t>提示</a:t>
            </a:r>
          </a:p>
          <a:p>
            <a:pPr indent="535305">
              <a:lnSpc>
                <a:spcPct val="150000"/>
              </a:lnSpc>
            </a:pPr>
            <a:r>
              <a:rPr lang="en-US" altLang="zh-CN" sz="2200" b="1">
                <a:solidFill>
                  <a:srgbClr val="000000"/>
                </a:solidFill>
                <a:latin typeface="宋体" panose="02010600030101010101" pitchFamily="2" charset="-122"/>
              </a:rPr>
              <a:t>1. </a:t>
            </a:r>
            <a:r>
              <a:rPr lang="zh-CN" altLang="en-US" sz="2200" b="1">
                <a:solidFill>
                  <a:srgbClr val="000000"/>
                </a:solidFill>
                <a:latin typeface="宋体" panose="02010600030101010101" pitchFamily="2" charset="-122"/>
              </a:rPr>
              <a:t>讨论问题时，思路要开阔，但要有重点，避免多点开花却浅尝辄止。</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
        <p:nvSpPr>
          <p:cNvPr id="2" name="椭圆 1"/>
          <p:cNvSpPr/>
          <p:nvPr/>
        </p:nvSpPr>
        <p:spPr>
          <a:xfrm>
            <a:off x="1187624" y="2900878"/>
            <a:ext cx="648072" cy="432048"/>
          </a:xfrm>
          <a:prstGeom prst="ellipse">
            <a:avLst/>
          </a:prstGeom>
          <a:grpFill/>
          <a:ln w="12700">
            <a:solidFill>
              <a:srgbClr val="0070C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blinds dir="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1"/>
          <p:cNvSpPr/>
          <p:nvPr/>
        </p:nvSpPr>
        <p:spPr>
          <a:xfrm>
            <a:off x="827088" y="762000"/>
            <a:ext cx="7273925" cy="3646488"/>
          </a:xfrm>
          <a:prstGeom prst="rect">
            <a:avLst/>
          </a:prstGeom>
          <a:noFill/>
          <a:ln w="9525">
            <a:noFill/>
          </a:ln>
        </p:spPr>
        <p:txBody>
          <a:bodyPr>
            <a:spAutoFit/>
          </a:bodyPr>
          <a:lstStyle/>
          <a:p>
            <a:pPr indent="535305" eaLnBrk="0" hangingPunct="0">
              <a:lnSpc>
                <a:spcPct val="150000"/>
              </a:lnSpc>
            </a:pPr>
            <a:r>
              <a:rPr lang="en-US" altLang="zh-CN" sz="2200" b="1">
                <a:solidFill>
                  <a:srgbClr val="000000"/>
                </a:solidFill>
                <a:latin typeface="宋体" panose="02010600030101010101" pitchFamily="2" charset="-122"/>
              </a:rPr>
              <a:t>2. </a:t>
            </a:r>
            <a:r>
              <a:rPr lang="zh-CN" altLang="en-US" sz="2200" b="1">
                <a:solidFill>
                  <a:srgbClr val="000000"/>
                </a:solidFill>
                <a:latin typeface="宋体" panose="02010600030101010101" pitchFamily="2" charset="-122"/>
              </a:rPr>
              <a:t>可以由一名同学担任讨论的主持人，控制每个人的发言时间，调节现场气氛，把握讨论的节奏，避免跑题或陷入无谓的争论。</a:t>
            </a:r>
          </a:p>
          <a:p>
            <a:pPr indent="535305" eaLnBrk="0" hangingPunct="0">
              <a:lnSpc>
                <a:spcPct val="150000"/>
              </a:lnSpc>
            </a:pPr>
            <a:r>
              <a:rPr lang="en-US" altLang="zh-CN" sz="2200" b="1">
                <a:solidFill>
                  <a:srgbClr val="000000"/>
                </a:solidFill>
                <a:latin typeface="宋体" panose="02010600030101010101" pitchFamily="2" charset="-122"/>
              </a:rPr>
              <a:t>3. </a:t>
            </a:r>
            <a:r>
              <a:rPr lang="zh-CN" altLang="en-US" sz="2200" b="1">
                <a:solidFill>
                  <a:srgbClr val="000000"/>
                </a:solidFill>
                <a:latin typeface="宋体" panose="02010600030101010101" pitchFamily="2" charset="-122"/>
              </a:rPr>
              <a:t>所有讨论参与者都应主动思考，积极发言，尽量达成最大程度的共识，但也不应刻意回避不同意见。</a:t>
            </a:r>
          </a:p>
          <a:p>
            <a:pPr indent="535305" eaLnBrk="0" hangingPunct="0">
              <a:lnSpc>
                <a:spcPct val="150000"/>
              </a:lnSpc>
            </a:pPr>
            <a:r>
              <a:rPr lang="en-US" altLang="zh-CN" sz="2200" b="1">
                <a:solidFill>
                  <a:srgbClr val="000000"/>
                </a:solidFill>
                <a:latin typeface="宋体" panose="02010600030101010101" pitchFamily="2" charset="-122"/>
              </a:rPr>
              <a:t>4. </a:t>
            </a:r>
            <a:r>
              <a:rPr lang="zh-CN" altLang="en-US" sz="2200" b="1">
                <a:solidFill>
                  <a:srgbClr val="000000"/>
                </a:solidFill>
                <a:latin typeface="宋体" panose="02010600030101010101" pitchFamily="2" charset="-122"/>
              </a:rPr>
              <a:t>可以采用录音、速记等方式记录讨论内容，讨论结束后进行回顾、分析，然后整理成讨论报告。</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矩形 1"/>
          <p:cNvSpPr>
            <a:spLocks noChangeArrowheads="1"/>
          </p:cNvSpPr>
          <p:nvPr/>
        </p:nvSpPr>
        <p:spPr bwMode="auto">
          <a:xfrm>
            <a:off x="323850" y="555625"/>
            <a:ext cx="84963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2755" indent="-4527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zh-CN" altLang="en-US"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示例</a:t>
            </a:r>
            <a:r>
              <a:rPr kumimoji="0" lang="en-US" altLang="zh-CN"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1</a:t>
            </a:r>
            <a:r>
              <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a:t>
            </a: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讨论题目：怎样才算是“有教养”？如何做一个有教养的人？</a:t>
            </a: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讨论时间：周五下午第三节课</a:t>
            </a: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讨论人员：语文老师、九年级（</a:t>
            </a:r>
            <a:r>
              <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1</a:t>
            </a: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）班全体同学</a:t>
            </a: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主持人：语文课代表</a:t>
            </a: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讨论结论：</a:t>
            </a:r>
            <a:endPar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627380"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通过大家的激烈讨论，综合大家的意见，我们认为做到下列十点，才算“有教养”： ①无论是开会、赴约还是做客，从不迟到；</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矩形 1"/>
          <p:cNvSpPr/>
          <p:nvPr/>
        </p:nvSpPr>
        <p:spPr>
          <a:xfrm>
            <a:off x="468313" y="555625"/>
            <a:ext cx="8121650" cy="4154488"/>
          </a:xfrm>
          <a:prstGeom prst="rect">
            <a:avLst/>
          </a:prstGeom>
          <a:noFill/>
          <a:ln w="9525">
            <a:noFill/>
          </a:ln>
        </p:spPr>
        <p:txBody>
          <a:bodyPr>
            <a:spAutoFit/>
          </a:bodyPr>
          <a:lstStyle/>
          <a:p>
            <a:pPr eaLnBrk="0" hangingPunct="0">
              <a:lnSpc>
                <a:spcPct val="150000"/>
              </a:lnSpc>
            </a:pPr>
            <a:r>
              <a:rPr lang="zh-CN" altLang="en-US" sz="2200" b="1">
                <a:solidFill>
                  <a:srgbClr val="000000"/>
                </a:solidFill>
                <a:latin typeface="宋体" panose="02010600030101010101" pitchFamily="2" charset="-122"/>
              </a:rPr>
              <a:t>②不随意打断别人的讲话；③公共场所不大声喧哗；④同别人谈话的时候，要看着对方的眼睛，而不是做其他无关的事，如翻阅书本、来回挪动东西、摆弄铅笔等；⑤尊重别人的观点，即使不同意，也不说“胡说”“废话”“瞎说”等不礼貌的话，而是恰当地陈述自己的观点和不同意的理由；⑥无论是工作还是聚会，从不强调自己的职位，不表现自己的优越感；⑦信守诺言；⑧对妇女、儿童、老人等表示关心并给予照顾；⑨不当众指责别人；⑩常说“谢谢”等礼貌用语。</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矩形 1"/>
          <p:cNvSpPr>
            <a:spLocks noChangeArrowheads="1"/>
          </p:cNvSpPr>
          <p:nvPr/>
        </p:nvSpPr>
        <p:spPr bwMode="auto">
          <a:xfrm>
            <a:off x="666750" y="555625"/>
            <a:ext cx="7923213"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2755" indent="-4527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a:t>
            </a:r>
            <a:r>
              <a:rPr kumimoji="0" lang="zh-CN" altLang="en-US"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示例</a:t>
            </a:r>
            <a:r>
              <a:rPr kumimoji="0" lang="en-US" altLang="zh-CN" sz="2200" b="1" i="0" u="none" strike="noStrike" kern="1200" cap="none" spc="0" normalizeH="0" baseline="0" noProof="0" smtClean="0">
                <a:ln>
                  <a:noFill/>
                </a:ln>
                <a:solidFill>
                  <a:srgbClr val="000000"/>
                </a:solidFill>
                <a:effectLst/>
                <a:uLnTx/>
                <a:uFillTx/>
                <a:latin typeface="黑体" panose="02010609060101010101" pitchFamily="49" charset="-122"/>
                <a:ea typeface="黑体" panose="02010609060101010101" pitchFamily="49" charset="-122"/>
                <a:cs typeface="+mn-cs"/>
              </a:rPr>
              <a:t>2】</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讨论题目：中学生上学应不应该带手机？为什么？</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讨论时间：周五下午第三节课</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讨论人员：语文老师、九年级（</a:t>
            </a:r>
            <a:r>
              <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1</a:t>
            </a: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）班全体同学</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主持人：语文课代表</a:t>
            </a: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讨论结论：</a:t>
            </a:r>
            <a:endParaRPr kumimoji="0" lang="en-US" altLang="zh-CN"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535305" algn="l" defTabSz="914400" rtl="0" eaLnBrk="0" fontAlgn="base" latinLnBrk="0" hangingPunct="0">
              <a:lnSpc>
                <a:spcPct val="150000"/>
              </a:lnSpc>
              <a:spcBef>
                <a:spcPct val="0"/>
              </a:spcBef>
              <a:spcAft>
                <a:spcPct val="0"/>
              </a:spcAft>
              <a:buClrTx/>
              <a:buSzTx/>
              <a:buFontTx/>
              <a:buNone/>
              <a:defRPr/>
            </a:pPr>
            <a:r>
              <a:rPr kumimoji="0" lang="zh-CN" altLang="en-US" sz="22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中学生上学不应该带手机。因为上学带手机会造成以下四种不良影响： ①会对学习造成严重影响。一些学生在课间、</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矩形 1"/>
          <p:cNvSpPr/>
          <p:nvPr/>
        </p:nvSpPr>
        <p:spPr>
          <a:xfrm>
            <a:off x="666750" y="842963"/>
            <a:ext cx="7923213" cy="3060700"/>
          </a:xfrm>
          <a:prstGeom prst="rect">
            <a:avLst/>
          </a:prstGeom>
          <a:noFill/>
          <a:ln w="9525">
            <a:noFill/>
          </a:ln>
        </p:spPr>
        <p:txBody>
          <a:bodyPr>
            <a:spAutoFit/>
          </a:bodyPr>
          <a:lstStyle/>
          <a:p>
            <a:pPr eaLnBrk="0" hangingPunct="0">
              <a:lnSpc>
                <a:spcPct val="150000"/>
              </a:lnSpc>
              <a:buNone/>
            </a:pPr>
            <a:r>
              <a:rPr lang="zh-CN" altLang="en-US" sz="2200" b="1">
                <a:solidFill>
                  <a:srgbClr val="000000"/>
                </a:solidFill>
                <a:latin typeface="宋体" panose="02010600030101010101" pitchFamily="2" charset="-122"/>
              </a:rPr>
              <a:t>午休甚至课堂上玩手机，不但严重影响了自己正常的学习和休息，也影响了其他同学的学习和休息。②长时间盯着手机看，会严重影响青少年的视力。③容易引发同学间的攀比心理，形成不良的消费习惯。很多学生把带手机上学作为一种炫耀的资本，易引发学生的攀比心理，给家庭经济困难的学生带来较大的思想负担。④泛滥的垃圾信息不利于学生心理的健康发展。</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文本框 99"/>
          <p:cNvSpPr txBox="1"/>
          <p:nvPr/>
        </p:nvSpPr>
        <p:spPr>
          <a:xfrm>
            <a:off x="849313" y="725488"/>
            <a:ext cx="7323137" cy="3060700"/>
          </a:xfrm>
          <a:prstGeom prst="rect">
            <a:avLst/>
          </a:prstGeom>
          <a:noFill/>
          <a:ln w="9525">
            <a:noFill/>
          </a:ln>
        </p:spPr>
        <p:txBody>
          <a:bodyPr>
            <a:spAutoFit/>
          </a:bodyPr>
          <a:lstStyle/>
          <a:p>
            <a:pPr marL="452755" indent="-452755">
              <a:lnSpc>
                <a:spcPct val="150000"/>
              </a:lnSpc>
              <a:buNone/>
            </a:pPr>
            <a:r>
              <a:rPr altLang="zh-CN" sz="2200" b="1">
                <a:solidFill>
                  <a:srgbClr val="000000"/>
                </a:solidFill>
                <a:latin typeface="宋体" panose="02010600030101010101" pitchFamily="2" charset="-122"/>
              </a:rPr>
              <a:t>1. </a:t>
            </a:r>
            <a:r>
              <a:rPr altLang="en-US" sz="2200" b="1">
                <a:solidFill>
                  <a:srgbClr val="000000"/>
                </a:solidFill>
                <a:latin typeface="宋体" panose="02010600030101010101" pitchFamily="2" charset="-122"/>
              </a:rPr>
              <a:t>随着各类知识</a:t>
            </a:r>
            <a:r>
              <a:rPr altLang="zh-CN" sz="2200" b="1">
                <a:solidFill>
                  <a:srgbClr val="000000"/>
                </a:solidFill>
                <a:latin typeface="宋体" panose="02010600030101010101" pitchFamily="2" charset="-122"/>
              </a:rPr>
              <a:t>APP </a:t>
            </a:r>
            <a:r>
              <a:rPr altLang="en-US" sz="2200" b="1">
                <a:solidFill>
                  <a:srgbClr val="000000"/>
                </a:solidFill>
                <a:latin typeface="宋体" panose="02010600030101010101" pitchFamily="2" charset="-122"/>
              </a:rPr>
              <a:t>及短视频</a:t>
            </a:r>
            <a:r>
              <a:rPr altLang="zh-CN" sz="2200" b="1">
                <a:solidFill>
                  <a:srgbClr val="000000"/>
                </a:solidFill>
                <a:latin typeface="宋体" panose="02010600030101010101" pitchFamily="2" charset="-122"/>
              </a:rPr>
              <a:t>APP </a:t>
            </a:r>
            <a:r>
              <a:rPr altLang="en-US" sz="2200" b="1">
                <a:solidFill>
                  <a:srgbClr val="000000"/>
                </a:solidFill>
                <a:latin typeface="宋体" panose="02010600030101010101" pitchFamily="2" charset="-122"/>
              </a:rPr>
              <a:t>的迅速发展，人们可以通过手机等移动终端随时随地获取海量的碎片化信息及娱乐信息。似乎一切信息、知识都唾手可得，阅读、娱乐显得如此轻松、容易。针对这一现状，某班准备就碎片化阅读的利弊分正方、反方展开辩论，请你选择一方，在辩论会上陈述观点。</a:t>
            </a:r>
            <a:endParaRPr altLang="zh-CN" sz="2200" b="1">
              <a:solidFill>
                <a:srgbClr val="000000"/>
              </a:solidFill>
              <a:latin typeface="宋体" panose="02010600030101010101" pitchFamily="2" charset="-122"/>
            </a:endParaRPr>
          </a:p>
        </p:txBody>
      </p:sp>
      <p:sp>
        <p:nvSpPr>
          <p:cNvPr id="4"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grpSp>
        <p:nvGrpSpPr>
          <p:cNvPr id="15" name="组合 14"/>
          <p:cNvGrpSpPr/>
          <p:nvPr/>
        </p:nvGrpSpPr>
        <p:grpSpPr>
          <a:xfrm>
            <a:off x="3779838" y="3678238"/>
            <a:ext cx="1871662" cy="692150"/>
            <a:chOff x="3779912" y="3678147"/>
            <a:chExt cx="1872208" cy="692642"/>
          </a:xfrm>
        </p:grpSpPr>
        <p:sp>
          <p:nvSpPr>
            <p:cNvPr id="2" name="任意多边形 1"/>
            <p:cNvSpPr/>
            <p:nvPr/>
          </p:nvSpPr>
          <p:spPr>
            <a:xfrm>
              <a:off x="4530903" y="3678147"/>
              <a:ext cx="1121217" cy="107345"/>
            </a:xfrm>
            <a:custGeom>
              <a:gdLst>
                <a:gd name="connsiteX0" fmla="*/ 0 w 1273996"/>
                <a:gd name="connsiteY0" fmla="*/ 174661 h 205592"/>
                <a:gd name="connsiteX1" fmla="*/ 184935 w 1273996"/>
                <a:gd name="connsiteY1" fmla="*/ 51371 h 205592"/>
                <a:gd name="connsiteX2" fmla="*/ 380144 w 1273996"/>
                <a:gd name="connsiteY2" fmla="*/ 195209 h 205592"/>
                <a:gd name="connsiteX3" fmla="*/ 513708 w 1273996"/>
                <a:gd name="connsiteY3" fmla="*/ 82194 h 205592"/>
                <a:gd name="connsiteX4" fmla="*/ 780836 w 1273996"/>
                <a:gd name="connsiteY4" fmla="*/ 195209 h 205592"/>
                <a:gd name="connsiteX5" fmla="*/ 924675 w 1273996"/>
                <a:gd name="connsiteY5" fmla="*/ 30823 h 205592"/>
                <a:gd name="connsiteX6" fmla="*/ 1109609 w 1273996"/>
                <a:gd name="connsiteY6" fmla="*/ 205483 h 205592"/>
                <a:gd name="connsiteX7" fmla="*/ 1273996 w 1273996"/>
                <a:gd name="connsiteY7" fmla="*/ 0 h 205592"/>
                <a:gd name="connsiteX8" fmla="*/ 1273996 w 1273996"/>
                <a:gd name="connsiteY8" fmla="*/ 0 h 205592"/>
                <a:gd name="connsiteX9" fmla="*/ 1263722 w 1273996"/>
                <a:gd name="connsiteY9" fmla="*/ 10274 h 2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3996" h="205591">
                  <a:moveTo>
                    <a:pt x="0" y="174661"/>
                  </a:moveTo>
                  <a:cubicBezTo>
                    <a:pt x="60789" y="111303"/>
                    <a:pt x="121578" y="47946"/>
                    <a:pt x="184935" y="51371"/>
                  </a:cubicBezTo>
                  <a:cubicBezTo>
                    <a:pt x="248292" y="54796"/>
                    <a:pt x="325349" y="190072"/>
                    <a:pt x="380144" y="195209"/>
                  </a:cubicBezTo>
                  <a:cubicBezTo>
                    <a:pt x="434939" y="200346"/>
                    <a:pt x="446926" y="82194"/>
                    <a:pt x="513708" y="82194"/>
                  </a:cubicBezTo>
                  <a:cubicBezTo>
                    <a:pt x="580490" y="82194"/>
                    <a:pt x="712341" y="203771"/>
                    <a:pt x="780836" y="195209"/>
                  </a:cubicBezTo>
                  <a:cubicBezTo>
                    <a:pt x="849331" y="186647"/>
                    <a:pt x="869880" y="29111"/>
                    <a:pt x="924675" y="30823"/>
                  </a:cubicBezTo>
                  <a:cubicBezTo>
                    <a:pt x="979470" y="32535"/>
                    <a:pt x="1051389" y="210620"/>
                    <a:pt x="1109609" y="205483"/>
                  </a:cubicBezTo>
                  <a:cubicBezTo>
                    <a:pt x="1167829" y="200346"/>
                    <a:pt x="1273996" y="0"/>
                    <a:pt x="1273996" y="0"/>
                  </a:cubicBezTo>
                  <a:lnTo>
                    <a:pt x="1273996" y="0"/>
                  </a:lnTo>
                  <a:lnTo>
                    <a:pt x="1263722" y="10274"/>
                  </a:lnTo>
                </a:path>
              </a:pathLst>
            </a:custGeom>
            <a:noFill/>
            <a:ln w="12700">
              <a:solidFill>
                <a:srgbClr val="0070C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cxnSp>
          <p:nvCxnSpPr>
            <p:cNvPr id="6" name="曲线连接符 5"/>
            <p:cNvCxnSpPr>
              <a:stCxn id="25602" idx="2"/>
            </p:cNvCxnSpPr>
            <p:nvPr/>
          </p:nvCxnSpPr>
          <p:spPr>
            <a:xfrm rot="5400000">
              <a:off x="4340821" y="3800650"/>
              <a:ext cx="185218" cy="154904"/>
            </a:xfrm>
            <a:prstGeom prst="curvedConnector3">
              <a:avLst>
                <a:gd name="adj1" fmla="val 50000"/>
              </a:avLst>
            </a:prstGeom>
            <a:noFill/>
            <a:ln w="12700">
              <a:solidFill>
                <a:srgbClr val="0070C0"/>
              </a:solidFill>
              <a:tailEnd type="triangle"/>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5607" name="TextBox 13"/>
            <p:cNvSpPr txBox="1"/>
            <p:nvPr/>
          </p:nvSpPr>
          <p:spPr>
            <a:xfrm>
              <a:off x="3779912" y="3939902"/>
              <a:ext cx="1603324" cy="430887"/>
            </a:xfrm>
            <a:prstGeom prst="rect">
              <a:avLst/>
            </a:prstGeom>
            <a:noFill/>
            <a:ln w="9525">
              <a:noFill/>
            </a:ln>
          </p:spPr>
          <p:txBody>
            <a:bodyPr wrap="none">
              <a:spAutoFit/>
            </a:bodyPr>
            <a:lstStyle/>
            <a:p>
              <a:r>
                <a:rPr lang="zh-CN" altLang="en-US" sz="2200" b="1">
                  <a:solidFill>
                    <a:srgbClr val="0070C0"/>
                  </a:solidFill>
                  <a:latin typeface="楷体" panose="02010609060101010101" pitchFamily="49" charset="-122"/>
                  <a:ea typeface="楷体" panose="02010609060101010101" pitchFamily="49" charset="-122"/>
                </a:rPr>
                <a:t>中考考点！</a:t>
              </a:r>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文本框 1"/>
          <p:cNvSpPr txBox="1"/>
          <p:nvPr/>
        </p:nvSpPr>
        <p:spPr>
          <a:xfrm>
            <a:off x="481013" y="996950"/>
            <a:ext cx="8135937" cy="3060700"/>
          </a:xfrm>
          <a:prstGeom prst="rect">
            <a:avLst/>
          </a:prstGeom>
          <a:noFill/>
          <a:ln w="9525">
            <a:noFill/>
          </a:ln>
        </p:spPr>
        <p:txBody>
          <a:bodyPr>
            <a:spAutoFit/>
          </a:bodyPr>
          <a:lstStyle/>
          <a:p>
            <a:pPr>
              <a:lnSpc>
                <a:spcPct val="150000"/>
              </a:lnSpc>
            </a:pPr>
            <a:r>
              <a:rPr lang="en-US" altLang="zh-CN" sz="2200" b="1">
                <a:solidFill>
                  <a:srgbClr val="000000"/>
                </a:solidFill>
                <a:latin typeface="宋体" panose="02010600030101010101" pitchFamily="2" charset="-122"/>
                <a:sym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200" b="1">
              <a:solidFill>
                <a:srgbClr val="000000"/>
              </a:solidFill>
              <a:latin typeface="宋体" panose="02010600030101010101" pitchFamily="2" charset="-122"/>
              <a:sym typeface="微软雅黑" panose="020b0503020204020204" pitchFamily="34" charset="-122"/>
            </a:endParaRPr>
          </a:p>
        </p:txBody>
      </p:sp>
      <p:sp>
        <p:nvSpPr>
          <p:cNvPr id="4" name="矩形 3"/>
          <p:cNvSpPr/>
          <p:nvPr/>
        </p:nvSpPr>
        <p:spPr>
          <a:xfrm>
            <a:off x="596900" y="944563"/>
            <a:ext cx="7850188" cy="2122805"/>
          </a:xfrm>
          <a:prstGeom prst="rect">
            <a:avLst/>
          </a:prstGeom>
          <a:noFill/>
          <a:ln w="9525">
            <a:noFill/>
          </a:ln>
        </p:spPr>
        <p:txBody>
          <a:bodyPr>
            <a:spAutoFit/>
          </a:bodyPr>
          <a:lstStyle/>
          <a:p>
            <a:pPr indent="535305">
              <a:lnSpc>
                <a:spcPct val="150000"/>
              </a:lnSpc>
              <a:buNone/>
            </a:pPr>
            <a:r>
              <a:rPr lang="zh-CN" altLang="en-US" sz="2200" b="1">
                <a:solidFill>
                  <a:srgbClr val="C00000"/>
                </a:solidFill>
                <a:latin typeface="宋体" panose="02010600030101010101" pitchFamily="2" charset="-122"/>
              </a:rPr>
              <a:t>示例一：（正方）大家好！我方认为碎片化阅读优势明显。具体优势有两点：一是能够随时随地及时获取大量信息，二是能有效提高零散时间的利用率。</a:t>
            </a:r>
          </a:p>
          <a:p>
            <a:pPr indent="535305">
              <a:lnSpc>
                <a:spcPct val="150000"/>
              </a:lnSpc>
              <a:buNone/>
            </a:pPr>
            <a:endParaRPr lang="zh-CN" altLang="en-US" sz="2200" b="1">
              <a:solidFill>
                <a:srgbClr val="C00000"/>
              </a:solidFill>
              <a:latin typeface="宋体" panose="02010600030101010101" pitchFamily="2" charset="-122"/>
            </a:endParaRP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458470" y="483235"/>
            <a:ext cx="8227060" cy="3479165"/>
          </a:xfrm>
        </p:spPr>
        <p:txBody>
          <a:bodyPr>
            <a:normAutofit/>
          </a:bodyPr>
          <a:lstStyle/>
          <a:p>
            <a:r>
              <a:rPr lang="en-US" altLang="zh-CN" u="sng">
                <a:solidFill>
                  <a:srgbClr val="C00000"/>
                </a:solidFill>
                <a:latin typeface="宋体" panose="02010600030101010101" pitchFamily="2" charset="-122"/>
                <a:sym typeface="+mn-ea"/>
              </a:rPr>
              <a:t>   </a:t>
            </a:r>
            <a:r>
              <a:rPr lang="zh-CN" altLang="en-US" u="sng">
                <a:solidFill>
                  <a:srgbClr val="C00000"/>
                </a:solidFill>
                <a:latin typeface="宋体" panose="02010600030101010101" pitchFamily="2" charset="-122"/>
                <a:sym typeface="+mn-ea"/>
              </a:rPr>
              <a:t>示例二：（反方）大家好！我方认为碎片化阅读存在极大的弊端，理由如下：一是降低阅读效果；二是缺乏深度思考；三是阅读者获得的信息是零散的，不成系统，也不够严谨。</a:t>
            </a:r>
            <a:br>
              <a:rPr lang="zh-CN" altLang="en-US" b="1" u="sng">
                <a:solidFill>
                  <a:srgbClr val="C00000"/>
                </a:solidFill>
                <a:latin typeface="宋体" panose="02010600030101010101" pitchFamily="2" charset="-122"/>
              </a:rPr>
            </a:br>
            <a:endParaRPr lang="zh-CN" altLang="en-US" u="sng"/>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6"/>
          <p:cNvSpPr txBox="1">
            <a:spLocks noChangeArrowheads="1"/>
          </p:cNvSpPr>
          <p:nvPr/>
        </p:nvSpPr>
        <p:spPr bwMode="auto">
          <a:xfrm>
            <a:off x="427038" y="-50800"/>
            <a:ext cx="241617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主题知识内容</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
        <p:nvSpPr>
          <p:cNvPr id="4" name="矩形 2"/>
          <p:cNvSpPr>
            <a:spLocks noChangeArrowheads="1"/>
          </p:cNvSpPr>
          <p:nvPr/>
        </p:nvSpPr>
        <p:spPr bwMode="auto">
          <a:xfrm>
            <a:off x="312738" y="555625"/>
            <a:ext cx="8426450" cy="383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2200" b="1" i="0" u="none" strike="noStrike" kern="1200" cap="none" spc="0" normalizeH="0" baseline="0" noProof="0" smtClean="0">
                <a:ln>
                  <a:noFill/>
                </a:ln>
                <a:solidFill>
                  <a:srgbClr val="0070C0"/>
                </a:solidFill>
                <a:effectLst/>
                <a:uLnTx/>
                <a:uFillTx/>
                <a:latin typeface="+mj-ea"/>
                <a:ea typeface="+mj-ea"/>
                <a:cs typeface="+mn-cs"/>
              </a:rPr>
              <a:t>1. </a:t>
            </a:r>
            <a:r>
              <a:rPr kumimoji="0" lang="zh-CN" altLang="en-US" sz="2200" b="1" i="0" u="none" strike="noStrike" kern="1200" cap="none" spc="0" normalizeH="0" baseline="0" noProof="0" smtClean="0">
                <a:ln>
                  <a:noFill/>
                </a:ln>
                <a:solidFill>
                  <a:srgbClr val="0070C0"/>
                </a:solidFill>
                <a:effectLst/>
                <a:uLnTx/>
                <a:uFillTx/>
                <a:latin typeface="+mj-ea"/>
                <a:ea typeface="+mj-ea"/>
                <a:cs typeface="+mn-cs"/>
              </a:rPr>
              <a:t>讨论</a:t>
            </a:r>
            <a:r>
              <a:rPr kumimoji="0" lang="zh-CN" altLang="en-US" sz="2200" b="1" i="0" u="none" strike="noStrike" kern="1200" cap="none" spc="0" normalizeH="0" baseline="0" noProof="0">
                <a:ln>
                  <a:noFill/>
                </a:ln>
                <a:solidFill>
                  <a:srgbClr val="0070C0"/>
                </a:solidFill>
                <a:effectLst/>
                <a:uLnTx/>
                <a:uFillTx/>
                <a:latin typeface="+mj-ea"/>
                <a:ea typeface="+mj-ea"/>
                <a:cs typeface="+mn-cs"/>
              </a:rPr>
              <a:t>的含义及用途</a:t>
            </a:r>
          </a:p>
          <a:p>
            <a:pPr marL="355600" marR="0" lvl="0" indent="536575" algn="just"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讨论</a:t>
            </a:r>
            <a:r>
              <a:rPr kumimoji="0" lang="zh-CN" altLang="en-US"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是学习与研究的一种方式，是就某个</a:t>
            </a:r>
            <a:r>
              <a:rPr kumimoji="0" lang="zh-CN" altLang="en-US"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问题发表</a:t>
            </a:r>
            <a:r>
              <a:rPr kumimoji="0" lang="zh-CN" altLang="en-US"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意见或进行辩论的口头交流行为，从传统的</a:t>
            </a:r>
            <a:r>
              <a:rPr kumimoji="0" lang="zh-CN" altLang="en-US"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会谈</a:t>
            </a:r>
            <a:r>
              <a:rPr kumimoji="0" lang="zh-CN" altLang="en-US"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、商谈，到当下的“头脑风暴”，讨论一直是</a:t>
            </a:r>
            <a:r>
              <a:rPr kumimoji="0" lang="zh-CN" altLang="en-US"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人们</a:t>
            </a:r>
            <a:r>
              <a:rPr kumimoji="0" lang="zh-CN" altLang="en-US"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寻求卓见或达成共识的途径之一</a:t>
            </a:r>
            <a:r>
              <a:rPr kumimoji="0" lang="zh-CN" altLang="en-US"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a:t>
            </a:r>
            <a:endParaRPr kumimoji="0" lang="en-US" altLang="zh-CN"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355600" marR="0" lvl="0" indent="536575" algn="just" defTabSz="914400" rtl="0" eaLnBrk="0" fontAlgn="base" latinLnBrk="0" hangingPunct="0">
              <a:lnSpc>
                <a:spcPct val="150000"/>
              </a:lnSpc>
              <a:spcBef>
                <a:spcPct val="0"/>
              </a:spcBef>
              <a:spcAft>
                <a:spcPct val="0"/>
              </a:spcAft>
              <a:buClrTx/>
              <a:buSzTx/>
              <a:buFontTx/>
              <a:buNone/>
              <a:defRPr/>
            </a:pPr>
            <a:endParaRPr kumimoji="0" lang="en-US" altLang="zh-CN" sz="28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blinds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12763" y="725488"/>
            <a:ext cx="8135938" cy="3646488"/>
          </a:xfrm>
          <a:prstGeom prst="rect">
            <a:avLst/>
          </a:prstGeom>
          <a:noFill/>
          <a:ln w="9525">
            <a:noFill/>
          </a:ln>
        </p:spPr>
        <p:txBody>
          <a:bodyPr wrap="square">
            <a:spAutoFit/>
          </a:bodyPr>
          <a:lstStyle/>
          <a:p>
            <a:pPr marL="360680" marR="0" indent="-360680" defTabSz="914400">
              <a:lnSpc>
                <a:spcPct val="150000"/>
              </a:lnSpc>
              <a:buClrTx/>
              <a:buSzTx/>
              <a:buFontTx/>
              <a:buNone/>
              <a:defRPr/>
            </a:pPr>
            <a:r>
              <a:rPr kumimoji="0" lang="en-US" altLang="zh-CN" sz="2200" b="1" kern="1200" cap="none" spc="0" normalizeH="0" baseline="0" noProof="1">
                <a:solidFill>
                  <a:srgbClr val="000000"/>
                </a:solidFill>
                <a:latin typeface="宋体" panose="02010600030101010101" pitchFamily="2" charset="-122"/>
                <a:ea typeface="宋体" panose="02010600030101010101" pitchFamily="2" charset="-122"/>
                <a:cs typeface="+mn-cs"/>
              </a:rPr>
              <a:t>2. </a:t>
            </a:r>
            <a:r>
              <a:rPr kumimoji="0" lang="zh-CN" altLang="en-US" sz="2200" b="1" kern="1200" cap="none" spc="0" normalizeH="0" baseline="0" noProof="1">
                <a:solidFill>
                  <a:srgbClr val="000000"/>
                </a:solidFill>
                <a:latin typeface="宋体" panose="02010600030101010101" pitchFamily="2" charset="-122"/>
                <a:ea typeface="宋体" panose="02010600030101010101" pitchFamily="2" charset="-122"/>
                <a:cs typeface="+mn-cs"/>
              </a:rPr>
              <a:t>班级要举行以“网络与学习”为主题的班会，</a:t>
            </a:r>
            <a:r>
              <a:rPr kumimoji="0" lang="zh-CN" altLang="en-US" sz="2200" b="1" kern="1200" cap="none" spc="0" normalizeH="0" baseline="0" noProof="1" smtClean="0">
                <a:solidFill>
                  <a:srgbClr val="000000"/>
                </a:solidFill>
                <a:latin typeface="宋体" panose="02010600030101010101" pitchFamily="2" charset="-122"/>
                <a:ea typeface="宋体" panose="02010600030101010101" pitchFamily="2" charset="-122"/>
                <a:cs typeface="+mn-cs"/>
              </a:rPr>
              <a:t>你想</a:t>
            </a:r>
            <a:r>
              <a:rPr kumimoji="0" lang="zh-CN" altLang="en-US" sz="2200" b="1" kern="1200" cap="none" spc="0" normalizeH="0" baseline="0" noProof="1">
                <a:solidFill>
                  <a:srgbClr val="000000"/>
                </a:solidFill>
                <a:latin typeface="宋体" panose="02010600030101010101" pitchFamily="2" charset="-122"/>
                <a:ea typeface="宋体" panose="02010600030101010101" pitchFamily="2" charset="-122"/>
                <a:cs typeface="+mn-cs"/>
              </a:rPr>
              <a:t>和同学们交流些什么？要求：①观点明确，</a:t>
            </a:r>
            <a:r>
              <a:rPr kumimoji="0" lang="zh-CN" altLang="en-US" sz="2200" b="1" kern="1200" cap="none" spc="0" normalizeH="0" baseline="0" noProof="1" smtClean="0">
                <a:solidFill>
                  <a:srgbClr val="000000"/>
                </a:solidFill>
                <a:latin typeface="宋体" panose="02010600030101010101" pitchFamily="2" charset="-122"/>
                <a:ea typeface="宋体" panose="02010600030101010101" pitchFamily="2" charset="-122"/>
                <a:cs typeface="+mn-cs"/>
              </a:rPr>
              <a:t>理由充分</a:t>
            </a:r>
            <a:r>
              <a:rPr kumimoji="0" lang="zh-CN" altLang="en-US" sz="2200" b="1" kern="1200" cap="none" spc="0" normalizeH="0" baseline="0" noProof="1">
                <a:solidFill>
                  <a:srgbClr val="000000"/>
                </a:solidFill>
                <a:latin typeface="宋体" panose="02010600030101010101" pitchFamily="2" charset="-122"/>
                <a:ea typeface="宋体" panose="02010600030101010101" pitchFamily="2" charset="-122"/>
                <a:cs typeface="+mn-cs"/>
              </a:rPr>
              <a:t>；②不少于</a:t>
            </a:r>
            <a:r>
              <a:rPr kumimoji="0" lang="en-US" altLang="zh-CN" sz="2200" b="1" kern="1200" cap="none" spc="0" normalizeH="0" baseline="0" noProof="1">
                <a:solidFill>
                  <a:srgbClr val="000000"/>
                </a:solidFill>
                <a:latin typeface="宋体" panose="02010600030101010101" pitchFamily="2" charset="-122"/>
                <a:ea typeface="宋体" panose="02010600030101010101" pitchFamily="2" charset="-122"/>
                <a:cs typeface="+mn-cs"/>
              </a:rPr>
              <a:t>80 </a:t>
            </a:r>
            <a:r>
              <a:rPr kumimoji="0" lang="zh-CN" altLang="en-US" sz="2200" b="1" kern="1200" cap="none" spc="0" normalizeH="0" baseline="0" noProof="1">
                <a:solidFill>
                  <a:srgbClr val="000000"/>
                </a:solidFill>
                <a:latin typeface="宋体" panose="02010600030101010101" pitchFamily="2" charset="-122"/>
                <a:ea typeface="宋体" panose="02010600030101010101" pitchFamily="2" charset="-122"/>
                <a:cs typeface="+mn-cs"/>
              </a:rPr>
              <a:t>字</a:t>
            </a:r>
            <a:r>
              <a:rPr kumimoji="0" lang="zh-CN" altLang="en-US" sz="2200" b="1" kern="1200" cap="none" spc="0" normalizeH="0" baseline="0" noProof="1" smtClean="0">
                <a:solidFill>
                  <a:srgbClr val="000000"/>
                </a:solidFill>
                <a:latin typeface="宋体" panose="02010600030101010101" pitchFamily="2" charset="-122"/>
                <a:ea typeface="宋体" panose="02010600030101010101" pitchFamily="2" charset="-122"/>
                <a:cs typeface="+mn-cs"/>
              </a:rPr>
              <a:t>。</a:t>
            </a:r>
            <a:endParaRPr kumimoji="0" lang="en-US" altLang="zh-CN" sz="2200" b="1" kern="1200" cap="none" spc="0" normalizeH="0" baseline="0" noProof="1" smtClean="0">
              <a:solidFill>
                <a:srgbClr val="000000"/>
              </a:solidFill>
              <a:latin typeface="宋体" panose="02010600030101010101" pitchFamily="2" charset="-122"/>
              <a:ea typeface="宋体" panose="02010600030101010101" pitchFamily="2" charset="-122"/>
              <a:cs typeface="+mn-cs"/>
            </a:endParaRPr>
          </a:p>
          <a:p>
            <a:pPr marL="360680" marR="0" defTabSz="914400">
              <a:lnSpc>
                <a:spcPct val="150000"/>
              </a:lnSpc>
              <a:buClrTx/>
              <a:buSzTx/>
              <a:buFontTx/>
              <a:buNone/>
              <a:defRPr/>
            </a:pPr>
            <a:r>
              <a:rPr kumimoji="0" lang="en-US" altLang="zh-CN" sz="2200" b="1" kern="1200" cap="none" spc="0" normalizeH="0" baseline="0" noProof="0" smtClean="0">
                <a:solidFill>
                  <a:srgbClr val="000000"/>
                </a:solidFill>
                <a:latin typeface="宋体" panose="02010600030101010101" pitchFamily="2" charset="-122"/>
                <a:ea typeface="宋体" panose="02010600030101010101" pitchFamily="2" charset="-122"/>
                <a:cs typeface="+mn-cs"/>
                <a:sym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kumimoji="0" lang="zh-CN" altLang="zh-CN" sz="2200" b="1" kern="1200" cap="none" spc="0" normalizeH="0" baseline="0" noProof="0" smtClean="0">
              <a:solidFill>
                <a:srgbClr val="000000"/>
              </a:solidFill>
              <a:latin typeface="宋体" panose="02010600030101010101" pitchFamily="2" charset="-122"/>
              <a:ea typeface="宋体" panose="02010600030101010101" pitchFamily="2" charset="-122"/>
              <a:cs typeface="+mn-cs"/>
              <a:sym typeface="微软雅黑" panose="020b0503020204020204" pitchFamily="34" charset="-122"/>
            </a:endParaRPr>
          </a:p>
        </p:txBody>
      </p:sp>
      <p:sp>
        <p:nvSpPr>
          <p:cNvPr id="4"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
        <p:nvSpPr>
          <p:cNvPr id="6" name="矩形 5"/>
          <p:cNvSpPr/>
          <p:nvPr/>
        </p:nvSpPr>
        <p:spPr>
          <a:xfrm>
            <a:off x="962025" y="1655763"/>
            <a:ext cx="7570788" cy="2632075"/>
          </a:xfrm>
          <a:prstGeom prst="rect">
            <a:avLst/>
          </a:prstGeom>
          <a:noFill/>
          <a:ln w="9525">
            <a:noFill/>
          </a:ln>
        </p:spPr>
        <p:txBody>
          <a:bodyPr>
            <a:spAutoFit/>
          </a:bodyPr>
          <a:lstStyle/>
          <a:p>
            <a:pPr>
              <a:lnSpc>
                <a:spcPct val="150000"/>
              </a:lnSpc>
              <a:buNone/>
            </a:pPr>
            <a:r>
              <a:rPr lang="zh-CN" altLang="en-US" sz="2200" b="1">
                <a:solidFill>
                  <a:srgbClr val="C00000"/>
                </a:solidFill>
                <a:latin typeface="宋体" panose="02010600030101010101" pitchFamily="2" charset="-122"/>
              </a:rPr>
              <a:t>略。</a:t>
            </a:r>
          </a:p>
          <a:p>
            <a:pPr>
              <a:lnSpc>
                <a:spcPct val="150000"/>
              </a:lnSpc>
              <a:buNone/>
            </a:pPr>
            <a:r>
              <a:rPr lang="zh-CN" altLang="en-US" sz="2200" b="1">
                <a:solidFill>
                  <a:srgbClr val="C00000"/>
                </a:solidFill>
                <a:latin typeface="宋体" panose="02010600030101010101" pitchFamily="2" charset="-122"/>
              </a:rPr>
              <a:t>点拨：本题考查语言表达能力。答题时要注意班会的主题是“网络与学习”，在交流时，可以谈网络的益处，也要指出网络的弊端，提醒同学们要趋利避害，明辨是非，发现不良现象要及时举报，还大家一个干净的网络环境。</a:t>
            </a:r>
          </a:p>
        </p:txBody>
      </p:sp>
      <p:pic>
        <p:nvPicPr>
          <p:cNvPr id="101" name="New picture"/>
          <p:cNvPicPr/>
          <p:nvPr/>
        </p:nvPicPr>
        <p:blipFill>
          <a:blip r:embed="rId2"/>
          <a:stretch>
            <a:fillRect/>
          </a:stretch>
        </p:blipFill>
        <p:spPr>
          <a:xfrm>
            <a:off x="12141200" y="12598400"/>
            <a:ext cx="342900" cy="254000"/>
          </a:xfrm>
          <a:prstGeom prst="cube">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456565" y="456565"/>
            <a:ext cx="8227060" cy="3408045"/>
          </a:xfrm>
        </p:spPr>
        <p:txBody>
          <a:bodyPr>
            <a:normAutofit/>
          </a:bodyPr>
          <a:lstStyle/>
          <a:p>
            <a:r>
              <a:rPr lang="en-US" altLang="zh-CN"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   《</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论语</a:t>
            </a:r>
            <a:r>
              <a:rPr lang="en-US" altLang="zh-CN" spc="0" noProof="0">
                <a:ln>
                  <a:noFill/>
                </a:ln>
                <a:solidFill>
                  <a:srgbClr val="000000"/>
                </a:solidFill>
                <a:effectLst/>
                <a:uLnTx/>
                <a:latin typeface="宋体" panose="02010600030101010101" pitchFamily="2" charset="-122"/>
                <a:ea typeface="宋体" panose="02010600030101010101" pitchFamily="2" charset="-122"/>
                <a:cs typeface="+mn-cs"/>
                <a:sym typeface="+mn-ea"/>
              </a:rPr>
              <a:t>·</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先进</a:t>
            </a:r>
            <a:r>
              <a:rPr lang="en-US" altLang="zh-CN" spc="0" noProof="0">
                <a:ln>
                  <a:noFill/>
                </a:ln>
                <a:solidFill>
                  <a:srgbClr val="000000"/>
                </a:solidFill>
                <a:effectLst/>
                <a:uLnTx/>
                <a:latin typeface="宋体" panose="02010600030101010101" pitchFamily="2" charset="-122"/>
                <a:ea typeface="宋体" panose="02010600030101010101" pitchFamily="2" charset="-122"/>
                <a:cs typeface="+mn-cs"/>
                <a:sym typeface="+mn-ea"/>
              </a:rPr>
              <a:t>》</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里有一则</a:t>
            </a:r>
            <a:r>
              <a:rPr lang="en-US" altLang="zh-CN" spc="0" noProof="0">
                <a:ln>
                  <a:noFill/>
                </a:ln>
                <a:solidFill>
                  <a:srgbClr val="000000"/>
                </a:solidFill>
                <a:effectLst/>
                <a:uLnTx/>
                <a:latin typeface="宋体" panose="02010600030101010101" pitchFamily="2" charset="-122"/>
                <a:ea typeface="宋体" panose="02010600030101010101" pitchFamily="2" charset="-122"/>
                <a:cs typeface="+mn-cs"/>
                <a:sym typeface="+mn-ea"/>
              </a:rPr>
              <a:t>《</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子路、曾皙、冉有</a:t>
            </a:r>
            <a:r>
              <a:rPr lang="zh-CN" altLang="en-US"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、公</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西华</a:t>
            </a:r>
            <a:r>
              <a:rPr lang="zh-CN" altLang="en-US"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侍 坐</a:t>
            </a:r>
            <a:r>
              <a:rPr lang="en-US" altLang="zh-CN" spc="0" noProof="0">
                <a:ln>
                  <a:noFill/>
                </a:ln>
                <a:solidFill>
                  <a:srgbClr val="000000"/>
                </a:solidFill>
                <a:effectLst/>
                <a:uLnTx/>
                <a:latin typeface="宋体" panose="02010600030101010101" pitchFamily="2" charset="-122"/>
                <a:ea typeface="宋体" panose="02010600030101010101" pitchFamily="2" charset="-122"/>
                <a:cs typeface="+mn-cs"/>
                <a:sym typeface="+mn-ea"/>
              </a:rPr>
              <a:t>》</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，便是孔子组织弟子围绕“志向”</a:t>
            </a:r>
            <a:r>
              <a:rPr lang="zh-CN" altLang="en-US"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开展的</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讨论。如今，无论是学生在课堂上的小组合作学习</a:t>
            </a:r>
            <a:r>
              <a:rPr lang="zh-CN" altLang="en-US"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，还是</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职员在职场上的工作策略探讨，都要用到讨论</a:t>
            </a:r>
            <a:r>
              <a:rPr lang="zh-CN" altLang="en-US" spc="0" noProof="0" smtClean="0">
                <a:ln>
                  <a:noFill/>
                </a:ln>
                <a:solidFill>
                  <a:srgbClr val="000000"/>
                </a:solidFill>
                <a:effectLst/>
                <a:uLnTx/>
                <a:latin typeface="宋体" panose="02010600030101010101" pitchFamily="2" charset="-122"/>
                <a:ea typeface="宋体" panose="02010600030101010101" pitchFamily="2" charset="-122"/>
                <a:cs typeface="+mn-cs"/>
                <a:sym typeface="+mn-ea"/>
              </a:rPr>
              <a:t>。可见</a:t>
            </a:r>
            <a:r>
              <a:rPr lang="zh-CN" altLang="en-US" spc="0" noProof="0">
                <a:ln>
                  <a:noFill/>
                </a:ln>
                <a:solidFill>
                  <a:srgbClr val="000000"/>
                </a:solidFill>
                <a:effectLst/>
                <a:uLnTx/>
                <a:latin typeface="宋体" panose="02010600030101010101" pitchFamily="2" charset="-122"/>
                <a:ea typeface="宋体" panose="02010600030101010101" pitchFamily="2" charset="-122"/>
                <a:cs typeface="+mn-cs"/>
                <a:sym typeface="+mn-ea"/>
              </a:rPr>
              <a:t>，学习讨论是很有必要的。</a:t>
            </a:r>
            <a:br>
              <a:rPr kumimoji="0" lang="zh-CN" altLang="en-US"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b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6"/>
          <p:cNvSpPr txBox="1">
            <a:spLocks noChangeArrowheads="1"/>
          </p:cNvSpPr>
          <p:nvPr/>
        </p:nvSpPr>
        <p:spPr bwMode="auto">
          <a:xfrm>
            <a:off x="427038" y="-50800"/>
            <a:ext cx="241617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主题知识内容</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
        <p:nvSpPr>
          <p:cNvPr id="4" name="矩形 2"/>
          <p:cNvSpPr>
            <a:spLocks noChangeArrowheads="1"/>
          </p:cNvSpPr>
          <p:nvPr/>
        </p:nvSpPr>
        <p:spPr bwMode="auto">
          <a:xfrm>
            <a:off x="312738" y="504825"/>
            <a:ext cx="8426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2200" b="1" i="0" u="none" strike="noStrike" kern="1200" cap="none" spc="0" normalizeH="0" baseline="0" noProof="0" smtClean="0">
                <a:ln>
                  <a:noFill/>
                </a:ln>
                <a:solidFill>
                  <a:srgbClr val="0070C0"/>
                </a:solidFill>
                <a:effectLst/>
                <a:uLnTx/>
                <a:uFillTx/>
                <a:latin typeface="+mj-ea"/>
                <a:ea typeface="+mj-ea"/>
                <a:cs typeface="+mn-cs"/>
              </a:rPr>
              <a:t>2</a:t>
            </a:r>
            <a:r>
              <a:rPr kumimoji="0" lang="en-US" altLang="zh-CN" sz="2200" b="1" i="0" u="none" strike="noStrike" kern="1200" cap="none" spc="0" normalizeH="0" baseline="0" noProof="0">
                <a:ln>
                  <a:noFill/>
                </a:ln>
                <a:solidFill>
                  <a:srgbClr val="0070C0"/>
                </a:solidFill>
                <a:effectLst/>
                <a:uLnTx/>
                <a:uFillTx/>
                <a:latin typeface="+mj-ea"/>
                <a:ea typeface="+mj-ea"/>
                <a:cs typeface="+mn-cs"/>
              </a:rPr>
              <a:t>.</a:t>
            </a:r>
            <a:r>
              <a:rPr kumimoji="0" lang="en-US" altLang="zh-CN" sz="2200" b="1" i="0" u="none" strike="noStrike" kern="1200" cap="none" spc="0" normalizeH="0" baseline="0" noProof="0" smtClean="0">
                <a:ln>
                  <a:noFill/>
                </a:ln>
                <a:solidFill>
                  <a:srgbClr val="0070C0"/>
                </a:solidFill>
                <a:effectLst/>
                <a:uLnTx/>
                <a:uFillTx/>
                <a:latin typeface="+mj-ea"/>
                <a:ea typeface="+mj-ea"/>
                <a:cs typeface="+mn-cs"/>
              </a:rPr>
              <a:t> </a:t>
            </a:r>
            <a:r>
              <a:rPr kumimoji="0" lang="zh-CN" altLang="en-US" sz="2200" b="1" i="0" u="none" strike="noStrike" kern="1200" cap="none" spc="0" normalizeH="0" baseline="0" noProof="0">
                <a:ln>
                  <a:noFill/>
                </a:ln>
                <a:solidFill>
                  <a:srgbClr val="0070C0"/>
                </a:solidFill>
                <a:effectLst/>
                <a:uLnTx/>
                <a:uFillTx/>
                <a:latin typeface="+mj-ea"/>
                <a:ea typeface="+mj-ea"/>
                <a:cs typeface="+mn-cs"/>
              </a:rPr>
              <a:t>讨论的</a:t>
            </a:r>
            <a:r>
              <a:rPr kumimoji="0" lang="zh-CN" altLang="en-US" sz="2200" b="1" i="0" u="none" strike="noStrike" kern="1200" cap="none" spc="0" normalizeH="0" baseline="0" noProof="0" smtClean="0">
                <a:ln>
                  <a:noFill/>
                </a:ln>
                <a:solidFill>
                  <a:srgbClr val="0070C0"/>
                </a:solidFill>
                <a:effectLst/>
                <a:uLnTx/>
                <a:uFillTx/>
                <a:latin typeface="+mj-ea"/>
                <a:ea typeface="+mj-ea"/>
                <a:cs typeface="+mn-cs"/>
              </a:rPr>
              <a:t>特点</a:t>
            </a:r>
            <a:endParaRPr kumimoji="0" lang="en-US" altLang="zh-CN" sz="2200" b="1" i="0" u="none" strike="noStrike" kern="1200" cap="none" spc="0" normalizeH="0" baseline="0" noProof="0" smtClean="0">
              <a:ln>
                <a:noFill/>
              </a:ln>
              <a:solidFill>
                <a:srgbClr val="0070C0"/>
              </a:solidFill>
              <a:effectLst/>
              <a:uLnTx/>
              <a:uFillTx/>
              <a:latin typeface="+mj-ea"/>
              <a:ea typeface="+mj-ea"/>
              <a:cs typeface="+mn-cs"/>
            </a:endParaRPr>
          </a:p>
        </p:txBody>
      </p:sp>
      <p:graphicFrame>
        <p:nvGraphicFramePr>
          <p:cNvPr id="2" name="表格 1"/>
          <p:cNvGraphicFramePr>
            <a:graphicFrameLocks noGrp="1"/>
          </p:cNvGraphicFramePr>
          <p:nvPr/>
        </p:nvGraphicFramePr>
        <p:xfrm>
          <a:off x="539750" y="1131888"/>
          <a:ext cx="7992888" cy="3401568"/>
        </p:xfrm>
        <a:graphic>
          <a:graphicData uri="http://schemas.openxmlformats.org/drawingml/2006/table">
            <a:tbl>
              <a:tblPr firstRow="1" bandRow="1">
                <a:tableStyleId>{5C22544A-7EE6-4342-B048-85BDC9FD1C3A}</a:tableStyleId>
              </a:tblPr>
              <a:tblGrid>
                <a:gridCol w="1296144"/>
                <a:gridCol w="6696744"/>
              </a:tblGrid>
              <a:tr h="0">
                <a:tc>
                  <a:txBody>
                    <a:bodyPr vert="horz" wrap="square"/>
                    <a:lstStyle/>
                    <a:p>
                      <a:pPr marL="0" algn="l" defTabSz="685800" rtl="0" eaLnBrk="1" latinLnBrk="0" hangingPunct="1">
                        <a:lnSpc>
                          <a:spcPct val="120000"/>
                        </a:lnSpc>
                      </a:pPr>
                      <a:r>
                        <a:rPr lang="zh-CN" altLang="en-US" sz="2200" b="1" kern="1200" smtClean="0">
                          <a:solidFill>
                            <a:srgbClr val="000000"/>
                          </a:solidFill>
                          <a:latin typeface="黑体" panose="02010609060101010101" pitchFamily="49" charset="-122"/>
                          <a:ea typeface="黑体" panose="02010609060101010101" pitchFamily="49" charset="-122"/>
                          <a:cs typeface="+mn-cs"/>
                        </a:rPr>
                        <a:t>有集中统一的议题</a:t>
                      </a:r>
                      <a:endParaRPr lang="zh-CN" altLang="en-US" sz="2200" b="1" kern="1200">
                        <a:solidFill>
                          <a:srgbClr val="00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vert="horz" wrap="square"/>
                    <a:lstStyle/>
                    <a:p>
                      <a:pPr>
                        <a:lnSpc>
                          <a:spcPct val="120000"/>
                        </a:lnSpc>
                      </a:pPr>
                      <a:r>
                        <a:rPr lang="zh-CN" altLang="en-US" sz="2200" b="1" kern="1200" smtClean="0">
                          <a:solidFill>
                            <a:srgbClr val="000000"/>
                          </a:solidFill>
                          <a:latin typeface="宋体" panose="02010600030101010101" pitchFamily="2" charset="-122"/>
                          <a:ea typeface="宋体" panose="02010600030101010101" pitchFamily="2" charset="-122"/>
                          <a:cs typeface="+mn-cs"/>
                        </a:rPr>
                        <a:t>讨论无论大小，也无论参与者的多少， 都应有集中统一的议题，而且最好让讨论者事先了解，做好准备。如果一个讨论会要讨论多个议题，则须一个一个按顺序进行。</a:t>
                      </a:r>
                      <a:endParaRPr lang="zh-CN" altLang="en-US" sz="2200" b="1" kern="1200">
                        <a:solidFill>
                          <a:srgbClr val="000000"/>
                        </a:solidFill>
                        <a:latin typeface="宋体" panose="02010600030101010101" pitchFamily="2"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vert="horz" wrap="square"/>
                    <a:lstStyle/>
                    <a:p>
                      <a:pPr marL="0" algn="l" defTabSz="685800" rtl="0" eaLnBrk="1" latinLnBrk="0" hangingPunct="1">
                        <a:lnSpc>
                          <a:spcPct val="120000"/>
                        </a:lnSpc>
                      </a:pPr>
                      <a:r>
                        <a:rPr lang="zh-CN" altLang="en-US" sz="2200" b="1" kern="1200" smtClean="0">
                          <a:solidFill>
                            <a:srgbClr val="000000"/>
                          </a:solidFill>
                          <a:latin typeface="黑体" panose="02010609060101010101" pitchFamily="49" charset="-122"/>
                          <a:ea typeface="黑体" panose="02010609060101010101" pitchFamily="49" charset="-122"/>
                          <a:cs typeface="+mn-cs"/>
                        </a:rPr>
                        <a:t>有秩序井然的过程</a:t>
                      </a:r>
                      <a:endParaRPr lang="zh-CN" altLang="en-US" sz="2200" b="1" kern="1200">
                        <a:solidFill>
                          <a:srgbClr val="00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vert="horz" wrap="square"/>
                    <a:lstStyle/>
                    <a:p>
                      <a:pPr>
                        <a:lnSpc>
                          <a:spcPct val="120000"/>
                        </a:lnSpc>
                      </a:pPr>
                      <a:r>
                        <a:rPr lang="zh-CN" altLang="en-US" sz="2200" b="1" kern="1200" smtClean="0">
                          <a:solidFill>
                            <a:srgbClr val="000000"/>
                          </a:solidFill>
                          <a:latin typeface="宋体" panose="02010600030101010101" pitchFamily="2" charset="-122"/>
                          <a:ea typeface="宋体" panose="02010600030101010101" pitchFamily="2" charset="-122"/>
                          <a:cs typeface="+mn-cs"/>
                        </a:rPr>
                        <a:t>良好的讨论必有良好的秩序，而良好的秩序则有赖于主持人。一般来说，主持人立场中立，不宜先入为主地谈自己的观点或想法。主持人主持得好，就能让讨论的过程井然有序，也能促使讨论有一个良好的结果。</a:t>
                      </a:r>
                      <a:endParaRPr lang="zh-CN" altLang="en-US" sz="2200" b="1" kern="1200">
                        <a:solidFill>
                          <a:srgbClr val="000000"/>
                        </a:solidFill>
                        <a:latin typeface="宋体" panose="02010600030101010101" pitchFamily="2"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ransition spd="slow">
    <p:blinds dir="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6"/>
          <p:cNvSpPr txBox="1">
            <a:spLocks noChangeArrowheads="1"/>
          </p:cNvSpPr>
          <p:nvPr/>
        </p:nvSpPr>
        <p:spPr bwMode="auto">
          <a:xfrm>
            <a:off x="427038" y="-50800"/>
            <a:ext cx="241617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主题知识内容</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graphicFrame>
        <p:nvGraphicFramePr>
          <p:cNvPr id="2" name="表格 1"/>
          <p:cNvGraphicFramePr>
            <a:graphicFrameLocks noGrp="1"/>
          </p:cNvGraphicFramePr>
          <p:nvPr/>
        </p:nvGraphicFramePr>
        <p:xfrm>
          <a:off x="827088" y="915988"/>
          <a:ext cx="7416824" cy="3493008"/>
        </p:xfrm>
        <a:graphic>
          <a:graphicData uri="http://schemas.openxmlformats.org/drawingml/2006/table">
            <a:tbl>
              <a:tblPr firstRow="1" bandRow="1">
                <a:tableStyleId>{5C22544A-7EE6-4342-B048-85BDC9FD1C3A}</a:tableStyleId>
              </a:tblPr>
              <a:tblGrid>
                <a:gridCol w="1440160"/>
                <a:gridCol w="5976664"/>
              </a:tblGrid>
              <a:tr h="0">
                <a:tc>
                  <a:txBody>
                    <a:bodyPr vert="horz" wrap="square"/>
                    <a:lstStyle/>
                    <a:p>
                      <a:pPr>
                        <a:lnSpc>
                          <a:spcPct val="120000"/>
                        </a:lnSpc>
                      </a:pPr>
                      <a:r>
                        <a:rPr lang="zh-CN" altLang="en-US" sz="2200" b="1" kern="1200" smtClean="0">
                          <a:solidFill>
                            <a:srgbClr val="000000"/>
                          </a:solidFill>
                          <a:latin typeface="黑体" panose="02010609060101010101" pitchFamily="49" charset="-122"/>
                          <a:ea typeface="黑体" panose="02010609060101010101" pitchFamily="49" charset="-122"/>
                          <a:cs typeface="+mn-cs"/>
                        </a:rPr>
                        <a:t>有互动合作的交流</a:t>
                      </a:r>
                      <a:endParaRPr lang="zh-CN" altLang="en-US" sz="2200" b="1" kern="1200">
                        <a:solidFill>
                          <a:srgbClr val="00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vert="horz" wrap="square"/>
                    <a:lstStyle/>
                    <a:p>
                      <a:pPr>
                        <a:lnSpc>
                          <a:spcPct val="120000"/>
                        </a:lnSpc>
                      </a:pPr>
                      <a:r>
                        <a:rPr lang="zh-CN" altLang="en-US" sz="2200" b="1" kern="1200" smtClean="0">
                          <a:solidFill>
                            <a:srgbClr val="000000"/>
                          </a:solidFill>
                          <a:latin typeface="宋体" panose="02010600030101010101" pitchFamily="2" charset="-122"/>
                          <a:ea typeface="宋体" panose="02010600030101010101" pitchFamily="2" charset="-122"/>
                          <a:cs typeface="+mn-cs"/>
                        </a:rPr>
                        <a:t>因为讨论是多边的表达，因此，每一位讨论者都应具备合作意识。</a:t>
                      </a:r>
                      <a:endParaRPr lang="zh-CN" altLang="en-US" sz="2200" b="1" kern="1200">
                        <a:solidFill>
                          <a:srgbClr val="000000"/>
                        </a:solidFill>
                        <a:latin typeface="宋体" panose="02010600030101010101" pitchFamily="2"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vert="horz" wrap="square"/>
                    <a:lstStyle/>
                    <a:p>
                      <a:pPr>
                        <a:lnSpc>
                          <a:spcPct val="120000"/>
                        </a:lnSpc>
                      </a:pPr>
                      <a:r>
                        <a:rPr lang="zh-CN" altLang="en-US" sz="2200" b="1" kern="1200" smtClean="0">
                          <a:solidFill>
                            <a:srgbClr val="000000"/>
                          </a:solidFill>
                          <a:latin typeface="黑体" panose="02010609060101010101" pitchFamily="49" charset="-122"/>
                          <a:ea typeface="黑体" panose="02010609060101010101" pitchFamily="49" charset="-122"/>
                          <a:cs typeface="+mn-cs"/>
                        </a:rPr>
                        <a:t>有理有据， 充分发言</a:t>
                      </a:r>
                      <a:endParaRPr lang="zh-CN" altLang="en-US" sz="2200" b="1" kern="1200">
                        <a:solidFill>
                          <a:srgbClr val="00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vert="horz" wrap="square"/>
                    <a:lstStyle/>
                    <a:p>
                      <a:pPr>
                        <a:lnSpc>
                          <a:spcPct val="120000"/>
                        </a:lnSpc>
                      </a:pPr>
                      <a:r>
                        <a:rPr lang="zh-CN" altLang="en-US" sz="2200" b="1" kern="1200" smtClean="0">
                          <a:solidFill>
                            <a:srgbClr val="000000"/>
                          </a:solidFill>
                          <a:latin typeface="宋体" panose="02010600030101010101" pitchFamily="2" charset="-122"/>
                          <a:ea typeface="宋体" panose="02010600030101010101" pitchFamily="2" charset="-122"/>
                          <a:cs typeface="+mn-cs"/>
                        </a:rPr>
                        <a:t>在讨论中发表意见，相当于发表一篇口头微型议论文。讨论者应明确提出自己的观点，然后有条理地证明自己的观点是正确的。</a:t>
                      </a:r>
                      <a:endParaRPr lang="zh-CN" altLang="en-US" sz="2200" b="1" kern="1200">
                        <a:solidFill>
                          <a:srgbClr val="000000"/>
                        </a:solidFill>
                        <a:latin typeface="宋体" panose="02010600030101010101" pitchFamily="2"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vert="horz" wrap="square"/>
                    <a:lstStyle/>
                    <a:p>
                      <a:pPr>
                        <a:lnSpc>
                          <a:spcPct val="120000"/>
                        </a:lnSpc>
                      </a:pPr>
                      <a:r>
                        <a:rPr lang="zh-CN" altLang="en-US" sz="2200" b="1" kern="1200" smtClean="0">
                          <a:solidFill>
                            <a:srgbClr val="000000"/>
                          </a:solidFill>
                          <a:latin typeface="黑体" panose="02010609060101010101" pitchFamily="49" charset="-122"/>
                          <a:ea typeface="黑体" panose="02010609060101010101" pitchFamily="49" charset="-122"/>
                          <a:cs typeface="+mn-cs"/>
                        </a:rPr>
                        <a:t>有相对一致的结论</a:t>
                      </a:r>
                      <a:endParaRPr lang="zh-CN" altLang="en-US" sz="2200" b="1" kern="1200">
                        <a:solidFill>
                          <a:srgbClr val="00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vert="horz" wrap="square"/>
                    <a:lstStyle/>
                    <a:p>
                      <a:pPr>
                        <a:lnSpc>
                          <a:spcPct val="120000"/>
                        </a:lnSpc>
                      </a:pPr>
                      <a:r>
                        <a:rPr lang="zh-CN" altLang="en-US" sz="2200" b="1" kern="1200" smtClean="0">
                          <a:solidFill>
                            <a:srgbClr val="000000"/>
                          </a:solidFill>
                          <a:latin typeface="宋体" panose="02010600030101010101" pitchFamily="2" charset="-122"/>
                          <a:ea typeface="宋体" panose="02010600030101010101" pitchFamily="2" charset="-122"/>
                          <a:cs typeface="+mn-cs"/>
                        </a:rPr>
                        <a:t>求大同存小异是参与讨论者应持的态度，在多数人达成一致意见后，主持人宜作总结。记录员在此基础上可以撰写讨论报告。</a:t>
                      </a:r>
                      <a:endParaRPr lang="zh-CN" altLang="en-US" sz="2200" b="1" kern="1200">
                        <a:solidFill>
                          <a:srgbClr val="000000"/>
                        </a:solidFill>
                        <a:latin typeface="宋体" panose="02010600030101010101" pitchFamily="2"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ransition spd="slow">
    <p:blinds dir="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矩形 1"/>
          <p:cNvSpPr/>
          <p:nvPr/>
        </p:nvSpPr>
        <p:spPr>
          <a:xfrm>
            <a:off x="738188" y="771525"/>
            <a:ext cx="7650162" cy="3646488"/>
          </a:xfrm>
          <a:prstGeom prst="rect">
            <a:avLst/>
          </a:prstGeom>
          <a:noFill/>
          <a:ln w="9525">
            <a:noFill/>
          </a:ln>
        </p:spPr>
        <p:txBody>
          <a:bodyPr>
            <a:spAutoFit/>
          </a:bodyPr>
          <a:lstStyle/>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一、某中学准备在校园中安放一些名人塑像，以丰富校园文化环境。为此，校学生会向同学们征求意见。下面是几位同学讨论时的记录，你觉得他们各自的表现怎么样？如果你与你的同学讨论这一问题，你们会说些什么？不妨找几位同学试一下。</a:t>
            </a:r>
            <a:endParaRPr lang="en-US" altLang="zh-CN" sz="2200" b="1">
              <a:solidFill>
                <a:srgbClr val="000000"/>
              </a:solidFill>
              <a:latin typeface="黑体" panose="02010609060101010101" pitchFamily="49" charset="-122"/>
              <a:ea typeface="黑体" panose="02010609060101010101" pitchFamily="49" charset="-122"/>
            </a:endParaRPr>
          </a:p>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甲：</a:t>
            </a:r>
            <a:r>
              <a:rPr lang="zh-CN" altLang="en-US" sz="2200" b="1">
                <a:solidFill>
                  <a:srgbClr val="000000"/>
                </a:solidFill>
                <a:latin typeface="楷体" panose="02010609060101010101" pitchFamily="49" charset="-122"/>
                <a:ea typeface="楷体" panose="02010609060101010101" pitchFamily="49" charset="-122"/>
              </a:rPr>
              <a:t>我觉得应该放古代文化名人的塑像，比如孔子、孟子、老子、庄子、司马迁等，这样才有中国味儿。</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矩形 1"/>
          <p:cNvSpPr/>
          <p:nvPr/>
        </p:nvSpPr>
        <p:spPr>
          <a:xfrm>
            <a:off x="838200" y="576263"/>
            <a:ext cx="7561263" cy="3138170"/>
          </a:xfrm>
          <a:prstGeom prst="rect">
            <a:avLst/>
          </a:prstGeom>
          <a:noFill/>
          <a:ln w="9525">
            <a:noFill/>
          </a:ln>
        </p:spPr>
        <p:txBody>
          <a:bodyPr>
            <a:spAutoFit/>
          </a:bodyPr>
          <a:lstStyle/>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乙：</a:t>
            </a:r>
            <a:r>
              <a:rPr lang="zh-CN" altLang="en-US" sz="2200" b="1">
                <a:solidFill>
                  <a:srgbClr val="000000"/>
                </a:solidFill>
                <a:latin typeface="楷体" panose="02010609060101010101" pitchFamily="49" charset="-122"/>
                <a:ea typeface="楷体" panose="02010609060101010101" pitchFamily="49" charset="-122"/>
              </a:rPr>
              <a:t>你要把咱们学校变成国学馆是吧？就知道古代，古代，古代就好吗？照这么说，你干脆穿长袍来上学得了。</a:t>
            </a:r>
          </a:p>
          <a:p>
            <a:pPr indent="535305" eaLnBrk="0" hangingPunct="0">
              <a:lnSpc>
                <a:spcPct val="150000"/>
              </a:lnSpc>
            </a:pPr>
            <a:r>
              <a:rPr lang="zh-CN" altLang="en-US" sz="2200" b="1">
                <a:solidFill>
                  <a:srgbClr val="000000"/>
                </a:solidFill>
                <a:latin typeface="黑体" panose="02010609060101010101" pitchFamily="49" charset="-122"/>
                <a:ea typeface="黑体" panose="02010609060101010101" pitchFamily="49" charset="-122"/>
              </a:rPr>
              <a:t>丙：</a:t>
            </a:r>
            <a:r>
              <a:rPr lang="zh-CN" altLang="en-US" sz="2200" b="1">
                <a:solidFill>
                  <a:srgbClr val="000000"/>
                </a:solidFill>
                <a:latin typeface="楷体" panose="02010609060101010101" pitchFamily="49" charset="-122"/>
                <a:ea typeface="楷体" panose="02010609060101010101" pitchFamily="49" charset="-122"/>
              </a:rPr>
              <a:t>我也觉得不能只有古代文化名人的塑像。我们是现代中学生，要全面发展。我觉得托尔斯泰这样的外国作家，爱因斯坦这样的大科学家的塑像都可以考虑。</a:t>
            </a:r>
          </a:p>
          <a:p>
            <a:pPr indent="535305" eaLnBrk="0" hangingPunct="0">
              <a:lnSpc>
                <a:spcPct val="150000"/>
              </a:lnSpc>
            </a:pPr>
            <a:endParaRPr lang="zh-CN" altLang="en-US" sz="2200" b="1">
              <a:solidFill>
                <a:srgbClr val="000000"/>
              </a:solidFill>
              <a:latin typeface="楷体" panose="02010609060101010101" pitchFamily="49" charset="-122"/>
              <a:ea typeface="楷体" panose="02010609060101010101" pitchFamily="49" charset="-122"/>
            </a:endParaRP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456565" y="456565"/>
            <a:ext cx="8227060" cy="3311525"/>
          </a:xfrm>
        </p:spPr>
        <p:txBody>
          <a:bodyPr>
            <a:normAutofit/>
          </a:bodyPr>
          <a:lstStyle/>
          <a:p>
            <a:r>
              <a:rPr lang="en-US" altLang="zh-CN">
                <a:solidFill>
                  <a:srgbClr val="000000"/>
                </a:solidFill>
                <a:latin typeface="黑体" panose="02010609060101010101" pitchFamily="49" charset="-122"/>
                <a:ea typeface="黑体" panose="02010609060101010101" pitchFamily="49" charset="-122"/>
                <a:sym typeface="+mn-ea"/>
              </a:rPr>
              <a:t>   </a:t>
            </a:r>
            <a:r>
              <a:rPr lang="zh-CN" altLang="en-US">
                <a:solidFill>
                  <a:srgbClr val="000000"/>
                </a:solidFill>
                <a:latin typeface="黑体" panose="02010609060101010101" pitchFamily="49" charset="-122"/>
                <a:ea typeface="黑体" panose="02010609060101010101" pitchFamily="49" charset="-122"/>
                <a:sym typeface="+mn-ea"/>
              </a:rPr>
              <a:t>丁：</a:t>
            </a:r>
            <a:r>
              <a:rPr lang="zh-CN" altLang="en-US">
                <a:solidFill>
                  <a:srgbClr val="000000"/>
                </a:solidFill>
                <a:latin typeface="楷体" panose="02010609060101010101" pitchFamily="49" charset="-122"/>
                <a:ea typeface="楷体" panose="02010609060101010101" pitchFamily="49" charset="-122"/>
                <a:sym typeface="+mn-ea"/>
              </a:rPr>
              <a:t>各位，我们是不是应该把思路打开些？不要总盯着作家、思想家、科学家嘛，革命先烈、英雄模范的塑像也应该在校园里占有重要的位置。</a:t>
            </a:r>
            <a:br>
              <a:rPr lang="zh-CN" altLang="en-US" b="1">
                <a:solidFill>
                  <a:srgbClr val="000000"/>
                </a:solidFill>
                <a:latin typeface="楷体" panose="02010609060101010101" pitchFamily="49" charset="-122"/>
                <a:ea typeface="楷体" panose="02010609060101010101" pitchFamily="49" charset="-122"/>
              </a:rPr>
            </a:b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1"/>
          <p:cNvSpPr/>
          <p:nvPr/>
        </p:nvSpPr>
        <p:spPr>
          <a:xfrm>
            <a:off x="971550" y="842963"/>
            <a:ext cx="7200900" cy="2632075"/>
          </a:xfrm>
          <a:prstGeom prst="rect">
            <a:avLst/>
          </a:prstGeom>
          <a:noFill/>
          <a:ln w="9525">
            <a:noFill/>
          </a:ln>
        </p:spPr>
        <p:txBody>
          <a:bodyPr>
            <a:spAutoFit/>
          </a:bodyPr>
          <a:lstStyle/>
          <a:p>
            <a:pPr indent="535305" eaLnBrk="0" hangingPunct="0">
              <a:lnSpc>
                <a:spcPct val="150000"/>
              </a:lnSpc>
            </a:pPr>
            <a:r>
              <a:rPr lang="en-US" altLang="zh-CN" sz="2200" b="1">
                <a:solidFill>
                  <a:srgbClr val="000000"/>
                </a:solidFill>
                <a:latin typeface="宋体" panose="02010600030101010101" pitchFamily="2" charset="-122"/>
              </a:rPr>
              <a:t>【</a:t>
            </a:r>
            <a:r>
              <a:rPr lang="zh-CN" altLang="en-US" sz="2200" b="1">
                <a:solidFill>
                  <a:srgbClr val="000000"/>
                </a:solidFill>
                <a:latin typeface="黑体" panose="02010609060101010101" pitchFamily="49" charset="-122"/>
                <a:ea typeface="黑体" panose="02010609060101010101" pitchFamily="49" charset="-122"/>
              </a:rPr>
              <a:t>点评示例</a:t>
            </a:r>
            <a:r>
              <a:rPr lang="en-US" altLang="zh-CN" sz="2200" b="1">
                <a:solidFill>
                  <a:srgbClr val="000000"/>
                </a:solidFill>
                <a:latin typeface="宋体" panose="02010600030101010101" pitchFamily="2" charset="-122"/>
              </a:rPr>
              <a:t>】</a:t>
            </a:r>
            <a:r>
              <a:rPr lang="zh-CN" altLang="en-US" sz="2200" b="1">
                <a:solidFill>
                  <a:srgbClr val="000000"/>
                </a:solidFill>
                <a:latin typeface="楷体" panose="02010609060101010101" pitchFamily="49" charset="-122"/>
                <a:ea typeface="楷体" panose="02010609060101010101" pitchFamily="49" charset="-122"/>
              </a:rPr>
              <a:t>甲同学热爱中国古代文化，观点明确，用语自然，有利于讨论进行；乙同学语言犀利，针对甲同学展开批评，语气过于强硬，不利于讨论；丙同学思维活跃，观点明确，并且提出了建议，表现良好；丁同学具有开拓精神，建议很好，且表达得体。</a:t>
            </a:r>
          </a:p>
        </p:txBody>
      </p:sp>
      <p:sp>
        <p:nvSpPr>
          <p:cNvPr id="5" name="文本框 6"/>
          <p:cNvSpPr txBox="1">
            <a:spLocks noChangeArrowheads="1"/>
          </p:cNvSpPr>
          <p:nvPr/>
        </p:nvSpPr>
        <p:spPr bwMode="auto">
          <a:xfrm>
            <a:off x="666750" y="-50800"/>
            <a:ext cx="16732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900" b="1" i="0" u="none" strike="noStrike" kern="1200" cap="none" spc="0" normalizeH="0" baseline="0" noProof="0">
                <a:ln>
                  <a:noFill/>
                </a:ln>
                <a:solidFill>
                  <a:schemeClr val="bg1"/>
                </a:solidFill>
                <a:effectLst/>
                <a:uLnTx/>
                <a:uFillTx/>
                <a:latin typeface="+mn-ea"/>
                <a:ea typeface="+mn-ea"/>
                <a:cs typeface="+mn-cs"/>
              </a:rPr>
              <a:t>口语实践</a:t>
            </a:r>
            <a:endParaRPr kumimoji="0" lang="zh-CN" altLang="en-US" sz="2900" b="1" i="0" u="none" strike="noStrike" kern="1200" cap="none" spc="0" normalizeH="0" baseline="0" noProof="0" smtClean="0">
              <a:ln>
                <a:noFill/>
              </a:ln>
              <a:solidFill>
                <a:schemeClr val="bg1"/>
              </a:solidFill>
              <a:effectLst/>
              <a:uLnTx/>
              <a:uFillTx/>
              <a:latin typeface="+mn-ea"/>
              <a:ea typeface="+mn-ea"/>
              <a:cs typeface="+mn-cs"/>
            </a:endParaRPr>
          </a:p>
        </p:txBody>
      </p:sp>
    </p:spTree>
  </p:cSld>
  <p:clrMapOvr>
    <a:masterClrMapping/>
  </p:clrMapOvr>
  <p:transition spd="slow">
    <p:blinds dir="vert"/>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64</Paragraphs>
  <Slides>20</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20</vt:i4>
      </vt:variant>
    </vt:vector>
  </HeadingPairs>
  <TitlesOfParts>
    <vt:vector baseType="lpstr" size="30">
      <vt:lpstr>Arial</vt:lpstr>
      <vt:lpstr>微软雅黑</vt:lpstr>
      <vt:lpstr>Wingdings</vt:lpstr>
      <vt:lpstr>宋体</vt:lpstr>
      <vt:lpstr>Calibri</vt:lpstr>
      <vt:lpstr>Kaiti SC</vt:lpstr>
      <vt:lpstr>华文行楷</vt:lpstr>
      <vt:lpstr>黑体</vt:lpstr>
      <vt:lpstr>楷体</vt:lpstr>
      <vt:lpstr>自定义设计方案</vt:lpstr>
      <vt:lpstr>PowerPoint Presentation</vt:lpstr>
      <vt:lpstr>PowerPoint Presentation</vt:lpstr>
      <vt:lpstr>   《论语·先进》里有一则《子路、曾皙、冉有、公西华侍 坐》，便是孔子组织弟子围绕“志向”开展的讨论。如今，无论是学生在课堂上的小组合作学习，还是职员在职场上的工作策略探讨，都要用到讨论。可见，学习讨论是很有必要的。</vt:lpstr>
      <vt:lpstr>PowerPoint Presentation</vt:lpstr>
      <vt:lpstr>PowerPoint Presentation</vt:lpstr>
      <vt:lpstr>PowerPoint Presentation</vt:lpstr>
      <vt:lpstr>PowerPoint Presentation</vt:lpstr>
      <vt:lpstr>   丁：各位，我们是不是应该把思路打开些？不要总盯着作家、思想家、科学家嘛，革命先烈、英雄模范的塑像也应该在校园里占有重要的位置。</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示例二：（反方）大家好！我方认为碎片化阅读存在极大的弊端，理由如下：一是降低阅读效果；二是缺乏深度思考；三是阅读者获得的信息是零散的，不成系统，也不够严谨。</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2021-06-12T22:07:48.819</cp:lastPrinted>
  <dcterms:created xsi:type="dcterms:W3CDTF">2021-06-12T22:07:48Z</dcterms:created>
  <dcterms:modified xsi:type="dcterms:W3CDTF">2021-06-12T14:07:49Z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