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81" r:id="rId5"/>
    <p:sldId id="257" r:id="rId6"/>
    <p:sldId id="260" r:id="rId7"/>
    <p:sldId id="259" r:id="rId8"/>
    <p:sldId id="267" r:id="rId9"/>
    <p:sldId id="277" r:id="rId10"/>
    <p:sldId id="258" r:id="rId11"/>
    <p:sldId id="261" r:id="rId12"/>
    <p:sldId id="263" r:id="rId13"/>
    <p:sldId id="262" r:id="rId14"/>
    <p:sldId id="264" r:id="rId15"/>
    <p:sldId id="265" r:id="rId16"/>
    <p:sldId id="268" r:id="rId17"/>
    <p:sldId id="269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8.png"/><Relationship Id="rId2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4&#21333;&#20803;\&#31532;16&#35838;%20&#24198;&#31069;&#22885;&#26519;&#21305;&#20811;&#36816;&#21160;&#22797;&#20852;25&#21608;&#24180;\&#31532;&#19968;&#35838;&#26102;\James%20Horner%20-%20For%20the%20love%20of%20a%20Princess.mp3" TargetMode="External"/><Relationship Id="rId1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4&#21333;&#20803;\&#31532;16&#35838;%20&#24198;&#31069;&#22885;&#26519;&#21305;&#20811;&#36816;&#21160;&#22797;&#20852;25&#21608;&#24180;\&#31532;&#19968;&#35838;&#26102;\James%20Horner%20-%20For%20the%20love%20of%20a%20Princess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0100" y="1857375"/>
            <a:ext cx="7143800" cy="313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庆祝奥林匹克运动复兴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周年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214546" y="3000372"/>
            <a:ext cx="6572296" cy="36830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颜色从左至右为天蓝、黄、黑、绿、红，五色的环圈，代表欧、亚、非、美和大洋州连结在一起，共同为接受运动竞赛良好的结果而努力，它代表着奥林匹克友谊的精神及全世界运动员之间的平等。六种颜色（包括白底），则代表着当时全世界各国国旗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颜色。</a:t>
            </a:r>
            <a:endParaRPr lang="zh-CN" altLang="en-US" sz="2800" b="1" dirty="0"/>
          </a:p>
        </p:txBody>
      </p:sp>
      <p:pic>
        <p:nvPicPr>
          <p:cNvPr id="5" name="图片 4" descr="下载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3815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26" descr="pic_6270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555" y="-447749"/>
            <a:ext cx="9134445" cy="730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1027" descr="紫色网格"/>
          <p:cNvSpPr>
            <a:spLocks noChangeArrowheads="1" noChangeShapeType="1" noTextEdit="1"/>
          </p:cNvSpPr>
          <p:nvPr/>
        </p:nvSpPr>
        <p:spPr bwMode="auto">
          <a:xfrm>
            <a:off x="247680" y="119045"/>
            <a:ext cx="8610600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4000" b="1" kern="10" dirty="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各国国旗飘扬在竞技场上空</a:t>
            </a:r>
            <a:endParaRPr lang="zh-CN" altLang="en-US" sz="4000" b="1" kern="10" dirty="0">
              <a:ln w="9525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785786" y="228600"/>
            <a:ext cx="750099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CC"/>
                </a:solidFill>
                <a:ea typeface="黑体" panose="02010609060101010101" pitchFamily="49" charset="-122"/>
              </a:rPr>
              <a:t>奥林匹克</a:t>
            </a:r>
            <a:r>
              <a:rPr lang="zh-CN" altLang="en-US" sz="4800" b="1" dirty="0" smtClean="0">
                <a:solidFill>
                  <a:srgbClr val="CC00CC"/>
                </a:solidFill>
                <a:ea typeface="黑体" panose="02010609060101010101" pitchFamily="49" charset="-122"/>
              </a:rPr>
              <a:t>精神</a:t>
            </a:r>
            <a:endParaRPr lang="zh-CN" altLang="en-US" sz="4800" b="1" dirty="0">
              <a:ea typeface="黑体" panose="02010609060101010101" pitchFamily="49" charset="-122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714480" y="1371600"/>
            <a:ext cx="70485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更快、更高、更强/勇于拼搏与超越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1714480" y="2133600"/>
            <a:ext cx="49911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重在参与/参与重于取胜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714480" y="2895600"/>
            <a:ext cx="5600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友谊、团结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714480" y="3657600"/>
            <a:ext cx="3695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和平、平等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1714480" y="4419600"/>
            <a:ext cx="32861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公平与公正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1714480" y="5105400"/>
            <a:ext cx="39290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竞争、奋斗、进步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1714480" y="5773183"/>
            <a:ext cx="217172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……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785786" y="1357298"/>
            <a:ext cx="793750" cy="5257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ea typeface="黑体" panose="02010609060101010101" pitchFamily="49" charset="-122"/>
              </a:rPr>
              <a:t>是现代社会文明的标志</a:t>
            </a:r>
            <a:endParaRPr lang="zh-CN" altLang="en-US" sz="4000" b="1" dirty="0">
              <a:solidFill>
                <a:srgbClr val="CC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utoUpdateAnimBg="0"/>
      <p:bldP spid="68613" grpId="0" autoUpdateAnimBg="0"/>
      <p:bldP spid="68614" grpId="0" autoUpdateAnimBg="0"/>
      <p:bldP spid="68615" grpId="0" autoUpdateAnimBg="0"/>
      <p:bldP spid="68616" grpId="0" autoUpdateAnimBg="0"/>
      <p:bldP spid="68617" grpId="0" autoUpdateAnimBg="0"/>
      <p:bldP spid="68618" grpId="0" autoUpdateAnimBg="0"/>
      <p:bldP spid="686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2192246"/>
            <a:ext cx="750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庆祝奥林匹克运动复兴</a:t>
            </a:r>
            <a:r>
              <a:rPr lang="en-US" altLang="zh-CN" sz="72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25</a:t>
            </a:r>
            <a:r>
              <a:rPr lang="zh-CN" altLang="en-US" sz="72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周年</a:t>
            </a:r>
            <a:endParaRPr lang="zh-CN" altLang="en-US" sz="7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4857752" y="428604"/>
            <a:ext cx="3786214" cy="928694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12944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浩劫  指摘  襁褓  萦绕  绚丽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枷锁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拙劣  肤浅  目睹  奠定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挚爱  钟爱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分崩离析  暴风骤雨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担惊受怕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行将就木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相辅相成  自圆其说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7"/>
          <p:cNvGrpSpPr/>
          <p:nvPr/>
        </p:nvGrpSpPr>
        <p:grpSpPr bwMode="auto">
          <a:xfrm>
            <a:off x="142844" y="142852"/>
            <a:ext cx="2928938" cy="990600"/>
            <a:chOff x="0" y="0"/>
            <a:chExt cx="1845" cy="624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1845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检查预习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043ad4bd11373f0b5daedc4a40f4bfbfaed0487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275" y="1011538"/>
            <a:ext cx="3177155" cy="4560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744" y="392054"/>
            <a:ext cx="5000660" cy="6180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顾拜旦</a:t>
            </a: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1863—1937</a:t>
            </a:r>
            <a:r>
              <a:rPr lang="zh-CN" altLang="en-US" sz="2800" b="1" dirty="0" smtClean="0">
                <a:latin typeface="+mn-ea"/>
              </a:rPr>
              <a:t>），法国教育家、社会活动家，现代奥林匹克运动创始人，奥林匹克会徽、会旗设计者，</a:t>
            </a:r>
            <a:r>
              <a:rPr lang="en-US" altLang="zh-CN" sz="2800" b="1" dirty="0" smtClean="0">
                <a:latin typeface="+mn-ea"/>
              </a:rPr>
              <a:t>1896</a:t>
            </a:r>
            <a:r>
              <a:rPr lang="zh-CN" altLang="en-US" sz="2800" b="1" dirty="0" smtClean="0">
                <a:latin typeface="+mn-ea"/>
              </a:rPr>
              <a:t>年至</a:t>
            </a:r>
            <a:r>
              <a:rPr lang="en-US" altLang="zh-CN" sz="2800" b="1" dirty="0" smtClean="0">
                <a:latin typeface="+mn-ea"/>
              </a:rPr>
              <a:t>1925</a:t>
            </a:r>
            <a:r>
              <a:rPr lang="zh-CN" altLang="en-US" sz="2800" b="1" dirty="0" smtClean="0">
                <a:latin typeface="+mn-ea"/>
              </a:rPr>
              <a:t>年任国际奥委会第二任主席。他终生倡导奥林匹克精神，由于对恢复和发展现代奥林匹克运动做出了不朽的贡献，被誉为“奥林匹克之父”。</a:t>
            </a:r>
            <a:r>
              <a:rPr lang="en-US" altLang="zh-CN" sz="2800" b="1" dirty="0" smtClean="0">
                <a:latin typeface="+mn-ea"/>
              </a:rPr>
              <a:t>1999</a:t>
            </a:r>
            <a:r>
              <a:rPr lang="zh-CN" altLang="en-US" sz="2800" b="1" dirty="0" smtClean="0">
                <a:latin typeface="+mn-ea"/>
              </a:rPr>
              <a:t>年</a:t>
            </a:r>
            <a:r>
              <a:rPr lang="en-US" altLang="zh-CN" sz="2800" b="1" dirty="0" smtClean="0">
                <a:latin typeface="+mn-ea"/>
              </a:rPr>
              <a:t>12</a:t>
            </a:r>
            <a:r>
              <a:rPr lang="zh-CN" altLang="en-US" sz="2800" b="1" dirty="0" smtClean="0">
                <a:latin typeface="+mn-ea"/>
              </a:rPr>
              <a:t>月</a:t>
            </a:r>
            <a:r>
              <a:rPr lang="en-US" altLang="zh-CN" sz="2800" b="1" dirty="0" smtClean="0">
                <a:latin typeface="+mn-ea"/>
              </a:rPr>
              <a:t>17</a:t>
            </a:r>
            <a:r>
              <a:rPr lang="zh-CN" altLang="en-US" sz="2800" b="1" dirty="0" smtClean="0">
                <a:latin typeface="+mn-ea"/>
              </a:rPr>
              <a:t>日，他获得由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奥林匹克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杂志评选的“世纪体育领导人”称号。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571480"/>
            <a:ext cx="7715304" cy="5694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顾拜旦从青少年时期起，就潜心钻研同时代的不同教育体系和古希腊的历史。通过对古奥运会的考察，顾拜旦认识到，古希腊人组织竞赛活动，不仅仅是为了锻炼体格和显示一种壮观场面，而且是为了教育人。他认为，体育竞赛活动能磨炼人的意志，培养人的个性，同时又能锻炼身体。因此，自1883年开始，他就致力于古代奥运会的复兴。经过他与若干人的努力，国际奥林匹克委员会于1894年6月23日成立。1896年，第一届奥林匹克运动会在希腊雅典举行。此后，奥运会每四年举行一次。</a:t>
            </a:r>
            <a:endParaRPr lang="zh-CN" altLang="en-US" sz="28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500042"/>
            <a:ext cx="7715304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+mn-ea"/>
              </a:rPr>
              <a:t>为捍卫奥林匹克精神的纯洁性，</a:t>
            </a:r>
            <a:r>
              <a:rPr lang="en-US" altLang="zh-CN" sz="2800" b="1" dirty="0" smtClean="0">
                <a:latin typeface="+mn-ea"/>
              </a:rPr>
              <a:t>1912</a:t>
            </a:r>
            <a:r>
              <a:rPr lang="zh-CN" altLang="en-US" sz="2800" b="1" dirty="0" smtClean="0">
                <a:latin typeface="+mn-ea"/>
              </a:rPr>
              <a:t>年，顾拜旦在斯德哥尔摩奥运会期间，发表了他的名作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体育颂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，热情地讴歌了体育，抒发了他的奥林匹克理想。为此，他荣获了该届奥运会文学艺术比赛的金质奖章。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14348" y="3214686"/>
            <a:ext cx="7715304" cy="2657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31520" algn="l" defTabSz="914400" rtl="0" eaLnBrk="1" fontAlgn="base" latinLnBrk="0" hangingPunct="1">
              <a:lnSpc>
                <a:spcPts val="4000"/>
              </a:lnSpc>
              <a:buClrTx/>
              <a:buSzTx/>
              <a:buFontTx/>
              <a:buNone/>
            </a:pP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effectLst/>
                <a:latin typeface="+mn-ea"/>
                <a:cs typeface="Arial" panose="020B0604020202020204" pitchFamily="34" charset="0"/>
              </a:rPr>
              <a:t>1913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effectLst/>
                <a:latin typeface="+mn-ea"/>
                <a:cs typeface="Arial" panose="020B0604020202020204" pitchFamily="34" charset="0"/>
              </a:rPr>
              <a:t>年，顾拜旦精心地为国际奥委会设计了会旗，即一面中间由蓝、黑、红、黄、绿五只彩色圆环相套接成白色无边旗。它象征着五大洲的团结，以及全世界运动员以公正、坦率的比赛和友好的精神在奥林匹克运动会上相见。</a:t>
            </a:r>
            <a:endParaRPr kumimoji="0" lang="zh-CN" altLang="en-US" sz="2800" b="1" i="0" strike="noStrike" cap="none" normalizeH="0" baseline="0" dirty="0" smtClean="0">
              <a:ln>
                <a:noFill/>
              </a:ln>
              <a:effectLst/>
              <a:latin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623055"/>
            <a:ext cx="5214974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/>
              <a:t>他还倡议燃放奥林匹克火焰、设立奥林匹克杯等。在确定奥林匹克运动会口号的问题上，顾拜旦最初觉得应以“团结、友好、和平”的口号来指导比赛。后来，他的一个朋友狄东神甫提出了“更快、更高、更强”的口号，得到顾拜旦的赞赏，认为它体现了人类永远向上、不断进取的伟大精神，以后便倡议把它作为国际奥林匹克运动会的口号。</a:t>
            </a:r>
            <a:endParaRPr lang="zh-CN" altLang="en-US" sz="2800" b="1" dirty="0"/>
          </a:p>
        </p:txBody>
      </p:sp>
      <p:pic>
        <p:nvPicPr>
          <p:cNvPr id="3" name="图片 2" descr="u=1071719460,278988133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2" y="357166"/>
            <a:ext cx="3357586" cy="2473422"/>
          </a:xfrm>
          <a:prstGeom prst="rect">
            <a:avLst/>
          </a:prstGeom>
        </p:spPr>
      </p:pic>
      <p:pic>
        <p:nvPicPr>
          <p:cNvPr id="4" name="图片 3" descr="u=3246262748,105594800&amp;fm=20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796" y="2928934"/>
            <a:ext cx="3038148" cy="370046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142844" y="142852"/>
            <a:ext cx="2895600" cy="990600"/>
            <a:chOff x="0" y="0"/>
            <a:chExt cx="1824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1800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1071538" y="1714488"/>
            <a:ext cx="7072362" cy="4000528"/>
          </a:xfrm>
          <a:prstGeom prst="cloudCallout">
            <a:avLst>
              <a:gd name="adj1" fmla="val -56716"/>
              <a:gd name="adj2" fmla="val 52996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听读课文，注意体会演讲中饱满的情感</a:t>
            </a:r>
            <a:endParaRPr lang="zh-CN" altLang="en-US" sz="54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James Horner - For the love of a Princess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8662" y="1714488"/>
            <a:ext cx="661990" cy="66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714480" y="1857364"/>
            <a:ext cx="6572296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宋体" panose="02010600030101010101" pitchFamily="2" charset="-122"/>
                <a:ea typeface="华文行楷" panose="02010800040101010101" pitchFamily="2" charset="-122"/>
              </a:rPr>
              <a:t>奥运知识知</a:t>
            </a:r>
            <a:r>
              <a:rPr lang="zh-CN" altLang="en-US" sz="6000" dirty="0" smtClean="0">
                <a:solidFill>
                  <a:srgbClr val="FF0000"/>
                </a:solidFill>
                <a:latin typeface="宋体" panose="02010600030101010101" pitchFamily="2" charset="-122"/>
                <a:ea typeface="华文行楷" panose="02010800040101010101" pitchFamily="2" charset="-122"/>
              </a:rPr>
              <a:t>多少？</a:t>
            </a:r>
            <a:endParaRPr lang="zh-CN" altLang="en-US" sz="6000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714348" y="1428736"/>
            <a:ext cx="7643866" cy="3429024"/>
          </a:xfrm>
          <a:prstGeom prst="cloudCallout">
            <a:avLst>
              <a:gd name="adj1" fmla="val -47905"/>
              <a:gd name="adj2" fmla="val 6642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快读课文，读准字音，体会感情</a:t>
            </a:r>
            <a:endParaRPr lang="zh-CN" altLang="en-US" sz="54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14282" y="285728"/>
            <a:ext cx="4214842" cy="1071570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概括内容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2143116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第一部分：简要回顾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年的历史。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357562"/>
            <a:ext cx="7831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第二部分：奥林匹克精神的内涵。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4643446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第三部分：畅想美好的未来。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000108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429256" y="6072206"/>
            <a:ext cx="300039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奥林匹克竞技场入口旧址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57158" y="1000108"/>
            <a:ext cx="4357718" cy="54784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奥林匹克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竞技运动会起源于公元前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世纪的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古希腊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，是希腊各城邦共同参与的社会活动，也是希腊人生活中十分重要的庆典日。运动会期间，各城邦之间不允许有任何战争行为发生，所有通往奥林匹克的道路任人自由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往来。举办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现代奥运会，目的在于促进人类的精神发展，锻炼人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的身体，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培养人的道德，发展古希腊人的理想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美和健康，造就全面发展的人。</a:t>
            </a:r>
            <a:endParaRPr lang="en-US" altLang="zh-CN" sz="24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29190" y="622318"/>
            <a:ext cx="3944937" cy="5378450"/>
          </a:xfrm>
          <a:prstGeom prst="rect">
            <a:avLst/>
          </a:prstGeom>
          <a:noFill/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971550" y="836613"/>
            <a:ext cx="2808288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57158" y="357166"/>
            <a:ext cx="2857520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</a:rPr>
              <a:t>奥运会</a:t>
            </a:r>
            <a:r>
              <a:rPr lang="zh-CN" altLang="en-US" sz="3200" b="1" dirty="0">
                <a:solidFill>
                  <a:srgbClr val="FF0000"/>
                </a:solidFill>
              </a:rPr>
              <a:t>的起源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311152"/>
            <a:ext cx="8292492" cy="6261120"/>
          </a:xfrm>
          <a:prstGeom prst="rect">
            <a:avLst/>
          </a:prstGeom>
          <a:noFill/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8282226" y="336546"/>
            <a:ext cx="861774" cy="273526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雅典城市</a:t>
            </a:r>
            <a:endParaRPr lang="zh-CN" altLang="en-US" sz="44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奥林匹亚遗址"/>
          <p:cNvPicPr>
            <a:picLocks noChangeAspect="1" noChangeArrowheads="1"/>
          </p:cNvPicPr>
          <p:nvPr/>
        </p:nvPicPr>
        <p:blipFill>
          <a:blip r:embed="rId1">
            <a:lum bright="30000" contrast="30000"/>
          </a:blip>
          <a:srcRect/>
          <a:stretch>
            <a:fillRect/>
          </a:stretch>
        </p:blipFill>
        <p:spPr bwMode="auto">
          <a:xfrm>
            <a:off x="1" y="785794"/>
            <a:ext cx="8286775" cy="51792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282228" y="285752"/>
            <a:ext cx="861774" cy="392906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奥林匹亚遗址</a:t>
            </a:r>
            <a:endParaRPr lang="zh-CN" altLang="en-US" sz="44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5" descr="奥林匹亚遗址"/>
          <p:cNvPicPr>
            <a:picLocks noChangeAspect="1" noChangeArrowheads="1"/>
          </p:cNvPicPr>
          <p:nvPr/>
        </p:nvPicPr>
        <p:blipFill>
          <a:blip r:embed="rId2">
            <a:lum bright="6000" contrast="-12000"/>
          </a:blip>
          <a:srcRect/>
          <a:stretch>
            <a:fillRect/>
          </a:stretch>
        </p:blipFill>
        <p:spPr bwMode="auto">
          <a:xfrm>
            <a:off x="0" y="285728"/>
            <a:ext cx="8382027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-18131"/>
            <a:ext cx="9144000" cy="6876131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28596" y="357166"/>
            <a:ext cx="8358246" cy="62478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奥林匹克运动会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古希腊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常在祭神日进行运动会，奥林匹克运动会是其中影响最大的。从公元前776年开始，每4年在伯罗奔尼撒半岛西部的奥林匹亚村宙斯神宗教仪式上举行，会期一般为5天。此时，各城邦务必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休战。最初，竞技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草地上进行，观众站在山坡上观看，妇女不准进入会场，参加比赛的所有运动员都必须是纯希腊血统并取得市民权的人。奖励偏重于荣誉，而非金钱，优胜者被戴上橄榄枝编成的花冠，在其故乡要举行庆祝游行和宴会，以欢迎健儿荣归。竞赛项目多是平常训练的内容，主要是赛跑和角力。大会期间，来自希腊各地的哲学家、历史学家、诗人、艺术家等，在会址发表演说，展览作品，所以古希腊竞技活动也是各城邦的一次思想交流，它促进了希腊文化的繁荣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29190" y="428604"/>
            <a:ext cx="4071966" cy="6143668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+mn-ea"/>
              </a:rPr>
              <a:t>现代奥运会奥林匹克火炬的点燃和传递仪式始于</a:t>
            </a:r>
            <a:r>
              <a:rPr lang="en-US" altLang="zh-CN" sz="2400" b="1" dirty="0">
                <a:latin typeface="+mn-ea"/>
              </a:rPr>
              <a:t>1928</a:t>
            </a:r>
            <a:r>
              <a:rPr lang="zh-CN" altLang="en-US" sz="2400" b="1" dirty="0">
                <a:latin typeface="+mn-ea"/>
              </a:rPr>
              <a:t>年第</a:t>
            </a:r>
            <a:r>
              <a:rPr lang="en-US" altLang="zh-CN" sz="2400" b="1" dirty="0">
                <a:latin typeface="+mn-ea"/>
              </a:rPr>
              <a:t>9</a:t>
            </a:r>
            <a:r>
              <a:rPr lang="zh-CN" altLang="en-US" sz="2400" b="1" dirty="0">
                <a:latin typeface="+mn-ea"/>
              </a:rPr>
              <a:t>届奥运会。按照奥运会的传统，奥运火种取自希腊的奥林匹亚，由扮作女神的少女用聚光镜集太阳光点燃火炬，然后接力传向奥运会主会场。在奥运会开幕式上，象征光明、勇敢、团结、友谊的主火炬塔由东道国著名运动员点燃，一直燃烧到奥运会闭幕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4" name="图片 3" descr="u=2459012218,3694092375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8" y="142876"/>
            <a:ext cx="4762500" cy="3419475"/>
          </a:xfrm>
          <a:prstGeom prst="rect">
            <a:avLst/>
          </a:prstGeom>
        </p:spPr>
      </p:pic>
      <p:pic>
        <p:nvPicPr>
          <p:cNvPr id="5" name="图片 4" descr="u=92278652,2811045634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3570291"/>
            <a:ext cx="4786314" cy="3216295"/>
          </a:xfrm>
          <a:prstGeom prst="rect">
            <a:avLst/>
          </a:prstGeom>
        </p:spPr>
      </p:pic>
    </p:spTree>
  </p:cSld>
  <p:clrMapOvr>
    <a:masterClrMapping/>
  </p:clrMapOvr>
  <p:transition>
    <p:cov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13000" r="-1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027"/>
          <p:cNvSpPr txBox="1">
            <a:spLocks noChangeArrowheads="1"/>
          </p:cNvSpPr>
          <p:nvPr/>
        </p:nvSpPr>
        <p:spPr bwMode="auto">
          <a:xfrm>
            <a:off x="2117747" y="3567074"/>
            <a:ext cx="488314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 smtClean="0">
                <a:latin typeface="+mn-ea"/>
              </a:rPr>
              <a:t>蓝色代表</a:t>
            </a:r>
            <a:r>
              <a:rPr lang="en-US" altLang="zh-CN" sz="3600" b="1" dirty="0" smtClean="0">
                <a:latin typeface="+mn-ea"/>
              </a:rPr>
              <a:t>——</a:t>
            </a:r>
            <a:r>
              <a:rPr lang="zh-CN" altLang="en-US" sz="3600" b="1" dirty="0" smtClean="0">
                <a:latin typeface="+mn-ea"/>
              </a:rPr>
              <a:t> </a:t>
            </a:r>
            <a:endParaRPr lang="zh-CN" altLang="en-US" sz="3600" b="1" dirty="0">
              <a:latin typeface="+mn-ea"/>
            </a:endParaRPr>
          </a:p>
          <a:p>
            <a:pPr algn="l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+mn-ea"/>
              </a:rPr>
              <a:t>黑色</a:t>
            </a:r>
            <a:r>
              <a:rPr lang="zh-CN" altLang="en-US" sz="3600" b="1" dirty="0" smtClean="0">
                <a:latin typeface="+mn-ea"/>
              </a:rPr>
              <a:t>代表</a:t>
            </a:r>
            <a:r>
              <a:rPr lang="en-US" altLang="zh-CN" sz="3600" b="1" dirty="0" smtClean="0">
                <a:latin typeface="+mn-ea"/>
              </a:rPr>
              <a:t>——</a:t>
            </a:r>
            <a:endParaRPr lang="zh-CN" altLang="en-US" sz="3600" b="1" dirty="0">
              <a:latin typeface="+mn-ea"/>
            </a:endParaRPr>
          </a:p>
          <a:p>
            <a:pPr algn="l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+mn-ea"/>
              </a:rPr>
              <a:t>红色</a:t>
            </a:r>
            <a:r>
              <a:rPr lang="zh-CN" altLang="en-US" sz="3600" b="1" dirty="0" smtClean="0">
                <a:latin typeface="+mn-ea"/>
              </a:rPr>
              <a:t>代表</a:t>
            </a:r>
            <a:r>
              <a:rPr lang="en-US" altLang="zh-CN" sz="3600" b="1" dirty="0" smtClean="0">
                <a:latin typeface="+mn-ea"/>
              </a:rPr>
              <a:t>——</a:t>
            </a:r>
            <a:endParaRPr lang="zh-CN" altLang="en-US" sz="3600" b="1" dirty="0">
              <a:latin typeface="+mn-ea"/>
            </a:endParaRPr>
          </a:p>
          <a:p>
            <a:pPr algn="l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+mn-ea"/>
              </a:rPr>
              <a:t>黄色</a:t>
            </a:r>
            <a:r>
              <a:rPr lang="zh-CN" altLang="en-US" sz="3600" b="1" dirty="0" smtClean="0">
                <a:latin typeface="+mn-ea"/>
              </a:rPr>
              <a:t>代表</a:t>
            </a:r>
            <a:r>
              <a:rPr lang="en-US" altLang="zh-CN" sz="3600" b="1" dirty="0" smtClean="0">
                <a:latin typeface="+mn-ea"/>
              </a:rPr>
              <a:t>——</a:t>
            </a:r>
            <a:endParaRPr lang="zh-CN" altLang="en-US" sz="3600" b="1" dirty="0">
              <a:latin typeface="+mn-ea"/>
            </a:endParaRPr>
          </a:p>
          <a:p>
            <a:pPr algn="l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+mn-ea"/>
              </a:rPr>
              <a:t>绿色</a:t>
            </a:r>
            <a:r>
              <a:rPr lang="zh-CN" altLang="en-US" sz="3600" b="1" dirty="0" smtClean="0">
                <a:latin typeface="+mn-ea"/>
              </a:rPr>
              <a:t>代表</a:t>
            </a:r>
            <a:r>
              <a:rPr lang="en-US" altLang="zh-CN" sz="3600" b="1" dirty="0" smtClean="0">
                <a:latin typeface="+mn-ea"/>
              </a:rPr>
              <a:t>——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23558" name="Text Box 1030"/>
          <p:cNvSpPr txBox="1">
            <a:spLocks noChangeArrowheads="1"/>
          </p:cNvSpPr>
          <p:nvPr/>
        </p:nvSpPr>
        <p:spPr bwMode="auto">
          <a:xfrm>
            <a:off x="5368941" y="4176674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Times New Roman" panose="02020603050405020304" pitchFamily="18" charset="0"/>
              </a:rPr>
              <a:t>非洲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3559" name="Text Box 1031"/>
          <p:cNvSpPr txBox="1">
            <a:spLocks noChangeArrowheads="1"/>
          </p:cNvSpPr>
          <p:nvPr/>
        </p:nvSpPr>
        <p:spPr bwMode="auto">
          <a:xfrm>
            <a:off x="5368941" y="5776874"/>
            <a:ext cx="15605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Times New Roman" panose="02020603050405020304" pitchFamily="18" charset="0"/>
              </a:rPr>
              <a:t>大洋洲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3562" name="Text Box 1034"/>
          <p:cNvSpPr txBox="1">
            <a:spLocks noChangeArrowheads="1"/>
          </p:cNvSpPr>
          <p:nvPr/>
        </p:nvSpPr>
        <p:spPr bwMode="auto">
          <a:xfrm>
            <a:off x="5368941" y="5243474"/>
            <a:ext cx="12477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+mn-ea"/>
              </a:rPr>
              <a:t>亚洲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23563" name="Text Box 1035"/>
          <p:cNvSpPr txBox="1">
            <a:spLocks noChangeArrowheads="1"/>
          </p:cNvSpPr>
          <p:nvPr/>
        </p:nvSpPr>
        <p:spPr bwMode="auto">
          <a:xfrm>
            <a:off x="5368941" y="4710074"/>
            <a:ext cx="1176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美洲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3564" name="Text Box 1036"/>
          <p:cNvSpPr txBox="1">
            <a:spLocks noChangeArrowheads="1"/>
          </p:cNvSpPr>
          <p:nvPr/>
        </p:nvSpPr>
        <p:spPr bwMode="auto">
          <a:xfrm>
            <a:off x="5368941" y="3567074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 smtClean="0">
                <a:latin typeface="Times New Roman" panose="02020603050405020304" pitchFamily="18" charset="0"/>
              </a:rPr>
              <a:t>欧洲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3321" name="Picture 1039" descr="五环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92" y="366674"/>
            <a:ext cx="48768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23559" grpId="0" autoUpdateAnimBg="0"/>
      <p:bldP spid="23562" grpId="0" autoUpdateAnimBg="0"/>
      <p:bldP spid="23563" grpId="0" autoUpdateAnimBg="0"/>
      <p:bldP spid="2356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1822</Words>
  <Application>WPS 演示</Application>
  <PresentationFormat>全屏显示(4:3)</PresentationFormat>
  <Paragraphs>98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华文仿宋</vt:lpstr>
      <vt:lpstr>幼圆</vt:lpstr>
      <vt:lpstr>楷体</vt:lpstr>
      <vt:lpstr>微软雅黑</vt:lpstr>
      <vt:lpstr>华文行楷</vt:lpstr>
      <vt:lpstr>黑体</vt:lpstr>
      <vt:lpstr>Times New Roman</vt:lpstr>
      <vt:lpstr>Arial Unicode MS</vt:lpstr>
      <vt:lpstr>隶书</vt:lpstr>
      <vt:lpstr>方正姚体</vt:lpstr>
      <vt:lpstr>华文隶书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相忘于江湖</cp:lastModifiedBy>
  <cp:revision>99</cp:revision>
  <dcterms:created xsi:type="dcterms:W3CDTF">2018-03-08T07:29:40Z</dcterms:created>
  <dcterms:modified xsi:type="dcterms:W3CDTF">2018-03-08T07:29:57Z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