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76" r:id="rId3"/>
    <p:sldId id="277" r:id="rId4"/>
    <p:sldId id="278" r:id="rId5"/>
    <p:sldId id="279" r:id="rId6"/>
    <p:sldId id="280" r:id="rId7"/>
    <p:sldId id="281" r:id="rId8"/>
    <p:sldId id="282" r:id="rId9"/>
    <p:sldId id="283" r:id="rId10"/>
    <p:sldId id="284" r:id="rId11"/>
    <p:sldId id="285" r:id="rId12"/>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0" d="100"/>
          <a:sy n="80" d="100"/>
        </p:scale>
        <p:origin x="-107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BED02C-D675-4B9C-8FD0-AFE4C08D1341}" type="datetimeFigureOut">
              <a:rPr lang="zh-CN" altLang="en-US" smtClean="0"/>
              <a:pPr/>
              <a:t>2020/4/3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360AFD-B0AC-4493-81AE-B4E81768075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D360AFD-B0AC-4493-81AE-B4E817680752}" type="slidenum">
              <a:rPr lang="zh-CN" altLang="en-US" smtClean="0"/>
              <a:pPr/>
              <a:t>26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D360AFD-B0AC-4493-81AE-B4E817680752}" type="slidenum">
              <a:rPr lang="zh-CN" altLang="en-US" smtClean="0"/>
              <a:pPr/>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D360AFD-B0AC-4493-81AE-B4E817680752}" type="slidenum">
              <a:rPr lang="zh-CN" altLang="en-US" smtClean="0"/>
              <a:pPr/>
              <a:t>28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D360AFD-B0AC-4493-81AE-B4E817680752}" type="slidenum">
              <a:rPr lang="zh-CN" altLang="en-US" smtClean="0"/>
              <a:pPr/>
              <a:t>29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D360AFD-B0AC-4493-81AE-B4E817680752}" type="slidenum">
              <a:rPr lang="zh-CN" altLang="en-US" smtClean="0"/>
              <a:pPr/>
              <a:t>30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2020/4/3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2020/4/3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2020/4/3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2020/4/3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endParaRPr lang="zh-CN" altLang="en-US" dirty="0"/>
          </a:p>
        </p:txBody>
      </p:sp>
      <p:pic>
        <p:nvPicPr>
          <p:cNvPr id="4" name="图片 3" descr="06add3bd8cda542b3a09ede414dc1ea.jpg"/>
          <p:cNvPicPr>
            <a:picLocks noChangeAspect="1"/>
          </p:cNvPicPr>
          <p:nvPr/>
        </p:nvPicPr>
        <p:blipFill>
          <a:blip r:embed="rId2"/>
          <a:stretch>
            <a:fillRect/>
          </a:stretch>
        </p:blipFill>
        <p:spPr>
          <a:xfrm>
            <a:off x="1" y="0"/>
            <a:ext cx="914400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214686"/>
            <a:ext cx="9144000" cy="1143000"/>
          </a:xfrm>
        </p:spPr>
        <p:txBody>
          <a:bodyPr>
            <a:noAutofit/>
          </a:bodyPr>
          <a:lstStyle/>
          <a:p>
            <a:pPr algn="l"/>
            <a:r>
              <a:rPr lang="zh-CN" altLang="en-US" sz="3600" dirty="0" smtClean="0"/>
              <a:t>的举动能带给我们启发。</a:t>
            </a:r>
            <a:r>
              <a:rPr lang="en-US" altLang="zh-CN" sz="3600" dirty="0" smtClean="0"/>
              <a:t>——</a:t>
            </a:r>
            <a:r>
              <a:rPr lang="zh-CN" altLang="en-US" sz="3600" dirty="0" smtClean="0"/>
              <a:t>医者仁心，尊重患者，谦卑懂礼，心有敬畏生丙：相隔百年的两幅图值得人们深思。</a:t>
            </a:r>
            <a:r>
              <a:rPr lang="en-US" altLang="zh-CN" sz="3600" dirty="0" smtClean="0"/>
              <a:t>——</a:t>
            </a:r>
            <a:r>
              <a:rPr lang="zh-CN" altLang="en-US" sz="3600" dirty="0" smtClean="0"/>
              <a:t>美好医患关系的延续，人与人之间“礼”的传承，美好品质穿越时空的在。</a:t>
            </a:r>
            <a:r>
              <a:rPr lang="en-US" altLang="zh-CN" sz="3600" dirty="0" smtClean="0"/>
              <a:t>……——</a:t>
            </a:r>
            <a:r>
              <a:rPr lang="zh-CN" altLang="en-US" sz="3600" dirty="0" smtClean="0"/>
              <a:t>此处省略号，表明还有不同的角度包括异见。老师：这两张图片，给了我们许多收获。虽然我们无法返校上课，但我国抗击疫情的很多场景都是在给我们上课。</a:t>
            </a:r>
            <a:r>
              <a:rPr lang="en-US" altLang="zh-CN" sz="3600" dirty="0" smtClean="0"/>
              <a:t>——</a:t>
            </a:r>
            <a:r>
              <a:rPr lang="zh-CN" altLang="en-US" sz="3600" dirty="0" smtClean="0"/>
              <a:t>以图片做引，可以生发对“独特一课”的讨论，或者进一步到</a:t>
            </a:r>
            <a:r>
              <a:rPr lang="zh-CN" altLang="en-US" sz="3200" dirty="0" smtClean="0"/>
              <a:t>语</a:t>
            </a:r>
            <a:r>
              <a:rPr lang="zh-CN" altLang="en-US" sz="3600" dirty="0" smtClean="0"/>
              <a:t>文内涵与外延的定位，对学校育人功能的认识，等等。 </a:t>
            </a:r>
            <a:r>
              <a:rPr lang="zh-CN" altLang="en-US" sz="4000" dirty="0" smtClean="0"/>
              <a:t/>
            </a:r>
            <a:br>
              <a:rPr lang="zh-CN" altLang="en-US" sz="4000" dirty="0" smtClean="0"/>
            </a:br>
            <a:endParaRPr lang="zh-CN" altLang="en-US" sz="4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214686"/>
            <a:ext cx="9501254" cy="1143000"/>
          </a:xfrm>
        </p:spPr>
        <p:txBody>
          <a:bodyPr>
            <a:noAutofit/>
          </a:bodyPr>
          <a:lstStyle/>
          <a:p>
            <a:pPr algn="l">
              <a:lnSpc>
                <a:spcPts val="4000"/>
              </a:lnSpc>
            </a:pPr>
            <a:r>
              <a:rPr lang="zh-CN" altLang="en-US" sz="3200" dirty="0" smtClean="0"/>
              <a:t/>
            </a:r>
            <a:br>
              <a:rPr lang="zh-CN" altLang="en-US" sz="3200" dirty="0" smtClean="0"/>
            </a:br>
            <a:r>
              <a:rPr lang="zh-CN" altLang="en-US" sz="3600" dirty="0" smtClean="0"/>
              <a:t>         </a:t>
            </a:r>
            <a:r>
              <a:rPr lang="zh-CN" altLang="en-US" b="1" dirty="0" smtClean="0">
                <a:solidFill>
                  <a:srgbClr val="FF0000"/>
                </a:solidFill>
              </a:rPr>
              <a:t>综上所述，</a:t>
            </a:r>
            <a:r>
              <a:rPr lang="zh-CN" altLang="en-US" b="1" dirty="0" smtClean="0"/>
              <a:t>我们可以提炼出一系列关键词：医患关系，互相尊重，医者仁心，心怀感恩等等。也可以进一步延伸到知礼懂礼、心存敬畏（患者对医生，医生对患者），人与人之间心意相通，诚以相待，鱼水和谐的关系，乃至到换位思考，将心比心（放置到医患关系的层面谈），都是符合题目要求的。</a:t>
            </a:r>
            <a:r>
              <a:rPr lang="zh-CN" altLang="en-US" dirty="0" smtClean="0"/>
              <a:t>显然，如果能从医患关系谈起，会是最稳妥最不具争议的审题，而不是一上来就集中火力就抛开材料写礼节、感恩、理解、互信等话题。</a:t>
            </a:r>
            <a:r>
              <a:rPr lang="zh-CN" altLang="en-US" spc="-120" dirty="0" smtClean="0"/>
              <a:t/>
            </a:r>
            <a:br>
              <a:rPr lang="zh-CN" altLang="en-US" spc="-120" dirty="0" smtClean="0"/>
            </a:br>
            <a:r>
              <a:rPr lang="zh-CN" altLang="en-US" sz="4000" dirty="0" smtClean="0"/>
              <a:t/>
            </a:r>
            <a:br>
              <a:rPr lang="zh-CN" altLang="en-US" sz="4000" dirty="0" smtClean="0"/>
            </a:br>
            <a:endParaRPr lang="zh-CN" altLang="en-US" sz="4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8929718" cy="1143000"/>
          </a:xfrm>
        </p:spPr>
        <p:txBody>
          <a:bodyPr>
            <a:noAutofit/>
          </a:bodyPr>
          <a:lstStyle/>
          <a:p>
            <a:pPr algn="l"/>
            <a:r>
              <a:rPr lang="en-US" altLang="zh-CN" sz="2800" b="1" dirty="0" smtClean="0">
                <a:solidFill>
                  <a:srgbClr val="FF0000"/>
                </a:solidFill>
              </a:rPr>
              <a:t>【</a:t>
            </a:r>
            <a:r>
              <a:rPr lang="zh-CN" altLang="en-US" sz="2800" b="1" dirty="0" smtClean="0">
                <a:solidFill>
                  <a:srgbClr val="FF0000"/>
                </a:solidFill>
              </a:rPr>
              <a:t>拟题与写作角度</a:t>
            </a:r>
            <a:r>
              <a:rPr lang="en-US" altLang="zh-CN" sz="2800" b="1" dirty="0" smtClean="0">
                <a:solidFill>
                  <a:srgbClr val="FF0000"/>
                </a:solidFill>
              </a:rPr>
              <a:t>】</a:t>
            </a:r>
            <a:r>
              <a:rPr lang="en-US" altLang="zh-CN" sz="2800" b="1" dirty="0" smtClean="0"/>
              <a:t/>
            </a:r>
            <a:br>
              <a:rPr lang="en-US" altLang="zh-CN" sz="2800" b="1" dirty="0" smtClean="0"/>
            </a:br>
            <a:r>
              <a:rPr lang="zh-CN" altLang="en-US" sz="3200" b="1" dirty="0" smtClean="0"/>
              <a:t>心有敬畏，知恩识礼</a:t>
            </a:r>
            <a:r>
              <a:rPr lang="en-US" altLang="zh-CN" sz="3200" b="1" dirty="0" smtClean="0"/>
              <a:t/>
            </a:r>
            <a:br>
              <a:rPr lang="en-US" altLang="zh-CN" sz="3200" b="1" dirty="0" smtClean="0"/>
            </a:br>
            <a:r>
              <a:rPr lang="zh-CN" altLang="en-US" sz="3200" b="1" dirty="0" smtClean="0"/>
              <a:t>百年流逝，仁心不泯</a:t>
            </a:r>
            <a:r>
              <a:rPr lang="en-US" altLang="zh-CN" sz="3200" b="1" dirty="0" smtClean="0"/>
              <a:t/>
            </a:r>
            <a:br>
              <a:rPr lang="en-US" altLang="zh-CN" sz="3200" b="1" dirty="0" smtClean="0"/>
            </a:br>
            <a:r>
              <a:rPr lang="zh-CN" altLang="en-US" sz="3200" b="1" dirty="0" smtClean="0"/>
              <a:t>穿越百年的医患鞠躬，暖人！</a:t>
            </a:r>
            <a:r>
              <a:rPr lang="en-US" altLang="zh-CN" sz="3200" b="1" dirty="0" smtClean="0"/>
              <a:t/>
            </a:r>
            <a:br>
              <a:rPr lang="en-US" altLang="zh-CN" sz="3200" b="1" dirty="0" smtClean="0"/>
            </a:br>
            <a:r>
              <a:rPr lang="zh-CN" altLang="en-US" sz="3200" b="1" dirty="0" smtClean="0"/>
              <a:t>代代相传的医者仁心</a:t>
            </a:r>
            <a:r>
              <a:rPr lang="en-US" altLang="zh-CN" sz="3200" b="1" dirty="0" smtClean="0"/>
              <a:t/>
            </a:r>
            <a:br>
              <a:rPr lang="en-US" altLang="zh-CN" sz="3200" b="1" dirty="0" smtClean="0"/>
            </a:br>
            <a:r>
              <a:rPr lang="zh-CN" altLang="en-US" sz="3200" b="1" dirty="0" smtClean="0"/>
              <a:t>医患之间，应有礼数</a:t>
            </a:r>
            <a:r>
              <a:rPr lang="en-US" altLang="zh-CN" sz="3200" b="1" dirty="0" smtClean="0"/>
              <a:t/>
            </a:r>
            <a:br>
              <a:rPr lang="en-US" altLang="zh-CN" sz="3200" b="1" dirty="0" smtClean="0"/>
            </a:br>
            <a:r>
              <a:rPr lang="zh-CN" altLang="en-US" sz="3200" b="1" dirty="0" smtClean="0"/>
              <a:t>以仁心缝合医患矛盾</a:t>
            </a:r>
            <a:r>
              <a:rPr lang="en-US" altLang="zh-CN" sz="3200" b="1" dirty="0" smtClean="0"/>
              <a:t/>
            </a:r>
            <a:br>
              <a:rPr lang="en-US" altLang="zh-CN" sz="3200" b="1" dirty="0" smtClean="0"/>
            </a:br>
            <a:r>
              <a:rPr lang="zh-CN" altLang="en-US" sz="3200" b="1" dirty="0" smtClean="0"/>
              <a:t>医患间应有的尊重与关爱</a:t>
            </a:r>
            <a:r>
              <a:rPr lang="en-US" altLang="zh-CN" sz="3200" b="1" dirty="0" smtClean="0"/>
              <a:t/>
            </a:r>
            <a:br>
              <a:rPr lang="en-US" altLang="zh-CN" sz="3200" b="1" dirty="0" smtClean="0"/>
            </a:br>
            <a:r>
              <a:rPr lang="zh-CN" altLang="en-US" sz="3200" b="1" dirty="0" smtClean="0"/>
              <a:t>让仁爱留驻人心</a:t>
            </a:r>
            <a:r>
              <a:rPr lang="en-US" altLang="zh-CN" sz="3200" b="1" dirty="0" smtClean="0"/>
              <a:t/>
            </a:r>
            <a:br>
              <a:rPr lang="en-US" altLang="zh-CN" sz="3200" b="1" dirty="0" smtClean="0"/>
            </a:br>
            <a:r>
              <a:rPr lang="zh-CN" altLang="en-US" sz="3200" b="1" dirty="0" smtClean="0"/>
              <a:t>医患互敬应常态化</a:t>
            </a:r>
            <a:r>
              <a:rPr lang="en-US" altLang="zh-CN" sz="3200" b="1" dirty="0" smtClean="0"/>
              <a:t/>
            </a:r>
            <a:br>
              <a:rPr lang="en-US" altLang="zh-CN" sz="3200" b="1" dirty="0" smtClean="0"/>
            </a:br>
            <a:r>
              <a:rPr lang="zh-CN" altLang="en-US" sz="3200" b="1" dirty="0" smtClean="0"/>
              <a:t>向往这样的医患关系</a:t>
            </a:r>
            <a:r>
              <a:rPr lang="en-US" altLang="zh-CN" sz="3200" b="1" dirty="0" smtClean="0"/>
              <a:t/>
            </a:r>
            <a:br>
              <a:rPr lang="en-US" altLang="zh-CN" sz="3200" b="1" dirty="0" smtClean="0"/>
            </a:br>
            <a:r>
              <a:rPr lang="zh-CN" altLang="en-US" sz="3200" b="1" dirty="0" smtClean="0"/>
              <a:t>从医患间的温馨瞬间说起</a:t>
            </a:r>
            <a:r>
              <a:rPr lang="en-US" altLang="zh-CN" sz="3200" b="1" dirty="0" smtClean="0"/>
              <a:t/>
            </a:r>
            <a:br>
              <a:rPr lang="en-US" altLang="zh-CN" sz="3200" b="1" dirty="0" smtClean="0"/>
            </a:br>
            <a:r>
              <a:rPr lang="zh-CN" altLang="en-US" sz="3200" b="1" dirty="0" smtClean="0"/>
              <a:t>暖心致敬，给我们上了深刻的一课</a:t>
            </a:r>
            <a:r>
              <a:rPr lang="en-US" altLang="zh-CN" sz="3200" b="1" dirty="0" smtClean="0"/>
              <a:t/>
            </a:r>
            <a:br>
              <a:rPr lang="en-US" altLang="zh-CN" sz="3200" b="1" dirty="0" smtClean="0"/>
            </a:br>
            <a:r>
              <a:rPr lang="zh-CN" altLang="en-US" sz="3200" b="1" dirty="0" smtClean="0"/>
              <a:t>疫情给我们的生动一课</a:t>
            </a:r>
            <a:endParaRPr lang="zh-CN" altLang="en-US" sz="28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zh-CN" altLang="en-US" b="1" dirty="0" smtClean="0"/>
              <a:t>                </a:t>
            </a:r>
            <a:r>
              <a:rPr lang="zh-CN" altLang="en-US" sz="4900" b="1" dirty="0" smtClean="0">
                <a:solidFill>
                  <a:srgbClr val="FF0000"/>
                </a:solidFill>
              </a:rPr>
              <a:t>不同世纪，相同仁心</a:t>
            </a:r>
            <a:r>
              <a:rPr lang="zh-CN" altLang="en-US" dirty="0" smtClean="0"/>
              <a:t/>
            </a:r>
            <a:br>
              <a:rPr lang="zh-CN" altLang="en-US" dirty="0" smtClean="0"/>
            </a:br>
            <a:r>
              <a:rPr lang="zh-CN" altLang="en-US" dirty="0" smtClean="0"/>
              <a:t>        </a:t>
            </a:r>
            <a:r>
              <a:rPr lang="zh-CN" altLang="en-US" b="1" dirty="0" smtClean="0"/>
              <a:t>作为一名高三学生，面对严峻的疫情。每人只能呆在家里，接受老师的网上教学了。这天，语文老师在线上课堂里展示</a:t>
            </a:r>
            <a:r>
              <a:rPr lang="en-US" b="1" dirty="0" smtClean="0"/>
              <a:t>2</a:t>
            </a:r>
            <a:r>
              <a:rPr lang="zh-CN" altLang="en-US" b="1" dirty="0" smtClean="0"/>
              <a:t>月</a:t>
            </a:r>
            <a:r>
              <a:rPr lang="en-US" b="1" dirty="0" smtClean="0"/>
              <a:t>23</a:t>
            </a:r>
            <a:r>
              <a:rPr lang="zh-CN" altLang="en-US" b="1" dirty="0" smtClean="0"/>
              <a:t>日新华网刊发的两张图片。一张照片是某医院新冠状隔离房，一位小患者治愈出院，向护士鞠躬致敬，护士忙回礼。另一张照片是上个世纪，某医院院长查房时，小患者对他鞠躬致谢，他也顺势回礼。</a:t>
            </a:r>
            <a:r>
              <a:rPr lang="zh-CN" altLang="en-US" b="1" dirty="0" smtClean="0">
                <a:solidFill>
                  <a:srgbClr val="FF0000"/>
                </a:solidFill>
              </a:rPr>
              <a:t>在我看来，尽管不同时间，不同的空间，都传达出相同价值观，</a:t>
            </a:r>
            <a:endParaRPr lang="zh-CN" altLang="en-US" b="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zh-CN" altLang="en-US" b="1" dirty="0" smtClean="0">
                <a:solidFill>
                  <a:srgbClr val="FF0000"/>
                </a:solidFill>
              </a:rPr>
              <a:t>那就是仁心，即仁爱之心。</a:t>
            </a:r>
            <a:r>
              <a:rPr lang="zh-CN" altLang="en-US" b="1" dirty="0" smtClean="0"/>
              <a:t/>
            </a:r>
            <a:br>
              <a:rPr lang="zh-CN" altLang="en-US" b="1" dirty="0" smtClean="0"/>
            </a:br>
            <a:r>
              <a:rPr lang="zh-CN" altLang="en-US" b="1" dirty="0" smtClean="0"/>
              <a:t>         我记得，清末湖南湘乡有位兼开中药铺的名老中医自题了一副春联“只要世上人莫病，何愁架上药生尘”，这就是仁心。</a:t>
            </a:r>
            <a:br>
              <a:rPr lang="zh-CN" altLang="en-US" b="1" dirty="0" smtClean="0"/>
            </a:br>
            <a:r>
              <a:rPr lang="zh-CN" altLang="en-US" b="1" dirty="0" smtClean="0"/>
              <a:t>         </a:t>
            </a:r>
            <a:r>
              <a:rPr lang="zh-CN" altLang="en-US" b="1" dirty="0" smtClean="0">
                <a:solidFill>
                  <a:srgbClr val="FF0000"/>
                </a:solidFill>
              </a:rPr>
              <a:t>仁心，不一定要胸怀天下；英雄，也不一定要杀身成仁。就像这两幅图画一样，都是医者对小患者一种仁爱之心。</a:t>
            </a:r>
            <a:r>
              <a:rPr lang="zh-CN" altLang="en-US" b="1" dirty="0" smtClean="0"/>
              <a:t>其实，人性是相通的，不管是上个世纪，还是如今，医者都是展示出相同的仁爱。</a:t>
            </a:r>
            <a:endParaRPr lang="zh-CN" alt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zh-CN" altLang="en-US" b="1" dirty="0" smtClean="0"/>
              <a:t>只要医者爱患者，帮助身边的患者，默默地奉献，他们都是存仁心之人。都是值得我们致敬之人。他们的行为都是让我们感动的，都能够触动我们心灵深处最柔弱的地方，都能够让我们在一瞬间，潸然泪下的。</a:t>
            </a:r>
            <a:br>
              <a:rPr lang="zh-CN" altLang="en-US" b="1" dirty="0" smtClean="0"/>
            </a:br>
            <a:r>
              <a:rPr lang="zh-CN" altLang="en-US" b="1" dirty="0" smtClean="0"/>
              <a:t>        </a:t>
            </a:r>
            <a:r>
              <a:rPr lang="zh-CN" altLang="en-US" b="1" dirty="0" smtClean="0">
                <a:solidFill>
                  <a:srgbClr val="FF0000"/>
                </a:solidFill>
              </a:rPr>
              <a:t>黎巴嫩诗人纪伯伦说：“我们走得太远，以至于忘了为什么而出发。”</a:t>
            </a:r>
            <a:r>
              <a:rPr lang="zh-CN" altLang="en-US" b="1" dirty="0" smtClean="0"/>
              <a:t>随着社会不断的发展，经济不断腾飞，面对身边的很多事情，呈现出来的大部分都是冷漠之感。我们往往忘记了我们还</a:t>
            </a:r>
            <a:endParaRPr lang="zh-CN" altLang="en-US"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r>
              <a:rPr lang="zh-CN" altLang="en-US" b="1" dirty="0" smtClean="0"/>
              <a:t>得要有一颗仁爱之心。这颗仁心，永远不能丢了。</a:t>
            </a:r>
            <a:r>
              <a:rPr lang="zh-CN" altLang="en-US" b="1" dirty="0" smtClean="0">
                <a:solidFill>
                  <a:srgbClr val="FF0000"/>
                </a:solidFill>
              </a:rPr>
              <a:t>所以今天，语文老师给我们播放这两幅图片的时候，令我们动容，甚至可以说是一种无声的震撼力。这两幅图片的感动点就是“仁”和“爱”。</a:t>
            </a:r>
            <a:br>
              <a:rPr lang="zh-CN" altLang="en-US" b="1" dirty="0" smtClean="0">
                <a:solidFill>
                  <a:srgbClr val="FF0000"/>
                </a:solidFill>
              </a:rPr>
            </a:br>
            <a:r>
              <a:rPr lang="zh-CN" altLang="en-US" b="1" dirty="0" smtClean="0">
                <a:solidFill>
                  <a:srgbClr val="FF0000"/>
                </a:solidFill>
              </a:rPr>
              <a:t>        那么什么是“仁”呢？那就是二人成仁，仁爱之心，永远是从与他人的关系中生发出来的，就是一个护士和一个小患者，一个小患者和一个院长之间展示出来的。</a:t>
            </a:r>
            <a:r>
              <a:rPr lang="zh-CN" altLang="en-US" b="1" dirty="0" smtClean="0"/>
              <a:t>我们每一个人都希望在社会上能够得到爱，学到仁。能够用树立自</a:t>
            </a:r>
            <a:endParaRPr lang="zh-CN" altLang="en-US"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zh-CN" altLang="en-US" b="1" dirty="0" smtClean="0"/>
              <a:t>己的仁心去帮助别人同样去树立，将心比心，将自己的心灵感受去跟同类的人做同一种心灵的频率和同一种的心灵模拟，这就是仁爱践行的简单方法。这样的方法就是孟子所说的“老吾老，以及人之老；幼吾幼，以及人之幼”，所以上个世纪的院长对于小患者的仁爱，在当下已经完成了，但是他们把它推广开来，</a:t>
            </a:r>
            <a:r>
              <a:rPr lang="zh-CN" altLang="en-US" b="1" dirty="0" smtClean="0">
                <a:solidFill>
                  <a:srgbClr val="FF0000"/>
                </a:solidFill>
              </a:rPr>
              <a:t>经过一百年之后，面对大疫情，大灾难的时候，不需要多么口号，也不需要位高权重，它就这样自然而然的呈现</a:t>
            </a:r>
            <a:endParaRPr lang="zh-CN" altLang="en-US" dirty="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zh-CN" altLang="en-US" b="1" dirty="0" smtClean="0">
                <a:solidFill>
                  <a:srgbClr val="FF0000"/>
                </a:solidFill>
              </a:rPr>
              <a:t>出来。直接打动了我们彼此心灵深处。这就是仁爱的力量。</a:t>
            </a:r>
            <a:r>
              <a:rPr lang="zh-CN" altLang="en-US" dirty="0" smtClean="0"/>
              <a:t/>
            </a:r>
            <a:br>
              <a:rPr lang="zh-CN" altLang="en-US" dirty="0" smtClean="0"/>
            </a:br>
            <a:r>
              <a:rPr lang="zh-CN" altLang="en-US" dirty="0" smtClean="0"/>
              <a:t>        </a:t>
            </a:r>
            <a:r>
              <a:rPr lang="zh-CN" altLang="en-US" b="1" dirty="0" smtClean="0"/>
              <a:t>反观当今社会，很多人把自己单纯当作一个谋取成功的工具，一个赚钱的工具。</a:t>
            </a:r>
            <a:r>
              <a:rPr lang="zh-CN" altLang="en-US" b="1" dirty="0" smtClean="0">
                <a:solidFill>
                  <a:srgbClr val="FF0000"/>
                </a:solidFill>
              </a:rPr>
              <a:t>很多人很为精致利己主义者，缺乏仁爱之心。越是在经济发达的大城市，很多人都是步履匆匆。如果你想在广州这样的大城市里立足，必须每天都得向前看，都得不断地超越自己，超过别人。一种永无止境的竞争之中，消耗了人的大部分的精力，哪里还有时间是构筑“</a:t>
            </a:r>
            <a:endParaRPr lang="zh-CN" altLang="en-US" dirty="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zh-CN" altLang="en-US" b="1" dirty="0" smtClean="0">
                <a:solidFill>
                  <a:srgbClr val="FF0000"/>
                </a:solidFill>
              </a:rPr>
              <a:t>仁爱之心”呢？</a:t>
            </a:r>
            <a:r>
              <a:rPr lang="zh-CN" altLang="en-US" b="1" dirty="0" smtClean="0"/>
              <a:t>这种单纯以获得经济利益的竞争不仅让人变得疲惫不堪，还让人变得狭隘、自私。我们经过这次疫情之后，经过这节独树一格的语文课之后，应该好好地反思，我们这个社会需要的是一颗颗仁爱之心。我们每个高中生，从这节课开始，开始构筑和修炼一颗颗仁爱之心。</a:t>
            </a:r>
            <a:r>
              <a:rPr lang="zh-CN" altLang="en-US" dirty="0" smtClean="0"/>
              <a:t/>
            </a:r>
            <a:br>
              <a:rPr lang="zh-CN" altLang="en-US" dirty="0" smtClean="0"/>
            </a:br>
            <a:r>
              <a:rPr lang="zh-CN" altLang="en-US" dirty="0" smtClean="0">
                <a:solidFill>
                  <a:srgbClr val="FF0000"/>
                </a:solidFill>
              </a:rPr>
              <a:t>        </a:t>
            </a:r>
            <a:r>
              <a:rPr lang="zh-CN" altLang="en-US" b="1" dirty="0" smtClean="0">
                <a:solidFill>
                  <a:srgbClr val="FF0000"/>
                </a:solidFill>
              </a:rPr>
              <a:t>同学们，朋友们，经过这节别样的课堂，我们收获一个哲理：有仁心者，便如星光，永恒在夜空。大家奋斗吧！</a:t>
            </a:r>
            <a:endParaRPr lang="zh-CN" altLang="en-US"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en-US" altLang="zh-CN" b="1" dirty="0" smtClean="0">
                <a:solidFill>
                  <a:srgbClr val="FF0000"/>
                </a:solidFill>
              </a:rPr>
              <a:t>【</a:t>
            </a:r>
            <a:r>
              <a:rPr lang="zh-CN" altLang="en-US" b="1" dirty="0" smtClean="0">
                <a:solidFill>
                  <a:srgbClr val="FF0000"/>
                </a:solidFill>
              </a:rPr>
              <a:t>文题解读一</a:t>
            </a:r>
            <a:r>
              <a:rPr lang="en-US" altLang="zh-CN" b="1" dirty="0" smtClean="0">
                <a:solidFill>
                  <a:srgbClr val="FF0000"/>
                </a:solidFill>
              </a:rPr>
              <a:t>】</a:t>
            </a:r>
            <a:r>
              <a:rPr lang="en-US" dirty="0" smtClean="0"/>
              <a:t/>
            </a:r>
            <a:br>
              <a:rPr lang="en-US" dirty="0" smtClean="0"/>
            </a:br>
            <a:r>
              <a:rPr lang="en-US" dirty="0" smtClean="0"/>
              <a:t>         </a:t>
            </a:r>
            <a:r>
              <a:rPr lang="zh-CN" altLang="en-US" b="1" dirty="0" smtClean="0"/>
              <a:t>广州高三的这道模拟作文命题，选用新华网刊发的这两张图片</a:t>
            </a:r>
            <a:r>
              <a:rPr lang="en-US" b="1" dirty="0" smtClean="0"/>
              <a:t>:</a:t>
            </a:r>
            <a:r>
              <a:rPr lang="zh-CN" altLang="en-US" b="1" dirty="0" smtClean="0"/>
              <a:t>“最萌鞠躬礼”照片与一百年前的医患互相鞠躬的老照片放到一起，然后设置命题情境，提供了师生的模拟对话，这个材料情境的内涵并不复杂，然而与照片结合起来，还 挺有意思，也颇有启发性和现实意义。考生写作时从“生甲”“生乙”“生丙”的角度立意切入进行写作，都可以。</a:t>
            </a:r>
            <a:r>
              <a:rPr lang="zh-CN" altLang="en-US" b="1" dirty="0" smtClean="0">
                <a:solidFill>
                  <a:srgbClr val="FF0000"/>
                </a:solidFill>
              </a:rPr>
              <a:t>从生甲角度</a:t>
            </a:r>
            <a:r>
              <a:rPr lang="zh-CN" altLang="en-US" b="1" dirty="0" smtClean="0"/>
              <a:t>考虑：小患者的鞠躬让人很感</a:t>
            </a:r>
            <a:endParaRPr lang="zh-CN" alt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zh-CN" altLang="en-US" b="1" dirty="0" smtClean="0"/>
              <a:t>                  </a:t>
            </a:r>
            <a:r>
              <a:rPr lang="zh-CN" altLang="en-US" b="1" dirty="0" smtClean="0">
                <a:solidFill>
                  <a:srgbClr val="FF0000"/>
                </a:solidFill>
              </a:rPr>
              <a:t>心怀敬畏，识礼知恩</a:t>
            </a:r>
            <a:r>
              <a:rPr lang="zh-CN" altLang="en-US" dirty="0" smtClean="0"/>
              <a:t/>
            </a:r>
            <a:br>
              <a:rPr lang="zh-CN" altLang="en-US" dirty="0" smtClean="0"/>
            </a:br>
            <a:r>
              <a:rPr lang="en-US" dirty="0" smtClean="0"/>
              <a:t> </a:t>
            </a:r>
            <a:r>
              <a:rPr lang="en-US" b="1" dirty="0" smtClean="0"/>
              <a:t>       2020“</a:t>
            </a:r>
            <a:r>
              <a:rPr lang="zh-CN" altLang="en-US" b="1" dirty="0" smtClean="0"/>
              <a:t>着了魔</a:t>
            </a:r>
            <a:r>
              <a:rPr lang="en-US" b="1" dirty="0" smtClean="0"/>
              <a:t>”</a:t>
            </a:r>
            <a:r>
              <a:rPr lang="zh-CN" altLang="en-US" b="1" dirty="0" smtClean="0"/>
              <a:t>，新冠病毒肆虐，席卷全球。疫情期间，在医护人员夜以继日的救治下，许多患者终于出院了。看这张照片里，一位小患者出院时向护士鞠躬致敬，</a:t>
            </a:r>
            <a:r>
              <a:rPr lang="zh-CN" altLang="en-US" b="1" dirty="0" smtClean="0">
                <a:solidFill>
                  <a:srgbClr val="FF0000"/>
                </a:solidFill>
              </a:rPr>
              <a:t>以示感恩，护士也鞠躬回礼</a:t>
            </a:r>
            <a:r>
              <a:rPr lang="zh-CN" altLang="en-US" b="1" dirty="0" smtClean="0"/>
              <a:t>，仿佛在说</a:t>
            </a:r>
            <a:r>
              <a:rPr lang="en-US" b="1" dirty="0" smtClean="0"/>
              <a:t>“</a:t>
            </a:r>
            <a:r>
              <a:rPr lang="zh-CN" altLang="en-US" b="1" dirty="0" smtClean="0"/>
              <a:t>不用谢，这是我们应该做的</a:t>
            </a:r>
            <a:r>
              <a:rPr lang="en-US" b="1" dirty="0" smtClean="0"/>
              <a:t>”</a:t>
            </a:r>
            <a:r>
              <a:rPr lang="zh-CN" altLang="en-US" b="1" dirty="0" smtClean="0"/>
              <a:t>。</a:t>
            </a:r>
            <a:br>
              <a:rPr lang="zh-CN" altLang="en-US" b="1" dirty="0" smtClean="0"/>
            </a:br>
            <a:r>
              <a:rPr lang="en-US" b="1" dirty="0" smtClean="0"/>
              <a:t>         </a:t>
            </a:r>
            <a:r>
              <a:rPr lang="zh-CN" altLang="en-US" b="1" dirty="0" smtClean="0"/>
              <a:t>画面似曾相识</a:t>
            </a:r>
            <a:r>
              <a:rPr lang="en-US" b="1" dirty="0" smtClean="0"/>
              <a:t>——</a:t>
            </a:r>
            <a:r>
              <a:rPr lang="zh-CN" altLang="en-US" b="1" dirty="0" smtClean="0"/>
              <a:t>上个世纪初，时任杭州广济医院院长的英国医师梅藤更查房时，一位小患者向他鞠躬，他也顺势回礼。</a:t>
            </a:r>
            <a:r>
              <a:rPr lang="zh-CN" altLang="en-US" b="1" dirty="0" smtClean="0">
                <a:solidFill>
                  <a:srgbClr val="FF0000"/>
                </a:solidFill>
              </a:rPr>
              <a:t>两个孩子跨越百年，却同有一</a:t>
            </a:r>
            <a:endParaRPr lang="zh-CN" altLang="en-US" b="1" dirty="0">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zh-CN" altLang="en-US" b="1" dirty="0" smtClean="0">
                <a:solidFill>
                  <a:srgbClr val="FF0000"/>
                </a:solidFill>
              </a:rPr>
              <a:t>颗感恩之心。</a:t>
            </a:r>
            <a:r>
              <a:rPr lang="en-US" b="1" dirty="0" smtClean="0"/>
              <a:t> </a:t>
            </a:r>
            <a:r>
              <a:rPr lang="zh-CN" altLang="en-US" b="1" dirty="0" smtClean="0"/>
              <a:t/>
            </a:r>
            <a:br>
              <a:rPr lang="zh-CN" altLang="en-US" b="1" dirty="0" smtClean="0"/>
            </a:br>
            <a:r>
              <a:rPr lang="zh-CN" altLang="en-US" b="1" dirty="0" smtClean="0">
                <a:solidFill>
                  <a:srgbClr val="FF0000"/>
                </a:solidFill>
              </a:rPr>
              <a:t>         为什么这样的照片令我们动容？恐怕是因为，这样的画面</a:t>
            </a:r>
            <a:r>
              <a:rPr lang="en-US" b="1" dirty="0" smtClean="0">
                <a:solidFill>
                  <a:srgbClr val="FF0000"/>
                </a:solidFill>
              </a:rPr>
              <a:t>——</a:t>
            </a:r>
            <a:r>
              <a:rPr lang="zh-CN" altLang="en-US" b="1" dirty="0" smtClean="0">
                <a:solidFill>
                  <a:srgbClr val="FF0000"/>
                </a:solidFill>
              </a:rPr>
              <a:t>太少了。</a:t>
            </a:r>
            <a:r>
              <a:rPr lang="en-US" b="1" dirty="0" smtClean="0">
                <a:solidFill>
                  <a:srgbClr val="FF0000"/>
                </a:solidFill>
              </a:rPr>
              <a:t> </a:t>
            </a:r>
            <a:r>
              <a:rPr lang="zh-CN" altLang="en-US" b="1" dirty="0" smtClean="0"/>
              <a:t/>
            </a:r>
            <a:br>
              <a:rPr lang="zh-CN" altLang="en-US" b="1" dirty="0" smtClean="0"/>
            </a:br>
            <a:r>
              <a:rPr lang="zh-CN" altLang="en-US" b="1" dirty="0" smtClean="0"/>
              <a:t>        细回想，疫情的消息占据各大媒体界面之前，我们正沉浸在杀医案的惊恐中。民航总医院的杨文医生遭一位患者家属恶性伤害，颈动脉遭拉锯，惨绝人寰；朝阳医院眼科医生陶勇被砍伤，手掌肌腱及关键神经断裂，难再操刀。在这些事件中，不要说鞠躬致谢，连敬畏之心都荡然无存。在此之前，医患矛盾</a:t>
            </a:r>
            <a:endParaRPr lang="zh-CN" altLang="en-US"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zh-CN" altLang="en-US" b="1" dirty="0" smtClean="0"/>
              <a:t>已经日益尖锐，</a:t>
            </a:r>
            <a:r>
              <a:rPr lang="zh-CN" altLang="en-US" b="1" dirty="0" smtClean="0">
                <a:solidFill>
                  <a:srgbClr val="FF0000"/>
                </a:solidFill>
              </a:rPr>
              <a:t>其背后，正有一种现象</a:t>
            </a:r>
            <a:r>
              <a:rPr lang="en-US" b="1" dirty="0" smtClean="0">
                <a:solidFill>
                  <a:srgbClr val="FF0000"/>
                </a:solidFill>
              </a:rPr>
              <a:t>——</a:t>
            </a:r>
            <a:r>
              <a:rPr lang="zh-CN" altLang="en-US" b="1" dirty="0" smtClean="0">
                <a:solidFill>
                  <a:srgbClr val="FF0000"/>
                </a:solidFill>
              </a:rPr>
              <a:t>感恩与敬畏之心淡泊，患者的利益已经凌驾到医生的生命之上。</a:t>
            </a:r>
            <a:r>
              <a:rPr lang="zh-CN" altLang="en-US" b="1" dirty="0" smtClean="0"/>
              <a:t>唉，我们何德何能？</a:t>
            </a:r>
            <a:br>
              <a:rPr lang="zh-CN" altLang="en-US" b="1" dirty="0" smtClean="0"/>
            </a:br>
            <a:r>
              <a:rPr lang="en-US" b="1" dirty="0" smtClean="0"/>
              <a:t>         </a:t>
            </a:r>
            <a:r>
              <a:rPr lang="zh-CN" altLang="en-US" b="1" dirty="0" smtClean="0">
                <a:solidFill>
                  <a:srgbClr val="FF0000"/>
                </a:solidFill>
              </a:rPr>
              <a:t>医护人员的回礼、客气，反映的是他们的责任感与使命感，这并不意味着我们真的可以把他们的付出视作理所当然。像照片中孩子一样，心怀敬畏、识礼知恩，才是正道。</a:t>
            </a:r>
            <a:r>
              <a:rPr lang="en-US" b="1" dirty="0" smtClean="0">
                <a:solidFill>
                  <a:srgbClr val="FF0000"/>
                </a:solidFill>
              </a:rPr>
              <a:t> </a:t>
            </a:r>
            <a:r>
              <a:rPr lang="zh-CN" altLang="en-US" b="1" dirty="0" smtClean="0"/>
              <a:t/>
            </a:r>
            <a:br>
              <a:rPr lang="zh-CN" altLang="en-US" b="1" dirty="0" smtClean="0"/>
            </a:br>
            <a:r>
              <a:rPr lang="zh-CN" altLang="en-US" b="1" dirty="0" smtClean="0"/>
              <a:t>        疫情期间人人自危，医护人员的壮举也一次次打动了我们。一张请愿书，</a:t>
            </a:r>
            <a:endParaRPr lang="zh-CN" altLang="en-US"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zh-CN" altLang="en-US" b="1" dirty="0" smtClean="0"/>
              <a:t>十枚红手印。当所有人宅在家里远离病毒，他们却前赴后继赶往病毒聚集的地方。每天面对无以计数的患者，体力透支了也只能穿着防护服在医院里席地而躺、和衣而卧；夫妻同在一家医院，也难以在防护服下认出彼此；有战友感染离别，擦干眼泪继续工作。医护人员拥有我们没有的技能，更做出了我们不敢做出的选择。</a:t>
            </a:r>
            <a:r>
              <a:rPr lang="zh-CN" altLang="en-US" b="1" dirty="0" smtClean="0">
                <a:solidFill>
                  <a:srgbClr val="FF0000"/>
                </a:solidFill>
              </a:rPr>
              <a:t>我们普通人无法上前线挽救生灵，至少也要懂得敬畏生命，尊重白衣使者，常存感恩之心。</a:t>
            </a:r>
            <a:endParaRPr lang="zh-CN" altLang="en-US" b="1" dirty="0">
              <a:solidFill>
                <a:srgbClr val="FF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Autofit/>
          </a:bodyPr>
          <a:lstStyle/>
          <a:p>
            <a:pPr algn="l"/>
            <a:r>
              <a:rPr lang="zh-CN" altLang="en-US" b="1" dirty="0" smtClean="0"/>
              <a:t>疫情的泛滥与余悸在为我们敲响警钟，照片里的孩子也给我们上了一课</a:t>
            </a:r>
            <a:r>
              <a:rPr lang="en-US" b="1" dirty="0" smtClean="0"/>
              <a:t>——</a:t>
            </a:r>
            <a:r>
              <a:rPr lang="zh-CN" altLang="en-US" b="1" dirty="0" smtClean="0">
                <a:solidFill>
                  <a:srgbClr val="FF0000"/>
                </a:solidFill>
              </a:rPr>
              <a:t>让我们重新正视医护人员的不易，审视自己的判断，驱散自私与高傲的</a:t>
            </a:r>
            <a:r>
              <a:rPr lang="en-US" b="1" dirty="0" smtClean="0">
                <a:solidFill>
                  <a:srgbClr val="FF0000"/>
                </a:solidFill>
              </a:rPr>
              <a:t>“</a:t>
            </a:r>
            <a:r>
              <a:rPr lang="zh-CN" altLang="en-US" b="1" dirty="0" smtClean="0">
                <a:solidFill>
                  <a:srgbClr val="FF0000"/>
                </a:solidFill>
              </a:rPr>
              <a:t>恶魔</a:t>
            </a:r>
            <a:r>
              <a:rPr lang="en-US" b="1" dirty="0" smtClean="0">
                <a:solidFill>
                  <a:srgbClr val="FF0000"/>
                </a:solidFill>
              </a:rPr>
              <a:t>”</a:t>
            </a:r>
            <a:r>
              <a:rPr lang="zh-CN" altLang="en-US" b="1" dirty="0" smtClean="0">
                <a:solidFill>
                  <a:srgbClr val="FF0000"/>
                </a:solidFill>
              </a:rPr>
              <a:t>，重修礼仪之道，回归本真之心。</a:t>
            </a:r>
            <a:r>
              <a:rPr lang="zh-CN" altLang="en-US" b="1" dirty="0" smtClean="0"/>
              <a:t/>
            </a:r>
            <a:br>
              <a:rPr lang="zh-CN" altLang="en-US" b="1" dirty="0" smtClean="0"/>
            </a:br>
            <a:r>
              <a:rPr lang="zh-CN" altLang="en-US" b="1" dirty="0" smtClean="0"/>
              <a:t>         黑白照片可以变成彩色照片，照片中的孩子可以日渐长大，但长大后的我们，</a:t>
            </a:r>
            <a:r>
              <a:rPr lang="zh-CN" altLang="en-US" b="1" dirty="0" smtClean="0">
                <a:solidFill>
                  <a:srgbClr val="FF0000"/>
                </a:solidFill>
              </a:rPr>
              <a:t>不能忘了</a:t>
            </a:r>
            <a:r>
              <a:rPr lang="en-US" b="1" dirty="0" smtClean="0">
                <a:solidFill>
                  <a:srgbClr val="FF0000"/>
                </a:solidFill>
              </a:rPr>
              <a:t>——</a:t>
            </a:r>
            <a:r>
              <a:rPr lang="zh-CN" altLang="en-US" b="1" dirty="0" smtClean="0">
                <a:solidFill>
                  <a:srgbClr val="FF0000"/>
                </a:solidFill>
              </a:rPr>
              <a:t>心怀敬畏，识礼知恩。</a:t>
            </a:r>
            <a:endParaRPr lang="zh-CN" altLang="en-US" b="1" dirty="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429784" cy="1143000"/>
          </a:xfrm>
        </p:spPr>
        <p:txBody>
          <a:bodyPr>
            <a:noAutofit/>
          </a:bodyPr>
          <a:lstStyle/>
          <a:p>
            <a:pPr algn="l"/>
            <a:r>
              <a:rPr lang="zh-CN" altLang="en-US" sz="4000" b="1" dirty="0" smtClean="0">
                <a:solidFill>
                  <a:srgbClr val="FF0000"/>
                </a:solidFill>
              </a:rPr>
              <a:t>“医患鞠躬照”，给我们上的特别一课</a:t>
            </a:r>
            <a:r>
              <a:rPr lang="zh-CN" altLang="en-US" dirty="0" smtClean="0"/>
              <a:t/>
            </a:r>
            <a:br>
              <a:rPr lang="zh-CN" altLang="en-US" dirty="0" smtClean="0"/>
            </a:br>
            <a:r>
              <a:rPr lang="zh-CN" altLang="en-US" dirty="0" smtClean="0"/>
              <a:t>        </a:t>
            </a:r>
            <a:r>
              <a:rPr lang="zh-CN" altLang="en-US" sz="3600" b="1" dirty="0" smtClean="0"/>
              <a:t>今天语文课上，老师展示了两幅</a:t>
            </a:r>
            <a:r>
              <a:rPr lang="en-US" sz="3600" b="1" dirty="0" smtClean="0"/>
              <a:t>“</a:t>
            </a:r>
            <a:r>
              <a:rPr lang="zh-CN" altLang="en-US" sz="3600" b="1" dirty="0" smtClean="0"/>
              <a:t>最萌医患鞠躬照</a:t>
            </a:r>
            <a:r>
              <a:rPr lang="en-US" sz="3600" b="1" dirty="0" smtClean="0"/>
              <a:t>”</a:t>
            </a:r>
            <a:r>
              <a:rPr lang="zh-CN" altLang="en-US" sz="3600" b="1" dirty="0" smtClean="0"/>
              <a:t>。不同平常的内容，视角各异的讨论，传统课堂的延伸，让我们启迪良多。</a:t>
            </a:r>
            <a:r>
              <a:rPr lang="zh-CN" altLang="en-US" sz="3600" b="1" dirty="0" smtClean="0">
                <a:solidFill>
                  <a:srgbClr val="FF0000"/>
                </a:solidFill>
              </a:rPr>
              <a:t>读好有字之书，也学会去读无字的人情人性之书，这无疑是疫情下我们的“独特一课”</a:t>
            </a:r>
            <a:r>
              <a:rPr lang="en-US" sz="3600" b="1" dirty="0" smtClean="0">
                <a:solidFill>
                  <a:srgbClr val="FF0000"/>
                </a:solidFill>
              </a:rPr>
              <a:t> </a:t>
            </a:r>
            <a:r>
              <a:rPr lang="zh-CN" altLang="en-US" sz="3600" b="1" dirty="0" smtClean="0">
                <a:solidFill>
                  <a:srgbClr val="FF0000"/>
                </a:solidFill>
              </a:rPr>
              <a:t>。</a:t>
            </a:r>
            <a:r>
              <a:rPr lang="en-US" sz="3600" b="1" dirty="0" smtClean="0">
                <a:solidFill>
                  <a:srgbClr val="FF0000"/>
                </a:solidFill>
              </a:rPr>
              <a:t>   </a:t>
            </a:r>
            <a:r>
              <a:rPr lang="en-US" sz="3600" b="1" dirty="0" smtClean="0"/>
              <a:t>    </a:t>
            </a:r>
            <a:r>
              <a:rPr lang="zh-CN" altLang="en-US" sz="3600" b="1" dirty="0" smtClean="0"/>
              <a:t/>
            </a:r>
            <a:br>
              <a:rPr lang="zh-CN" altLang="en-US" sz="3600" b="1" dirty="0" smtClean="0"/>
            </a:br>
            <a:r>
              <a:rPr lang="zh-CN" altLang="en-US" sz="3600" b="1" dirty="0" smtClean="0"/>
              <a:t>         一边是纯真稚气的孩子，一边是看惯生死的医生。这两张照片，被我们称为</a:t>
            </a:r>
            <a:r>
              <a:rPr lang="en-US" sz="3600" b="1" dirty="0" smtClean="0"/>
              <a:t>“</a:t>
            </a:r>
            <a:r>
              <a:rPr lang="zh-CN" altLang="en-US" sz="3600" b="1" dirty="0" smtClean="0"/>
              <a:t>最萌医患鞠躬照</a:t>
            </a:r>
            <a:r>
              <a:rPr lang="en-US" sz="3600" b="1" dirty="0" smtClean="0"/>
              <a:t>”</a:t>
            </a:r>
            <a:r>
              <a:rPr lang="zh-CN" altLang="en-US" sz="3600" b="1" dirty="0" smtClean="0"/>
              <a:t>。乍一看，觉得</a:t>
            </a:r>
            <a:r>
              <a:rPr lang="zh-CN" altLang="en-US" sz="4000" b="1" dirty="0" smtClean="0"/>
              <a:t>确有萌萌哒，细细一品，</a:t>
            </a:r>
            <a:r>
              <a:rPr lang="zh-CN" altLang="en-US" sz="3600" b="1" dirty="0" smtClean="0"/>
              <a:t>又觉得庄重无比，两张照片之间相隔百载光阴，而医患真情绵延</a:t>
            </a:r>
            <a:r>
              <a:rPr lang="zh-CN" altLang="en-US" sz="4000" b="1" dirty="0" smtClean="0"/>
              <a:t>犹在。那一</a:t>
            </a:r>
            <a:r>
              <a:rPr lang="zh-CN" altLang="en-US" sz="3600" b="1" dirty="0" smtClean="0"/>
              <a:t>样</a:t>
            </a:r>
            <a:endParaRPr lang="zh-CN" altLang="en-US"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Autofit/>
          </a:bodyPr>
          <a:lstStyle/>
          <a:p>
            <a:pPr algn="l"/>
            <a:r>
              <a:rPr lang="zh-CN" altLang="en-US" sz="4000" b="1" dirty="0" smtClean="0"/>
              <a:t>的姿势，一样的诚意，有</a:t>
            </a:r>
            <a:r>
              <a:rPr lang="zh-CN" altLang="en-US" sz="4000" b="1" dirty="0" smtClean="0">
                <a:solidFill>
                  <a:srgbClr val="FF0000"/>
                </a:solidFill>
              </a:rPr>
              <a:t>小患者对医生的由衷感激，也有医护对患者的尊重爱护。</a:t>
            </a:r>
            <a:r>
              <a:rPr lang="zh-CN" altLang="en-US" sz="4000" b="1" dirty="0" smtClean="0"/>
              <a:t>无怪乎，大家纷纷表示，表示内心瞬间就照片上流淌的温情融化了。我们之前看过，在课堂上再次见到，而感动有增无减。</a:t>
            </a:r>
            <a:r>
              <a:rPr lang="en-US" sz="4000" b="1" dirty="0" smtClean="0"/>
              <a:t>        </a:t>
            </a:r>
            <a:r>
              <a:rPr lang="zh-CN" altLang="en-US" sz="4000" b="1" dirty="0" smtClean="0"/>
              <a:t/>
            </a:r>
            <a:br>
              <a:rPr lang="zh-CN" altLang="en-US" sz="4000" b="1" dirty="0" smtClean="0"/>
            </a:br>
            <a:r>
              <a:rPr lang="zh-CN" altLang="en-US" sz="4000" b="1" dirty="0" smtClean="0"/>
              <a:t>        诚然，我们的感动爆棚，也和经历这次空前疫情而情绪日益积蓄有关。新冠肺炎肆虐，全国各地数以万计的医护辞别亲人，立下军令状，甚至留下</a:t>
            </a:r>
            <a:r>
              <a:rPr lang="en-US" sz="4000" b="1" dirty="0" smtClean="0"/>
              <a:t>“</a:t>
            </a:r>
            <a:r>
              <a:rPr lang="zh-CN" altLang="en-US" sz="4000" b="1" dirty="0" smtClean="0"/>
              <a:t>遗书</a:t>
            </a:r>
            <a:r>
              <a:rPr lang="en-US" sz="4000" b="1" dirty="0" smtClean="0"/>
              <a:t>”</a:t>
            </a:r>
            <a:r>
              <a:rPr lang="zh-CN" altLang="en-US" sz="4000" b="1" dirty="0" smtClean="0"/>
              <a:t>，冲在了战</a:t>
            </a:r>
            <a:r>
              <a:rPr lang="en-US" sz="4000" b="1" dirty="0" smtClean="0"/>
              <a:t>“</a:t>
            </a:r>
            <a:r>
              <a:rPr lang="zh-CN" altLang="en-US" sz="4000" b="1" dirty="0" smtClean="0"/>
              <a:t>疫</a:t>
            </a:r>
            <a:r>
              <a:rPr lang="en-US" sz="4000" b="1" dirty="0" smtClean="0"/>
              <a:t>”</a:t>
            </a:r>
            <a:r>
              <a:rPr lang="zh-CN" altLang="en-US" sz="4000" b="1" dirty="0" smtClean="0"/>
              <a:t>一线。他们与死神较劲，</a:t>
            </a:r>
            <a:endParaRPr lang="zh-CN" altLang="en-US" sz="4000"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Autofit/>
          </a:bodyPr>
          <a:lstStyle/>
          <a:p>
            <a:pPr algn="l"/>
            <a:r>
              <a:rPr lang="zh-CN" altLang="en-US" sz="4000" b="1" dirty="0" smtClean="0"/>
              <a:t>与病毒角力。从离别车站滚烫的泪水，到防护服里冰凉的汗水，从</a:t>
            </a:r>
            <a:r>
              <a:rPr lang="en-US" sz="4000" b="1" dirty="0" smtClean="0"/>
              <a:t>“</a:t>
            </a:r>
            <a:r>
              <a:rPr lang="zh-CN" altLang="en-US" sz="4000" b="1" dirty="0" smtClean="0"/>
              <a:t>请战书</a:t>
            </a:r>
            <a:r>
              <a:rPr lang="en-US" sz="4000" b="1" dirty="0" smtClean="0"/>
              <a:t>”</a:t>
            </a:r>
            <a:r>
              <a:rPr lang="zh-CN" altLang="en-US" sz="4000" b="1" dirty="0" smtClean="0"/>
              <a:t>上的鲜红手印，到口罩勒在脸上青色的印痕，他们的</a:t>
            </a:r>
            <a:r>
              <a:rPr lang="en-US" sz="4000" b="1" dirty="0" smtClean="0"/>
              <a:t>“</a:t>
            </a:r>
            <a:r>
              <a:rPr lang="zh-CN" altLang="en-US" sz="4000" b="1" dirty="0" smtClean="0"/>
              <a:t>最美逆行</a:t>
            </a:r>
            <a:r>
              <a:rPr lang="en-US" sz="4000" b="1" dirty="0" smtClean="0"/>
              <a:t>”</a:t>
            </a:r>
            <a:r>
              <a:rPr lang="zh-CN" altLang="en-US" sz="4000" b="1" dirty="0" smtClean="0"/>
              <a:t>，托起了我们的</a:t>
            </a:r>
            <a:r>
              <a:rPr lang="en-US" sz="4000" b="1" dirty="0" smtClean="0"/>
              <a:t>“</a:t>
            </a:r>
            <a:r>
              <a:rPr lang="zh-CN" altLang="en-US" sz="4000" b="1" dirty="0" smtClean="0"/>
              <a:t>岁月静好</a:t>
            </a:r>
            <a:r>
              <a:rPr lang="en-US" sz="4000" b="1" dirty="0" smtClean="0"/>
              <a:t>”</a:t>
            </a:r>
            <a:r>
              <a:rPr lang="zh-CN" altLang="en-US" sz="4000" b="1" dirty="0" smtClean="0"/>
              <a:t>，</a:t>
            </a:r>
            <a:r>
              <a:rPr lang="zh-CN" altLang="en-US" sz="4000" b="1" dirty="0" smtClean="0">
                <a:solidFill>
                  <a:srgbClr val="FF0000"/>
                </a:solidFill>
              </a:rPr>
              <a:t>他们的无声之行，不言之教</a:t>
            </a:r>
            <a:r>
              <a:rPr lang="zh-CN" altLang="en-US" sz="4000" b="1" dirty="0" smtClean="0"/>
              <a:t>，也给我们上了内涵胜过某篇小说某段诗歌的一堂堂课。</a:t>
            </a:r>
            <a:r>
              <a:rPr lang="en-US" sz="4000" b="1" dirty="0" smtClean="0"/>
              <a:t>        </a:t>
            </a:r>
            <a:r>
              <a:rPr lang="zh-CN" altLang="en-US" sz="4000" b="1" dirty="0" smtClean="0"/>
              <a:t/>
            </a:r>
            <a:br>
              <a:rPr lang="zh-CN" altLang="en-US" sz="4000" b="1" dirty="0" smtClean="0"/>
            </a:br>
            <a:r>
              <a:rPr lang="zh-CN" altLang="en-US" sz="4000" b="1" dirty="0" smtClean="0"/>
              <a:t>         在这个危难关头，</a:t>
            </a:r>
            <a:r>
              <a:rPr lang="en-US" sz="4000" b="1" dirty="0" smtClean="0"/>
              <a:t>“</a:t>
            </a:r>
            <a:r>
              <a:rPr lang="zh-CN" altLang="en-US" sz="4000" b="1" dirty="0" smtClean="0"/>
              <a:t>最萌医患鞠躬礼</a:t>
            </a:r>
            <a:r>
              <a:rPr lang="en-US" sz="4000" b="1" dirty="0" smtClean="0"/>
              <a:t>”</a:t>
            </a:r>
            <a:r>
              <a:rPr lang="zh-CN" altLang="en-US" sz="4000" b="1" dirty="0" smtClean="0"/>
              <a:t>的重叠再现，击中了每个人的内心。哪怕我们平常对医护有成见有敌意，现在也流露出对医护人员的敬佩与感恩。而</a:t>
            </a:r>
            <a:endParaRPr lang="zh-CN" altLang="en-US" sz="4000" b="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Autofit/>
          </a:bodyPr>
          <a:lstStyle/>
          <a:p>
            <a:pPr algn="l"/>
            <a:r>
              <a:rPr lang="zh-CN" altLang="en-US" sz="4000" b="1" dirty="0" smtClean="0"/>
              <a:t>当</a:t>
            </a:r>
            <a:r>
              <a:rPr lang="en-US" sz="4000" b="1" dirty="0" smtClean="0"/>
              <a:t>00</a:t>
            </a:r>
            <a:r>
              <a:rPr lang="zh-CN" altLang="en-US" sz="4000" b="1" dirty="0" smtClean="0"/>
              <a:t>后最小医护穿上白色战服的那一刻，同样作为</a:t>
            </a:r>
            <a:r>
              <a:rPr lang="en-US" sz="4000" b="1" dirty="0" smtClean="0"/>
              <a:t>00</a:t>
            </a:r>
            <a:r>
              <a:rPr lang="zh-CN" altLang="en-US" sz="4000" b="1" dirty="0" smtClean="0"/>
              <a:t>后一员，我毫不掩饰，我为同龄的代言人而自豪而感动！</a:t>
            </a:r>
            <a:r>
              <a:rPr lang="en-US" sz="4000" b="1" dirty="0" smtClean="0"/>
              <a:t>        </a:t>
            </a:r>
            <a:r>
              <a:rPr lang="zh-CN" altLang="en-US" sz="4000" b="1" dirty="0" smtClean="0"/>
              <a:t/>
            </a:r>
            <a:br>
              <a:rPr lang="zh-CN" altLang="en-US" sz="4000" b="1" dirty="0" smtClean="0"/>
            </a:br>
            <a:r>
              <a:rPr lang="zh-CN" altLang="en-US" sz="4000" b="1" dirty="0" smtClean="0"/>
              <a:t>        </a:t>
            </a:r>
            <a:r>
              <a:rPr lang="zh-CN" altLang="en-US" sz="4000" b="1" dirty="0" smtClean="0">
                <a:solidFill>
                  <a:srgbClr val="FF0000"/>
                </a:solidFill>
              </a:rPr>
              <a:t>也许是小患者受过医护阿姨的细心照顾，也许是孩子童心未泯而家教有方，他以</a:t>
            </a:r>
            <a:r>
              <a:rPr lang="en-US" sz="4000" b="1" dirty="0" smtClean="0">
                <a:solidFill>
                  <a:srgbClr val="FF0000"/>
                </a:solidFill>
              </a:rPr>
              <a:t>90</a:t>
            </a:r>
            <a:r>
              <a:rPr lang="zh-CN" altLang="en-US" sz="4000" b="1" dirty="0" smtClean="0">
                <a:solidFill>
                  <a:srgbClr val="FF0000"/>
                </a:solidFill>
              </a:rPr>
              <a:t>度鞠躬，替我们所有人，淋漓尽致地表达了一回谢意和敬意。</a:t>
            </a:r>
            <a:r>
              <a:rPr lang="zh-CN" altLang="en-US" sz="4000" b="1" dirty="0" smtClean="0"/>
              <a:t>我们在看到照片时，是否也在心里，跟着孩子弯下了直立的腰身？然后不由自主地就开始点赞和转发。我们的课堂上，比孩子大一点的年轻学子，经历的病痛不多，</a:t>
            </a:r>
            <a:endParaRPr lang="zh-CN" altLang="en-US" sz="4000"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Autofit/>
          </a:bodyPr>
          <a:lstStyle/>
          <a:p>
            <a:pPr algn="l"/>
            <a:r>
              <a:rPr lang="zh-CN" altLang="en-US" sz="4000" b="1" dirty="0" smtClean="0"/>
              <a:t>但并不难激起同理之心。</a:t>
            </a:r>
            <a:r>
              <a:rPr lang="en-US" sz="4000" b="1" dirty="0" smtClean="0"/>
              <a:t>        </a:t>
            </a:r>
            <a:r>
              <a:rPr lang="zh-CN" altLang="en-US" sz="4000" b="1" dirty="0" smtClean="0"/>
              <a:t/>
            </a:r>
            <a:br>
              <a:rPr lang="zh-CN" altLang="en-US" sz="4000" b="1" dirty="0" smtClean="0"/>
            </a:br>
            <a:r>
              <a:rPr lang="zh-CN" altLang="en-US" sz="4000" b="1" dirty="0" smtClean="0"/>
              <a:t>        不容我们回避的是，人们在平时也对医护有过误解，乃至伤害。这里面的原因，有医患关系链出现断裂，也有个体戾气过重，理智缺失。但大难来临，我们又赧然发现，仇医的心态应该被摒弃，因为医生救的不只是一个人，还可能是一个国。在这堂语文课上，有同学就评论道：</a:t>
            </a:r>
            <a:r>
              <a:rPr lang="en-US" sz="4000" b="1" dirty="0" smtClean="0"/>
              <a:t>“</a:t>
            </a:r>
            <a:r>
              <a:rPr lang="zh-CN" altLang="en-US" sz="4000" b="1" dirty="0" smtClean="0"/>
              <a:t>百年的时光已苍凉，但愿医者间的互爱互敬未冷却。</a:t>
            </a:r>
            <a:r>
              <a:rPr lang="en-US" sz="4000" b="1" dirty="0" smtClean="0"/>
              <a:t>”</a:t>
            </a:r>
            <a:r>
              <a:rPr lang="zh-CN" altLang="en-US" sz="4000" b="1" dirty="0" smtClean="0"/>
              <a:t>还有同学说，我们渴望保温的，又何止美好的医患关</a:t>
            </a:r>
            <a:endParaRPr lang="zh-CN" altLang="en-US" sz="40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86058"/>
            <a:ext cx="9144000" cy="1143000"/>
          </a:xfrm>
        </p:spPr>
        <p:txBody>
          <a:bodyPr>
            <a:normAutofit fontScale="90000"/>
          </a:bodyPr>
          <a:lstStyle/>
          <a:p>
            <a:pPr algn="l"/>
            <a:r>
              <a:rPr lang="zh-CN" altLang="en-US" b="1" dirty="0" smtClean="0"/>
              <a:t>动，</a:t>
            </a:r>
            <a:r>
              <a:rPr lang="zh-CN" altLang="en-US" b="1" dirty="0" smtClean="0"/>
              <a:t>立意可谓患者要懂得感恩、敬重医者，尤其在这次人类战“疫”战争中，白衣天使们为了人民的生命不惜牺牲自己，因此，我们更应感恩大爱，应该牢记医者的付出与大爱。</a:t>
            </a:r>
            <a:r>
              <a:rPr lang="zh-CN" altLang="en-US" b="1" dirty="0" smtClean="0">
                <a:solidFill>
                  <a:srgbClr val="FF0000"/>
                </a:solidFill>
              </a:rPr>
              <a:t>从生乙的角度</a:t>
            </a:r>
            <a:r>
              <a:rPr lang="zh-CN" altLang="en-US" b="1" dirty="0" smtClean="0"/>
              <a:t>立意：护士和院长的举动带给我们启发，医者仁心，尊重患者，谦卑懂礼，心有敬畏。医生的职责即是治病救人，对待病人，要像爱护自己的亲人一样，把爱心献给患者，把尊重献给每一个生命，这也是医患关系改善重要一面。</a:t>
            </a:r>
            <a:r>
              <a:rPr lang="zh-CN" altLang="en-US" b="1" dirty="0" smtClean="0">
                <a:solidFill>
                  <a:srgbClr val="FF0000"/>
                </a:solidFill>
              </a:rPr>
              <a:t>从生</a:t>
            </a:r>
            <a:r>
              <a:rPr lang="zh-CN" altLang="en-US" b="1" dirty="0" smtClean="0">
                <a:solidFill>
                  <a:srgbClr val="FF0000"/>
                </a:solidFill>
              </a:rPr>
              <a:t>丙</a:t>
            </a:r>
            <a:endParaRPr lang="zh-CN" altLang="en-US" b="1" dirty="0">
              <a:solidFill>
                <a:srgbClr val="FF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286908" cy="1143000"/>
          </a:xfrm>
        </p:spPr>
        <p:txBody>
          <a:bodyPr>
            <a:noAutofit/>
          </a:bodyPr>
          <a:lstStyle/>
          <a:p>
            <a:pPr algn="l"/>
            <a:r>
              <a:rPr lang="zh-CN" altLang="en-US" b="1" dirty="0" smtClean="0"/>
              <a:t>系？</a:t>
            </a:r>
            <a:r>
              <a:rPr lang="zh-CN" altLang="en-US" b="1" dirty="0" smtClean="0">
                <a:solidFill>
                  <a:srgbClr val="FF0000"/>
                </a:solidFill>
              </a:rPr>
              <a:t>还有互敬互容、充满善意的人际关系！同学之间，师生之间，乃至陌生人之间，大抵如此吧！</a:t>
            </a:r>
            <a:r>
              <a:rPr lang="en-US" b="1" dirty="0" smtClean="0"/>
              <a:t>        </a:t>
            </a:r>
            <a:r>
              <a:rPr lang="zh-CN" altLang="en-US" b="1" dirty="0" smtClean="0"/>
              <a:t/>
            </a:r>
            <a:br>
              <a:rPr lang="zh-CN" altLang="en-US" b="1" dirty="0" smtClean="0"/>
            </a:br>
            <a:r>
              <a:rPr lang="zh-CN" altLang="en-US" b="1" dirty="0" smtClean="0"/>
              <a:t>         当疫情散去，医护也褪去英雄的光芒，隐入普通的人群。而美好的医患关系，不仅应存在于大难来临时，也应恒温在相安无事中。</a:t>
            </a:r>
            <a:r>
              <a:rPr lang="zh-CN" altLang="en-US" b="1" dirty="0" smtClean="0">
                <a:solidFill>
                  <a:srgbClr val="FF0000"/>
                </a:solidFill>
              </a:rPr>
              <a:t>这应该是</a:t>
            </a:r>
            <a:r>
              <a:rPr lang="en-US" b="1" dirty="0" smtClean="0">
                <a:solidFill>
                  <a:srgbClr val="FF0000"/>
                </a:solidFill>
              </a:rPr>
              <a:t>“</a:t>
            </a:r>
            <a:r>
              <a:rPr lang="zh-CN" altLang="en-US" b="1" dirty="0" smtClean="0">
                <a:solidFill>
                  <a:srgbClr val="FF0000"/>
                </a:solidFill>
              </a:rPr>
              <a:t>医患鞠躬照</a:t>
            </a:r>
            <a:r>
              <a:rPr lang="en-US" b="1" dirty="0" smtClean="0">
                <a:solidFill>
                  <a:srgbClr val="FF0000"/>
                </a:solidFill>
              </a:rPr>
              <a:t>”</a:t>
            </a:r>
            <a:r>
              <a:rPr lang="zh-CN" altLang="en-US" b="1" dirty="0" smtClean="0">
                <a:solidFill>
                  <a:srgbClr val="FF0000"/>
                </a:solidFill>
              </a:rPr>
              <a:t>给全社会人，更是给我们年轻学子上的</a:t>
            </a:r>
            <a:r>
              <a:rPr lang="en-US" b="1" dirty="0" smtClean="0">
                <a:solidFill>
                  <a:srgbClr val="FF0000"/>
                </a:solidFill>
              </a:rPr>
              <a:t>“</a:t>
            </a:r>
            <a:r>
              <a:rPr lang="zh-CN" altLang="en-US" b="1" dirty="0" smtClean="0">
                <a:solidFill>
                  <a:srgbClr val="FF0000"/>
                </a:solidFill>
              </a:rPr>
              <a:t>独特一课</a:t>
            </a:r>
            <a:r>
              <a:rPr lang="en-US" b="1" dirty="0" smtClean="0">
                <a:solidFill>
                  <a:srgbClr val="FF0000"/>
                </a:solidFill>
              </a:rPr>
              <a:t>”</a:t>
            </a:r>
            <a:r>
              <a:rPr lang="zh-CN" altLang="en-US" b="1" dirty="0" smtClean="0">
                <a:solidFill>
                  <a:srgbClr val="FF0000"/>
                </a:solidFill>
              </a:rPr>
              <a:t>吧！</a:t>
            </a:r>
            <a:endParaRPr lang="zh-CN" altLang="en-US" b="1" dirty="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rmAutofit fontScale="90000"/>
          </a:bodyPr>
          <a:lstStyle/>
          <a:p>
            <a:pPr algn="l"/>
            <a:r>
              <a:rPr lang="zh-CN" altLang="en-US" b="1" dirty="0" smtClean="0">
                <a:solidFill>
                  <a:srgbClr val="FF0000"/>
                </a:solidFill>
              </a:rPr>
              <a:t>的角度立意</a:t>
            </a:r>
            <a:r>
              <a:rPr lang="zh-CN" altLang="en-US" b="1" dirty="0" smtClean="0">
                <a:solidFill>
                  <a:srgbClr val="FF0000"/>
                </a:solidFill>
              </a:rPr>
              <a:t>：</a:t>
            </a:r>
            <a:r>
              <a:rPr lang="zh-CN" altLang="en-US" dirty="0" smtClean="0"/>
              <a:t>相隔百年的两幅照片值得人们深思，美好医患关系的延续在中华民族有悠久的传统，这样传统的医患关系是人类之福，理应发扬光大。从“</a:t>
            </a:r>
            <a:r>
              <a:rPr lang="en-US" altLang="zh-CN" dirty="0" smtClean="0"/>
              <a:t>……”</a:t>
            </a:r>
            <a:r>
              <a:rPr lang="zh-CN" altLang="en-US" dirty="0" smtClean="0"/>
              <a:t>角度考虑，这是要表明还有不同的角度可以表达观点，但写作时要言之有理。</a:t>
            </a:r>
            <a:br>
              <a:rPr lang="zh-CN" altLang="en-US" dirty="0" smtClean="0"/>
            </a:br>
            <a:r>
              <a:rPr lang="zh-CN" altLang="en-US" dirty="0" smtClean="0"/>
              <a:t>         </a:t>
            </a:r>
            <a:r>
              <a:rPr lang="zh-CN" altLang="en-US" b="1" dirty="0" smtClean="0">
                <a:solidFill>
                  <a:srgbClr val="FF0000"/>
                </a:solidFill>
              </a:rPr>
              <a:t>考生写作时，还可以进一步分析医患之间都要心存敬畏，患者对医生，医生对患者，都是值得尊敬的社会公民，人与人之间就是相互支撑的结构关系。这次新冠疫情，让我们对人类之间的关</a:t>
            </a:r>
            <a:endParaRPr lang="zh-CN" altLang="en-US"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Autofit/>
          </a:bodyPr>
          <a:lstStyle/>
          <a:p>
            <a:pPr algn="l"/>
            <a:r>
              <a:rPr lang="zh-CN" altLang="en-US" sz="4000" b="1" dirty="0" smtClean="0">
                <a:solidFill>
                  <a:srgbClr val="FF0000"/>
                </a:solidFill>
              </a:rPr>
              <a:t>系有了更深的体验与思考，每一个人都要有人类共命运的新思维，极端个人主义不仅害人，而且还会害“个人”。有学生问：写作时扩展到人与人之间的心意相通，领导与下属之间要互敬互尊来写，行不行？笔者认为，可以联系一下，可以从人心、人道、仁爱的高度说理，但不可扯得太远，要注意侧重医患关系方面的分析写作，毕竟放置到医患关系的层面分析写作是最好的。</a:t>
            </a:r>
            <a:endParaRPr lang="zh-CN" altLang="en-US" sz="4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Autofit/>
          </a:bodyPr>
          <a:lstStyle/>
          <a:p>
            <a:pPr algn="l"/>
            <a:r>
              <a:rPr lang="en-US" altLang="zh-CN" sz="4000" b="1" dirty="0" smtClean="0">
                <a:solidFill>
                  <a:srgbClr val="FF0000"/>
                </a:solidFill>
              </a:rPr>
              <a:t>【</a:t>
            </a:r>
            <a:r>
              <a:rPr lang="zh-CN" altLang="en-US" sz="4000" b="1" dirty="0" smtClean="0">
                <a:solidFill>
                  <a:srgbClr val="FF0000"/>
                </a:solidFill>
              </a:rPr>
              <a:t>文题解读二</a:t>
            </a:r>
            <a:r>
              <a:rPr lang="en-US" altLang="zh-CN" sz="4000" b="1" dirty="0" smtClean="0">
                <a:solidFill>
                  <a:srgbClr val="FF0000"/>
                </a:solidFill>
              </a:rPr>
              <a:t>】</a:t>
            </a:r>
            <a:r>
              <a:rPr lang="en-US" altLang="zh-CN" sz="4000" b="1" dirty="0" smtClean="0"/>
              <a:t/>
            </a:r>
            <a:br>
              <a:rPr lang="en-US" altLang="zh-CN" sz="4000" b="1" dirty="0" smtClean="0"/>
            </a:br>
            <a:r>
              <a:rPr lang="en-US" altLang="zh-CN" sz="4000" b="1" dirty="0" smtClean="0"/>
              <a:t>          </a:t>
            </a:r>
            <a:r>
              <a:rPr lang="zh-CN" altLang="en-US" sz="4000" dirty="0" smtClean="0"/>
              <a:t>广州高三模拟考试的这道作文题，疫情背景的设置，热点新闻的选材，让这道题目在内容上，并未呈现多少新意。</a:t>
            </a:r>
            <a:r>
              <a:rPr lang="zh-CN" altLang="en-US" sz="4000" b="1" dirty="0" smtClean="0"/>
              <a:t>而“独特一课”的场景模拟，公众号投稿的任务驱动，多元视角的开放展示，又让这道题目在形式上不显陈旧。而广大考生，哪怕见过这组照片，也未必有过深入的思索，因而，此题并不影响考场上文采与情思的自由发挥。</a:t>
            </a:r>
            <a:r>
              <a:rPr lang="zh-CN" altLang="en-US" sz="4000" dirty="0" smtClean="0"/>
              <a:t>这两幅照片的本意，无疑着眼于医患关系。无论</a:t>
            </a:r>
            <a:endParaRPr lang="zh-CN" alt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Autofit/>
          </a:bodyPr>
          <a:lstStyle/>
          <a:p>
            <a:pPr algn="l"/>
            <a:r>
              <a:rPr lang="zh-CN" altLang="en-US" sz="4000" dirty="0" smtClean="0"/>
              <a:t>是历史渊源还是现实社会，医患关系都极其微妙而复杂：医护是病患的恩人，又从医患身上获得了职业的回报；病患是医生的衣食父母，又得到了医生的照顾和救治。医患之间，既可以是相依相存，又可能是矛盾冲突，而现实中频发的医患恶性事件，其实就是两者之间的付出或者索取出现了失衡，而走向极端的矛盾爆发，当然也更是当前医疗体制存在缺漏和不完善的集中体现。而这两幅跨越百年的医患鞠躬照片，为我们呈</a:t>
            </a:r>
            <a:endParaRPr lang="zh-CN" alt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Autofit/>
          </a:bodyPr>
          <a:lstStyle/>
          <a:p>
            <a:pPr algn="l"/>
            <a:r>
              <a:rPr lang="zh-CN" altLang="en-US" sz="4000" dirty="0" smtClean="0"/>
              <a:t>现出一种和谐、互敬的医患关系，它们传递的是同一个主题：表达了患者把健康乃至生命托付给医护人员的感激与敬仰，也体现了医护人员对患者的尊重和关爱。之所以这两张照片被广泛传播，引发人们的无限慨叹与由衷感动，显然是因为这样的画面，是人们渴望找寻、回归或者重塑这种美好的医患关系，并且认为这应该是医患关系的常态，这和我们渴望人和人互信，渴望爱情更纯粹，渴望世道有悲悯心一样，而这些又恰恰</a:t>
            </a:r>
            <a:endParaRPr lang="zh-CN" altLang="en-US" sz="4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857496"/>
            <a:ext cx="9144000" cy="1143000"/>
          </a:xfrm>
        </p:spPr>
        <p:txBody>
          <a:bodyPr>
            <a:noAutofit/>
          </a:bodyPr>
          <a:lstStyle/>
          <a:p>
            <a:pPr algn="l"/>
            <a:r>
              <a:rPr lang="zh-CN" altLang="en-US" sz="4000" dirty="0" smtClean="0"/>
              <a:t>是当今社会中在日益消遁走失的美好。我们每个人都会觉得，医患之间就应该这样互相尊重、依赖，彼此理解、融合，那医患纠纷乃至恶性伤医事件就不复存在。当然，这种想法往往会有些单纯乃至简单化。我们再来看材料的具体表述。从材料提供的模拟对话可以看出，“生甲”“生乙”“生丙”“老师”都可作为切入的角度。生甲：小患者让我很感动。</a:t>
            </a:r>
            <a:r>
              <a:rPr lang="en-US" altLang="zh-CN" sz="4000" dirty="0" smtClean="0"/>
              <a:t>——</a:t>
            </a:r>
            <a:r>
              <a:rPr lang="zh-CN" altLang="en-US" sz="4000" dirty="0" smtClean="0"/>
              <a:t>患者感恩与敬重医者，医患关系何不若童心纯粹？生乙：护士和院长</a:t>
            </a:r>
            <a:endParaRPr lang="zh-CN" altLang="en-US" sz="40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TotalTime>
  <Words>1608</Words>
  <PresentationFormat>全屏显示(4:3)</PresentationFormat>
  <Paragraphs>34</Paragraphs>
  <Slides>30</Slides>
  <Notes>5</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幻灯片 1</vt:lpstr>
      <vt:lpstr>【文题解读一】          广州高三的这道模拟作文命题，选用新华网刊发的这两张图片:“最萌鞠躬礼”照片与一百年前的医患互相鞠躬的老照片放到一起，然后设置命题情境，提供了师生的模拟对话，这个材料情境的内涵并不复杂，然而与照片结合起来，还 挺有意思，也颇有启发性和现实意义。考生写作时从“生甲”“生乙”“生丙”的角度立意切入进行写作，都可以。从生甲角度考虑：小患者的鞠躬让人很感</vt:lpstr>
      <vt:lpstr>动，立意可谓患者要懂得感恩、敬重医者，尤其在这次人类战“疫”战争中，白衣天使们为了人民的生命不惜牺牲自己，因此，我们更应感恩大爱，应该牢记医者的付出与大爱。从生乙的角度立意：护士和院长的举动带给我们启发，医者仁心，尊重患者，谦卑懂礼，心有敬畏。医生的职责即是治病救人，对待病人，要像爱护自己的亲人一样，把爱心献给患者，把尊重献给每一个生命，这也是医患关系改善重要一面。从生丙</vt:lpstr>
      <vt:lpstr>的角度立意：相隔百年的两幅照片值得人们深思，美好医患关系的延续在中华民族有悠久的传统，这样传统的医患关系是人类之福，理应发扬光大。从“……”角度考虑，这是要表明还有不同的角度可以表达观点，但写作时要言之有理。          考生写作时，还可以进一步分析医患之间都要心存敬畏，患者对医生，医生对患者，都是值得尊敬的社会公民，人与人之间就是相互支撑的结构关系。这次新冠疫情，让我们对人类之间的关</vt:lpstr>
      <vt:lpstr>系有了更深的体验与思考，每一个人都要有人类共命运的新思维，极端个人主义不仅害人，而且还会害“个人”。有学生问：写作时扩展到人与人之间的心意相通，领导与下属之间要互敬互尊来写，行不行？笔者认为，可以联系一下，可以从人心、人道、仁爱的高度说理，但不可扯得太远，要注意侧重医患关系方面的分析写作，毕竟放置到医患关系的层面分析写作是最好的。</vt:lpstr>
      <vt:lpstr>【文题解读二】           广州高三模拟考试的这道作文题，疫情背景的设置，热点新闻的选材，让这道题目在内容上，并未呈现多少新意。而“独特一课”的场景模拟，公众号投稿的任务驱动，多元视角的开放展示，又让这道题目在形式上不显陈旧。而广大考生，哪怕见过这组照片，也未必有过深入的思索，因而，此题并不影响考场上文采与情思的自由发挥。这两幅照片的本意，无疑着眼于医患关系。无论</vt:lpstr>
      <vt:lpstr>是历史渊源还是现实社会，医患关系都极其微妙而复杂：医护是病患的恩人，又从医患身上获得了职业的回报；病患是医生的衣食父母，又得到了医生的照顾和救治。医患之间，既可以是相依相存，又可能是矛盾冲突，而现实中频发的医患恶性事件，其实就是两者之间的付出或者索取出现了失衡，而走向极端的矛盾爆发，当然也更是当前医疗体制存在缺漏和不完善的集中体现。而这两幅跨越百年的医患鞠躬照片，为我们呈</vt:lpstr>
      <vt:lpstr>现出一种和谐、互敬的医患关系，它们传递的是同一个主题：表达了患者把健康乃至生命托付给医护人员的感激与敬仰，也体现了医护人员对患者的尊重和关爱。之所以这两张照片被广泛传播，引发人们的无限慨叹与由衷感动，显然是因为这样的画面，是人们渴望找寻、回归或者重塑这种美好的医患关系，并且认为这应该是医患关系的常态，这和我们渴望人和人互信，渴望爱情更纯粹，渴望世道有悲悯心一样，而这些又恰恰</vt:lpstr>
      <vt:lpstr>是当今社会中在日益消遁走失的美好。我们每个人都会觉得，医患之间就应该这样互相尊重、依赖，彼此理解、融合，那医患纠纷乃至恶性伤医事件就不复存在。当然，这种想法往往会有些单纯乃至简单化。我们再来看材料的具体表述。从材料提供的模拟对话可以看出，“生甲”“生乙”“生丙”“老师”都可作为切入的角度。生甲：小患者让我很感动。——患者感恩与敬重医者，医患关系何不若童心纯粹？生乙：护士和院长</vt:lpstr>
      <vt:lpstr>的举动能带给我们启发。——医者仁心，尊重患者，谦卑懂礼，心有敬畏生丙：相隔百年的两幅图值得人们深思。——美好医患关系的延续，人与人之间“礼”的传承，美好品质穿越时空的在。……——此处省略号，表明还有不同的角度包括异见。老师：这两张图片，给了我们许多收获。虽然我们无法返校上课，但我国抗击疫情的很多场景都是在给我们上课。——以图片做引，可以生发对“独特一课”的讨论，或者进一步到语文内涵与外延的定位，对学校育人功能的认识，等等。  </vt:lpstr>
      <vt:lpstr>          综上所述，我们可以提炼出一系列关键词：医患关系，互相尊重，医者仁心，心怀感恩等等。也可以进一步延伸到知礼懂礼、心存敬畏（患者对医生，医生对患者），人与人之间心意相通，诚以相待，鱼水和谐的关系，乃至到换位思考，将心比心（放置到医患关系的层面谈），都是符合题目要求的。显然，如果能从医患关系谈起，会是最稳妥最不具争议的审题，而不是一上来就集中火力就抛开材料写礼节、感恩、理解、互信等话题。  </vt:lpstr>
      <vt:lpstr>【拟题与写作角度】 心有敬畏，知恩识礼 百年流逝，仁心不泯 穿越百年的医患鞠躬，暖人！ 代代相传的医者仁心 医患之间，应有礼数 以仁心缝合医患矛盾 医患间应有的尊重与关爱 让仁爱留驻人心 医患互敬应常态化 向往这样的医患关系 从医患间的温馨瞬间说起 暖心致敬，给我们上了深刻的一课 疫情给我们的生动一课</vt:lpstr>
      <vt:lpstr>                不同世纪，相同仁心         作为一名高三学生，面对严峻的疫情。每人只能呆在家里，接受老师的网上教学了。这天，语文老师在线上课堂里展示2月23日新华网刊发的两张图片。一张照片是某医院新冠状隔离房，一位小患者治愈出院，向护士鞠躬致敬，护士忙回礼。另一张照片是上个世纪，某医院院长查房时，小患者对他鞠躬致谢，他也顺势回礼。在我看来，尽管不同时间，不同的空间，都传达出相同价值观，</vt:lpstr>
      <vt:lpstr>那就是仁心，即仁爱之心。          我记得，清末湖南湘乡有位兼开中药铺的名老中医自题了一副春联“只要世上人莫病，何愁架上药生尘”，这就是仁心。          仁心，不一定要胸怀天下；英雄，也不一定要杀身成仁。就像这两幅图画一样，都是医者对小患者一种仁爱之心。其实，人性是相通的，不管是上个世纪，还是如今，医者都是展示出相同的仁爱。</vt:lpstr>
      <vt:lpstr>只要医者爱患者，帮助身边的患者，默默地奉献，他们都是存仁心之人。都是值得我们致敬之人。他们的行为都是让我们感动的，都能够触动我们心灵深处最柔弱的地方，都能够让我们在一瞬间，潸然泪下的。         黎巴嫩诗人纪伯伦说：“我们走得太远，以至于忘了为什么而出发。”随着社会不断的发展，经济不断腾飞，面对身边的很多事情，呈现出来的大部分都是冷漠之感。我们往往忘记了我们还</vt:lpstr>
      <vt:lpstr>得要有一颗仁爱之心。这颗仁心，永远不能丢了。所以今天，语文老师给我们播放这两幅图片的时候，令我们动容，甚至可以说是一种无声的震撼力。这两幅图片的感动点就是“仁”和“爱”。         那么什么是“仁”呢？那就是二人成仁，仁爱之心，永远是从与他人的关系中生发出来的，就是一个护士和一个小患者，一个小患者和一个院长之间展示出来的。我们每一个人都希望在社会上能够得到爱，学到仁。能够用树立自</vt:lpstr>
      <vt:lpstr>己的仁心去帮助别人同样去树立，将心比心，将自己的心灵感受去跟同类的人做同一种心灵的频率和同一种的心灵模拟，这就是仁爱践行的简单方法。这样的方法就是孟子所说的“老吾老，以及人之老；幼吾幼，以及人之幼”，所以上个世纪的院长对于小患者的仁爱，在当下已经完成了，但是他们把它推广开来，经过一百年之后，面对大疫情，大灾难的时候，不需要多么口号，也不需要位高权重，它就这样自然而然的呈现</vt:lpstr>
      <vt:lpstr>出来。直接打动了我们彼此心灵深处。这就是仁爱的力量。         反观当今社会，很多人把自己单纯当作一个谋取成功的工具，一个赚钱的工具。很多人很为精致利己主义者，缺乏仁爱之心。越是在经济发达的大城市，很多人都是步履匆匆。如果你想在广州这样的大城市里立足，必须每天都得向前看，都得不断地超越自己，超过别人。一种永无止境的竞争之中，消耗了人的大部分的精力，哪里还有时间是构筑“</vt:lpstr>
      <vt:lpstr>仁爱之心”呢？这种单纯以获得经济利益的竞争不仅让人变得疲惫不堪，还让人变得狭隘、自私。我们经过这次疫情之后，经过这节独树一格的语文课之后，应该好好地反思，我们这个社会需要的是一颗颗仁爱之心。我们每个高中生，从这节课开始，开始构筑和修炼一颗颗仁爱之心。         同学们，朋友们，经过这节别样的课堂，我们收获一个哲理：有仁心者，便如星光，永恒在夜空。大家奋斗吧！</vt:lpstr>
      <vt:lpstr>                  心怀敬畏，识礼知恩         2020“着了魔”，新冠病毒肆虐，席卷全球。疫情期间，在医护人员夜以继日的救治下，许多患者终于出院了。看这张照片里，一位小患者出院时向护士鞠躬致敬，以示感恩，护士也鞠躬回礼，仿佛在说“不用谢，这是我们应该做的”。          画面似曾相识——上个世纪初，时任杭州广济医院院长的英国医师梅藤更查房时，一位小患者向他鞠躬，他也顺势回礼。两个孩子跨越百年，却同有一</vt:lpstr>
      <vt:lpstr>颗感恩之心。           为什么这样的照片令我们动容？恐怕是因为，这样的画面——太少了。          细回想，疫情的消息占据各大媒体界面之前，我们正沉浸在杀医案的惊恐中。民航总医院的杨文医生遭一位患者家属恶性伤害，颈动脉遭拉锯，惨绝人寰；朝阳医院眼科医生陶勇被砍伤，手掌肌腱及关键神经断裂，难再操刀。在这些事件中，不要说鞠躬致谢，连敬畏之心都荡然无存。在此之前，医患矛盾</vt:lpstr>
      <vt:lpstr>已经日益尖锐，其背后，正有一种现象——感恩与敬畏之心淡泊，患者的利益已经凌驾到医生的生命之上。唉，我们何德何能？          医护人员的回礼、客气，反映的是他们的责任感与使命感，这并不意味着我们真的可以把他们的付出视作理所当然。像照片中孩子一样，心怀敬畏、识礼知恩，才是正道。          疫情期间人人自危，医护人员的壮举也一次次打动了我们。一张请愿书，</vt:lpstr>
      <vt:lpstr>十枚红手印。当所有人宅在家里远离病毒，他们却前赴后继赶往病毒聚集的地方。每天面对无以计数的患者，体力透支了也只能穿着防护服在医院里席地而躺、和衣而卧；夫妻同在一家医院，也难以在防护服下认出彼此；有战友感染离别，擦干眼泪继续工作。医护人员拥有我们没有的技能，更做出了我们不敢做出的选择。我们普通人无法上前线挽救生灵，至少也要懂得敬畏生命，尊重白衣使者，常存感恩之心。</vt:lpstr>
      <vt:lpstr>疫情的泛滥与余悸在为我们敲响警钟，照片里的孩子也给我们上了一课——让我们重新正视医护人员的不易，审视自己的判断，驱散自私与高傲的“恶魔”，重修礼仪之道，回归本真之心。          黑白照片可以变成彩色照片，照片中的孩子可以日渐长大，但长大后的我们，不能忘了——心怀敬畏，识礼知恩。</vt:lpstr>
      <vt:lpstr>“医患鞠躬照”，给我们上的特别一课         今天语文课上，老师展示了两幅“最萌医患鞠躬照”。不同平常的内容，视角各异的讨论，传统课堂的延伸，让我们启迪良多。读好有字之书，也学会去读无字的人情人性之书，这无疑是疫情下我们的“独特一课” 。                 一边是纯真稚气的孩子，一边是看惯生死的医生。这两张照片，被我们称为“最萌医患鞠躬照”。乍一看，觉得确有萌萌哒，细细一品，又觉得庄重无比，两张照片之间相隔百载光阴，而医患真情绵延犹在。那一样</vt:lpstr>
      <vt:lpstr>的姿势，一样的诚意，有小患者对医生的由衷感激，也有医护对患者的尊重爱护。无怪乎，大家纷纷表示，表示内心瞬间就照片上流淌的温情融化了。我们之前看过，在课堂上再次见到，而感动有增无减。                 诚然，我们的感动爆棚，也和经历这次空前疫情而情绪日益积蓄有关。新冠肺炎肆虐，全国各地数以万计的医护辞别亲人，立下军令状，甚至留下“遗书”，冲在了战“疫”一线。他们与死神较劲，</vt:lpstr>
      <vt:lpstr>与病毒角力。从离别车站滚烫的泪水，到防护服里冰凉的汗水，从“请战书”上的鲜红手印，到口罩勒在脸上青色的印痕，他们的“最美逆行”，托起了我们的“岁月静好”，他们的无声之行，不言之教，也给我们上了内涵胜过某篇小说某段诗歌的一堂堂课。                  在这个危难关头，“最萌医患鞠躬礼”的重叠再现，击中了每个人的内心。哪怕我们平常对医护有成见有敌意，现在也流露出对医护人员的敬佩与感恩。而</vt:lpstr>
      <vt:lpstr>当00后最小医护穿上白色战服的那一刻，同样作为00后一员，我毫不掩饰，我为同龄的代言人而自豪而感动！                 也许是小患者受过医护阿姨的细心照顾，也许是孩子童心未泯而家教有方，他以90度鞠躬，替我们所有人，淋漓尽致地表达了一回谢意和敬意。我们在看到照片时，是否也在心里，跟着孩子弯下了直立的腰身？然后不由自主地就开始点赞和转发。我们的课堂上，比孩子大一点的年轻学子，经历的病痛不多，</vt:lpstr>
      <vt:lpstr>但并不难激起同理之心。                 不容我们回避的是，人们在平时也对医护有过误解，乃至伤害。这里面的原因，有医患关系链出现断裂，也有个体戾气过重，理智缺失。但大难来临，我们又赧然发现，仇医的心态应该被摒弃，因为医生救的不只是一个人，还可能是一个国。在这堂语文课上，有同学就评论道：“百年的时光已苍凉，但愿医者间的互爱互敬未冷却。”还有同学说，我们渴望保温的，又何止美好的医患关</vt:lpstr>
      <vt:lpstr>系？还有互敬互容、充满善意的人际关系！同学之间，师生之间，乃至陌生人之间，大抵如此吧！                  当疫情散去，医护也褪去英雄的光芒，隐入普通的人群。而美好的医患关系，不仅应存在于大难来临时，也应恒温在相安无事中。这应该是“医患鞠躬照”给全社会人，更是给我们年轻学子上的“独特一课”吧！</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dongqixing</dc:creator>
  <cp:lastModifiedBy>dongqixing</cp:lastModifiedBy>
  <cp:revision>16</cp:revision>
  <dcterms:created xsi:type="dcterms:W3CDTF">2020-04-03T04:01:01Z</dcterms:created>
  <dcterms:modified xsi:type="dcterms:W3CDTF">2020-04-03T09:43:14Z</dcterms:modified>
</cp:coreProperties>
</file>