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83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3964" autoAdjust="0"/>
  </p:normalViewPr>
  <p:slideViewPr>
    <p:cSldViewPr snapToGrid="0">
      <p:cViewPr varScale="1">
        <p:scale>
          <a:sx n="66" d="100"/>
          <a:sy n="66" d="100"/>
        </p:scale>
        <p:origin x="66" y="618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tags" Target="tags/tag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128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9341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2002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248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670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494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3385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9628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97519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</p:sldLayoutIdLst>
  <p:transition/>
  <p:timing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055688" y="2044237"/>
            <a:ext cx="10080625" cy="1006475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altLang="zh-CN" sz="49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《&lt;</a:t>
            </a:r>
            <a:r>
              <a:rPr lang="zh-CN" altLang="en-US" sz="49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49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</a:t>
            </a:r>
            <a:r>
              <a:rPr lang="zh-CN" altLang="en-US" sz="49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三章</a:t>
            </a:r>
            <a:r>
              <a:rPr lang="en-US" altLang="zh-CN" sz="49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</a:t>
            </a:r>
            <a:br>
              <a:rPr lang="en-US" altLang="zh-CN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生于忧患，死于安乐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5497508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012D573-F4EC-4FC1-B877-6099410E0F67}"/>
              </a:ext>
            </a:extLst>
          </p:cNvPr>
          <p:cNvCxnSpPr/>
          <p:nvPr/>
        </p:nvCxnSpPr>
        <p:spPr>
          <a:xfrm>
            <a:off x="3949148" y="1988005"/>
            <a:ext cx="4336473" cy="0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757BF19-0B27-42DC-B204-3F6E7DD807DA}"/>
              </a:ext>
            </a:extLst>
          </p:cNvPr>
          <p:cNvGrpSpPr/>
          <p:nvPr/>
        </p:nvGrpSpPr>
        <p:grpSpPr>
          <a:xfrm>
            <a:off x="3551741" y="1780606"/>
            <a:ext cx="445481" cy="469613"/>
            <a:chOff x="2121873" y="1511588"/>
            <a:chExt cx="445481" cy="46961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75D45E16-62A2-4841-8F61-4200B7AB4685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75EE4DF-0E54-4907-9F5E-BD3C4CC17F34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BD0E8E28-A733-48F8-A9DA-59786476EA26}"/>
              </a:ext>
            </a:extLst>
          </p:cNvPr>
          <p:cNvSpPr txBox="1"/>
          <p:nvPr/>
        </p:nvSpPr>
        <p:spPr>
          <a:xfrm>
            <a:off x="3323683" y="1343839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 务 三</a:t>
            </a:r>
          </a:p>
        </p:txBody>
      </p:sp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0CF3FF62-B3B9-41DB-A811-28F4496EE3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033589"/>
              </p:ext>
            </p:extLst>
          </p:nvPr>
        </p:nvGraphicFramePr>
        <p:xfrm>
          <a:off x="2275056" y="2356418"/>
          <a:ext cx="7451437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7496">
                  <a:extLst>
                    <a:ext uri="{9D8B030D-6E8A-4147-A177-3AD203B41FA5}">
                      <a16:colId xmlns:a16="http://schemas.microsoft.com/office/drawing/2014/main" val="16933677"/>
                    </a:ext>
                  </a:extLst>
                </a:gridCol>
                <a:gridCol w="3093904">
                  <a:extLst>
                    <a:ext uri="{9D8B030D-6E8A-4147-A177-3AD203B41FA5}">
                      <a16:colId xmlns:a16="http://schemas.microsoft.com/office/drawing/2014/main" val="503844199"/>
                    </a:ext>
                  </a:extLst>
                </a:gridCol>
                <a:gridCol w="1330037">
                  <a:extLst>
                    <a:ext uri="{9D8B030D-6E8A-4147-A177-3AD203B41FA5}">
                      <a16:colId xmlns:a16="http://schemas.microsoft.com/office/drawing/2014/main" val="4268943256"/>
                    </a:ext>
                  </a:extLst>
                </a:gridCol>
              </a:tblGrid>
              <a:tr h="37084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0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《</a:t>
                      </a:r>
                      <a:r>
                        <a:rPr lang="zh-CN" altLang="en-US" sz="20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孟子</a:t>
                      </a:r>
                      <a:r>
                        <a:rPr lang="en-US" altLang="zh-CN" sz="20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》</a:t>
                      </a:r>
                      <a:r>
                        <a:rPr lang="zh-CN" altLang="en-US" sz="20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三章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异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0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974229"/>
                  </a:ext>
                </a:extLst>
              </a:tr>
              <a:tr h="37084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000" b="1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《</a:t>
                      </a:r>
                      <a:r>
                        <a:rPr lang="zh-CN" altLang="en-US" sz="2000" b="1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得道多助，失道寡助</a:t>
                      </a:r>
                      <a:r>
                        <a:rPr lang="en-US" altLang="zh-CN" sz="2000" b="1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》</a:t>
                      </a:r>
                      <a:endParaRPr lang="zh-CN" altLang="en-US" sz="20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0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开头提出观点</a:t>
                      </a:r>
                      <a:r>
                        <a:rPr lang="en-US" altLang="zh-CN" sz="20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—</a:t>
                      </a:r>
                      <a:r>
                        <a:rPr lang="zh-CN" altLang="en-US" sz="20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举例论证</a:t>
                      </a:r>
                      <a:r>
                        <a:rPr lang="en-US" altLang="zh-CN" sz="20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—</a:t>
                      </a:r>
                      <a:r>
                        <a:rPr lang="zh-CN" altLang="en-US" sz="20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道理分析</a:t>
                      </a:r>
                    </a:p>
                  </a:txBody>
                  <a:tcPr/>
                </a:tc>
                <a:tc rowSpan="3"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US" altLang="zh-CN" sz="20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0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层层推理</a:t>
                      </a:r>
                      <a:endParaRPr lang="en-US" altLang="zh-CN" sz="20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0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逻辑严密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4699631"/>
                  </a:ext>
                </a:extLst>
              </a:tr>
              <a:tr h="37084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000" b="1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《</a:t>
                      </a:r>
                      <a:r>
                        <a:rPr lang="zh-CN" altLang="en-US" sz="2000" b="1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富贵不能淫</a:t>
                      </a:r>
                      <a:r>
                        <a:rPr lang="en-US" altLang="zh-CN" sz="2000" b="1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》</a:t>
                      </a:r>
                      <a:endParaRPr lang="zh-CN" altLang="en-US" sz="20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0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先破后立，层层推进</a:t>
                      </a:r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1490552"/>
                  </a:ext>
                </a:extLst>
              </a:tr>
              <a:tr h="37084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2000" b="1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《</a:t>
                      </a:r>
                      <a:r>
                        <a:rPr lang="zh-CN" altLang="en-US" sz="2000" b="1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生于忧患，死于安乐</a:t>
                      </a:r>
                      <a:r>
                        <a:rPr lang="en-US" altLang="zh-CN" sz="2000" b="1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》</a:t>
                      </a:r>
                      <a:endParaRPr lang="zh-CN" altLang="en-US" sz="2000" b="1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0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列举事例</a:t>
                      </a:r>
                      <a:r>
                        <a:rPr lang="en-US" altLang="zh-CN" sz="20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—</a:t>
                      </a:r>
                      <a:r>
                        <a:rPr lang="zh-CN" altLang="en-US" sz="20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从个人到治国</a:t>
                      </a:r>
                      <a:r>
                        <a:rPr lang="en-US" altLang="zh-CN" sz="20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—</a:t>
                      </a:r>
                      <a:r>
                        <a:rPr lang="zh-CN" altLang="en-US" sz="2000" b="1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归纳出全文论点</a:t>
                      </a:r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38870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340856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B60BC68-1FF6-42BE-9E12-186C72246BBF}"/>
              </a:ext>
            </a:extLst>
          </p:cNvPr>
          <p:cNvCxnSpPr/>
          <p:nvPr/>
        </p:nvCxnSpPr>
        <p:spPr>
          <a:xfrm>
            <a:off x="4177446" y="2011347"/>
            <a:ext cx="4336473" cy="0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08350AF-F70C-4BB0-B7B5-A5E141DCF763}"/>
              </a:ext>
            </a:extLst>
          </p:cNvPr>
          <p:cNvGrpSpPr/>
          <p:nvPr/>
        </p:nvGrpSpPr>
        <p:grpSpPr>
          <a:xfrm>
            <a:off x="3780039" y="1803948"/>
            <a:ext cx="445481" cy="469613"/>
            <a:chOff x="2121873" y="1511588"/>
            <a:chExt cx="445481" cy="46961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1B0F0B8-9BE9-48C4-A7B9-4F7BF52F5990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3E6AFDA-BC0A-42BE-8F90-9842D83FA6AF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1160A4E-0E41-4680-954A-9FDF5CC307E1}"/>
              </a:ext>
            </a:extLst>
          </p:cNvPr>
          <p:cNvSpPr txBox="1"/>
          <p:nvPr/>
        </p:nvSpPr>
        <p:spPr>
          <a:xfrm>
            <a:off x="3551981" y="136718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 务 四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01789" y="2379760"/>
            <a:ext cx="78638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子路、曾皙、冉有、公西华侍坐。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子曰：“以吾一日长乎尔，毋吾以也。居则曰：‘不吾知也！’如或知尔，则何以哉？” 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子路率尔而对曰：“千乘之国，摄乎大国之间，加之以师旅，因之以饥谨；由也为之，比及三年，可使有勇，且知方也。”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夫子哂之。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/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论语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先进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2517267094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503274" y="1381409"/>
            <a:ext cx="7311663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200"/>
              <a:t>        孟子谓齐宣王曰：“王之臣有托其妻子于其友而之楚游者。比其反也，则冻馁其妻子，则如之何？”</a:t>
            </a:r>
            <a:endParaRPr lang="en-US" altLang="zh-CN" sz="220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200"/>
              <a:t>        </a:t>
            </a:r>
            <a:r>
              <a:rPr lang="zh-CN" altLang="en-US" sz="2200"/>
              <a:t>王曰：“弃之。”  </a:t>
            </a:r>
            <a:endParaRPr lang="en-US" altLang="zh-CN" sz="220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200"/>
              <a:t>        </a:t>
            </a:r>
            <a:r>
              <a:rPr lang="zh-CN" altLang="en-US" sz="2200"/>
              <a:t>曰：“士师不能治士，则如之何？”  </a:t>
            </a:r>
            <a:endParaRPr lang="en-US" altLang="zh-CN" sz="220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200"/>
              <a:t>        </a:t>
            </a:r>
            <a:r>
              <a:rPr lang="zh-CN" altLang="en-US" sz="2200"/>
              <a:t>王曰：“已之。”  </a:t>
            </a:r>
            <a:endParaRPr lang="en-US" altLang="zh-CN" sz="220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200"/>
              <a:t>        </a:t>
            </a:r>
            <a:r>
              <a:rPr lang="zh-CN" altLang="en-US" sz="2200"/>
              <a:t>曰：“四境之内不治，则如之何？”  </a:t>
            </a:r>
            <a:endParaRPr lang="en-US" altLang="zh-CN" sz="220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200"/>
              <a:t>        </a:t>
            </a:r>
            <a:r>
              <a:rPr lang="zh-CN" altLang="en-US" sz="2200"/>
              <a:t>王顾左右而言他。</a:t>
            </a:r>
            <a:endParaRPr lang="en-US" altLang="zh-CN" sz="2200"/>
          </a:p>
          <a:p>
            <a:pPr marL="0" indent="0" algn="r">
              <a:buNone/>
            </a:pPr>
            <a:r>
              <a:rPr lang="en-US" altLang="zh-CN" sz="2200"/>
              <a:t>——《</a:t>
            </a:r>
            <a:r>
              <a:rPr lang="zh-CN" altLang="en-US" sz="2200"/>
              <a:t>孟子</a:t>
            </a:r>
            <a:r>
              <a:rPr lang="en-US" altLang="zh-CN" sz="2200"/>
              <a:t>·</a:t>
            </a:r>
            <a:r>
              <a:rPr lang="zh-CN" altLang="en-US" sz="2200"/>
              <a:t>梁惠王下</a:t>
            </a:r>
            <a:r>
              <a:rPr lang="en-US" altLang="zh-CN" sz="2200"/>
              <a:t>》</a:t>
            </a:r>
          </a:p>
          <a:p>
            <a:pPr marL="0" indent="0">
              <a:buNone/>
            </a:pP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val="3609507120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897096" y="2832730"/>
            <a:ext cx="7596554" cy="1828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spcBef>
                <a:spcPts val="1000"/>
              </a:spcBef>
            </a:pP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富贵不能淫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：反复、排比</a:t>
            </a:r>
          </a:p>
          <a:p>
            <a:pPr lvl="0">
              <a:lnSpc>
                <a:spcPct val="200000"/>
              </a:lnSpc>
              <a:spcBef>
                <a:spcPts val="1000"/>
              </a:spcBef>
            </a:pP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生于忧患，死于安乐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：排比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B707F17-C5C1-47B3-BF44-D9194327EA04}"/>
              </a:ext>
            </a:extLst>
          </p:cNvPr>
          <p:cNvCxnSpPr/>
          <p:nvPr/>
        </p:nvCxnSpPr>
        <p:spPr>
          <a:xfrm>
            <a:off x="4147629" y="2239947"/>
            <a:ext cx="4336473" cy="0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903E1FA-278D-446C-908A-A1A4472D768B}"/>
              </a:ext>
            </a:extLst>
          </p:cNvPr>
          <p:cNvGrpSpPr/>
          <p:nvPr/>
        </p:nvGrpSpPr>
        <p:grpSpPr>
          <a:xfrm>
            <a:off x="3750222" y="2032548"/>
            <a:ext cx="445481" cy="469613"/>
            <a:chOff x="2121873" y="1511588"/>
            <a:chExt cx="445481" cy="46961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27CDB121-4DF7-40A7-A9A0-20583305A7DF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616997F-BA55-48B6-B8DD-432CE9565A9C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4909464F-9F30-471B-A11D-5B1B5FE552FD}"/>
              </a:ext>
            </a:extLst>
          </p:cNvPr>
          <p:cNvSpPr txBox="1"/>
          <p:nvPr/>
        </p:nvSpPr>
        <p:spPr>
          <a:xfrm>
            <a:off x="3522164" y="1595781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 务 五</a:t>
            </a:r>
          </a:p>
        </p:txBody>
      </p:sp>
    </p:spTree>
    <p:extLst>
      <p:ext uri="{BB962C8B-B14F-4D97-AF65-F5344CB8AC3E}">
        <p14:creationId xmlns:p14="http://schemas.microsoft.com/office/powerpoint/2010/main" val="61291563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6468" y="1655826"/>
            <a:ext cx="8409709" cy="38123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/>
              <a:t>《</a:t>
            </a:r>
            <a:r>
              <a:rPr lang="zh-CN" altLang="en-US" sz="2400"/>
              <a:t>得道多助，失道寡助</a:t>
            </a:r>
            <a:r>
              <a:rPr lang="en-US" altLang="zh-CN" sz="2400"/>
              <a:t>》</a:t>
            </a:r>
            <a:r>
              <a:rPr lang="zh-CN" altLang="en-US" sz="2400"/>
              <a:t>：</a:t>
            </a:r>
            <a:endParaRPr lang="en-US" altLang="zh-CN" sz="24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/>
              <a:t>            举例论证</a:t>
            </a:r>
            <a:r>
              <a:rPr lang="en-US" altLang="zh-CN" sz="2400"/>
              <a:t>—</a:t>
            </a:r>
            <a:r>
              <a:rPr lang="zh-CN" altLang="en-US" sz="2400"/>
              <a:t>道理论证</a:t>
            </a:r>
            <a:r>
              <a:rPr lang="en-US" altLang="zh-CN" sz="2400"/>
              <a:t>—</a:t>
            </a:r>
            <a:r>
              <a:rPr lang="zh-CN" altLang="en-US" sz="2400"/>
              <a:t>对比论证</a:t>
            </a:r>
            <a:r>
              <a:rPr lang="en-US" altLang="zh-CN" sz="2400"/>
              <a:t>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/>
              <a:t>《</a:t>
            </a:r>
            <a:r>
              <a:rPr lang="zh-CN" altLang="en-US" sz="2400"/>
              <a:t>鱼我所欲也</a:t>
            </a:r>
            <a:r>
              <a:rPr lang="en-US" altLang="zh-CN" sz="2400"/>
              <a:t>》</a:t>
            </a:r>
            <a:r>
              <a:rPr lang="zh-CN" altLang="en-US" sz="2400"/>
              <a:t>：</a:t>
            </a:r>
            <a:endParaRPr lang="en-US" altLang="zh-CN" sz="24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/>
              <a:t>            比喻论证：以“鱼”喻“生”，以“熊掌”喻“义”</a:t>
            </a:r>
          </a:p>
        </p:txBody>
      </p:sp>
    </p:spTree>
    <p:extLst>
      <p:ext uri="{BB962C8B-B14F-4D97-AF65-F5344CB8AC3E}">
        <p14:creationId xmlns:p14="http://schemas.microsoft.com/office/powerpoint/2010/main" val="4067795359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2486441" y="1528686"/>
            <a:ext cx="7283001" cy="429799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/>
              <a:t>        齐宣王问曰：“齐桓、晋文之事，可得闻乎？”  　　    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/>
              <a:t>        孟子对曰：“仲尼之徒无道桓文之事者，是以后世无传焉，臣未之闻也。无以，则王乎？”  　　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/>
              <a:t>        曰：“德何如则可以王矣？”  　　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/>
              <a:t>        曰：“保民而王，莫之能御也。”  　　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/>
              <a:t>        曰：“若寡人者，可以保民乎哉？”  　　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/>
              <a:t>         </a:t>
            </a:r>
            <a:r>
              <a:rPr lang="en-US" altLang="zh-CN" sz="1800"/>
              <a:t>……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/>
              <a:t>        </a:t>
            </a:r>
            <a:r>
              <a:rPr lang="zh-CN" altLang="en-US" sz="1800"/>
              <a:t>曰：“臣闻之胡龁曰，王坐于堂上，有牵牛而过堂下者，王见之，曰：‘牛何之？’对曰：‘将以衅钟。’王曰：‘舍之！吾不忍其觳觫，若无罪而就死地。’ </a:t>
            </a:r>
            <a:r>
              <a:rPr lang="en-US" altLang="zh-CN" sz="1800"/>
              <a:t>……”</a:t>
            </a:r>
            <a:endParaRPr lang="zh-CN" altLang="en-US" sz="1800"/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/>
              <a:t>        曰：“有之。”</a:t>
            </a:r>
            <a:endParaRPr lang="en-US" altLang="zh-CN" sz="1800"/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/>
              <a:t>        </a:t>
            </a:r>
            <a:r>
              <a:rPr lang="zh-CN" altLang="en-US" sz="1800"/>
              <a:t>曰：“是心足以王矣。百姓皆以王为爱也，臣固知王之不忍也。”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/>
              <a:t> </a:t>
            </a:r>
            <a:endParaRPr lang="en-US" altLang="zh-CN" sz="1800"/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/>
              <a:t>                                                                              ——《</a:t>
            </a:r>
            <a:r>
              <a:rPr lang="zh-CN" altLang="en-US" sz="1800"/>
              <a:t>孟子</a:t>
            </a:r>
            <a:r>
              <a:rPr lang="en-US" altLang="zh-CN" sz="1800"/>
              <a:t>·</a:t>
            </a:r>
            <a:r>
              <a:rPr lang="zh-CN" altLang="en-US" sz="1800"/>
              <a:t>梁惠王上</a:t>
            </a:r>
            <a:r>
              <a:rPr lang="en-US" altLang="zh-CN" sz="1800"/>
              <a:t>》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1800"/>
          </a:p>
        </p:txBody>
      </p:sp>
    </p:spTree>
    <p:extLst>
      <p:ext uri="{BB962C8B-B14F-4D97-AF65-F5344CB8AC3E}">
        <p14:creationId xmlns:p14="http://schemas.microsoft.com/office/powerpoint/2010/main" val="1718844606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3264251" y="2297124"/>
            <a:ext cx="5264780" cy="540000"/>
            <a:chOff x="996173" y="2188583"/>
            <a:chExt cx="4843772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124824" y="2221376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1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层层推理，逻辑严密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69024" y="3882084"/>
            <a:ext cx="5261824" cy="540000"/>
            <a:chOff x="996172" y="4633625"/>
            <a:chExt cx="4803810" cy="540000"/>
          </a:xfrm>
        </p:grpSpPr>
        <p:grpSp>
          <p:nvGrpSpPr>
            <p:cNvPr id="23" name="组合 22"/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084861" y="467700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3    </a:t>
              </a:r>
              <a:r>
                <a:rPr lang="zh-CN" altLang="en-US" sz="2400" noProof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论证方法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，灵活多样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2607689" y="1401393"/>
            <a:ext cx="6717736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雄辩特色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025245" y="3070691"/>
            <a:ext cx="5124553" cy="540000"/>
            <a:chOff x="996172" y="3505024"/>
            <a:chExt cx="4803810" cy="540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84861" y="3548404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r>
                <a:rPr kumimoji="0" lang="en-US" altLang="zh-CN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rPr>
                <a:t>    </a:t>
              </a:r>
              <a:r>
                <a:rPr lang="zh-CN" altLang="en-US" sz="2400" noProof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善用排比，增强气势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5435448" y="4927486"/>
            <a:ext cx="3276199" cy="474029"/>
          </a:xfrm>
          <a:prstGeom prst="roundRect">
            <a:avLst/>
          </a:prstGeom>
          <a:solidFill>
            <a:srgbClr val="01431D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 rot="18614180">
            <a:off x="5199964" y="4826199"/>
            <a:ext cx="540000" cy="540000"/>
          </a:xfrm>
          <a:prstGeom prst="rect">
            <a:avLst/>
          </a:prstGeom>
          <a:solidFill>
            <a:srgbClr val="01621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21347" y="4926516"/>
            <a:ext cx="503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   </a:t>
            </a:r>
            <a:r>
              <a:rPr lang="zh-CN" altLang="en-US" sz="2400" noProof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论辩策略</a:t>
            </a:r>
            <a:r>
              <a:rPr lang="zh-CN" altLang="en-US" sz="240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，巧妙高超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7862133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1400E2F-BEEA-46BC-9FB9-72C340661F80}"/>
              </a:ext>
            </a:extLst>
          </p:cNvPr>
          <p:cNvCxnSpPr/>
          <p:nvPr/>
        </p:nvCxnSpPr>
        <p:spPr>
          <a:xfrm>
            <a:off x="3988603" y="2030019"/>
            <a:ext cx="4336473" cy="0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6C972BA-D852-4204-9F86-DFF0D4254D89}"/>
              </a:ext>
            </a:extLst>
          </p:cNvPr>
          <p:cNvGrpSpPr/>
          <p:nvPr/>
        </p:nvGrpSpPr>
        <p:grpSpPr>
          <a:xfrm>
            <a:off x="3591196" y="1822620"/>
            <a:ext cx="445481" cy="469613"/>
            <a:chOff x="2121873" y="1511588"/>
            <a:chExt cx="445481" cy="46961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2645B20B-D6EE-4F40-924B-62A74ACB4857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CE5D5246-5EFD-4506-9477-FD330EC20FD3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20091DD0-4DE3-440C-8DEF-918C8BFF9D91}"/>
              </a:ext>
            </a:extLst>
          </p:cNvPr>
          <p:cNvSpPr txBox="1"/>
          <p:nvPr/>
        </p:nvSpPr>
        <p:spPr>
          <a:xfrm>
            <a:off x="3363138" y="1385853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 务 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169483" y="2376618"/>
            <a:ext cx="7456973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孟轲，驺人也。受业子思之门人。道既通，游事齐宣王，宣王不能用。适梁，梁惠王不果所言，则见以为迂远而阔于事情。当是之时，秦用商君，富国强兵；楚、魏用吴起，战胜弱敌；齐威王、宣王用孙子、田忌之徒，而诸侯东面朝齐。</a:t>
            </a:r>
          </a:p>
          <a:p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天下方务于合从连衡，以攻伐为贤，而孟轲乃述唐、虞、三代之德，是以所如者不合。退而与万章之徒序诗书，述仲尼之意，作</a:t>
            </a:r>
            <a:r>
              <a:rPr lang="en-US" altLang="zh-CN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孟子</a:t>
            </a:r>
            <a:r>
              <a:rPr lang="en-US" altLang="zh-CN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七篇。            </a:t>
            </a:r>
            <a:endParaRPr lang="en-US" altLang="zh-CN" sz="22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</a:t>
            </a:r>
            <a:r>
              <a:rPr lang="en-US" altLang="zh-CN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——《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史记</a:t>
            </a:r>
            <a:r>
              <a:rPr lang="en-US" altLang="zh-CN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孟子列传</a:t>
            </a:r>
            <a:r>
              <a:rPr lang="en-US" altLang="zh-CN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</a:t>
            </a:r>
            <a:endParaRPr lang="en-US" altLang="zh-CN" sz="22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141950002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24702" y="1380034"/>
            <a:ext cx="773723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000">
                <a:solidFill>
                  <a:srgbClr val="FF0000"/>
                </a:solidFill>
              </a:rPr>
              <a:t>有的同学说：</a:t>
            </a:r>
            <a:endParaRPr lang="en-US" altLang="zh-CN" sz="20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000">
                <a:solidFill>
                  <a:srgbClr val="FF0000"/>
                </a:solidFill>
              </a:rPr>
              <a:t>        </a:t>
            </a:r>
            <a:r>
              <a:rPr lang="zh-CN" altLang="en-US" sz="2000"/>
              <a:t>孟子主张施行“仁政”“王道”，并把这一希望寄托在统治者的“仁心”上，这在诸侯争霸、动荡不安的战国时期是不合时宜的；这个时期统治者重用的是商鞅、孙子这样的人。</a:t>
            </a:r>
          </a:p>
          <a:p>
            <a:pPr marL="0" indent="0">
              <a:buNone/>
            </a:pPr>
            <a:r>
              <a:rPr lang="zh-CN" altLang="en-US" sz="2000">
                <a:solidFill>
                  <a:srgbClr val="FF0000"/>
                </a:solidFill>
              </a:rPr>
              <a:t>有的同学说：</a:t>
            </a:r>
            <a:endParaRPr lang="en-US" altLang="zh-CN" sz="20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2000"/>
              <a:t>        道不同不相为谋，孟子不肯像公孙衍、张仪那样顺从君王的旨意，所以孟子不被任用。</a:t>
            </a:r>
            <a:endParaRPr lang="en-US" altLang="zh-CN" sz="2000"/>
          </a:p>
          <a:p>
            <a:pPr marL="0" indent="0">
              <a:buNone/>
            </a:pPr>
            <a:r>
              <a:rPr lang="zh-CN" altLang="en-US" sz="2000">
                <a:solidFill>
                  <a:srgbClr val="FF0000"/>
                </a:solidFill>
              </a:rPr>
              <a:t>有的同学说：</a:t>
            </a:r>
            <a:endParaRPr lang="en-US" altLang="zh-CN" sz="20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000"/>
              <a:t>     </a:t>
            </a:r>
            <a:r>
              <a:rPr lang="zh-CN" altLang="en-US" sz="2000"/>
              <a:t>“富贵不能淫，贫贱不能移，威武不能屈”是孟子一生所践行的人生准则。孟子对纵横家的鄙视，对自身思想和品格的坚守，是他得不到重用的主要原因。</a:t>
            </a:r>
            <a:endParaRPr lang="en-US" altLang="zh-CN" sz="2000"/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921156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024444" y="2350404"/>
            <a:ext cx="4239491" cy="0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681395" y="211559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43561" y="1741405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81312" y="2490389"/>
            <a:ext cx="692575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以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我心中的孟子和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&lt;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孟子</a:t>
            </a:r>
            <a:r>
              <a:rPr lang="en-US" altLang="zh-CN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&gt;》</a:t>
            </a:r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为题，写一篇随笔。</a:t>
            </a:r>
            <a:endParaRPr lang="zh-CN" altLang="en-US" sz="22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2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23800" y="108331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048814866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3988905" y="2266302"/>
            <a:ext cx="4336473" cy="0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591498" y="2058903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000026" y="3381517"/>
            <a:ext cx="7140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分类梳理重要实词、虚词和重点句子。</a:t>
            </a:r>
            <a:endParaRPr lang="en-US" altLang="zh-CN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63440" y="1622136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 务 一</a:t>
            </a:r>
          </a:p>
        </p:txBody>
      </p:sp>
    </p:spTree>
    <p:extLst>
      <p:ext uri="{BB962C8B-B14F-4D97-AF65-F5344CB8AC3E}">
        <p14:creationId xmlns:p14="http://schemas.microsoft.com/office/powerpoint/2010/main" val="3766969218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98035" y="151751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1. </a:t>
            </a:r>
            <a:r>
              <a:rPr lang="zh-CN" altLang="en-US"/>
              <a:t>发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舜发于畎亩之中                    发：被起用。</a:t>
            </a:r>
          </a:p>
          <a:p>
            <a:pPr marL="0" indent="0">
              <a:buNone/>
            </a:pPr>
            <a:r>
              <a:rPr lang="zh-CN" altLang="en-US"/>
              <a:t>    征于色，发于声，而后喻    发：发出。</a:t>
            </a:r>
          </a:p>
          <a:p>
            <a:pPr marL="0" indent="0">
              <a:buNone/>
            </a:pPr>
            <a:r>
              <a:rPr lang="zh-CN" altLang="en-US"/>
              <a:t>    见其发矢十中八九                发：发射。</a:t>
            </a:r>
          </a:p>
          <a:p>
            <a:pPr marL="0" indent="0">
              <a:buNone/>
            </a:pPr>
            <a:r>
              <a:rPr lang="en-US" altLang="zh-CN"/>
              <a:t>2. </a:t>
            </a:r>
            <a:r>
              <a:rPr lang="zh-CN" altLang="en-US"/>
              <a:t>拂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行拂乱其所为            拂：违背。</a:t>
            </a:r>
          </a:p>
          <a:p>
            <a:pPr marL="0" indent="0">
              <a:buNone/>
            </a:pPr>
            <a:r>
              <a:rPr lang="zh-CN" altLang="en-US"/>
              <a:t>    法家拂士                    拂：同“弼”，辅佐。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384390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08582" y="140818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3. </a:t>
            </a:r>
            <a:r>
              <a:rPr lang="zh-CN" altLang="en-US"/>
              <a:t>士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法家拂士                 士：贤士。</a:t>
            </a:r>
          </a:p>
          <a:p>
            <a:pPr marL="0" indent="0">
              <a:buNone/>
            </a:pPr>
            <a:r>
              <a:rPr lang="zh-CN" altLang="en-US"/>
              <a:t>    管夷吾举于士         士：古代指掌管刑狱的官。</a:t>
            </a: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en-US" altLang="zh-CN"/>
              <a:t>4. </a:t>
            </a:r>
            <a:r>
              <a:rPr lang="zh-CN" altLang="en-US"/>
              <a:t>敌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恐前后受其敌              敌：攻击。</a:t>
            </a:r>
          </a:p>
          <a:p>
            <a:pPr marL="0" indent="0">
              <a:buNone/>
            </a:pPr>
            <a:r>
              <a:rPr lang="zh-CN" altLang="en-US"/>
              <a:t>    出则无敌国外患者      敌：匹敌，相当。 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284969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57093" y="151721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5. </a:t>
            </a:r>
            <a:r>
              <a:rPr lang="zh-CN" altLang="en-US"/>
              <a:t>于  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舜发于畎亩之中                   于：从。</a:t>
            </a:r>
          </a:p>
          <a:p>
            <a:pPr marL="0" indent="0">
              <a:buNone/>
            </a:pPr>
            <a:r>
              <a:rPr lang="zh-CN" altLang="en-US"/>
              <a:t>    故天将降大任于是人也       于：给。</a:t>
            </a:r>
          </a:p>
          <a:p>
            <a:pPr marL="0" indent="0">
              <a:buNone/>
            </a:pPr>
            <a:r>
              <a:rPr lang="zh-CN" altLang="en-US"/>
              <a:t>    困于心                                   于：在。</a:t>
            </a:r>
          </a:p>
          <a:p>
            <a:pPr marL="0" indent="0">
              <a:buNone/>
            </a:pPr>
            <a:r>
              <a:rPr lang="zh-CN" altLang="en-US"/>
              <a:t>    受制于人                               于：被。</a:t>
            </a:r>
          </a:p>
          <a:p>
            <a:pPr marL="0" indent="0">
              <a:buNone/>
            </a:pPr>
            <a:r>
              <a:rPr lang="zh-CN" altLang="en-US"/>
              <a:t>    苛政猛于虎                           于：比。</a:t>
            </a:r>
          </a:p>
          <a:p>
            <a:pPr marL="0" indent="0">
              <a:buNone/>
            </a:pPr>
            <a:r>
              <a:rPr lang="zh-CN" altLang="en-US"/>
              <a:t>    指通豫南，达于汉阴           于：到。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870085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72774" y="177442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6. </a:t>
            </a:r>
            <a:r>
              <a:rPr lang="zh-CN" altLang="en-US"/>
              <a:t>通假字</a:t>
            </a:r>
          </a:p>
          <a:p>
            <a:pPr marL="0" indent="0">
              <a:buNone/>
            </a:pPr>
            <a:r>
              <a:rPr lang="zh-CN" altLang="en-US"/>
              <a:t>    曾益其所不能       曾：同“增”，增加。</a:t>
            </a:r>
          </a:p>
          <a:p>
            <a:pPr marL="0" indent="0">
              <a:buNone/>
            </a:pPr>
            <a:r>
              <a:rPr lang="zh-CN" altLang="en-US"/>
              <a:t>    衡于虑                   衡：同“横”，梗塞，不顺。</a:t>
            </a:r>
          </a:p>
          <a:p>
            <a:pPr marL="0" indent="0">
              <a:buNone/>
            </a:pPr>
            <a:r>
              <a:rPr lang="zh-CN" altLang="en-US"/>
              <a:t>    入则无法家拂士   拂：同“弼”，辅佐。</a:t>
            </a:r>
          </a:p>
          <a:p>
            <a:pPr marL="0" indent="0">
              <a:buNone/>
            </a:pPr>
            <a:r>
              <a:rPr lang="zh-CN" altLang="en-US"/>
              <a:t>    亲戚畔之               畔：同“叛”，背叛。</a:t>
            </a:r>
          </a:p>
          <a:p>
            <a:pPr marL="0" indent="0">
              <a:buNone/>
            </a:pPr>
            <a:r>
              <a:rPr lang="zh-CN" altLang="en-US"/>
              <a:t>    往之女家               女：同“汝”，你。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205012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42474" y="1245658"/>
            <a:ext cx="8042651" cy="4575175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600"/>
              <a:t>7. </a:t>
            </a:r>
            <a:r>
              <a:rPr lang="zh-CN" altLang="en-US" sz="2600"/>
              <a:t>词类活用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600"/>
              <a:t>    域民不以封疆之界        域：给</a:t>
            </a:r>
            <a:r>
              <a:rPr lang="en-US" altLang="zh-CN" sz="2600"/>
              <a:t>……</a:t>
            </a:r>
            <a:r>
              <a:rPr lang="zh-CN" altLang="en-US" sz="2600"/>
              <a:t>划定界限。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600"/>
              <a:t>    固国不以山溪之险        固：巩固。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600"/>
              <a:t>    富贵不能淫                    淫：使</a:t>
            </a:r>
            <a:r>
              <a:rPr lang="en-US" altLang="zh-CN" sz="2600"/>
              <a:t>……</a:t>
            </a:r>
            <a:r>
              <a:rPr lang="zh-CN" altLang="en-US" sz="2600"/>
              <a:t>迷惑。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600"/>
              <a:t>    贫贱不能移                    移：使</a:t>
            </a:r>
            <a:r>
              <a:rPr lang="en-US" altLang="zh-CN" sz="2600"/>
              <a:t>……</a:t>
            </a:r>
            <a:r>
              <a:rPr lang="zh-CN" altLang="en-US" sz="2600"/>
              <a:t>改变。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600"/>
              <a:t>    威武不能屈                    屈：使</a:t>
            </a:r>
            <a:r>
              <a:rPr lang="en-US" altLang="zh-CN" sz="2600"/>
              <a:t>……</a:t>
            </a:r>
            <a:r>
              <a:rPr lang="zh-CN" altLang="en-US" sz="2600"/>
              <a:t>屈服。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600"/>
              <a:t>    苦：使</a:t>
            </a:r>
            <a:r>
              <a:rPr lang="en-US" altLang="zh-CN" sz="2600"/>
              <a:t>……</a:t>
            </a:r>
            <a:r>
              <a:rPr lang="zh-CN" altLang="en-US" sz="2600"/>
              <a:t>痛苦。        劳：使</a:t>
            </a:r>
            <a:r>
              <a:rPr lang="en-US" altLang="zh-CN" sz="2600"/>
              <a:t>……</a:t>
            </a:r>
            <a:r>
              <a:rPr lang="zh-CN" altLang="en-US" sz="2600"/>
              <a:t>劳累。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600"/>
              <a:t>    饿：使</a:t>
            </a:r>
            <a:r>
              <a:rPr lang="en-US" altLang="zh-CN" sz="2600"/>
              <a:t>……</a:t>
            </a:r>
            <a:r>
              <a:rPr lang="zh-CN" altLang="en-US" sz="2600"/>
              <a:t>挨饿。        空乏：使</a:t>
            </a:r>
            <a:r>
              <a:rPr lang="en-US" altLang="zh-CN" sz="2600"/>
              <a:t>……</a:t>
            </a:r>
            <a:r>
              <a:rPr lang="zh-CN" altLang="en-US" sz="2600"/>
              <a:t>财资缺乏。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600"/>
              <a:t>    入：国内。                    出：国外。</a:t>
            </a: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350316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2344501" y="2186837"/>
            <a:ext cx="766244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舜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发于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畎亩之中，傅说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举于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版筑之间，胶鬲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举于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鱼盐之中，管夷吾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举于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士，孙叔敖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举于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海，百里奚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举于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市。故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天将降大任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于是人也，必先苦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其心志，劳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其筋骨，饿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其体肤，空乏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其身，行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拂乱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其所为，所以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动心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忍性，曾益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其所不能。 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人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恒过，然后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能改；困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于心，衡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于虑，而后作；征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于色，发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于声，而后喻。入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则无法家拂士，出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则无敌国外患者，国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恒亡。然后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知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生于忧患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而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死于安乐也。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505E144-1CDE-4D10-B0CF-41C6D52B1549}"/>
              </a:ext>
            </a:extLst>
          </p:cNvPr>
          <p:cNvCxnSpPr/>
          <p:nvPr/>
        </p:nvCxnSpPr>
        <p:spPr>
          <a:xfrm>
            <a:off x="4227142" y="1823860"/>
            <a:ext cx="4336473" cy="0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C5F371C-6A8C-40C6-BF98-073E3E5ECB0D}"/>
              </a:ext>
            </a:extLst>
          </p:cNvPr>
          <p:cNvGrpSpPr/>
          <p:nvPr/>
        </p:nvGrpSpPr>
        <p:grpSpPr>
          <a:xfrm>
            <a:off x="3829735" y="1616461"/>
            <a:ext cx="445481" cy="469613"/>
            <a:chOff x="2121873" y="1511588"/>
            <a:chExt cx="445481" cy="46961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3BD6666-A9A0-4C68-AECE-2B8AAFAD8939}"/>
                </a:ext>
              </a:extLst>
            </p:cNvPr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C03A78E-5C85-4544-A8CF-13E458AA060F}"/>
                </a:ext>
              </a:extLst>
            </p:cNvPr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DD0D1678-2445-4BC6-9BC0-09F24C843B79}"/>
              </a:ext>
            </a:extLst>
          </p:cNvPr>
          <p:cNvSpPr txBox="1"/>
          <p:nvPr/>
        </p:nvSpPr>
        <p:spPr>
          <a:xfrm>
            <a:off x="3601677" y="1179694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 务 二</a:t>
            </a:r>
          </a:p>
        </p:txBody>
      </p:sp>
    </p:spTree>
    <p:extLst>
      <p:ext uri="{BB962C8B-B14F-4D97-AF65-F5344CB8AC3E}">
        <p14:creationId xmlns:p14="http://schemas.microsoft.com/office/powerpoint/2010/main" val="2351948267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8831" t="3750" r="5631" b="11339"/>
          <a:stretch>
            <a:fillRect/>
          </a:stretch>
        </p:blipFill>
        <p:spPr>
          <a:xfrm>
            <a:off x="2242045" y="1147912"/>
            <a:ext cx="8216721" cy="443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908162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91</Paragraphs>
  <Slides>19</Slides>
  <Notes>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7">
      <vt:lpstr>Arial</vt:lpstr>
      <vt:lpstr>Calibri Light</vt:lpstr>
      <vt:lpstr>Calibri</vt:lpstr>
      <vt:lpstr>黑体</vt:lpstr>
      <vt:lpstr>华文楷体</vt:lpstr>
      <vt:lpstr>微软雅黑</vt:lpstr>
      <vt:lpstr>宋体</vt:lpstr>
      <vt:lpstr>Office 主题</vt:lpstr>
      <vt:lpstr>《&lt;孟子&gt;三章》（三）生于忧患，死于安乐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雄辩特色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2021-06-16T14:22:20.560</cp:lastPrinted>
  <dcterms:created xsi:type="dcterms:W3CDTF">2021-06-16T14:22:20Z</dcterms:created>
  <dcterms:modified xsi:type="dcterms:W3CDTF">2021-06-16T06:22:21Z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