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  <p:sldMasterId id="2147483721" r:id="rId3"/>
    <p:sldMasterId id="2147483733" r:id="rId4"/>
    <p:sldMasterId id="2147483745" r:id="rId5"/>
    <p:sldMasterId id="2147483769" r:id="rId6"/>
    <p:sldMasterId id="2147483781" r:id="rId7"/>
    <p:sldMasterId id="2147483794" r:id="rId8"/>
    <p:sldMasterId id="2147483819" r:id="rId9"/>
    <p:sldMasterId id="2147483832" r:id="rId10"/>
    <p:sldMasterId id="2147483857" r:id="rId11"/>
    <p:sldMasterId id="2147483881" r:id="rId12"/>
    <p:sldMasterId id="2147483893" r:id="rId13"/>
    <p:sldMasterId id="2147483906" r:id="rId14"/>
    <p:sldMasterId id="2147483919" r:id="rId15"/>
  </p:sldMasterIdLst>
  <p:sldIdLst>
    <p:sldId id="274" r:id="rId16"/>
    <p:sldId id="263" r:id="rId17"/>
    <p:sldId id="264" r:id="rId18"/>
    <p:sldId id="262" r:id="rId19"/>
    <p:sldId id="272" r:id="rId20"/>
    <p:sldId id="271" r:id="rId21"/>
    <p:sldId id="265" r:id="rId22"/>
    <p:sldId id="258" r:id="rId23"/>
    <p:sldId id="268" r:id="rId24"/>
    <p:sldId id="273" r:id="rId25"/>
    <p:sldId id="284" r:id="rId26"/>
    <p:sldId id="269" r:id="rId27"/>
    <p:sldId id="279" r:id="rId28"/>
    <p:sldId id="267" r:id="rId29"/>
    <p:sldId id="286" r:id="rId30"/>
    <p:sldId id="281" r:id="rId31"/>
    <p:sldId id="276" r:id="rId32"/>
    <p:sldId id="282" r:id="rId33"/>
    <p:sldId id="283" r:id="rId34"/>
    <p:sldId id="277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30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5182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37E0-4585-4280-AE9B-84A8951EF3C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537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ACDB0-284D-4821-8851-FF92804EB5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6431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0AE861-F45E-440D-BC91-5B612F5A3D3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4709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6EEE3-A619-45E2-8FC4-2BAADBC5282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18518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E1840-19B5-4164-B7F3-CC314718AF4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174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BC7DC-6E51-4269-BD2E-2583FEF027E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387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9D97-7B17-4B80-9993-EE596A6BE09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988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1C53D-22A1-40B4-8B66-315DB79F9C6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0916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8714A-20E8-4B4D-BA0C-C83D91A1CC7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59727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EFE51-B51C-4D46-8B15-0AC11D1109B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57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4334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13C99-8D2D-4A28-ACF0-17EE09A9829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55596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6D5EC-D11C-4025-82A4-F9C28BCC892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3974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37E0-4585-4280-AE9B-84A8951EF3C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8239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ACDB0-284D-4821-8851-FF92804EB5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7538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0AE861-F45E-440D-BC91-5B612F5A3D3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5717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B8148-0F99-42EA-80A6-84CF0F3B15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0621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9FAFF-7F0F-49C0-B3BC-69EB78B22CA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3765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398B4-5735-4174-91C8-DD74684020E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3849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23C59-A192-438D-83B9-E90613C677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1394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F380B-F78C-4087-BC2C-FF003305F01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584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56680-378F-43C5-956B-6ABA9E27F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506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130D7-A842-4CCC-B4A4-9F77500236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0405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FAB68-0248-4A76-8A80-29F859E839A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08645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54E69-42AA-4576-AF56-8AF2CE04C9D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857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1A8A9-1DAE-44D4-BBA1-C6BB3FB6C0E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0881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38967-1CC6-419F-A18D-9FD90489D3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2479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6CCBD-D7FF-4EE7-AFE8-58E2B4C104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6525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B8148-0F99-42EA-80A6-84CF0F3B15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5747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9FAFF-7F0F-49C0-B3BC-69EB78B22CA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0338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7398B4-5735-4174-91C8-DD74684020E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4163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23C59-A192-438D-83B9-E90613C677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75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C92B2-31A4-4952-AD9E-09ED3CC9FF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9518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F380B-F78C-4087-BC2C-FF003305F01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699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130D7-A842-4CCC-B4A4-9F775002368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6220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FAB68-0248-4A76-8A80-29F859E839A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59418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54E69-42AA-4576-AF56-8AF2CE04C9D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19132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1A8A9-1DAE-44D4-BBA1-C6BB3FB6C0E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31111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38967-1CC6-419F-A18D-9FD90489D3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819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6CCBD-D7FF-4EE7-AFE8-58E2B4C104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5767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B7731-01B8-4BA8-A91C-563129D209D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1361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2900A-0AF9-47FF-B78F-BC8C2DCCFDC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0975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BE344-2880-4884-B850-560BD10E8BC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900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F650-05DD-4EFE-92A8-E66E16EB5B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2476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2A52D-56A0-47AD-A145-B0A693C81A8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5573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79407-1400-4DE9-AB1B-8562FBA8CBD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50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34405-F0CD-4664-BA6D-A5ED066A565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1338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1CB56-7A50-4276-9E3F-0A4064138B5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7797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2BC78-AE55-4665-BE5A-ADC73EDBAA5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3557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4E48E-3A3E-4FDD-AE28-91F89C1B4E6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9682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7ADD8-747E-480B-ABAA-F521578DF52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5047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43E0A-4814-4D30-AA44-01D84F01BD9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2944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38CFE2B-1F21-4F0C-BC9C-BB04F385473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144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90E6C-BB2C-4D61-9740-38533C9CABD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11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DE7-F173-4C4F-9D61-F479579317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14171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5CE00-7FF4-41F6-A417-694EA08012D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53167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66B88-5176-47F5-8699-2212243BB1A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6585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66911-AD25-4E9A-9755-D3C6C2CB42A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18409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A1E6F-AAF1-42FE-9968-3B5CE56739E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23442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C2501-9301-4532-B52A-A6D7B52AA11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4960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51764-5AC4-4B6A-A455-C1A7E6D21F0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40916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FA458-CFD0-4AD3-AD2F-8F6BE60C81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2807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F9464-4511-4D41-A7C7-FA365F054FE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5110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E8BCA-E2C0-4458-81C4-461224C1E7D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6878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639B1C-22D1-4F46-87BD-EB81C094713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68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B2BF8-ACEC-4626-A355-4357797B2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9166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D02A5F-9275-4DCE-9C72-D5B2F58D936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6935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8C4A3-41CF-4B85-B689-5D9D8AF5C2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2421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9A053-25B6-4147-BF3F-A63DF352F0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6926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21147-9B42-400E-BBF0-F50244DAA30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1001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2F3A-BC93-4D53-B343-8506AA9914C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6616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63A75-C506-4A51-AFF4-F4EAF9C460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8412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ABEA7-399E-452E-BF97-8B320AE6AB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0864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80DBB-750A-4141-87E7-752010062E1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6085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E2968-E092-4539-8937-F8E67855717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71791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6CC48-ED64-4B5D-B4F0-8EE57B2F82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538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31B4-D354-4417-925A-15D062704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3033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8DB47-CDA4-4C34-B692-E292CF5AF3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38205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25437-4FA1-41AC-AB72-77B0DB3D5D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4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11CA4-7E1B-4688-A2FC-7E96D5B0A7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01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8A03-7D68-4965-A756-112DD7132A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2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76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43D2-A7A8-427F-AEB9-CE0DFDF430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92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7C459-3894-4E4A-9FC9-9F7A14B05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38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65E5E-E6CF-430F-A52D-29D45A39B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919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56680-378F-43C5-956B-6ABA9E27F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317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C92B2-31A4-4952-AD9E-09ED3CC9FF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530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F650-05DD-4EFE-92A8-E66E16EB5B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75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DE7-F173-4C4F-9D61-F479579317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978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B2BF8-ACEC-4626-A355-4357797B2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73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31B4-D354-4417-925A-15D062704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623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11CA4-7E1B-4688-A2FC-7E96D5B0A7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2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96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8A03-7D68-4965-A756-112DD7132A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500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43D2-A7A8-427F-AEB9-CE0DFDF430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059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7C459-3894-4E4A-9FC9-9F7A14B05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218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65E5E-E6CF-430F-A52D-29D45A39B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031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56680-378F-43C5-956B-6ABA9E27F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360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C92B2-31A4-4952-AD9E-09ED3CC9FF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01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F650-05DD-4EFE-92A8-E66E16EB5B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102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DE7-F173-4C4F-9D61-F479579317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697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B2BF8-ACEC-4626-A355-4357797B2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368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31B4-D354-4417-925A-15D062704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602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838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11CA4-7E1B-4688-A2FC-7E96D5B0A7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377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8A03-7D68-4965-A756-112DD7132A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868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43D2-A7A8-427F-AEB9-CE0DFDF430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5070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7C459-3894-4E4A-9FC9-9F7A14B05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33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65E5E-E6CF-430F-A52D-29D45A39B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0177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56680-378F-43C5-956B-6ABA9E27F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8426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C92B2-31A4-4952-AD9E-09ED3CC9FF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2537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F650-05DD-4EFE-92A8-E66E16EB5B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8709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DE7-F173-4C4F-9D61-F479579317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408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B2BF8-ACEC-4626-A355-4357797B2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25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5064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31B4-D354-4417-925A-15D062704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795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11CA4-7E1B-4688-A2FC-7E96D5B0A7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8443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8A03-7D68-4965-A756-112DD7132A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127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43D2-A7A8-427F-AEB9-CE0DFDF430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379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7C459-3894-4E4A-9FC9-9F7A14B05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6178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65E5E-E6CF-430F-A52D-29D45A39B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76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56680-378F-43C5-956B-6ABA9E27F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06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C92B2-31A4-4952-AD9E-09ED3CC9FF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2516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1F650-05DD-4EFE-92A8-E66E16EB5B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00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03DE7-F173-4C4F-9D61-F479579317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4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341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B2BF8-ACEC-4626-A355-4357797B2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68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31B4-D354-4417-925A-15D0627048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273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11CA4-7E1B-4688-A2FC-7E96D5B0A7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593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8A03-7D68-4965-A756-112DD7132A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6154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F43D2-A7A8-427F-AEB9-CE0DFDF4302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2106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7C459-3894-4E4A-9FC9-9F7A14B05D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017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65E5E-E6CF-430F-A52D-29D45A39B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134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6EEE3-A619-45E2-8FC4-2BAADBC5282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9359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E1840-19B5-4164-B7F3-CC314718AF4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991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BC7DC-6E51-4269-BD2E-2583FEF027E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31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019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9D97-7B17-4B80-9993-EE596A6BE09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9691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1C53D-22A1-40B4-8B66-315DB79F9C6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845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8714A-20E8-4B4D-BA0C-C83D91A1CC7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3947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EFE51-B51C-4D46-8B15-0AC11D1109B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5834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13C99-8D2D-4A28-ACF0-17EE09A9829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8750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6D5EC-D11C-4025-82A4-F9C28BCC892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49165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37E0-4585-4280-AE9B-84A8951EF3C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9399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ACDB0-284D-4821-8851-FF92804EB5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6007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0AE861-F45E-440D-BC91-5B612F5A3D3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1942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6EEE3-A619-45E2-8FC4-2BAADBC5282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0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374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E1840-19B5-4164-B7F3-CC314718AF4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6536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BC7DC-6E51-4269-BD2E-2583FEF027E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54810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9D97-7B17-4B80-9993-EE596A6BE09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937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1C53D-22A1-40B4-8B66-315DB79F9C6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0496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8714A-20E8-4B4D-BA0C-C83D91A1CC7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13343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EFE51-B51C-4D46-8B15-0AC11D1109B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634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13C99-8D2D-4A28-ACF0-17EE09A9829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63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6D5EC-D11C-4025-82A4-F9C28BCC892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258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37E0-4585-4280-AE9B-84A8951EF3C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078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ACDB0-284D-4821-8851-FF92804EB5F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9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112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0AE861-F45E-440D-BC91-5B612F5A3D3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0550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6EEE3-A619-45E2-8FC4-2BAADBC5282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9555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E1840-19B5-4164-B7F3-CC314718AF4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0047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BC7DC-6E51-4269-BD2E-2583FEF027E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62257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9D97-7B17-4B80-9993-EE596A6BE09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506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1C53D-22A1-40B4-8B66-315DB79F9C6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461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8714A-20E8-4B4D-BA0C-C83D91A1CC7E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45518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EFE51-B51C-4D46-8B15-0AC11D1109B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2814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13C99-8D2D-4A28-ACF0-17EE09A9829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574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6D5EC-D11C-4025-82A4-F9C28BCC892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24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41ACD-1ABC-401E-8615-A34B5913BBB5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7D315-7A37-4C0D-A96F-D9C0C2AA7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9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C7232C-73CE-4178-88F7-F759B9C01948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7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48CFB4-7355-4ABD-9964-F201E3B6FB71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1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48CFB4-7355-4ABD-9964-F201E3B6FB71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5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65AA5B-A4FE-4AD0-BBF3-2D9976E68A53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1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BF1A94-79C9-4496-88C1-D84901138B7D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8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FF7846-CF66-4900-8EC5-54C64DC89B5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6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54FB74-EFD2-4A3C-8362-038DF30EB7B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26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54FB74-EFD2-4A3C-8362-038DF30EB7B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8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54FB74-EFD2-4A3C-8362-038DF30EB7B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6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54FB74-EFD2-4A3C-8362-038DF30EB7B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00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54FB74-EFD2-4A3C-8362-038DF30EB7B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08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C7232C-73CE-4178-88F7-F759B9C01948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2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C7232C-73CE-4178-88F7-F759B9C01948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60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C7232C-73CE-4178-88F7-F759B9C01948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20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alixixi.com/Template/UploadPic/2007-11/20071118232541744.JPG" TargetMode="Externa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alixixi.com/Template/UploadPic/2007-11/20071118232857104.JPG" TargetMode="External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alixixi.com/Template/UploadPic/2007-11/2007111823251490.JPG" TargetMode="Externa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053" name="Picture 5" descr="121130205466db2dcf3615d8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124744"/>
            <a:ext cx="69127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</a:rPr>
              <a:t>黑夜给了我黑色的眼睛，我却用它寻找光明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。</a:t>
            </a:r>
            <a:endParaRPr lang="en-US" altLang="zh-CN" sz="4000" b="1" dirty="0" smtClean="0">
              <a:solidFill>
                <a:srgbClr val="000000"/>
              </a:solidFill>
            </a:endParaRPr>
          </a:p>
          <a:p>
            <a:r>
              <a:rPr lang="en-US" altLang="zh-CN" sz="4000" b="1" dirty="0">
                <a:solidFill>
                  <a:srgbClr val="00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                             ——</a:t>
            </a:r>
            <a:r>
              <a:rPr lang="zh-CN" altLang="en-US" sz="4000" b="1" dirty="0">
                <a:solidFill>
                  <a:srgbClr val="000000"/>
                </a:solidFill>
              </a:rPr>
              <a:t>顾城</a:t>
            </a:r>
          </a:p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0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9" cy="6832600"/>
          </a:xfrm>
          <a:noFill/>
          <a:ln/>
        </p:spPr>
      </p:pic>
      <p:sp>
        <p:nvSpPr>
          <p:cNvPr id="2" name="TextBox 1"/>
          <p:cNvSpPr txBox="1"/>
          <p:nvPr/>
        </p:nvSpPr>
        <p:spPr>
          <a:xfrm>
            <a:off x="1115616" y="620688"/>
            <a:ext cx="1872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</a:rPr>
              <a:t>想一想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r>
              <a:rPr lang="zh-CN" altLang="en-US" sz="4000" b="1" dirty="0" smtClean="0">
                <a:solidFill>
                  <a:srgbClr val="7030A0"/>
                </a:solidFill>
              </a:rPr>
              <a:t>赏一赏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212976"/>
            <a:ext cx="74168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/>
              <a:t>这幅晴郊图到底由哪几幅画组成？（找出主要的几个场景）</a:t>
            </a:r>
            <a:endParaRPr lang="zh-CN" alt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37399569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鼠标单击可在新窗口中浏览,用CTRL+鼠标滚轮可收缩放大图片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908720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</a:rPr>
              <a:t>宁静的篱舍（访友不遇）</a:t>
            </a:r>
            <a:endParaRPr lang="en-US" altLang="zh-CN" sz="3000" b="1" dirty="0" smtClean="0">
              <a:solidFill>
                <a:srgbClr val="FF0000"/>
              </a:solidFill>
            </a:endParaRPr>
          </a:p>
          <a:p>
            <a:r>
              <a:rPr lang="zh-CN" altLang="en-US" sz="3000" b="1" dirty="0" smtClean="0">
                <a:solidFill>
                  <a:srgbClr val="000000"/>
                </a:solidFill>
              </a:rPr>
              <a:t>（前文哪里暗示了不会遇呢）</a:t>
            </a:r>
            <a:endParaRPr lang="zh-CN" altLang="en-US" sz="3000" b="1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2852937"/>
            <a:ext cx="69847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000000"/>
                </a:solidFill>
              </a:rPr>
              <a:t>  为什么要访友呢？</a:t>
            </a:r>
            <a:endParaRPr lang="en-US" altLang="zh-CN" sz="3500" b="1" dirty="0" smtClean="0">
              <a:solidFill>
                <a:srgbClr val="000000"/>
              </a:solidFill>
            </a:endParaRPr>
          </a:p>
          <a:p>
            <a:endParaRPr lang="zh-CN" altLang="en-US" sz="3500" b="1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3501008"/>
            <a:ext cx="45365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0000"/>
                </a:solidFill>
              </a:rPr>
              <a:t>久雨新晴        心中欢喜</a:t>
            </a:r>
            <a:endParaRPr lang="en-US" altLang="zh-CN" sz="3000" b="1" dirty="0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013176"/>
            <a:ext cx="896448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</a:rPr>
              <a:t>一个人的快乐叫快乐      两个人的快乐叫幸福</a:t>
            </a:r>
            <a:endParaRPr lang="zh-CN" altLang="en-US" sz="3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5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鼠标单击可在新窗口中浏览,用CTRL+鼠标滚轮可收缩放大图片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836712"/>
            <a:ext cx="62646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7030A0"/>
                </a:solidFill>
              </a:rPr>
              <a:t>空阔的禾场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13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u=2580226547,2918635941&amp;fm=52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692696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简单的广场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2636912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野人献曝：比喻贡献的不是珍贵的东西（向人建议时的客套话）</a:t>
            </a:r>
            <a:endParaRPr lang="en-US" altLang="zh-CN" sz="40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蓝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124744"/>
            <a:ext cx="65527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009900"/>
                </a:solidFill>
              </a:rPr>
              <a:t>婆娑的日影</a:t>
            </a:r>
            <a:endParaRPr lang="zh-CN" altLang="en-US" sz="5000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20840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01300000246938122691238602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82" y="181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924944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476672"/>
            <a:ext cx="65527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悠闲的牧童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06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2699286_161636047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438150"/>
            <a:ext cx="9753600" cy="773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836712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粲然的晚霞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71551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" y="46038"/>
            <a:ext cx="9070975" cy="6767512"/>
          </a:xfrm>
          <a:noFill/>
          <a:ln/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作者的感情 </a:t>
            </a:r>
            <a:endParaRPr lang="zh-CN" altLang="en-US" sz="4000" b="1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>
              <a:buNone/>
            </a:pPr>
            <a:endParaRPr lang="zh-CN" altLang="en-US" sz="2800" i="1" dirty="0"/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作者在这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charset="-122"/>
              </a:rPr>
              <a:t>幅晴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郊图中体现了什么样的思想感情？</a:t>
            </a:r>
          </a:p>
          <a:p>
            <a:pPr>
              <a:buFontTx/>
              <a:buNone/>
            </a:pPr>
            <a:endParaRPr lang="en-US" altLang="zh-CN" sz="3500" b="1" dirty="0" smtClean="0">
              <a:solidFill>
                <a:srgbClr val="0070C0"/>
              </a:solidFill>
              <a:latin typeface="宋体" charset="-122"/>
            </a:endParaRPr>
          </a:p>
          <a:p>
            <a:pPr>
              <a:buFontTx/>
              <a:buNone/>
            </a:pPr>
            <a:endParaRPr lang="en-US" altLang="zh-CN" sz="3500" b="1" dirty="0">
              <a:solidFill>
                <a:srgbClr val="0070C0"/>
              </a:solidFill>
              <a:latin typeface="宋体" charset="-122"/>
            </a:endParaRPr>
          </a:p>
          <a:p>
            <a:pPr>
              <a:buFontTx/>
              <a:buNone/>
            </a:pPr>
            <a:r>
              <a:rPr lang="zh-CN" altLang="en-US" sz="3500" b="1" dirty="0" smtClean="0">
                <a:solidFill>
                  <a:srgbClr val="0070C0"/>
                </a:solidFill>
                <a:latin typeface="宋体" charset="-122"/>
              </a:rPr>
              <a:t>宁静  </a:t>
            </a:r>
            <a:r>
              <a:rPr lang="zh-CN" altLang="en-US" sz="3500" b="1" dirty="0">
                <a:solidFill>
                  <a:srgbClr val="0070C0"/>
                </a:solidFill>
                <a:latin typeface="宋体" charset="-122"/>
              </a:rPr>
              <a:t>恬淡  收敛</a:t>
            </a:r>
          </a:p>
          <a:p>
            <a:pPr marL="0" indent="0">
              <a:buNone/>
            </a:pPr>
            <a:endParaRPr lang="en-US" altLang="zh-CN" sz="2800" i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23528" y="476672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</a:rPr>
              <a:t>读一读</a:t>
            </a:r>
            <a:endParaRPr lang="en-US" altLang="zh-CN" sz="4000" b="1" dirty="0">
              <a:solidFill>
                <a:srgbClr val="7030A0"/>
              </a:solidFill>
            </a:endParaRPr>
          </a:p>
          <a:p>
            <a:r>
              <a:rPr lang="zh-CN" altLang="en-US" sz="4000" b="1" dirty="0">
                <a:solidFill>
                  <a:srgbClr val="7030A0"/>
                </a:solidFill>
              </a:rPr>
              <a:t>说一说</a:t>
            </a:r>
          </a:p>
        </p:txBody>
      </p:sp>
    </p:spTree>
    <p:extLst>
      <p:ext uri="{BB962C8B-B14F-4D97-AF65-F5344CB8AC3E}">
        <p14:creationId xmlns:p14="http://schemas.microsoft.com/office/powerpoint/2010/main" val="11162946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846" y="0"/>
            <a:ext cx="9178925" cy="6889330"/>
          </a:xfrm>
          <a:noFill/>
          <a:ln/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1052736"/>
            <a:ext cx="7344816" cy="18002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charset="-122"/>
                <a:cs typeface="+mn-cs"/>
              </a:rPr>
              <a:t>既是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latin typeface="宋体" charset="-122"/>
                <a:cs typeface="+mn-cs"/>
              </a:rPr>
              <a:t>幅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  <a:t>晴</a:t>
            </a:r>
            <a:r>
              <a:rPr lang="zh-CN" altLang="en-US" sz="3200" b="1" dirty="0">
                <a:solidFill>
                  <a:srgbClr val="000000"/>
                </a:solidFill>
                <a:latin typeface="宋体" charset="-122"/>
                <a:cs typeface="+mn-cs"/>
              </a:rPr>
              <a:t>郊图，为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  <a:t>何以“画睛”为题？</a:t>
            </a:r>
            <a:r>
              <a:rPr lang="en-US" altLang="zh-CN" sz="3200" b="1" dirty="0">
                <a:solidFill>
                  <a:srgbClr val="000000"/>
                </a:solidFill>
                <a:latin typeface="宋体" charset="-122"/>
                <a:cs typeface="+mn-cs"/>
              </a:rPr>
              <a:t/>
            </a:r>
            <a:br>
              <a:rPr lang="en-US" altLang="zh-CN" sz="3200" b="1" dirty="0">
                <a:solidFill>
                  <a:srgbClr val="000000"/>
                </a:solidFill>
                <a:latin typeface="宋体" charset="-122"/>
                <a:cs typeface="+mn-cs"/>
              </a:rPr>
            </a:br>
            <a:r>
              <a:rPr lang="zh-CN" altLang="en-US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  <a:t>（作者的那幅画画在哪里？）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  <a:t/>
            </a:r>
            <a:br>
              <a:rPr lang="en-US" altLang="zh-CN" sz="3200" b="1" dirty="0" smtClean="0">
                <a:solidFill>
                  <a:srgbClr val="000000"/>
                </a:solidFill>
                <a:latin typeface="宋体" charset="-122"/>
                <a:cs typeface="+mn-cs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宋体" charset="-122"/>
                <a:cs typeface="+mn-cs"/>
              </a:rPr>
              <a:t/>
            </a:r>
            <a:br>
              <a:rPr lang="zh-CN" altLang="en-US" sz="3200" b="1" dirty="0">
                <a:solidFill>
                  <a:srgbClr val="000000"/>
                </a:solidFill>
                <a:latin typeface="宋体" charset="-122"/>
                <a:cs typeface="+mn-cs"/>
              </a:rPr>
            </a:b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2924944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charset="-122"/>
              </a:rPr>
              <a:t>眼睛是心灵的窗户，作者是在用心去感知外面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charset="-122"/>
              </a:rPr>
              <a:t>的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</a:rPr>
              <a:t>世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charset="-122"/>
              </a:rPr>
              <a:t>界</a:t>
            </a:r>
            <a:r>
              <a:rPr lang="en-US" altLang="zh-CN" sz="3600" b="1" dirty="0">
                <a:solidFill>
                  <a:srgbClr val="000000"/>
                </a:solidFill>
                <a:latin typeface="宋体" charset="-122"/>
              </a:rPr>
              <a:t>······</a:t>
            </a:r>
          </a:p>
        </p:txBody>
      </p:sp>
    </p:spTree>
    <p:extLst>
      <p:ext uri="{BB962C8B-B14F-4D97-AF65-F5344CB8AC3E}">
        <p14:creationId xmlns:p14="http://schemas.microsoft.com/office/powerpoint/2010/main" val="293702063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3175"/>
            <a:ext cx="9144000" cy="6810375"/>
          </a:xfrm>
          <a:noFill/>
          <a:ln/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2242592" cy="141763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7030A0"/>
                </a:solidFill>
              </a:rPr>
              <a:t/>
            </a:r>
            <a:br>
              <a:rPr lang="en-US" altLang="zh-CN" b="1" dirty="0" smtClean="0">
                <a:solidFill>
                  <a:srgbClr val="7030A0"/>
                </a:solidFill>
              </a:rPr>
            </a:br>
            <a:r>
              <a:rPr lang="zh-CN" altLang="en-US" b="1" dirty="0" smtClean="0">
                <a:solidFill>
                  <a:srgbClr val="7030A0"/>
                </a:solidFill>
              </a:rPr>
              <a:t>读一读</a:t>
            </a:r>
            <a:r>
              <a:rPr lang="en-US" altLang="zh-CN" b="1" dirty="0">
                <a:solidFill>
                  <a:srgbClr val="7030A0"/>
                </a:solidFill>
              </a:rPr>
              <a:t/>
            </a:r>
            <a:br>
              <a:rPr lang="en-US" altLang="zh-CN" b="1" dirty="0">
                <a:solidFill>
                  <a:srgbClr val="7030A0"/>
                </a:solidFill>
              </a:rPr>
            </a:br>
            <a:r>
              <a:rPr lang="zh-CN" altLang="en-US" b="1" dirty="0" smtClean="0">
                <a:solidFill>
                  <a:srgbClr val="7030A0"/>
                </a:solidFill>
              </a:rPr>
              <a:t>悟一悟</a:t>
            </a:r>
            <a:br>
              <a:rPr lang="zh-CN" altLang="en-US" b="1" dirty="0" smtClean="0">
                <a:solidFill>
                  <a:srgbClr val="7030A0"/>
                </a:solidFill>
              </a:rPr>
            </a:br>
            <a:endParaRPr lang="zh-CN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420888"/>
            <a:ext cx="8136904" cy="37052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/>
              <a:t>       但经过这样多个世纪，他所体味的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幸福</a:t>
            </a:r>
            <a:r>
              <a:rPr lang="zh-CN" altLang="en-US" sz="4000" b="1" dirty="0" smtClean="0"/>
              <a:t>仍然不是坐在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暖气机</a:t>
            </a:r>
            <a:r>
              <a:rPr lang="zh-CN" altLang="en-US" sz="4000" b="1" dirty="0" smtClean="0"/>
              <a:t>边的人所能了解的。</a:t>
            </a:r>
            <a:endParaRPr lang="en-US" altLang="zh-CN" sz="4000" b="1" dirty="0" smtClean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简单、宁静即是幸福 （回归自然 ）</a:t>
            </a:r>
            <a:endParaRPr lang="en-US" altLang="zh-CN" sz="4000" b="1" dirty="0" smtClean="0"/>
          </a:p>
          <a:p>
            <a:pPr marL="0" indent="0">
              <a:buNone/>
            </a:pPr>
            <a:endParaRPr lang="en-US" altLang="zh-CN" sz="4000" b="1" dirty="0"/>
          </a:p>
          <a:p>
            <a:pPr marL="0" indent="0">
              <a:buNone/>
            </a:pP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148873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utoUpdateAnimBg="0"/>
      <p:bldP spid="4100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3.baidu.com/it/u=1484030268,489029723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15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" y="117475"/>
            <a:ext cx="9070975" cy="6696075"/>
          </a:xfrm>
          <a:noFill/>
          <a:ln/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第一课时鉴赏结束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8788" y="1600200"/>
            <a:ext cx="6130925" cy="4525963"/>
          </a:xfrm>
        </p:spPr>
        <p:txBody>
          <a:bodyPr/>
          <a:lstStyle/>
          <a:p>
            <a:endParaRPr lang="zh-CN" altLang="en-US" sz="2800"/>
          </a:p>
          <a:p>
            <a:r>
              <a:rPr lang="zh-CN" altLang="en-US" sz="2800"/>
              <a:t>谢谢</a:t>
            </a:r>
          </a:p>
          <a:p>
            <a:endParaRPr lang="zh-CN" altLang="en-US" sz="2800"/>
          </a:p>
          <a:p>
            <a:r>
              <a:rPr lang="zh-CN" altLang="en-US" sz="2800"/>
              <a:t>(望大家提出宝贵的建议)</a:t>
            </a:r>
          </a:p>
        </p:txBody>
      </p:sp>
    </p:spTree>
    <p:extLst>
      <p:ext uri="{BB962C8B-B14F-4D97-AF65-F5344CB8AC3E}">
        <p14:creationId xmlns:p14="http://schemas.microsoft.com/office/powerpoint/2010/main" val="295806611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2.baidu.com/it/u=626023766,1957326869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19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2.nipic.com/20090402/2026889_16264704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62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070975" cy="67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556792"/>
            <a:ext cx="813690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/>
              <a:t>无需挂画，门外有幅巨</a:t>
            </a:r>
            <a:r>
              <a:rPr lang="zh-CN" altLang="en-US" sz="3500" b="1" dirty="0" smtClean="0"/>
              <a:t>画 </a:t>
            </a:r>
            <a:r>
              <a:rPr lang="en-US" altLang="zh-CN" sz="3500" b="1" dirty="0" smtClean="0"/>
              <a:t>----</a:t>
            </a:r>
            <a:r>
              <a:rPr lang="zh-CN" altLang="en-US" sz="3500" b="1" dirty="0" smtClean="0"/>
              <a:t>名</a:t>
            </a:r>
            <a:r>
              <a:rPr lang="zh-CN" altLang="en-US" sz="3500" b="1" dirty="0"/>
              <a:t>叫自然。</a:t>
            </a:r>
            <a:r>
              <a:rPr lang="zh-CN" altLang="en-US" sz="3500" dirty="0"/>
              <a:t> </a:t>
            </a:r>
            <a:r>
              <a:rPr lang="zh-CN" altLang="en-US" sz="3500" dirty="0" smtClean="0"/>
              <a:t>   </a:t>
            </a:r>
            <a:endParaRPr lang="zh-CN" altLang="en-US" sz="3500" dirty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2564904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我的空中楼阁</a:t>
            </a:r>
            <a:r>
              <a:rPr lang="en-US" altLang="zh-CN" sz="3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》</a:t>
            </a:r>
          </a:p>
          <a:p>
            <a:r>
              <a:rPr lang="en-US" altLang="zh-CN" sz="3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       </a:t>
            </a:r>
          </a:p>
          <a:p>
            <a:r>
              <a:rPr lang="en-US" altLang="zh-CN" sz="3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       -- </a:t>
            </a:r>
            <a:r>
              <a:rPr lang="zh-CN" altLang="en-US" sz="3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李乐薇</a:t>
            </a:r>
            <a:endParaRPr lang="en-US" altLang="zh-CN" sz="30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46254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288" y="1700213"/>
            <a:ext cx="5113337" cy="4394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3600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3600" b="1" smtClean="0">
              <a:solidFill>
                <a:srgbClr val="000000"/>
              </a:solidFill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67544" y="1772815"/>
            <a:ext cx="496855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宋体" charset="-122"/>
              </a:rPr>
              <a:t>    1941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年生，</a:t>
            </a:r>
            <a:r>
              <a:rPr lang="zh-CN" altLang="en-US" sz="2400" b="1" dirty="0" smtClean="0">
                <a:solidFill>
                  <a:srgbClr val="990000"/>
                </a:solidFill>
                <a:latin typeface="宋体" charset="-122"/>
              </a:rPr>
              <a:t>台湾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著名</a:t>
            </a:r>
            <a:r>
              <a:rPr lang="zh-CN" altLang="en-US" sz="2400" b="1" dirty="0" smtClean="0">
                <a:solidFill>
                  <a:srgbClr val="990000"/>
                </a:solidFill>
                <a:latin typeface="宋体" charset="-122"/>
              </a:rPr>
              <a:t>女散文家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，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早在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1977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年，时年</a:t>
            </a:r>
            <a:r>
              <a:rPr kumimoji="1" lang="en-US" altLang="zh-CN" sz="2400" b="1" dirty="0" smtClean="0">
                <a:solidFill>
                  <a:srgbClr val="000000"/>
                </a:solidFill>
              </a:rPr>
              <a:t>36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岁的张晓风，就被台湾地区的批评界推为“</a:t>
            </a:r>
            <a:r>
              <a:rPr kumimoji="1" lang="zh-CN" altLang="en-US" sz="2400" b="1" dirty="0" smtClean="0">
                <a:solidFill>
                  <a:srgbClr val="C00000"/>
                </a:solidFill>
              </a:rPr>
              <a:t>中国当代十大散文家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”之一，评论赞辞说她</a:t>
            </a:r>
            <a:r>
              <a:rPr kumimoji="1" lang="zh-CN" altLang="en-US" sz="2400" b="1" dirty="0" smtClean="0">
                <a:solidFill>
                  <a:srgbClr val="FF0000"/>
                </a:solidFill>
              </a:rPr>
              <a:t>“笔如太阳之热，霜雪之贞。篇篇有寒梅之香，字字若缨络敲冰”</a:t>
            </a:r>
            <a:r>
              <a:rPr kumimoji="1" lang="zh-CN" altLang="en-US" sz="2400" b="1" dirty="0" smtClean="0">
                <a:solidFill>
                  <a:srgbClr val="000000"/>
                </a:solidFill>
              </a:rPr>
              <a:t>，可以说是对她诗意散文的第一次感性素描。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著有戏剧、小说、杂文多种。她的创作贯穿着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charset="-122"/>
              </a:rPr>
              <a:t>基督教信仰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的精神，散文充满自我的真情至性。</a:t>
            </a:r>
          </a:p>
        </p:txBody>
      </p:sp>
      <p:pic>
        <p:nvPicPr>
          <p:cNvPr id="10244" name="Picture 4" descr="张晓风照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0"/>
            <a:ext cx="3340100" cy="4191000"/>
          </a:xfrm>
          <a:prstGeom prst="rect">
            <a:avLst/>
          </a:prstGeom>
          <a:noFill/>
          <a:ln w="19050">
            <a:solidFill>
              <a:srgbClr val="339933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900113" y="549275"/>
            <a:ext cx="3419475" cy="881063"/>
          </a:xfrm>
          <a:prstGeom prst="rect">
            <a:avLst/>
          </a:prstGeom>
          <a:solidFill>
            <a:srgbClr val="C0C0C0">
              <a:alpha val="50000"/>
            </a:srgbClr>
          </a:solidFill>
          <a:ln w="57150" cap="rnd" cmpd="thickThin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800" smtClean="0">
                <a:solidFill>
                  <a:srgbClr val="FF0066"/>
                </a:solidFill>
                <a:latin typeface="Times New Roman" pitchFamily="18" charset="0"/>
              </a:rPr>
              <a:t>  </a:t>
            </a:r>
            <a:r>
              <a:rPr kumimoji="1" lang="zh-CN" altLang="en-US" sz="4800" smtClean="0">
                <a:solidFill>
                  <a:srgbClr val="FF0066"/>
                </a:solidFill>
                <a:latin typeface="Times New Roman" pitchFamily="18" charset="0"/>
              </a:rPr>
              <a:t>作者简介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732588" y="4581525"/>
            <a:ext cx="20224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CC"/>
                </a:solidFill>
              </a:rPr>
              <a:t>张晓风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52120" y="5517232"/>
            <a:ext cx="3491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7030A0"/>
                </a:solidFill>
              </a:rPr>
              <a:t>“</a:t>
            </a:r>
            <a:r>
              <a:rPr lang="zh-CN" altLang="en-US" b="1" dirty="0">
                <a:solidFill>
                  <a:srgbClr val="7030A0"/>
                </a:solidFill>
              </a:rPr>
              <a:t>士</a:t>
            </a:r>
            <a:r>
              <a:rPr lang="zh-CN" altLang="en-US" b="1" dirty="0" smtClean="0">
                <a:solidFill>
                  <a:srgbClr val="7030A0"/>
                </a:solidFill>
              </a:rPr>
              <a:t>有</a:t>
            </a:r>
            <a:r>
              <a:rPr lang="zh-CN" altLang="en-US" b="1" dirty="0">
                <a:solidFill>
                  <a:srgbClr val="7030A0"/>
                </a:solidFill>
              </a:rPr>
              <a:t>士</a:t>
            </a:r>
            <a:r>
              <a:rPr lang="zh-CN" altLang="en-US" b="1" dirty="0" smtClean="0">
                <a:solidFill>
                  <a:srgbClr val="7030A0"/>
                </a:solidFill>
              </a:rPr>
              <a:t>的</a:t>
            </a:r>
            <a:r>
              <a:rPr lang="zh-CN" altLang="en-US" b="1" dirty="0">
                <a:solidFill>
                  <a:srgbClr val="7030A0"/>
                </a:solidFill>
              </a:rPr>
              <a:t>高贵，石有石的</a:t>
            </a:r>
            <a:r>
              <a:rPr lang="zh-CN" altLang="en-US" b="1" dirty="0" smtClean="0">
                <a:solidFill>
                  <a:srgbClr val="7030A0"/>
                </a:solidFill>
              </a:rPr>
              <a:t>尊严</a:t>
            </a:r>
            <a:r>
              <a:rPr lang="en-US" altLang="zh-CN" b="1" dirty="0" smtClean="0">
                <a:solidFill>
                  <a:srgbClr val="7030A0"/>
                </a:solidFill>
              </a:rPr>
              <a:t>”.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3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画睛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2533" name="Picture 5" descr="u=2647367092,1217128442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8207375" cy="453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15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">
            <a:hlinkClick r:id="" action="ppaction://noaction">
              <a:snd r:embed="rId2" name="微风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76"/>
            <a:ext cx="91767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2348880"/>
            <a:ext cx="56886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/>
              <a:t>作者到底给我们画了一幅什么图呢？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620688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</a:rPr>
              <a:t>读一读</a:t>
            </a:r>
            <a:endParaRPr lang="en-US" altLang="zh-CN" sz="4000" b="1" dirty="0" smtClean="0">
              <a:solidFill>
                <a:srgbClr val="7030A0"/>
              </a:solidFill>
            </a:endParaRPr>
          </a:p>
          <a:p>
            <a:r>
              <a:rPr lang="zh-CN" altLang="en-US" sz="4000" b="1" dirty="0">
                <a:solidFill>
                  <a:srgbClr val="7030A0"/>
                </a:solidFill>
              </a:rPr>
              <a:t>找一找</a:t>
            </a:r>
          </a:p>
        </p:txBody>
      </p:sp>
    </p:spTree>
    <p:extLst>
      <p:ext uri="{BB962C8B-B14F-4D97-AF65-F5344CB8AC3E}">
        <p14:creationId xmlns:p14="http://schemas.microsoft.com/office/powerpoint/2010/main" val="178600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200711182325149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1340768"/>
            <a:ext cx="6048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rgbClr val="0000FF"/>
                </a:solidFill>
              </a:rPr>
              <a:t>晴郊图</a:t>
            </a:r>
            <a:endParaRPr lang="zh-CN" altLang="en-US" sz="5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386</Words>
  <Application>Microsoft Office PowerPoint</Application>
  <PresentationFormat>全屏显示(4:3)</PresentationFormat>
  <Paragraphs>48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15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Office 主题​​</vt:lpstr>
      <vt:lpstr>3_默认设计模板</vt:lpstr>
      <vt:lpstr>5_默认设计模板</vt:lpstr>
      <vt:lpstr>6_默认设计模板</vt:lpstr>
      <vt:lpstr>7_默认设计模板</vt:lpstr>
      <vt:lpstr>9_默认设计模板</vt:lpstr>
      <vt:lpstr>默认设计模板</vt:lpstr>
      <vt:lpstr>1_默认设计模板</vt:lpstr>
      <vt:lpstr>4_默认设计模板</vt:lpstr>
      <vt:lpstr>10_默认设计模板</vt:lpstr>
      <vt:lpstr>12_默认设计模板</vt:lpstr>
      <vt:lpstr>14_默认设计模板</vt:lpstr>
      <vt:lpstr>15_默认设计模板</vt:lpstr>
      <vt:lpstr>11_默认设计模板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画睛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作者的感情 </vt:lpstr>
      <vt:lpstr>既是一幅晴郊图，为何以“画睛”为题？ （作者的那幅画画在哪里？）  </vt:lpstr>
      <vt:lpstr> 读一读 悟一悟 </vt:lpstr>
      <vt:lpstr>第一课时鉴赏结束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叶小兰</dc:creator>
  <cp:lastModifiedBy>叶小兰</cp:lastModifiedBy>
  <cp:revision>54</cp:revision>
  <dcterms:created xsi:type="dcterms:W3CDTF">2012-12-13T02:09:11Z</dcterms:created>
  <dcterms:modified xsi:type="dcterms:W3CDTF">2012-12-18T08:01:07Z</dcterms:modified>
</cp:coreProperties>
</file>