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handoutMasterIdLst>
    <p:handoutMasterId r:id="rId4"/>
  </p:handoutMasterIdLst>
  <p:sldIdLst>
    <p:sldId id="932" r:id="rId5"/>
    <p:sldId id="311" r:id="rId6"/>
    <p:sldId id="840" r:id="rId7"/>
    <p:sldId id="315" r:id="rId8"/>
    <p:sldId id="316" r:id="rId9"/>
    <p:sldId id="317" r:id="rId10"/>
    <p:sldId id="318" r:id="rId11"/>
    <p:sldId id="319" r:id="rId12"/>
    <p:sldId id="320" r:id="rId13"/>
    <p:sldId id="266" r:id="rId14"/>
    <p:sldId id="267" r:id="rId15"/>
    <p:sldId id="268" r:id="rId16"/>
    <p:sldId id="269" r:id="rId17"/>
    <p:sldId id="270" r:id="rId18"/>
    <p:sldId id="271" r:id="rId19"/>
    <p:sldId id="535" r:id="rId20"/>
    <p:sldId id="273" r:id="rId21"/>
    <p:sldId id="274" r:id="rId22"/>
    <p:sldId id="275" r:id="rId23"/>
    <p:sldId id="276" r:id="rId24"/>
    <p:sldId id="277" r:id="rId25"/>
    <p:sldId id="278" r:id="rId26"/>
    <p:sldId id="846" r:id="rId27"/>
    <p:sldId id="279" r:id="rId28"/>
    <p:sldId id="280" r:id="rId29"/>
    <p:sldId id="281" r:id="rId30"/>
    <p:sldId id="282" r:id="rId31"/>
    <p:sldId id="283" r:id="rId32"/>
    <p:sldId id="322" r:id="rId33"/>
    <p:sldId id="284" r:id="rId34"/>
    <p:sldId id="323" r:id="rId35"/>
    <p:sldId id="847" r:id="rId36"/>
    <p:sldId id="842" r:id="rId37"/>
    <p:sldId id="843" r:id="rId38"/>
    <p:sldId id="844" r:id="rId39"/>
    <p:sldId id="845" r:id="rId40"/>
    <p:sldId id="910" r:id="rId41"/>
    <p:sldId id="848" r:id="rId42"/>
    <p:sldId id="285" r:id="rId43"/>
    <p:sldId id="841" r:id="rId44"/>
    <p:sldId id="286" r:id="rId45"/>
    <p:sldId id="287" r:id="rId46"/>
    <p:sldId id="288" r:id="rId47"/>
    <p:sldId id="290" r:id="rId48"/>
    <p:sldId id="291" r:id="rId49"/>
    <p:sldId id="292" r:id="rId50"/>
    <p:sldId id="691" r:id="rId51"/>
    <p:sldId id="297" r:id="rId52"/>
    <p:sldId id="298" r:id="rId53"/>
    <p:sldId id="299" r:id="rId54"/>
    <p:sldId id="300" r:id="rId55"/>
    <p:sldId id="849" r:id="rId56"/>
    <p:sldId id="302" r:id="rId57"/>
    <p:sldId id="303" r:id="rId58"/>
    <p:sldId id="304" r:id="rId59"/>
    <p:sldId id="306" r:id="rId60"/>
    <p:sldId id="534" r:id="rId61"/>
  </p:sldIdLst>
  <p:sldSz cx="12192000" cy="6858000"/>
  <p:notesSz cx="6858000" cy="9144000"/>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72">
          <p15:clr>
            <a:srgbClr val="A4A3A4"/>
          </p15:clr>
        </p15:guide>
        <p15:guide id="2" pos="397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3778" autoAdjust="0"/>
    <p:restoredTop sz="94660"/>
  </p:normalViewPr>
  <p:slideViewPr>
    <p:cSldViewPr snapToGrid="0">
      <p:cViewPr varScale="1">
        <p:scale>
          <a:sx n="74" d="100"/>
          <a:sy n="74" d="100"/>
        </p:scale>
        <p:origin x="78" y="144"/>
      </p:cViewPr>
      <p:guideLst>
        <p:guide orient="horz" pos="1872"/>
        <p:guide pos="3972"/>
      </p:guideLst>
    </p:cSldViewPr>
  </p:slideViewPr>
  <p:notesTextViewPr>
    <p:cViewPr>
      <p:scale>
        <a:sx n="3" d="2"/>
        <a:sy n="3" d="2"/>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slide" Target="slides/slide57.xml" /><Relationship Id="rId62" Type="http://schemas.openxmlformats.org/officeDocument/2006/relationships/tags" Target="tags/tag68.xml" /><Relationship Id="rId63" Type="http://schemas.openxmlformats.org/officeDocument/2006/relationships/presProps" Target="presProps.xml" /><Relationship Id="rId64" Type="http://schemas.openxmlformats.org/officeDocument/2006/relationships/viewProps" Target="viewProps.xml" /><Relationship Id="rId65" Type="http://schemas.openxmlformats.org/officeDocument/2006/relationships/theme" Target="theme/theme1.xml" /><Relationship Id="rId66" Type="http://schemas.openxmlformats.org/officeDocument/2006/relationships/tableStyles" Target="tableStyles.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2022/6/17</a:t>
            </a:fld>
            <a:endParaRPr lang="zh-CN" altLang="en-US" smtClean="0">
              <a:latin typeface="微软雅黑" panose="020b0503020204020204" charset="-122"/>
              <a:ea typeface="微软雅黑"/>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a:t>
            </a:fld>
            <a:endParaRPr lang="zh-CN" altLang="en-US" smtClean="0">
              <a:latin typeface="微软雅黑" panose="020b0503020204020204" charset="-122"/>
              <a:ea typeface="微软雅黑"/>
            </a:endParaRPr>
          </a:p>
        </p:txBody>
      </p:sp>
    </p:spTree>
    <p:extLst>
      <p:ext uri="{BB962C8B-B14F-4D97-AF65-F5344CB8AC3E}">
        <p14:creationId xmlns:p14="http://schemas.microsoft.com/office/powerpoint/2010/main" val="1700496216"/>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2022/6/17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2836132125"/>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69883" y="2588281"/>
            <a:ext cx="10852237" cy="899167"/>
          </a:xfrm>
        </p:spPr>
        <p:txBody>
          <a:bodyPr lIns="101600" tIns="38100" rIns="25400" bIns="38100" anchor="t" anchorCtr="0">
            <a:noAutofit/>
          </a:bodyPr>
          <a:lstStyle>
            <a:lvl1pPr algn="ctr">
              <a:defRPr sz="405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3" y="3566160"/>
            <a:ext cx="10852237" cy="950984"/>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2022/6/17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1"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3"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2022/6/17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2022/6/17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2022/6/17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2022/6/17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2022/6/17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2022/6/17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3" y="1296000"/>
            <a:ext cx="10852237" cy="5041355"/>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2022/6/17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2022/6/17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1" y="3808730"/>
            <a:ext cx="10852237" cy="624845"/>
          </a:xfrm>
        </p:spPr>
        <p:txBody>
          <a:bodyPr lIns="101600" tIns="38100" rIns="63500" bIns="38100" anchor="t" anchorCtr="0">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1" y="1296000"/>
            <a:ext cx="5283243" cy="5040000"/>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3" cy="5040000"/>
          </a:xfrm>
        </p:spPr>
        <p:txBody>
          <a:bodyPr>
            <a:noAutofit/>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2022/6/17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1" y="1296000"/>
            <a:ext cx="5283243" cy="381003"/>
          </a:xfrm>
        </p:spPr>
        <p:txBody>
          <a:bodyPr lIns="101600" tIns="38100" rIns="76200" bIns="38100" anchor="t" anchorCtr="0">
            <a:no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1" y="1296000"/>
            <a:ext cx="5283243"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1" y="1789043"/>
            <a:ext cx="5283243"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2022/6/17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2022/6/17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2022/6/17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69931" y="1296000"/>
            <a:ext cx="5283243"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3" cy="50400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2022/6/17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6.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2.xml" /><Relationship Id="rId20" Type="http://schemas.openxmlformats.org/officeDocument/2006/relationships/image" Target="../media/image2.png"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image" Target="../media/image2.png" /><Relationship Id="rId15"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0"/>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69883"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69883"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79743" y="6349833"/>
            <a:ext cx="2700000" cy="316800"/>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t>2022/6/17</a:t>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1073743875" descr="学科网 zxxk.com"/>
          <p:cNvPicPr>
            <a:picLocks noChangeAspect="1"/>
          </p:cNvPicPr>
          <p:nvPr/>
        </p:nvPicPr>
        <p:blipFill>
          <a:blip r:embed="rId19" r:link="rId18"/>
          <a:stretch>
            <a:fillRect/>
          </a:stretch>
        </p:blipFill>
        <p:spPr>
          <a:xfrm>
            <a:off x="838200" y="365125"/>
            <a:ext cx="9525" cy="9525"/>
          </a:xfrm>
          <a:prstGeom prst="rect">
            <a:avLst/>
          </a:prstGeom>
          <a:noFill/>
          <a:ln>
            <a:noFill/>
            <a:miter lim="800000"/>
          </a:ln>
        </p:spPr>
      </p:pic>
      <p:pic>
        <p:nvPicPr>
          <p:cNvPr id="9" name="图片 1073743875" descr="学科网 zxxk.com"/>
          <p:cNvPicPr>
            <a:picLocks noChangeAspect="1"/>
          </p:cNvPicPr>
          <p:nvPr/>
        </p:nvPicPr>
        <p:blipFill>
          <a:blip r:embed="rId19"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4"/>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2022/6/17</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pic>
        <p:nvPicPr>
          <p:cNvPr id="8"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5.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5.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png" /><Relationship Id="rId3" Type="http://schemas.openxmlformats.org/officeDocument/2006/relationships/image" Target="../media/image4.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6.jpe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6.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7.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6.jpe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6.jpe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6.jpe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6.jpeg"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6.jpeg" /><Relationship Id="rId3" Type="http://schemas.openxmlformats.org/officeDocument/2006/relationships/image" Target="../media/image7.png" /><Relationship Id="rId4" Type="http://schemas.openxmlformats.org/officeDocument/2006/relationships/image" Target="../media/image8.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190500" y="2115820"/>
            <a:ext cx="11842115" cy="2286635"/>
          </a:xfrm>
        </p:spPr>
        <p:txBody>
          <a:bodyPr>
            <a:noAutofit/>
            <a:scene3d>
              <a:camera prst="orthographicFront"/>
              <a:lightRig rig="threePt" dir="t"/>
            </a:scene3d>
          </a:bodyPr>
          <a:lstStyle/>
          <a:p>
            <a:r>
              <a:rPr lang="zh-CN" altLang="en-US" sz="7200">
                <a:solidFill>
                  <a:schemeClr val="tx1"/>
                </a:solidFill>
                <a:effectLst>
                  <a:outerShdw blurRad="38100" dist="19050" dir="2700000" algn="tl" rotWithShape="0">
                    <a:schemeClr val="dk1">
                      <a:alpha val="40000"/>
                    </a:schemeClr>
                  </a:outerShdw>
                </a:effectLst>
                <a:latin typeface="华文行楷" panose="02010800040101010101" charset="-122"/>
                <a:ea typeface="华文行楷" panose="02010800040101010101" charset="-122"/>
                <a:cs typeface="华文行楷" panose="02010800040101010101" charset="-122"/>
              </a:rPr>
              <a:t>202</a:t>
            </a:r>
            <a:r>
              <a:rPr lang="en-US" altLang="zh-CN" sz="7200">
                <a:solidFill>
                  <a:schemeClr val="tx1"/>
                </a:solidFill>
                <a:effectLst>
                  <a:outerShdw blurRad="38100" dist="19050" dir="2700000" algn="tl" rotWithShape="0">
                    <a:schemeClr val="dk1">
                      <a:alpha val="40000"/>
                    </a:schemeClr>
                  </a:outerShdw>
                </a:effectLst>
                <a:latin typeface="华文行楷" panose="02010800040101010101" charset="-122"/>
                <a:ea typeface="华文行楷" panose="02010800040101010101" charset="-122"/>
                <a:cs typeface="华文行楷" panose="02010800040101010101" charset="-122"/>
              </a:rPr>
              <a:t>2</a:t>
            </a:r>
            <a:r>
              <a:rPr lang="zh-CN" altLang="en-US" sz="7200">
                <a:solidFill>
                  <a:schemeClr val="tx1"/>
                </a:solidFill>
                <a:effectLst>
                  <a:outerShdw blurRad="38100" dist="19050" dir="2700000" algn="tl" rotWithShape="0">
                    <a:schemeClr val="dk1">
                      <a:alpha val="40000"/>
                    </a:schemeClr>
                  </a:outerShdw>
                </a:effectLst>
                <a:latin typeface="华文行楷" panose="02010800040101010101" charset="-122"/>
                <a:ea typeface="华文行楷" panose="02010800040101010101" charset="-122"/>
                <a:cs typeface="华文行楷" panose="02010800040101010101" charset="-122"/>
              </a:rPr>
              <a:t>年中考复习：病句辨析</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2607945" y="885825"/>
            <a:ext cx="6777990" cy="922020"/>
          </a:xfrm>
          <a:prstGeom prst="rect">
            <a:avLst/>
          </a:prstGeom>
          <a:noFill/>
        </p:spPr>
        <p:txBody>
          <a:bodyPr wrap="square" rtlCol="0">
            <a:spAutoFit/>
          </a:bodyPr>
          <a:lstStyle/>
          <a:p>
            <a:r>
              <a:rPr lang="zh-CN" altLang="en-US" sz="5400" b="1">
                <a:solidFill>
                  <a:srgbClr val="7030A0"/>
                </a:solidFill>
                <a:sym typeface="+mn-ea"/>
              </a:rPr>
              <a:t>病句辨析</a:t>
            </a:r>
            <a:r>
              <a:rPr lang="en-US" altLang="zh-CN" sz="5400" b="1">
                <a:solidFill>
                  <a:srgbClr val="7030A0"/>
                </a:solidFill>
                <a:sym typeface="+mn-ea"/>
              </a:rPr>
              <a:t>-----</a:t>
            </a:r>
            <a:r>
              <a:rPr lang="zh-CN" altLang="en-US" sz="5400" b="1">
                <a:solidFill>
                  <a:srgbClr val="7030A0"/>
                </a:solidFill>
                <a:sym typeface="+mn-ea"/>
              </a:rPr>
              <a:t>标志法</a:t>
            </a:r>
            <a:endParaRPr lang="zh-CN" altLang="en-US" sz="5400" b="1">
              <a:solidFill>
                <a:srgbClr val="7030A0"/>
              </a:solidFill>
              <a:effectLst>
                <a:outerShdw blurRad="38100" dist="38100" dir="2700000" algn="tl">
                  <a:srgbClr val="000000">
                    <a:alpha val="43137"/>
                  </a:srgbClr>
                </a:outerShdw>
              </a:effectLst>
              <a:sym typeface="+mn-ea"/>
            </a:endParaRPr>
          </a:p>
        </p:txBody>
      </p:sp>
      <p:cxnSp>
        <p:nvCxnSpPr>
          <p:cNvPr id="8" name="直接连接符 7"/>
          <p:cNvCxnSpPr/>
          <p:nvPr/>
        </p:nvCxnSpPr>
        <p:spPr>
          <a:xfrm>
            <a:off x="1325880" y="206374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2520315" y="3731895"/>
            <a:ext cx="2744470" cy="922020"/>
          </a:xfrm>
          <a:prstGeom prst="rect">
            <a:avLst/>
          </a:prstGeom>
          <a:noFill/>
        </p:spPr>
        <p:txBody>
          <a:bodyPr wrap="square" rtlCol="0">
            <a:spAutoFit/>
          </a:bodyPr>
          <a:lstStyle/>
          <a:p>
            <a:r>
              <a:rPr lang="zh-CN" altLang="en-US" sz="5400">
                <a:solidFill>
                  <a:schemeClr val="accent1"/>
                </a:solidFill>
                <a:effectLst>
                  <a:outerShdw blurRad="38100" dist="25400" dir="5400000" algn="ctr" rotWithShape="0">
                    <a:srgbClr val="6E747A">
                      <a:alpha val="43000"/>
                    </a:srgbClr>
                  </a:outerShdw>
                </a:effectLst>
              </a:rPr>
              <a:t>快准狠！</a:t>
            </a:r>
            <a:r>
              <a:rPr lang="en-US" altLang="zh-CN" sz="5400">
                <a:solidFill>
                  <a:schemeClr val="accent1"/>
                </a:solidFill>
                <a:effectLst>
                  <a:outerShdw blurRad="38100" dist="25400" dir="5400000" algn="ctr" rotWithShape="0">
                    <a:srgbClr val="6E747A">
                      <a:alpha val="43000"/>
                    </a:srgbClr>
                  </a:outerShdw>
                </a:effectLst>
              </a:rPr>
              <a:t>       </a:t>
            </a:r>
            <a:endParaRPr lang="zh-CN" altLang="en-US" sz="5400">
              <a:ln w="22225">
                <a:solidFill>
                  <a:schemeClr val="accent2"/>
                </a:solidFill>
                <a:prstDash val="solid"/>
              </a:ln>
              <a:solidFill>
                <a:schemeClr val="accent2">
                  <a:lumMod val="40000"/>
                  <a:lumOff val="60000"/>
                </a:schemeClr>
              </a:solidFill>
              <a:effectLst/>
            </a:endParaRPr>
          </a:p>
        </p:txBody>
      </p:sp>
      <p:sp>
        <p:nvSpPr>
          <p:cNvPr id="14" name="文本框 13"/>
          <p:cNvSpPr txBox="1"/>
          <p:nvPr/>
        </p:nvSpPr>
        <p:spPr>
          <a:xfrm>
            <a:off x="7564755" y="3639820"/>
            <a:ext cx="2697480" cy="1106805"/>
          </a:xfrm>
          <a:prstGeom prst="rect">
            <a:avLst/>
          </a:prstGeom>
          <a:noFill/>
        </p:spPr>
        <p:txBody>
          <a:bodyPr wrap="none" rtlCol="0" anchor="t">
            <a:spAutoFit/>
          </a:bodyPr>
          <a:lstStyle/>
          <a:p>
            <a:r>
              <a:rPr lang="zh-CN" altLang="en-US" sz="6600">
                <a:ln w="22225">
                  <a:solidFill>
                    <a:schemeClr val="accent2"/>
                  </a:solidFill>
                  <a:prstDash val="solid"/>
                </a:ln>
                <a:solidFill>
                  <a:srgbClr val="FF0000"/>
                </a:solidFill>
                <a:effectLst/>
                <a:sym typeface="+mn-ea"/>
              </a:rPr>
              <a:t>高效！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ox(in)">
                                      <p:cBhvr>
                                        <p:cTn id="10"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TextBox 5"/>
          <p:cNvSpPr txBox="1"/>
          <p:nvPr/>
        </p:nvSpPr>
        <p:spPr>
          <a:xfrm>
            <a:off x="1285240" y="891540"/>
            <a:ext cx="5314315" cy="706755"/>
          </a:xfrm>
          <a:prstGeom prst="rect">
            <a:avLst/>
          </a:prstGeom>
          <a:noFill/>
        </p:spPr>
        <p:txBody>
          <a:bodyPr wrap="square" rtlCol="0">
            <a:spAutoFit/>
          </a:bodyPr>
          <a:lstStyle/>
          <a:p>
            <a:r>
              <a:rPr lang="zh-CN" altLang="en-US" sz="4000" b="1" smtClean="0">
                <a:solidFill>
                  <a:srgbClr val="C00000"/>
                </a:solidFill>
              </a:rPr>
              <a:t>看并列的词语</a:t>
            </a:r>
            <a:r>
              <a:rPr lang="en-US" altLang="zh-CN" sz="4000" b="1" smtClean="0">
                <a:solidFill>
                  <a:srgbClr val="C00000"/>
                </a:solidFill>
              </a:rPr>
              <a:t>(</a:t>
            </a:r>
            <a:r>
              <a:rPr lang="zh-CN" altLang="en-US" sz="4000" b="1" smtClean="0">
                <a:solidFill>
                  <a:srgbClr val="C00000"/>
                </a:solidFill>
              </a:rPr>
              <a:t>或短语</a:t>
            </a:r>
            <a:r>
              <a:rPr lang="en-US" altLang="zh-CN" sz="4000" b="1" smtClean="0">
                <a:solidFill>
                  <a:srgbClr val="C00000"/>
                </a:solidFill>
              </a:rPr>
              <a:t>)</a:t>
            </a:r>
          </a:p>
        </p:txBody>
      </p:sp>
      <p:sp>
        <p:nvSpPr>
          <p:cNvPr id="7" name="太阳形 6"/>
          <p:cNvSpPr/>
          <p:nvPr/>
        </p:nvSpPr>
        <p:spPr>
          <a:xfrm>
            <a:off x="911409" y="891952"/>
            <a:ext cx="576064" cy="576064"/>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TextBox 7"/>
          <p:cNvSpPr txBox="1"/>
          <p:nvPr/>
        </p:nvSpPr>
        <p:spPr>
          <a:xfrm>
            <a:off x="1790065" y="1800225"/>
            <a:ext cx="9859010" cy="1373505"/>
          </a:xfrm>
          <a:prstGeom prst="rect">
            <a:avLst/>
          </a:prstGeom>
          <a:noFill/>
        </p:spPr>
        <p:txBody>
          <a:bodyPr wrap="square" rtlCol="0">
            <a:spAutoFit/>
          </a:bodyPr>
          <a:lstStyle/>
          <a:p>
            <a:pPr>
              <a:lnSpc>
                <a:spcPts val="5000"/>
              </a:lnSpc>
            </a:pPr>
            <a:r>
              <a:rPr lang="zh-CN" altLang="en-US" sz="3200" b="1" smtClean="0"/>
              <a:t>有关部门对罢工事件中极少数不明真相的群众冲击市委市政府的事件，及时进行了批评教育和严肃处理。</a:t>
            </a:r>
          </a:p>
        </p:txBody>
      </p:sp>
      <p:sp>
        <p:nvSpPr>
          <p:cNvPr id="9" name="TextBox 8"/>
          <p:cNvSpPr txBox="1"/>
          <p:nvPr/>
        </p:nvSpPr>
        <p:spPr>
          <a:xfrm>
            <a:off x="8035290" y="3298825"/>
            <a:ext cx="3181350" cy="583565"/>
          </a:xfrm>
          <a:prstGeom prst="rect">
            <a:avLst/>
          </a:prstGeom>
          <a:noFill/>
        </p:spPr>
        <p:txBody>
          <a:bodyPr wrap="square" rtlCol="0">
            <a:spAutoFit/>
          </a:bodyPr>
          <a:lstStyle/>
          <a:p>
            <a:r>
              <a:rPr lang="en-US" altLang="zh-CN" sz="3200" b="1" smtClean="0">
                <a:solidFill>
                  <a:srgbClr val="C00000"/>
                </a:solidFill>
              </a:rPr>
              <a:t>-------</a:t>
            </a:r>
            <a:r>
              <a:rPr lang="zh-CN" altLang="en-US" sz="3200" b="1" smtClean="0">
                <a:solidFill>
                  <a:srgbClr val="C00000"/>
                </a:solidFill>
              </a:rPr>
              <a:t>搭配不当</a:t>
            </a:r>
          </a:p>
        </p:txBody>
      </p:sp>
      <p:sp>
        <p:nvSpPr>
          <p:cNvPr id="10" name="TextBox 9"/>
          <p:cNvSpPr txBox="1"/>
          <p:nvPr/>
        </p:nvSpPr>
        <p:spPr>
          <a:xfrm>
            <a:off x="1790065" y="4131945"/>
            <a:ext cx="9426575" cy="1373505"/>
          </a:xfrm>
          <a:prstGeom prst="rect">
            <a:avLst/>
          </a:prstGeom>
          <a:noFill/>
        </p:spPr>
        <p:txBody>
          <a:bodyPr wrap="square" rtlCol="0">
            <a:spAutoFit/>
          </a:bodyPr>
          <a:lstStyle/>
          <a:p>
            <a:pPr>
              <a:lnSpc>
                <a:spcPts val="5000"/>
              </a:lnSpc>
            </a:pPr>
            <a:r>
              <a:rPr lang="zh-CN" altLang="en-US" sz="3200" b="1" smtClean="0"/>
              <a:t>公民对父母、子女、配偶有扶养、赡养、抚养的义务。</a:t>
            </a:r>
          </a:p>
        </p:txBody>
      </p:sp>
      <p:sp>
        <p:nvSpPr>
          <p:cNvPr id="11" name="TextBox 10"/>
          <p:cNvSpPr txBox="1"/>
          <p:nvPr/>
        </p:nvSpPr>
        <p:spPr>
          <a:xfrm>
            <a:off x="8122285" y="5505450"/>
            <a:ext cx="3094355" cy="583565"/>
          </a:xfrm>
          <a:prstGeom prst="rect">
            <a:avLst/>
          </a:prstGeom>
          <a:noFill/>
        </p:spPr>
        <p:txBody>
          <a:bodyPr wrap="square" rtlCol="0">
            <a:spAutoFit/>
          </a:bodyPr>
          <a:lstStyle/>
          <a:p>
            <a:r>
              <a:rPr lang="en-US" altLang="zh-CN" sz="3200" b="1" smtClean="0">
                <a:solidFill>
                  <a:srgbClr val="C00000"/>
                </a:solidFill>
              </a:rPr>
              <a:t>------</a:t>
            </a:r>
            <a:r>
              <a:rPr lang="zh-CN" altLang="en-US" sz="3200" b="1" smtClean="0">
                <a:solidFill>
                  <a:srgbClr val="C00000"/>
                </a:solidFill>
              </a:rPr>
              <a:t>语序不当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1704340" y="684530"/>
            <a:ext cx="5842000" cy="706755"/>
          </a:xfrm>
          <a:prstGeom prst="rect">
            <a:avLst/>
          </a:prstGeom>
          <a:noFill/>
        </p:spPr>
        <p:txBody>
          <a:bodyPr wrap="square" rtlCol="0">
            <a:spAutoFit/>
          </a:bodyPr>
          <a:lstStyle/>
          <a:p>
            <a:r>
              <a:rPr lang="zh-CN" altLang="en-US" sz="4000" b="1" smtClean="0">
                <a:solidFill>
                  <a:srgbClr val="C00000"/>
                </a:solidFill>
              </a:rPr>
              <a:t>看并列的词语</a:t>
            </a:r>
            <a:r>
              <a:rPr lang="en-US" altLang="zh-CN" sz="4000" b="1" smtClean="0">
                <a:solidFill>
                  <a:srgbClr val="C00000"/>
                </a:solidFill>
              </a:rPr>
              <a:t>(</a:t>
            </a:r>
            <a:r>
              <a:rPr lang="zh-CN" altLang="en-US" sz="4000" b="1" smtClean="0">
                <a:solidFill>
                  <a:srgbClr val="C00000"/>
                </a:solidFill>
              </a:rPr>
              <a:t>或短语</a:t>
            </a:r>
            <a:r>
              <a:rPr lang="en-US" altLang="zh-CN" sz="4000" b="1" smtClean="0">
                <a:solidFill>
                  <a:srgbClr val="C00000"/>
                </a:solidFill>
              </a:rPr>
              <a:t>)</a:t>
            </a:r>
          </a:p>
        </p:txBody>
      </p:sp>
      <p:sp>
        <p:nvSpPr>
          <p:cNvPr id="3" name="太阳形 2"/>
          <p:cNvSpPr/>
          <p:nvPr/>
        </p:nvSpPr>
        <p:spPr>
          <a:xfrm>
            <a:off x="1128579" y="815117"/>
            <a:ext cx="576064" cy="576064"/>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p:nvSpPr>
        <p:spPr>
          <a:xfrm>
            <a:off x="1883410" y="1670050"/>
            <a:ext cx="9818370" cy="2014855"/>
          </a:xfrm>
          <a:prstGeom prst="rect">
            <a:avLst/>
          </a:prstGeom>
        </p:spPr>
        <p:txBody>
          <a:bodyPr wrap="square">
            <a:spAutoFit/>
          </a:bodyPr>
          <a:lstStyle/>
          <a:p>
            <a:pPr>
              <a:lnSpc>
                <a:spcPts val="5000"/>
              </a:lnSpc>
            </a:pPr>
            <a:r>
              <a:rPr lang="zh-CN" altLang="en-US" sz="3200" b="1" smtClean="0"/>
              <a:t>近日新区法院审结了这起案件，违约经营的小张被判责令赔偿原告好路缘商贸公司经济损失和诉讼费三千余元。</a:t>
            </a:r>
          </a:p>
        </p:txBody>
      </p:sp>
      <p:sp>
        <p:nvSpPr>
          <p:cNvPr id="6" name="TextBox 5"/>
          <p:cNvSpPr txBox="1"/>
          <p:nvPr/>
        </p:nvSpPr>
        <p:spPr>
          <a:xfrm>
            <a:off x="6315075" y="3422650"/>
            <a:ext cx="5015230" cy="583565"/>
          </a:xfrm>
          <a:prstGeom prst="rect">
            <a:avLst/>
          </a:prstGeom>
          <a:noFill/>
        </p:spPr>
        <p:txBody>
          <a:bodyPr wrap="square" rtlCol="0">
            <a:spAutoFit/>
          </a:bodyPr>
          <a:lstStyle/>
          <a:p>
            <a:r>
              <a:rPr lang="en-US" altLang="zh-CN" sz="3200" b="1" smtClean="0">
                <a:solidFill>
                  <a:srgbClr val="C00000"/>
                </a:solidFill>
              </a:rPr>
              <a:t>------</a:t>
            </a:r>
            <a:r>
              <a:rPr lang="zh-CN" altLang="en-US" sz="3200" b="1" smtClean="0">
                <a:solidFill>
                  <a:srgbClr val="C00000"/>
                </a:solidFill>
              </a:rPr>
              <a:t>表意不明（有歧义）</a:t>
            </a:r>
          </a:p>
        </p:txBody>
      </p:sp>
      <p:sp>
        <p:nvSpPr>
          <p:cNvPr id="7" name="TextBox 6"/>
          <p:cNvSpPr txBox="1"/>
          <p:nvPr/>
        </p:nvSpPr>
        <p:spPr>
          <a:xfrm>
            <a:off x="1931670" y="4246880"/>
            <a:ext cx="9230995" cy="1373505"/>
          </a:xfrm>
          <a:prstGeom prst="rect">
            <a:avLst/>
          </a:prstGeom>
          <a:noFill/>
        </p:spPr>
        <p:txBody>
          <a:bodyPr wrap="square" rtlCol="0">
            <a:spAutoFit/>
          </a:bodyPr>
          <a:lstStyle/>
          <a:p>
            <a:pPr>
              <a:lnSpc>
                <a:spcPts val="5000"/>
              </a:lnSpc>
            </a:pPr>
            <a:r>
              <a:rPr lang="zh-CN" altLang="en-US" sz="3200" b="1" smtClean="0"/>
              <a:t>在一篇报道里，赵小东说，拥有同样的阳光、空气、水以及一切有益的东西，未必都能长成参天大树。</a:t>
            </a:r>
          </a:p>
        </p:txBody>
      </p:sp>
      <p:sp>
        <p:nvSpPr>
          <p:cNvPr id="8" name="TextBox 7"/>
          <p:cNvSpPr txBox="1"/>
          <p:nvPr/>
        </p:nvSpPr>
        <p:spPr>
          <a:xfrm>
            <a:off x="7850664" y="5860834"/>
            <a:ext cx="3312368" cy="583565"/>
          </a:xfrm>
          <a:prstGeom prst="rect">
            <a:avLst/>
          </a:prstGeom>
          <a:noFill/>
        </p:spPr>
        <p:txBody>
          <a:bodyPr wrap="square" rtlCol="0">
            <a:spAutoFit/>
          </a:bodyPr>
          <a:lstStyle/>
          <a:p>
            <a:r>
              <a:rPr lang="en-US" altLang="zh-CN" sz="3200" b="1" smtClean="0">
                <a:solidFill>
                  <a:srgbClr val="C00000"/>
                </a:solidFill>
              </a:rPr>
              <a:t>------</a:t>
            </a:r>
            <a:r>
              <a:rPr lang="zh-CN" altLang="en-US" sz="3200" b="1" smtClean="0">
                <a:solidFill>
                  <a:srgbClr val="C00000"/>
                </a:solidFill>
              </a:rPr>
              <a:t>不合逻辑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864360" y="2011045"/>
            <a:ext cx="9773285" cy="1822450"/>
          </a:xfrm>
          <a:prstGeom prst="rect">
            <a:avLst/>
          </a:prstGeom>
        </p:spPr>
        <p:txBody>
          <a:bodyPr wrap="square">
            <a:spAutoFit/>
          </a:bodyPr>
          <a:lstStyle/>
          <a:p>
            <a:pPr>
              <a:lnSpc>
                <a:spcPts val="4500"/>
              </a:lnSpc>
            </a:pPr>
            <a:r>
              <a:rPr lang="en-US" altLang="zh-CN" sz="3200" b="1" smtClean="0"/>
              <a:t>1</a:t>
            </a:r>
            <a:r>
              <a:rPr lang="zh-CN" altLang="en-US" sz="3200" b="1" smtClean="0"/>
              <a:t>、日益狭窄的个人活动空间和社会交往范围，越来越重的职场竞争和工作压力，使现在的上班族很难享受到生活和工作的快乐。</a:t>
            </a:r>
          </a:p>
        </p:txBody>
      </p:sp>
      <p:sp>
        <p:nvSpPr>
          <p:cNvPr id="4" name="TextBox 3"/>
          <p:cNvSpPr txBox="1"/>
          <p:nvPr/>
        </p:nvSpPr>
        <p:spPr>
          <a:xfrm>
            <a:off x="1090603" y="960661"/>
            <a:ext cx="2808312" cy="706755"/>
          </a:xfrm>
          <a:prstGeom prst="rect">
            <a:avLst/>
          </a:prstGeom>
          <a:noFill/>
        </p:spPr>
        <p:txBody>
          <a:bodyPr wrap="square" rtlCol="0">
            <a:spAutoFit/>
          </a:bodyPr>
          <a:lstStyle/>
          <a:p>
            <a:r>
              <a:rPr lang="en-US" altLang="zh-CN" sz="4000" b="1" smtClean="0">
                <a:solidFill>
                  <a:srgbClr val="C00000"/>
                </a:solidFill>
              </a:rPr>
              <a:t>[</a:t>
            </a:r>
            <a:r>
              <a:rPr lang="zh-CN" altLang="en-US" sz="4000" b="1" smtClean="0">
                <a:solidFill>
                  <a:srgbClr val="C00000"/>
                </a:solidFill>
              </a:rPr>
              <a:t>应用体验</a:t>
            </a:r>
            <a:r>
              <a:rPr lang="en-US" altLang="zh-CN" sz="4000" b="1" smtClean="0">
                <a:solidFill>
                  <a:srgbClr val="C00000"/>
                </a:solidFill>
              </a:rPr>
              <a:t>]</a:t>
            </a:r>
          </a:p>
        </p:txBody>
      </p:sp>
      <p:sp>
        <p:nvSpPr>
          <p:cNvPr id="6" name="矩形 5"/>
          <p:cNvSpPr/>
          <p:nvPr/>
        </p:nvSpPr>
        <p:spPr>
          <a:xfrm>
            <a:off x="1864663" y="4211439"/>
            <a:ext cx="7128792" cy="1822450"/>
          </a:xfrm>
          <a:prstGeom prst="rect">
            <a:avLst/>
          </a:prstGeom>
        </p:spPr>
        <p:txBody>
          <a:bodyPr wrap="square">
            <a:spAutoFit/>
          </a:bodyPr>
          <a:lstStyle/>
          <a:p>
            <a:pPr>
              <a:lnSpc>
                <a:spcPts val="4500"/>
              </a:lnSpc>
            </a:pPr>
            <a:r>
              <a:rPr lang="zh-CN" altLang="zh-CN" sz="3200" b="1" smtClean="0">
                <a:solidFill>
                  <a:srgbClr val="C00000"/>
                </a:solidFill>
              </a:rPr>
              <a:t>搭配不当：</a:t>
            </a:r>
          </a:p>
          <a:p>
            <a:pPr>
              <a:lnSpc>
                <a:spcPts val="4500"/>
              </a:lnSpc>
            </a:pPr>
            <a:r>
              <a:rPr lang="zh-CN" altLang="zh-CN" sz="3200" b="1" smtClean="0">
                <a:solidFill>
                  <a:srgbClr val="C00000"/>
                </a:solidFill>
              </a:rPr>
              <a:t>定语</a:t>
            </a:r>
            <a:r>
              <a:rPr lang="en-US" altLang="zh-CN" sz="3200" b="1" smtClean="0">
                <a:solidFill>
                  <a:srgbClr val="C00000"/>
                </a:solidFill>
              </a:rPr>
              <a:t>“</a:t>
            </a:r>
            <a:r>
              <a:rPr lang="zh-CN" altLang="zh-CN" sz="3200" b="1" smtClean="0">
                <a:solidFill>
                  <a:srgbClr val="C00000"/>
                </a:solidFill>
              </a:rPr>
              <a:t>越来越重</a:t>
            </a:r>
            <a:r>
              <a:rPr lang="en-US" altLang="zh-CN" sz="3200" b="1" smtClean="0">
                <a:solidFill>
                  <a:srgbClr val="C00000"/>
                </a:solidFill>
              </a:rPr>
              <a:t>”</a:t>
            </a:r>
            <a:r>
              <a:rPr lang="zh-CN" altLang="zh-CN" sz="3200" b="1" smtClean="0">
                <a:solidFill>
                  <a:srgbClr val="C00000"/>
                </a:solidFill>
              </a:rPr>
              <a:t>能与</a:t>
            </a:r>
            <a:r>
              <a:rPr lang="en-US" altLang="zh-CN" sz="3200" b="1" smtClean="0">
                <a:solidFill>
                  <a:srgbClr val="C00000"/>
                </a:solidFill>
              </a:rPr>
              <a:t>“</a:t>
            </a:r>
            <a:r>
              <a:rPr lang="zh-CN" altLang="zh-CN" sz="3200" b="1" smtClean="0">
                <a:solidFill>
                  <a:srgbClr val="C00000"/>
                </a:solidFill>
              </a:rPr>
              <a:t>工作压力</a:t>
            </a:r>
            <a:r>
              <a:rPr lang="en-US" altLang="zh-CN" sz="3200" b="1" smtClean="0">
                <a:solidFill>
                  <a:srgbClr val="C00000"/>
                </a:solidFill>
              </a:rPr>
              <a:t>”</a:t>
            </a:r>
            <a:r>
              <a:rPr lang="zh-CN" altLang="zh-CN" sz="3200" b="1" smtClean="0">
                <a:solidFill>
                  <a:srgbClr val="C00000"/>
                </a:solidFill>
              </a:rPr>
              <a:t>搭配，但不能与</a:t>
            </a:r>
            <a:r>
              <a:rPr lang="en-US" altLang="zh-CN" sz="3200" b="1" smtClean="0">
                <a:solidFill>
                  <a:srgbClr val="C00000"/>
                </a:solidFill>
              </a:rPr>
              <a:t>“</a:t>
            </a:r>
            <a:r>
              <a:rPr lang="zh-CN" altLang="zh-CN" sz="3200" b="1" smtClean="0">
                <a:solidFill>
                  <a:srgbClr val="C00000"/>
                </a:solidFill>
              </a:rPr>
              <a:t>职场竞争</a:t>
            </a:r>
            <a:r>
              <a:rPr lang="en-US" altLang="zh-CN" sz="3200" b="1" smtClean="0">
                <a:solidFill>
                  <a:srgbClr val="C00000"/>
                </a:solidFill>
              </a:rPr>
              <a:t>”</a:t>
            </a:r>
            <a:r>
              <a:rPr lang="zh-CN" altLang="zh-CN" sz="3200" b="1" smtClean="0">
                <a:solidFill>
                  <a:srgbClr val="C00000"/>
                </a:solidFill>
              </a:rPr>
              <a:t>搭配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951990" y="2129155"/>
            <a:ext cx="9803765" cy="1822450"/>
          </a:xfrm>
          <a:prstGeom prst="rect">
            <a:avLst/>
          </a:prstGeom>
        </p:spPr>
        <p:txBody>
          <a:bodyPr wrap="square">
            <a:spAutoFit/>
          </a:bodyPr>
          <a:lstStyle/>
          <a:p>
            <a:pPr>
              <a:lnSpc>
                <a:spcPts val="4500"/>
              </a:lnSpc>
            </a:pPr>
            <a:r>
              <a:rPr lang="en-US" altLang="zh-CN" sz="3200" b="1" smtClean="0"/>
              <a:t>2</a:t>
            </a:r>
            <a:r>
              <a:rPr lang="zh-CN" altLang="en-US" sz="3200" b="1" smtClean="0"/>
              <a:t>、只有对核电池的回收、流通和制造制定完善的法律、法规并严格执行，这一具有广阔前景和美好未来的新能源才能用于现实生活。</a:t>
            </a:r>
          </a:p>
        </p:txBody>
      </p:sp>
      <p:sp>
        <p:nvSpPr>
          <p:cNvPr id="4" name="TextBox 3"/>
          <p:cNvSpPr txBox="1"/>
          <p:nvPr/>
        </p:nvSpPr>
        <p:spPr>
          <a:xfrm>
            <a:off x="1043613" y="1046386"/>
            <a:ext cx="2808312" cy="706755"/>
          </a:xfrm>
          <a:prstGeom prst="rect">
            <a:avLst/>
          </a:prstGeom>
          <a:noFill/>
        </p:spPr>
        <p:txBody>
          <a:bodyPr wrap="square" rtlCol="0">
            <a:spAutoFit/>
          </a:bodyPr>
          <a:lstStyle/>
          <a:p>
            <a:r>
              <a:rPr lang="en-US" altLang="zh-CN" sz="4000" b="1" smtClean="0">
                <a:solidFill>
                  <a:srgbClr val="C00000"/>
                </a:solidFill>
              </a:rPr>
              <a:t>[</a:t>
            </a:r>
            <a:r>
              <a:rPr lang="zh-CN" altLang="en-US" sz="4000" b="1" smtClean="0">
                <a:solidFill>
                  <a:srgbClr val="C00000"/>
                </a:solidFill>
              </a:rPr>
              <a:t>应用体验</a:t>
            </a:r>
            <a:r>
              <a:rPr lang="en-US" altLang="zh-CN" sz="4000" b="1" smtClean="0">
                <a:solidFill>
                  <a:srgbClr val="C00000"/>
                </a:solidFill>
              </a:rPr>
              <a:t>]</a:t>
            </a:r>
          </a:p>
        </p:txBody>
      </p:sp>
      <p:sp>
        <p:nvSpPr>
          <p:cNvPr id="5" name="矩形 4"/>
          <p:cNvSpPr/>
          <p:nvPr/>
        </p:nvSpPr>
        <p:spPr>
          <a:xfrm>
            <a:off x="2089299" y="4448413"/>
            <a:ext cx="3449320" cy="1076325"/>
          </a:xfrm>
          <a:prstGeom prst="rect">
            <a:avLst/>
          </a:prstGeom>
        </p:spPr>
        <p:txBody>
          <a:bodyPr wrap="none">
            <a:spAutoFit/>
          </a:bodyPr>
          <a:lstStyle/>
          <a:p>
            <a:r>
              <a:rPr lang="zh-CN" altLang="zh-CN" sz="3200" b="1" smtClean="0">
                <a:solidFill>
                  <a:srgbClr val="C00000"/>
                </a:solidFill>
              </a:rPr>
              <a:t>语序不当：</a:t>
            </a:r>
          </a:p>
          <a:p>
            <a:r>
              <a:rPr lang="zh-CN" altLang="zh-CN" sz="3200" b="1" smtClean="0">
                <a:solidFill>
                  <a:srgbClr val="C00000"/>
                </a:solidFill>
              </a:rPr>
              <a:t>制造、流通和回收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901825" y="2032000"/>
            <a:ext cx="9805670" cy="1245235"/>
          </a:xfrm>
          <a:prstGeom prst="rect">
            <a:avLst/>
          </a:prstGeom>
        </p:spPr>
        <p:txBody>
          <a:bodyPr wrap="square">
            <a:spAutoFit/>
          </a:bodyPr>
          <a:lstStyle/>
          <a:p>
            <a:pPr>
              <a:lnSpc>
                <a:spcPts val="4500"/>
              </a:lnSpc>
            </a:pPr>
            <a:r>
              <a:rPr lang="en-US" altLang="zh-CN" sz="3200" b="1" smtClean="0"/>
              <a:t>3</a:t>
            </a:r>
            <a:r>
              <a:rPr lang="zh-CN" altLang="en-US" sz="3200" b="1" smtClean="0"/>
              <a:t>、我们家乡美丽而富饶，这里土地肥沃，特别适宜种果树、棉花、甘蔗，此外，不适宜栽种梨树和枣树。</a:t>
            </a:r>
          </a:p>
        </p:txBody>
      </p:sp>
      <p:sp>
        <p:nvSpPr>
          <p:cNvPr id="4" name="TextBox 3"/>
          <p:cNvSpPr txBox="1"/>
          <p:nvPr/>
        </p:nvSpPr>
        <p:spPr>
          <a:xfrm>
            <a:off x="1058853" y="1043211"/>
            <a:ext cx="2808312" cy="706755"/>
          </a:xfrm>
          <a:prstGeom prst="rect">
            <a:avLst/>
          </a:prstGeom>
          <a:noFill/>
        </p:spPr>
        <p:txBody>
          <a:bodyPr wrap="square" rtlCol="0">
            <a:spAutoFit/>
          </a:bodyPr>
          <a:lstStyle/>
          <a:p>
            <a:r>
              <a:rPr lang="en-US" altLang="zh-CN" sz="4000" b="1" smtClean="0">
                <a:solidFill>
                  <a:srgbClr val="C00000"/>
                </a:solidFill>
              </a:rPr>
              <a:t>[</a:t>
            </a:r>
            <a:r>
              <a:rPr lang="zh-CN" altLang="en-US" sz="4000" b="1" smtClean="0">
                <a:solidFill>
                  <a:srgbClr val="C00000"/>
                </a:solidFill>
              </a:rPr>
              <a:t>应用体验</a:t>
            </a:r>
            <a:r>
              <a:rPr lang="en-US" altLang="zh-CN" sz="4000" b="1" smtClean="0">
                <a:solidFill>
                  <a:srgbClr val="C00000"/>
                </a:solidFill>
              </a:rPr>
              <a:t>]</a:t>
            </a:r>
          </a:p>
        </p:txBody>
      </p:sp>
      <p:sp>
        <p:nvSpPr>
          <p:cNvPr id="6" name="矩形 5"/>
          <p:cNvSpPr/>
          <p:nvPr/>
        </p:nvSpPr>
        <p:spPr>
          <a:xfrm>
            <a:off x="2071286" y="3805396"/>
            <a:ext cx="7124065" cy="1076325"/>
          </a:xfrm>
          <a:prstGeom prst="rect">
            <a:avLst/>
          </a:prstGeom>
        </p:spPr>
        <p:txBody>
          <a:bodyPr wrap="none">
            <a:spAutoFit/>
          </a:bodyPr>
          <a:lstStyle/>
          <a:p>
            <a:r>
              <a:rPr lang="zh-CN" altLang="zh-CN" sz="3200" b="1" smtClean="0">
                <a:solidFill>
                  <a:srgbClr val="C00000"/>
                </a:solidFill>
              </a:rPr>
              <a:t>不合逻辑：</a:t>
            </a:r>
          </a:p>
          <a:p>
            <a:r>
              <a:rPr lang="zh-CN" altLang="zh-CN" sz="3200" b="1" smtClean="0">
                <a:solidFill>
                  <a:srgbClr val="C00000"/>
                </a:solidFill>
              </a:rPr>
              <a:t>“果树”与“梨树、枣树”是包含关系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TextBox 1"/>
          <p:cNvSpPr txBox="1"/>
          <p:nvPr/>
        </p:nvSpPr>
        <p:spPr>
          <a:xfrm>
            <a:off x="3936539" y="1337266"/>
            <a:ext cx="4968552" cy="70675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zh-CN" altLang="en-US" sz="4000" b="1" smtClean="0">
                <a:solidFill>
                  <a:srgbClr val="C00000"/>
                </a:solidFill>
              </a:rPr>
              <a:t>看并列的词语</a:t>
            </a:r>
            <a:r>
              <a:rPr lang="en-US" altLang="zh-CN" sz="4000" b="1" smtClean="0">
                <a:solidFill>
                  <a:srgbClr val="C00000"/>
                </a:solidFill>
              </a:rPr>
              <a:t>(</a:t>
            </a:r>
            <a:r>
              <a:rPr lang="zh-CN" altLang="en-US" sz="4000" b="1" smtClean="0">
                <a:solidFill>
                  <a:srgbClr val="C00000"/>
                </a:solidFill>
              </a:rPr>
              <a:t>或短语</a:t>
            </a:r>
            <a:r>
              <a:rPr lang="en-US" altLang="zh-CN" sz="4000" b="1" smtClean="0">
                <a:solidFill>
                  <a:srgbClr val="C00000"/>
                </a:solidFill>
              </a:rPr>
              <a:t>)</a:t>
            </a:r>
          </a:p>
        </p:txBody>
      </p:sp>
      <p:sp>
        <p:nvSpPr>
          <p:cNvPr id="7" name="文本框 6"/>
          <p:cNvSpPr txBox="1"/>
          <p:nvPr/>
        </p:nvSpPr>
        <p:spPr>
          <a:xfrm>
            <a:off x="1501140" y="2955290"/>
            <a:ext cx="1808480" cy="583565"/>
          </a:xfrm>
          <a:prstGeom prst="rect">
            <a:avLst/>
          </a:prstGeom>
          <a:noFill/>
        </p:spPr>
        <p:txBody>
          <a:bodyPr wrap="none" rtlCol="0" anchor="t">
            <a:spAutoFit/>
          </a:bodyPr>
          <a:lstStyle/>
          <a:p>
            <a:r>
              <a:rPr lang="zh-CN" altLang="en-US" sz="3200" b="1" smtClean="0">
                <a:solidFill>
                  <a:srgbClr val="C00000"/>
                </a:solidFill>
                <a:sym typeface="+mn-ea"/>
              </a:rPr>
              <a:t>搭配不当</a:t>
            </a:r>
          </a:p>
        </p:txBody>
      </p:sp>
      <p:sp>
        <p:nvSpPr>
          <p:cNvPr id="8" name="文本框 7"/>
          <p:cNvSpPr txBox="1"/>
          <p:nvPr/>
        </p:nvSpPr>
        <p:spPr>
          <a:xfrm>
            <a:off x="5363210" y="4335145"/>
            <a:ext cx="1808480" cy="583565"/>
          </a:xfrm>
          <a:prstGeom prst="rect">
            <a:avLst/>
          </a:prstGeom>
          <a:noFill/>
        </p:spPr>
        <p:txBody>
          <a:bodyPr wrap="none" rtlCol="0" anchor="t">
            <a:spAutoFit/>
          </a:bodyPr>
          <a:lstStyle/>
          <a:p>
            <a:r>
              <a:rPr lang="zh-CN" altLang="en-US" sz="3200" b="1" smtClean="0">
                <a:solidFill>
                  <a:srgbClr val="C00000"/>
                </a:solidFill>
                <a:sym typeface="+mn-ea"/>
              </a:rPr>
              <a:t>语序不当</a:t>
            </a:r>
          </a:p>
        </p:txBody>
      </p:sp>
      <p:sp>
        <p:nvSpPr>
          <p:cNvPr id="9" name="文本框 8"/>
          <p:cNvSpPr txBox="1"/>
          <p:nvPr/>
        </p:nvSpPr>
        <p:spPr>
          <a:xfrm>
            <a:off x="3724910" y="5730875"/>
            <a:ext cx="3840480" cy="583565"/>
          </a:xfrm>
          <a:prstGeom prst="rect">
            <a:avLst/>
          </a:prstGeom>
          <a:noFill/>
        </p:spPr>
        <p:txBody>
          <a:bodyPr wrap="none" rtlCol="0" anchor="t">
            <a:spAutoFit/>
          </a:bodyPr>
          <a:lstStyle/>
          <a:p>
            <a:r>
              <a:rPr lang="zh-CN" altLang="en-US" sz="3200" b="1" smtClean="0">
                <a:solidFill>
                  <a:srgbClr val="C00000"/>
                </a:solidFill>
                <a:sym typeface="+mn-ea"/>
              </a:rPr>
              <a:t>表意不明（有歧义）</a:t>
            </a:r>
          </a:p>
        </p:txBody>
      </p:sp>
      <p:sp>
        <p:nvSpPr>
          <p:cNvPr id="10" name="文本框 9"/>
          <p:cNvSpPr txBox="1"/>
          <p:nvPr/>
        </p:nvSpPr>
        <p:spPr>
          <a:xfrm>
            <a:off x="9189720" y="3432175"/>
            <a:ext cx="1808480" cy="583565"/>
          </a:xfrm>
          <a:prstGeom prst="rect">
            <a:avLst/>
          </a:prstGeom>
          <a:noFill/>
        </p:spPr>
        <p:txBody>
          <a:bodyPr wrap="none" rtlCol="0" anchor="t">
            <a:spAutoFit/>
          </a:bodyPr>
          <a:lstStyle/>
          <a:p>
            <a:r>
              <a:rPr lang="zh-CN" altLang="en-US" sz="3200" b="1" smtClean="0">
                <a:solidFill>
                  <a:srgbClr val="C00000"/>
                </a:solidFill>
                <a:sym typeface="+mn-ea"/>
              </a:rPr>
              <a:t>不合逻辑</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1"/>
                                          </p:val>
                                        </p:tav>
                                        <p:tav tm="100000">
                                          <p:val>
                                            <p:strVal val="#ppt_x"/>
                                          </p:val>
                                        </p:tav>
                                      </p:tavLst>
                                    </p:anim>
                                    <p:anim calcmode="lin" valueType="num">
                                      <p:cBhvr>
                                        <p:cTn id="9"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2063924" y="690836"/>
            <a:ext cx="4968552" cy="706755"/>
          </a:xfrm>
          <a:prstGeom prst="rect">
            <a:avLst/>
          </a:prstGeom>
          <a:noFill/>
        </p:spPr>
        <p:txBody>
          <a:bodyPr wrap="square" rtlCol="0">
            <a:spAutoFit/>
          </a:bodyPr>
          <a:lstStyle/>
          <a:p>
            <a:r>
              <a:rPr lang="zh-CN" altLang="en-US" sz="4000" b="1" smtClean="0">
                <a:solidFill>
                  <a:srgbClr val="C00000"/>
                </a:solidFill>
              </a:rPr>
              <a:t>看关联词语</a:t>
            </a:r>
          </a:p>
        </p:txBody>
      </p:sp>
      <p:sp>
        <p:nvSpPr>
          <p:cNvPr id="4" name="太阳形 3"/>
          <p:cNvSpPr/>
          <p:nvPr/>
        </p:nvSpPr>
        <p:spPr>
          <a:xfrm>
            <a:off x="1063174" y="756062"/>
            <a:ext cx="576064" cy="576064"/>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矩形 7"/>
          <p:cNvSpPr/>
          <p:nvPr/>
        </p:nvSpPr>
        <p:spPr>
          <a:xfrm>
            <a:off x="2146935" y="3914140"/>
            <a:ext cx="9463405" cy="1245235"/>
          </a:xfrm>
          <a:prstGeom prst="rect">
            <a:avLst/>
          </a:prstGeom>
        </p:spPr>
        <p:txBody>
          <a:bodyPr wrap="square">
            <a:spAutoFit/>
          </a:bodyPr>
          <a:lstStyle/>
          <a:p>
            <a:pPr>
              <a:lnSpc>
                <a:spcPts val="4500"/>
              </a:lnSpc>
            </a:pPr>
            <a:r>
              <a:rPr lang="zh-CN" altLang="en-US" sz="3200" b="1" smtClean="0"/>
              <a:t>这次补习，只能去一个人，他因为去了，所以我就不去了。</a:t>
            </a:r>
          </a:p>
        </p:txBody>
      </p:sp>
      <p:sp>
        <p:nvSpPr>
          <p:cNvPr id="9" name="TextBox 8"/>
          <p:cNvSpPr txBox="1"/>
          <p:nvPr/>
        </p:nvSpPr>
        <p:spPr>
          <a:xfrm>
            <a:off x="5153660" y="4886960"/>
            <a:ext cx="6383020" cy="583565"/>
          </a:xfrm>
          <a:prstGeom prst="rect">
            <a:avLst/>
          </a:prstGeom>
          <a:noFill/>
        </p:spPr>
        <p:txBody>
          <a:bodyPr wrap="square" rtlCol="0">
            <a:spAutoFit/>
          </a:bodyPr>
          <a:lstStyle/>
          <a:p>
            <a:r>
              <a:rPr lang="en-US" altLang="zh-CN" sz="3200" b="1" smtClean="0">
                <a:solidFill>
                  <a:srgbClr val="C00000"/>
                </a:solidFill>
              </a:rPr>
              <a:t>-------</a:t>
            </a:r>
            <a:r>
              <a:rPr lang="zh-CN" altLang="en-US" sz="3200" b="1" smtClean="0">
                <a:solidFill>
                  <a:srgbClr val="C00000"/>
                </a:solidFill>
              </a:rPr>
              <a:t>（主语位置）语序不当</a:t>
            </a:r>
          </a:p>
        </p:txBody>
      </p:sp>
      <p:sp>
        <p:nvSpPr>
          <p:cNvPr id="10" name="TextBox 9"/>
          <p:cNvSpPr txBox="1"/>
          <p:nvPr/>
        </p:nvSpPr>
        <p:spPr>
          <a:xfrm>
            <a:off x="2428240" y="5601970"/>
            <a:ext cx="8849360" cy="1076325"/>
          </a:xfrm>
          <a:prstGeom prst="rect">
            <a:avLst/>
          </a:prstGeom>
          <a:solidFill>
            <a:schemeClr val="accent1">
              <a:lumMod val="20000"/>
              <a:lumOff val="80000"/>
            </a:schemeClr>
          </a:solidFill>
          <a:ln>
            <a:solidFill>
              <a:schemeClr val="tx1"/>
            </a:solidFill>
          </a:ln>
        </p:spPr>
        <p:txBody>
          <a:bodyPr wrap="square" rtlCol="0">
            <a:spAutoFit/>
          </a:bodyPr>
          <a:lstStyle/>
          <a:p>
            <a:r>
              <a:rPr lang="en-US" altLang="zh-CN" sz="3200" b="1" smtClean="0">
                <a:ln w="22225">
                  <a:solidFill>
                    <a:schemeClr val="accent2"/>
                  </a:solidFill>
                  <a:prstDash val="solid"/>
                </a:ln>
                <a:solidFill>
                  <a:schemeClr val="accent2">
                    <a:lumMod val="40000"/>
                    <a:lumOff val="60000"/>
                  </a:schemeClr>
                </a:solidFill>
                <a:effectLst/>
              </a:rPr>
              <a:t>A</a:t>
            </a:r>
            <a:r>
              <a:rPr lang="zh-CN" altLang="en-US" sz="3200" b="1" smtClean="0">
                <a:solidFill>
                  <a:srgbClr val="002060"/>
                </a:solidFill>
                <a:effectLst>
                  <a:outerShdw blurRad="38100" dist="25400" dir="5400000" algn="ctr" rotWithShape="0">
                    <a:srgbClr val="6E747A">
                      <a:alpha val="43000"/>
                    </a:srgbClr>
                  </a:outerShdw>
                </a:effectLst>
              </a:rPr>
              <a:t>因为</a:t>
            </a:r>
            <a:r>
              <a:rPr lang="en-US" altLang="zh-CN" sz="3200" b="1" smtClean="0">
                <a:solidFill>
                  <a:srgbClr val="002060"/>
                </a:solidFill>
                <a:effectLst>
                  <a:outerShdw blurRad="38100" dist="25400" dir="5400000" algn="ctr" rotWithShape="0">
                    <a:srgbClr val="6E747A">
                      <a:alpha val="43000"/>
                    </a:srgbClr>
                  </a:outerShdw>
                </a:effectLst>
              </a:rPr>
              <a:t>……</a:t>
            </a:r>
            <a:r>
              <a:rPr lang="zh-CN" altLang="en-US" sz="3200" b="1" smtClean="0">
                <a:solidFill>
                  <a:srgbClr val="002060"/>
                </a:solidFill>
                <a:effectLst>
                  <a:outerShdw blurRad="38100" dist="25400" dir="5400000" algn="ctr" rotWithShape="0">
                    <a:srgbClr val="6E747A">
                      <a:alpha val="43000"/>
                    </a:srgbClr>
                  </a:outerShdw>
                </a:effectLst>
              </a:rPr>
              <a:t>，所以</a:t>
            </a:r>
            <a:r>
              <a:rPr lang="en-US" altLang="zh-CN" sz="3200" b="1" smtClean="0">
                <a:solidFill>
                  <a:srgbClr val="002060"/>
                </a:solidFill>
                <a:effectLst>
                  <a:outerShdw blurRad="38100" dist="25400" dir="5400000" algn="ctr" rotWithShape="0">
                    <a:srgbClr val="6E747A">
                      <a:alpha val="43000"/>
                    </a:srgbClr>
                  </a:outerShdw>
                </a:effectLst>
              </a:rPr>
              <a:t>……</a:t>
            </a:r>
            <a:r>
              <a:rPr lang="zh-CN" altLang="en-US" sz="3200" b="1" smtClean="0">
                <a:solidFill>
                  <a:srgbClr val="002060"/>
                </a:solidFill>
                <a:effectLst>
                  <a:outerShdw blurRad="38100" dist="25400" dir="5400000" algn="ctr" rotWithShape="0">
                    <a:srgbClr val="6E747A">
                      <a:alpha val="43000"/>
                    </a:srgbClr>
                  </a:outerShdw>
                </a:effectLst>
              </a:rPr>
              <a:t>。</a:t>
            </a:r>
            <a:r>
              <a:rPr lang="en-US" altLang="zh-CN" sz="3200" b="1" smtClean="0">
                <a:ln w="22225">
                  <a:solidFill>
                    <a:schemeClr val="accent2"/>
                  </a:solidFill>
                  <a:prstDash val="solid"/>
                </a:ln>
                <a:solidFill>
                  <a:schemeClr val="accent2">
                    <a:lumMod val="40000"/>
                    <a:lumOff val="60000"/>
                  </a:schemeClr>
                </a:solidFill>
                <a:effectLst/>
              </a:rPr>
              <a:t>----------</a:t>
            </a:r>
            <a:r>
              <a:rPr lang="zh-CN" altLang="en-US" sz="3200" b="1" smtClean="0">
                <a:ln w="22225">
                  <a:solidFill>
                    <a:schemeClr val="accent2"/>
                  </a:solidFill>
                  <a:prstDash val="solid"/>
                </a:ln>
                <a:solidFill>
                  <a:schemeClr val="accent2">
                    <a:lumMod val="40000"/>
                    <a:lumOff val="60000"/>
                  </a:schemeClr>
                </a:solidFill>
                <a:effectLst/>
              </a:rPr>
              <a:t>主语一样</a:t>
            </a:r>
            <a:endParaRPr lang="en-US" altLang="zh-CN" sz="3200" b="1" smtClean="0">
              <a:ln w="22225">
                <a:solidFill>
                  <a:schemeClr val="accent2"/>
                </a:solidFill>
                <a:prstDash val="solid"/>
              </a:ln>
              <a:solidFill>
                <a:schemeClr val="accent2">
                  <a:lumMod val="40000"/>
                  <a:lumOff val="60000"/>
                </a:schemeClr>
              </a:solidFill>
              <a:effectLst/>
            </a:endParaRPr>
          </a:p>
          <a:p>
            <a:r>
              <a:rPr lang="zh-CN" altLang="en-US" sz="3200" b="1" smtClean="0">
                <a:solidFill>
                  <a:srgbClr val="002060"/>
                </a:solidFill>
                <a:effectLst>
                  <a:outerShdw blurRad="38100" dist="25400" dir="5400000" algn="ctr" rotWithShape="0">
                    <a:srgbClr val="6E747A">
                      <a:alpha val="43000"/>
                    </a:srgbClr>
                  </a:outerShdw>
                </a:effectLst>
              </a:rPr>
              <a:t>因为</a:t>
            </a:r>
            <a:r>
              <a:rPr lang="en-US" altLang="zh-CN" sz="3200" b="1" smtClean="0">
                <a:ln w="22225">
                  <a:solidFill>
                    <a:schemeClr val="accent2"/>
                  </a:solidFill>
                  <a:prstDash val="solid"/>
                </a:ln>
                <a:solidFill>
                  <a:schemeClr val="accent2">
                    <a:lumMod val="40000"/>
                    <a:lumOff val="60000"/>
                  </a:schemeClr>
                </a:solidFill>
                <a:effectLst/>
              </a:rPr>
              <a:t>A</a:t>
            </a:r>
            <a:r>
              <a:rPr lang="en-US" altLang="zh-CN" sz="3200" b="1" smtClean="0">
                <a:solidFill>
                  <a:srgbClr val="002060"/>
                </a:solidFill>
                <a:effectLst>
                  <a:outerShdw blurRad="38100" dist="25400" dir="5400000" algn="ctr" rotWithShape="0">
                    <a:srgbClr val="6E747A">
                      <a:alpha val="43000"/>
                    </a:srgbClr>
                  </a:outerShdw>
                </a:effectLst>
              </a:rPr>
              <a:t> ……</a:t>
            </a:r>
            <a:r>
              <a:rPr lang="zh-CN" altLang="en-US" sz="3200" b="1" smtClean="0">
                <a:solidFill>
                  <a:srgbClr val="002060"/>
                </a:solidFill>
                <a:effectLst>
                  <a:outerShdw blurRad="38100" dist="25400" dir="5400000" algn="ctr" rotWithShape="0">
                    <a:srgbClr val="6E747A">
                      <a:alpha val="43000"/>
                    </a:srgbClr>
                  </a:outerShdw>
                </a:effectLst>
              </a:rPr>
              <a:t>，所以</a:t>
            </a:r>
            <a:r>
              <a:rPr lang="en-US" altLang="zh-CN" sz="3200" b="1" smtClean="0">
                <a:ln w="22225">
                  <a:solidFill>
                    <a:schemeClr val="accent2"/>
                  </a:solidFill>
                  <a:prstDash val="solid"/>
                </a:ln>
                <a:solidFill>
                  <a:schemeClr val="accent2">
                    <a:lumMod val="40000"/>
                    <a:lumOff val="60000"/>
                  </a:schemeClr>
                </a:solidFill>
                <a:effectLst/>
              </a:rPr>
              <a:t>B </a:t>
            </a:r>
            <a:r>
              <a:rPr lang="en-US" altLang="zh-CN" sz="3200" b="1" smtClean="0">
                <a:solidFill>
                  <a:srgbClr val="002060"/>
                </a:solidFill>
                <a:effectLst>
                  <a:outerShdw blurRad="38100" dist="25400" dir="5400000" algn="ctr" rotWithShape="0">
                    <a:srgbClr val="6E747A">
                      <a:alpha val="43000"/>
                    </a:srgbClr>
                  </a:outerShdw>
                </a:effectLst>
              </a:rPr>
              <a:t>……</a:t>
            </a:r>
            <a:r>
              <a:rPr lang="zh-CN" altLang="en-US" sz="3200" b="1" smtClean="0">
                <a:solidFill>
                  <a:srgbClr val="002060"/>
                </a:solidFill>
                <a:effectLst>
                  <a:outerShdw blurRad="38100" dist="25400" dir="5400000" algn="ctr" rotWithShape="0">
                    <a:srgbClr val="6E747A">
                      <a:alpha val="43000"/>
                    </a:srgbClr>
                  </a:outerShdw>
                </a:effectLst>
              </a:rPr>
              <a:t>。</a:t>
            </a:r>
            <a:r>
              <a:rPr lang="en-US" altLang="zh-CN" sz="3200" b="1" smtClean="0">
                <a:ln w="22225">
                  <a:solidFill>
                    <a:schemeClr val="accent2"/>
                  </a:solidFill>
                  <a:prstDash val="solid"/>
                </a:ln>
                <a:solidFill>
                  <a:schemeClr val="accent2">
                    <a:lumMod val="40000"/>
                    <a:lumOff val="60000"/>
                  </a:schemeClr>
                </a:solidFill>
                <a:effectLst/>
              </a:rPr>
              <a:t>----------</a:t>
            </a:r>
            <a:r>
              <a:rPr lang="zh-CN" altLang="en-US" sz="3200" b="1" smtClean="0">
                <a:ln w="22225">
                  <a:solidFill>
                    <a:schemeClr val="accent2"/>
                  </a:solidFill>
                  <a:prstDash val="solid"/>
                </a:ln>
                <a:solidFill>
                  <a:schemeClr val="accent2">
                    <a:lumMod val="40000"/>
                    <a:lumOff val="60000"/>
                  </a:schemeClr>
                </a:solidFill>
                <a:effectLst/>
              </a:rPr>
              <a:t>主语不一样</a:t>
            </a:r>
          </a:p>
        </p:txBody>
      </p:sp>
      <p:sp>
        <p:nvSpPr>
          <p:cNvPr id="11" name="矩形 10"/>
          <p:cNvSpPr/>
          <p:nvPr/>
        </p:nvSpPr>
        <p:spPr>
          <a:xfrm>
            <a:off x="2077720" y="1663065"/>
            <a:ext cx="9779635" cy="1822450"/>
          </a:xfrm>
          <a:prstGeom prst="rect">
            <a:avLst/>
          </a:prstGeom>
        </p:spPr>
        <p:txBody>
          <a:bodyPr wrap="square">
            <a:spAutoFit/>
          </a:bodyPr>
          <a:lstStyle/>
          <a:p>
            <a:pPr>
              <a:lnSpc>
                <a:spcPts val="4500"/>
              </a:lnSpc>
            </a:pPr>
            <a:r>
              <a:rPr lang="zh-CN" altLang="zh-CN" sz="3200" b="1" smtClean="0"/>
              <a:t>强强联合制作的大戏，让人们不仅看到了中国戏曲的整体进步，而且也看到了中国戏曲在现代化问题上迈出了可喜进步。</a:t>
            </a:r>
            <a:r>
              <a:rPr lang="en-US" altLang="zh-CN" sz="3200" b="1" smtClean="0">
                <a:solidFill>
                  <a:srgbClr val="C00000"/>
                </a:solidFill>
              </a:rPr>
              <a:t> </a:t>
            </a:r>
          </a:p>
        </p:txBody>
      </p:sp>
      <p:sp>
        <p:nvSpPr>
          <p:cNvPr id="6" name="文本框 5"/>
          <p:cNvSpPr txBox="1"/>
          <p:nvPr/>
        </p:nvSpPr>
        <p:spPr>
          <a:xfrm>
            <a:off x="8658860" y="3246120"/>
            <a:ext cx="3023870" cy="668020"/>
          </a:xfrm>
          <a:prstGeom prst="rect">
            <a:avLst/>
          </a:prstGeom>
          <a:noFill/>
        </p:spPr>
        <p:txBody>
          <a:bodyPr wrap="square" rtlCol="0">
            <a:spAutoFit/>
          </a:bodyPr>
          <a:lstStyle/>
          <a:p>
            <a:pPr>
              <a:lnSpc>
                <a:spcPts val="4500"/>
              </a:lnSpc>
            </a:pPr>
            <a:r>
              <a:rPr lang="en-US" altLang="zh-CN" sz="3200" b="1" smtClean="0">
                <a:solidFill>
                  <a:srgbClr val="C00000"/>
                </a:solidFill>
                <a:sym typeface="+mn-ea"/>
              </a:rPr>
              <a:t>-----</a:t>
            </a:r>
            <a:r>
              <a:rPr lang="zh-CN" altLang="en-US" sz="3200" b="1" smtClean="0">
                <a:solidFill>
                  <a:srgbClr val="C00000"/>
                </a:solidFill>
                <a:sym typeface="+mn-ea"/>
              </a:rPr>
              <a:t>语序不当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1696894" y="700361"/>
            <a:ext cx="4968552" cy="706755"/>
          </a:xfrm>
          <a:prstGeom prst="rect">
            <a:avLst/>
          </a:prstGeom>
          <a:noFill/>
        </p:spPr>
        <p:txBody>
          <a:bodyPr wrap="square" rtlCol="0">
            <a:spAutoFit/>
          </a:bodyPr>
          <a:lstStyle/>
          <a:p>
            <a:r>
              <a:rPr lang="zh-CN" altLang="en-US" sz="4000" b="1" smtClean="0">
                <a:solidFill>
                  <a:srgbClr val="C00000"/>
                </a:solidFill>
              </a:rPr>
              <a:t>看关联词语</a:t>
            </a:r>
          </a:p>
        </p:txBody>
      </p:sp>
      <p:sp>
        <p:nvSpPr>
          <p:cNvPr id="4" name="太阳形 3"/>
          <p:cNvSpPr/>
          <p:nvPr/>
        </p:nvSpPr>
        <p:spPr>
          <a:xfrm>
            <a:off x="756469" y="830992"/>
            <a:ext cx="576064" cy="576064"/>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矩形 7"/>
          <p:cNvSpPr/>
          <p:nvPr/>
        </p:nvSpPr>
        <p:spPr>
          <a:xfrm>
            <a:off x="1755949" y="3610312"/>
            <a:ext cx="6307455" cy="583565"/>
          </a:xfrm>
          <a:prstGeom prst="rect">
            <a:avLst/>
          </a:prstGeom>
        </p:spPr>
        <p:txBody>
          <a:bodyPr wrap="none">
            <a:spAutoFit/>
          </a:bodyPr>
          <a:lstStyle/>
          <a:p>
            <a:r>
              <a:rPr lang="zh-CN" altLang="zh-CN" sz="3200" b="1" smtClean="0"/>
              <a:t>只要经常复习，就能取得好成绩。</a:t>
            </a:r>
          </a:p>
        </p:txBody>
      </p:sp>
      <p:sp>
        <p:nvSpPr>
          <p:cNvPr id="10" name="TextBox 9"/>
          <p:cNvSpPr txBox="1"/>
          <p:nvPr/>
        </p:nvSpPr>
        <p:spPr>
          <a:xfrm>
            <a:off x="3921760" y="4390390"/>
            <a:ext cx="7475220" cy="583565"/>
          </a:xfrm>
          <a:prstGeom prst="rect">
            <a:avLst/>
          </a:prstGeom>
          <a:noFill/>
        </p:spPr>
        <p:txBody>
          <a:bodyPr wrap="square" rtlCol="0">
            <a:spAutoFit/>
          </a:bodyPr>
          <a:lstStyle/>
          <a:p>
            <a:r>
              <a:rPr lang="en-US" altLang="zh-CN" sz="3200" b="1" smtClean="0">
                <a:solidFill>
                  <a:srgbClr val="C00000"/>
                </a:solidFill>
              </a:rPr>
              <a:t>-----</a:t>
            </a:r>
            <a:r>
              <a:rPr lang="zh-CN" altLang="en-US" sz="3200" b="1" smtClean="0">
                <a:solidFill>
                  <a:srgbClr val="C00000"/>
                </a:solidFill>
              </a:rPr>
              <a:t>不合逻辑</a:t>
            </a:r>
            <a:r>
              <a:rPr lang="en-US" altLang="zh-CN" sz="3200" b="1" smtClean="0">
                <a:solidFill>
                  <a:srgbClr val="C00000"/>
                </a:solidFill>
              </a:rPr>
              <a:t>(</a:t>
            </a:r>
            <a:r>
              <a:rPr lang="zh-CN" altLang="zh-CN" sz="3200" b="1" smtClean="0">
                <a:solidFill>
                  <a:srgbClr val="C00000"/>
                </a:solidFill>
              </a:rPr>
              <a:t>充分条件误为必要条件</a:t>
            </a:r>
            <a:r>
              <a:rPr lang="en-US" altLang="zh-CN" sz="3200" b="1" smtClean="0">
                <a:solidFill>
                  <a:srgbClr val="C00000"/>
                </a:solidFill>
              </a:rPr>
              <a:t>)</a:t>
            </a:r>
          </a:p>
        </p:txBody>
      </p:sp>
      <p:sp>
        <p:nvSpPr>
          <p:cNvPr id="6" name="矩形 5"/>
          <p:cNvSpPr/>
          <p:nvPr/>
        </p:nvSpPr>
        <p:spPr>
          <a:xfrm>
            <a:off x="1755775" y="1736725"/>
            <a:ext cx="9641205" cy="1245235"/>
          </a:xfrm>
          <a:prstGeom prst="rect">
            <a:avLst/>
          </a:prstGeom>
        </p:spPr>
        <p:txBody>
          <a:bodyPr wrap="square">
            <a:spAutoFit/>
          </a:bodyPr>
          <a:lstStyle/>
          <a:p>
            <a:pPr>
              <a:lnSpc>
                <a:spcPts val="4500"/>
              </a:lnSpc>
            </a:pPr>
            <a:r>
              <a:rPr lang="zh-CN" altLang="en-US" sz="3200" b="1" smtClean="0"/>
              <a:t>无论干部和群众，毫无例外，都必须遵守社会主义法则。</a:t>
            </a:r>
          </a:p>
        </p:txBody>
      </p:sp>
      <p:sp>
        <p:nvSpPr>
          <p:cNvPr id="7" name="TextBox 6"/>
          <p:cNvSpPr txBox="1"/>
          <p:nvPr/>
        </p:nvSpPr>
        <p:spPr>
          <a:xfrm>
            <a:off x="8154670" y="2846070"/>
            <a:ext cx="3118485" cy="583565"/>
          </a:xfrm>
          <a:prstGeom prst="rect">
            <a:avLst/>
          </a:prstGeom>
          <a:noFill/>
        </p:spPr>
        <p:txBody>
          <a:bodyPr wrap="square" rtlCol="0">
            <a:spAutoFit/>
          </a:bodyPr>
          <a:lstStyle/>
          <a:p>
            <a:r>
              <a:rPr lang="en-US" altLang="zh-CN" sz="3200" b="1" smtClean="0">
                <a:solidFill>
                  <a:srgbClr val="C00000"/>
                </a:solidFill>
              </a:rPr>
              <a:t>------</a:t>
            </a:r>
            <a:r>
              <a:rPr lang="zh-CN" altLang="en-US" sz="3200" b="1" smtClean="0">
                <a:solidFill>
                  <a:srgbClr val="C00000"/>
                </a:solidFill>
              </a:rPr>
              <a:t>搭配不当</a:t>
            </a:r>
          </a:p>
        </p:txBody>
      </p:sp>
      <p:sp>
        <p:nvSpPr>
          <p:cNvPr id="2" name="TextBox 9"/>
          <p:cNvSpPr txBox="1"/>
          <p:nvPr/>
        </p:nvSpPr>
        <p:spPr>
          <a:xfrm>
            <a:off x="1629410" y="5473065"/>
            <a:ext cx="3478530" cy="1076325"/>
          </a:xfrm>
          <a:prstGeom prst="rect">
            <a:avLst/>
          </a:prstGeom>
          <a:solidFill>
            <a:schemeClr val="accent1">
              <a:lumMod val="20000"/>
              <a:lumOff val="80000"/>
            </a:schemeClr>
          </a:solidFill>
          <a:ln>
            <a:solidFill>
              <a:schemeClr val="tx1"/>
            </a:solidFill>
          </a:ln>
        </p:spPr>
        <p:txBody>
          <a:bodyPr wrap="square" rtlCol="0">
            <a:spAutoFit/>
          </a:bodyPr>
          <a:lstStyle/>
          <a:p>
            <a:r>
              <a:rPr lang="zh-CN" altLang="en-US" sz="3200" b="1" smtClean="0">
                <a:solidFill>
                  <a:srgbClr val="002060"/>
                </a:solidFill>
                <a:effectLst>
                  <a:outerShdw blurRad="38100" dist="25400" dir="5400000" algn="ctr" rotWithShape="0">
                    <a:srgbClr val="6E747A">
                      <a:alpha val="43000"/>
                    </a:srgbClr>
                  </a:outerShdw>
                </a:effectLst>
              </a:rPr>
              <a:t>只要</a:t>
            </a:r>
            <a:r>
              <a:rPr lang="en-US" altLang="zh-CN" sz="3200" b="1" smtClean="0">
                <a:solidFill>
                  <a:srgbClr val="002060"/>
                </a:solidFill>
                <a:effectLst>
                  <a:outerShdw blurRad="38100" dist="25400" dir="5400000" algn="ctr" rotWithShape="0">
                    <a:srgbClr val="6E747A">
                      <a:alpha val="43000"/>
                    </a:srgbClr>
                  </a:outerShdw>
                </a:effectLst>
              </a:rPr>
              <a:t>……</a:t>
            </a:r>
            <a:r>
              <a:rPr lang="zh-CN" altLang="en-US" sz="3200" b="1" smtClean="0">
                <a:solidFill>
                  <a:srgbClr val="002060"/>
                </a:solidFill>
                <a:effectLst>
                  <a:outerShdw blurRad="38100" dist="25400" dir="5400000" algn="ctr" rotWithShape="0">
                    <a:srgbClr val="6E747A">
                      <a:alpha val="43000"/>
                    </a:srgbClr>
                  </a:outerShdw>
                </a:effectLst>
              </a:rPr>
              <a:t>，就</a:t>
            </a:r>
            <a:r>
              <a:rPr lang="en-US" altLang="zh-CN" sz="3200" b="1" smtClean="0">
                <a:solidFill>
                  <a:srgbClr val="002060"/>
                </a:solidFill>
                <a:effectLst>
                  <a:outerShdw blurRad="38100" dist="25400" dir="5400000" algn="ctr" rotWithShape="0">
                    <a:srgbClr val="6E747A">
                      <a:alpha val="43000"/>
                    </a:srgbClr>
                  </a:outerShdw>
                </a:effectLst>
              </a:rPr>
              <a:t>……</a:t>
            </a:r>
            <a:r>
              <a:rPr lang="zh-CN" altLang="en-US" sz="3200" b="1" smtClean="0">
                <a:solidFill>
                  <a:srgbClr val="002060"/>
                </a:solidFill>
                <a:effectLst>
                  <a:outerShdw blurRad="38100" dist="25400" dir="5400000" algn="ctr" rotWithShape="0">
                    <a:srgbClr val="6E747A">
                      <a:alpha val="43000"/>
                    </a:srgbClr>
                  </a:outerShdw>
                </a:effectLst>
              </a:rPr>
              <a:t>。</a:t>
            </a:r>
          </a:p>
          <a:p>
            <a:r>
              <a:rPr lang="zh-CN" altLang="en-US" sz="3200" b="1" smtClean="0">
                <a:solidFill>
                  <a:srgbClr val="002060"/>
                </a:solidFill>
                <a:effectLst>
                  <a:outerShdw blurRad="38100" dist="25400" dir="5400000" algn="ctr" rotWithShape="0">
                    <a:srgbClr val="6E747A">
                      <a:alpha val="43000"/>
                    </a:srgbClr>
                  </a:outerShdw>
                </a:effectLst>
              </a:rPr>
              <a:t>只有</a:t>
            </a:r>
            <a:r>
              <a:rPr lang="en-US" altLang="zh-CN" sz="3200" b="1" smtClean="0">
                <a:solidFill>
                  <a:srgbClr val="002060"/>
                </a:solidFill>
                <a:effectLst>
                  <a:outerShdw blurRad="38100" dist="25400" dir="5400000" algn="ctr" rotWithShape="0">
                    <a:srgbClr val="6E747A">
                      <a:alpha val="43000"/>
                    </a:srgbClr>
                  </a:outerShdw>
                </a:effectLst>
              </a:rPr>
              <a:t>……</a:t>
            </a:r>
            <a:r>
              <a:rPr lang="zh-CN" altLang="en-US" sz="3200" b="1" smtClean="0">
                <a:solidFill>
                  <a:srgbClr val="002060"/>
                </a:solidFill>
                <a:effectLst>
                  <a:outerShdw blurRad="38100" dist="25400" dir="5400000" algn="ctr" rotWithShape="0">
                    <a:srgbClr val="6E747A">
                      <a:alpha val="43000"/>
                    </a:srgbClr>
                  </a:outerShdw>
                </a:effectLst>
              </a:rPr>
              <a:t>，才</a:t>
            </a:r>
            <a:r>
              <a:rPr lang="en-US" altLang="zh-CN" sz="3200" b="1" smtClean="0">
                <a:solidFill>
                  <a:srgbClr val="002060"/>
                </a:solidFill>
                <a:effectLst>
                  <a:outerShdw blurRad="38100" dist="25400" dir="5400000" algn="ctr" rotWithShape="0">
                    <a:srgbClr val="6E747A">
                      <a:alpha val="43000"/>
                    </a:srgbClr>
                  </a:outerShdw>
                </a:effectLst>
              </a:rPr>
              <a:t>……</a:t>
            </a:r>
            <a:r>
              <a:rPr lang="zh-CN" altLang="en-US" sz="3200" b="1" smtClean="0">
                <a:solidFill>
                  <a:srgbClr val="002060"/>
                </a:solidFill>
                <a:effectLst>
                  <a:outerShdw blurRad="38100" dist="25400" dir="5400000" algn="ctr" rotWithShape="0">
                    <a:srgbClr val="6E747A">
                      <a:alpha val="43000"/>
                    </a:srgbClr>
                  </a:outerShdw>
                </a:effectLst>
              </a:rPr>
              <a:t>。</a:t>
            </a:r>
            <a:endParaRPr lang="zh-CN" altLang="en-US" sz="3200" b="1" smtClean="0">
              <a:ln w="22225">
                <a:solidFill>
                  <a:schemeClr val="accent2"/>
                </a:solidFill>
                <a:prstDash val="solid"/>
              </a:ln>
              <a:solidFill>
                <a:schemeClr val="accent2">
                  <a:lumMod val="40000"/>
                  <a:lumOff val="60000"/>
                </a:schemeClr>
              </a:solidFill>
              <a:effectLst/>
            </a:endParaRPr>
          </a:p>
        </p:txBody>
      </p:sp>
      <p:sp>
        <p:nvSpPr>
          <p:cNvPr id="5" name="文本框 4"/>
          <p:cNvSpPr txBox="1"/>
          <p:nvPr/>
        </p:nvSpPr>
        <p:spPr>
          <a:xfrm>
            <a:off x="5247640" y="5417185"/>
            <a:ext cx="3060700" cy="583565"/>
          </a:xfrm>
          <a:prstGeom prst="rect">
            <a:avLst/>
          </a:prstGeom>
          <a:noFill/>
        </p:spPr>
        <p:txBody>
          <a:bodyPr wrap="none" rtlCol="0" anchor="t">
            <a:spAutoFit/>
          </a:bodyPr>
          <a:lstStyle/>
          <a:p>
            <a:r>
              <a:rPr lang="en-US" altLang="zh-CN" sz="3200" b="1" smtClean="0">
                <a:ln w="22225">
                  <a:solidFill>
                    <a:schemeClr val="accent2"/>
                  </a:solidFill>
                  <a:prstDash val="solid"/>
                </a:ln>
                <a:solidFill>
                  <a:schemeClr val="accent2">
                    <a:lumMod val="40000"/>
                    <a:lumOff val="60000"/>
                  </a:schemeClr>
                </a:solidFill>
                <a:effectLst/>
                <a:sym typeface="+mn-ea"/>
              </a:rPr>
              <a:t>----------</a:t>
            </a:r>
            <a:r>
              <a:rPr lang="zh-CN" altLang="en-US" sz="3200" b="1" smtClean="0">
                <a:ln w="22225">
                  <a:solidFill>
                    <a:schemeClr val="accent2"/>
                  </a:solidFill>
                  <a:prstDash val="solid"/>
                </a:ln>
                <a:solidFill>
                  <a:schemeClr val="accent2">
                    <a:lumMod val="40000"/>
                    <a:lumOff val="60000"/>
                  </a:schemeClr>
                </a:solidFill>
                <a:effectLst/>
                <a:sym typeface="+mn-ea"/>
              </a:rPr>
              <a:t>充分条件</a:t>
            </a:r>
          </a:p>
        </p:txBody>
      </p:sp>
      <p:sp>
        <p:nvSpPr>
          <p:cNvPr id="9" name="文本框 8"/>
          <p:cNvSpPr txBox="1"/>
          <p:nvPr/>
        </p:nvSpPr>
        <p:spPr>
          <a:xfrm>
            <a:off x="5278120" y="5950585"/>
            <a:ext cx="3060700" cy="583565"/>
          </a:xfrm>
          <a:prstGeom prst="rect">
            <a:avLst/>
          </a:prstGeom>
          <a:noFill/>
        </p:spPr>
        <p:txBody>
          <a:bodyPr wrap="none" rtlCol="0" anchor="t">
            <a:spAutoFit/>
          </a:bodyPr>
          <a:lstStyle/>
          <a:p>
            <a:r>
              <a:rPr lang="en-US" altLang="zh-CN" sz="3200" b="1" smtClean="0">
                <a:ln w="22225">
                  <a:solidFill>
                    <a:schemeClr val="accent2"/>
                  </a:solidFill>
                  <a:prstDash val="solid"/>
                </a:ln>
                <a:solidFill>
                  <a:schemeClr val="accent2">
                    <a:lumMod val="40000"/>
                    <a:lumOff val="60000"/>
                  </a:schemeClr>
                </a:solidFill>
                <a:effectLst/>
                <a:sym typeface="+mn-ea"/>
              </a:rPr>
              <a:t>----------</a:t>
            </a:r>
            <a:r>
              <a:rPr lang="zh-CN" altLang="en-US" sz="3200" b="1" smtClean="0">
                <a:ln w="22225">
                  <a:solidFill>
                    <a:schemeClr val="accent2"/>
                  </a:solidFill>
                  <a:prstDash val="solid"/>
                </a:ln>
                <a:solidFill>
                  <a:schemeClr val="accent2">
                    <a:lumMod val="40000"/>
                    <a:lumOff val="60000"/>
                  </a:schemeClr>
                </a:solidFill>
                <a:effectLst/>
                <a:sym typeface="+mn-ea"/>
              </a:rPr>
              <a:t>必要条件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6" grpId="0"/>
      <p:bldP spid="7" grpId="0"/>
      <p:bldP spid="2" grpId="0"/>
      <p:bldP spid="5" grpId="0"/>
      <p:bldP spid="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891030" y="2337435"/>
            <a:ext cx="9792335" cy="1245235"/>
          </a:xfrm>
          <a:prstGeom prst="rect">
            <a:avLst/>
          </a:prstGeom>
        </p:spPr>
        <p:txBody>
          <a:bodyPr wrap="square">
            <a:spAutoFit/>
          </a:bodyPr>
          <a:lstStyle/>
          <a:p>
            <a:pPr>
              <a:lnSpc>
                <a:spcPts val="4500"/>
              </a:lnSpc>
            </a:pPr>
            <a:r>
              <a:rPr lang="zh-CN" altLang="zh-CN" sz="3200" b="1" smtClean="0"/>
              <a:t>这本书已经出版多年了，所以作者最近又作了较大修改。</a:t>
            </a:r>
          </a:p>
        </p:txBody>
      </p:sp>
      <p:sp>
        <p:nvSpPr>
          <p:cNvPr id="4" name="TextBox 3"/>
          <p:cNvSpPr txBox="1"/>
          <p:nvPr/>
        </p:nvSpPr>
        <p:spPr>
          <a:xfrm>
            <a:off x="1891204" y="1052151"/>
            <a:ext cx="4968552" cy="706755"/>
          </a:xfrm>
          <a:prstGeom prst="rect">
            <a:avLst/>
          </a:prstGeom>
          <a:noFill/>
        </p:spPr>
        <p:txBody>
          <a:bodyPr wrap="square" rtlCol="0">
            <a:spAutoFit/>
          </a:bodyPr>
          <a:lstStyle/>
          <a:p>
            <a:r>
              <a:rPr lang="zh-CN" altLang="en-US" sz="4000" b="1" smtClean="0">
                <a:solidFill>
                  <a:srgbClr val="C00000"/>
                </a:solidFill>
              </a:rPr>
              <a:t>看关联词语</a:t>
            </a:r>
          </a:p>
        </p:txBody>
      </p:sp>
      <p:sp>
        <p:nvSpPr>
          <p:cNvPr id="5" name="太阳形 4"/>
          <p:cNvSpPr/>
          <p:nvPr/>
        </p:nvSpPr>
        <p:spPr>
          <a:xfrm>
            <a:off x="819334" y="1051972"/>
            <a:ext cx="576064" cy="576064"/>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TextBox 5"/>
          <p:cNvSpPr txBox="1"/>
          <p:nvPr/>
        </p:nvSpPr>
        <p:spPr>
          <a:xfrm>
            <a:off x="7677150" y="3803650"/>
            <a:ext cx="3913505" cy="645160"/>
          </a:xfrm>
          <a:prstGeom prst="rect">
            <a:avLst/>
          </a:prstGeom>
          <a:noFill/>
        </p:spPr>
        <p:txBody>
          <a:bodyPr wrap="square" rtlCol="0">
            <a:spAutoFit/>
          </a:bodyPr>
          <a:lstStyle/>
          <a:p>
            <a:r>
              <a:rPr lang="en-US" altLang="zh-CN" sz="3600" b="1" smtClean="0">
                <a:solidFill>
                  <a:srgbClr val="C00000"/>
                </a:solidFill>
              </a:rPr>
              <a:t>-------</a:t>
            </a:r>
            <a:r>
              <a:rPr lang="zh-CN" altLang="en-US" sz="3600" b="1" smtClean="0">
                <a:solidFill>
                  <a:srgbClr val="C00000"/>
                </a:solidFill>
              </a:rPr>
              <a:t>滥用关联词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文本框 18"/>
          <p:cNvSpPr txBox="1"/>
          <p:nvPr/>
        </p:nvSpPr>
        <p:spPr>
          <a:xfrm>
            <a:off x="3343275" y="786130"/>
            <a:ext cx="5214620" cy="768350"/>
          </a:xfrm>
          <a:prstGeom prst="rect">
            <a:avLst/>
          </a:prstGeom>
          <a:noFill/>
        </p:spPr>
        <p:txBody>
          <a:bodyPr wrap="square" rtlCol="0">
            <a:spAutoFit/>
          </a:bodyPr>
          <a:lstStyle/>
          <a:p>
            <a:r>
              <a:rPr lang="zh-CN" altLang="en-US" sz="4400">
                <a:ln w="22225">
                  <a:solidFill>
                    <a:schemeClr val="accent2"/>
                  </a:solidFill>
                  <a:prstDash val="solid"/>
                </a:ln>
                <a:solidFill>
                  <a:schemeClr val="accent2">
                    <a:lumMod val="40000"/>
                    <a:lumOff val="60000"/>
                  </a:schemeClr>
                </a:solidFill>
                <a:effectLst/>
              </a:rPr>
              <a:t> </a:t>
            </a:r>
            <a:r>
              <a:rPr lang="zh-CN" altLang="en-US" sz="4400">
                <a:ln w="22225">
                  <a:solidFill>
                    <a:schemeClr val="accent2"/>
                  </a:solidFill>
                  <a:prstDash val="solid"/>
                </a:ln>
                <a:solidFill>
                  <a:schemeClr val="accent2">
                    <a:lumMod val="40000"/>
                    <a:lumOff val="60000"/>
                  </a:schemeClr>
                </a:solidFill>
                <a:effectLst/>
                <a:sym typeface="+mn-ea"/>
              </a:rPr>
              <a:t>六大语病类型</a:t>
            </a:r>
          </a:p>
        </p:txBody>
      </p:sp>
      <p:sp>
        <p:nvSpPr>
          <p:cNvPr id="2" name="文本框 1"/>
          <p:cNvSpPr txBox="1"/>
          <p:nvPr/>
        </p:nvSpPr>
        <p:spPr>
          <a:xfrm>
            <a:off x="1899920" y="2388870"/>
            <a:ext cx="2540000" cy="645160"/>
          </a:xfrm>
          <a:prstGeom prst="rect">
            <a:avLst/>
          </a:prstGeom>
          <a:noFill/>
        </p:spPr>
        <p:txBody>
          <a:bodyPr wrap="square" rtlCol="0" anchor="t">
            <a:spAutoFit/>
            <a:scene3d>
              <a:camera prst="orthographicFront"/>
              <a:lightRig rig="threePt" dir="t"/>
            </a:scene3d>
          </a:bodyPr>
          <a:lstStyle/>
          <a:p>
            <a:r>
              <a:rPr lang="zh-CN" altLang="en-US" sz="3600" b="1">
                <a:solidFill>
                  <a:schemeClr val="tx1"/>
                </a:solidFill>
                <a:effectLst>
                  <a:outerShdw blurRad="38100" dist="19050" dir="2700000" algn="tl" rotWithShape="0">
                    <a:schemeClr val="dk1">
                      <a:alpha val="40000"/>
                    </a:schemeClr>
                  </a:outerShdw>
                </a:effectLst>
              </a:rPr>
              <a:t>语序不当</a:t>
            </a:r>
          </a:p>
        </p:txBody>
      </p:sp>
      <p:sp>
        <p:nvSpPr>
          <p:cNvPr id="3" name="文本框 2"/>
          <p:cNvSpPr txBox="1"/>
          <p:nvPr/>
        </p:nvSpPr>
        <p:spPr>
          <a:xfrm>
            <a:off x="1681480" y="3136900"/>
            <a:ext cx="2540000" cy="645160"/>
          </a:xfrm>
          <a:prstGeom prst="rect">
            <a:avLst/>
          </a:prstGeom>
          <a:noFill/>
        </p:spPr>
        <p:txBody>
          <a:bodyPr wrap="square" rtlCol="0" anchor="t">
            <a:spAutoFit/>
            <a:scene3d>
              <a:camera prst="orthographicFront"/>
              <a:lightRig rig="threePt" dir="t"/>
            </a:scene3d>
          </a:bodyPr>
          <a:lstStyle/>
          <a:p>
            <a:r>
              <a:rPr lang="zh-CN" altLang="en-US" sz="3600" b="1">
                <a:solidFill>
                  <a:schemeClr val="tx1"/>
                </a:solidFill>
                <a:effectLst>
                  <a:outerShdw blurRad="38100" dist="19050" dir="2700000" algn="tl" rotWithShape="0">
                    <a:schemeClr val="dk1">
                      <a:alpha val="40000"/>
                    </a:schemeClr>
                  </a:outerShdw>
                </a:effectLst>
              </a:rPr>
              <a:t> 搭配不当</a:t>
            </a:r>
          </a:p>
        </p:txBody>
      </p:sp>
      <p:sp>
        <p:nvSpPr>
          <p:cNvPr id="4" name="文本框 3"/>
          <p:cNvSpPr txBox="1"/>
          <p:nvPr/>
        </p:nvSpPr>
        <p:spPr>
          <a:xfrm>
            <a:off x="1935480" y="3891915"/>
            <a:ext cx="4064635" cy="645160"/>
          </a:xfrm>
          <a:prstGeom prst="rect">
            <a:avLst/>
          </a:prstGeom>
          <a:noFill/>
        </p:spPr>
        <p:txBody>
          <a:bodyPr wrap="square" rtlCol="0" anchor="t">
            <a:spAutoFit/>
            <a:scene3d>
              <a:camera prst="orthographicFront"/>
              <a:lightRig rig="threePt" dir="t"/>
            </a:scene3d>
          </a:bodyPr>
          <a:lstStyle/>
          <a:p>
            <a:r>
              <a:rPr lang="zh-CN" altLang="en-US" sz="3600" b="1">
                <a:solidFill>
                  <a:schemeClr val="tx1"/>
                </a:solidFill>
                <a:effectLst>
                  <a:outerShdw blurRad="38100" dist="19050" dir="2700000" algn="tl" rotWithShape="0">
                    <a:schemeClr val="dk1">
                      <a:alpha val="40000"/>
                    </a:schemeClr>
                  </a:outerShdw>
                </a:effectLst>
              </a:rPr>
              <a:t>成分残缺或赘余</a:t>
            </a:r>
          </a:p>
        </p:txBody>
      </p:sp>
      <p:sp>
        <p:nvSpPr>
          <p:cNvPr id="11" name="文本框 10"/>
          <p:cNvSpPr txBox="1"/>
          <p:nvPr/>
        </p:nvSpPr>
        <p:spPr>
          <a:xfrm>
            <a:off x="6745605" y="2388870"/>
            <a:ext cx="2540000" cy="645160"/>
          </a:xfrm>
          <a:prstGeom prst="rect">
            <a:avLst/>
          </a:prstGeom>
          <a:noFill/>
        </p:spPr>
        <p:txBody>
          <a:bodyPr wrap="square" rtlCol="0" anchor="t">
            <a:spAutoFit/>
            <a:scene3d>
              <a:camera prst="orthographicFront"/>
              <a:lightRig rig="threePt" dir="t"/>
            </a:scene3d>
          </a:bodyPr>
          <a:lstStyle/>
          <a:p>
            <a:r>
              <a:rPr lang="zh-CN" altLang="en-US" sz="3600" b="1">
                <a:solidFill>
                  <a:schemeClr val="tx1"/>
                </a:solidFill>
                <a:effectLst>
                  <a:outerShdw blurRad="38100" dist="19050" dir="2700000" algn="tl" rotWithShape="0">
                    <a:schemeClr val="dk1">
                      <a:alpha val="40000"/>
                    </a:schemeClr>
                  </a:outerShdw>
                </a:effectLst>
              </a:rPr>
              <a:t> 结构混乱</a:t>
            </a:r>
          </a:p>
        </p:txBody>
      </p:sp>
      <p:sp>
        <p:nvSpPr>
          <p:cNvPr id="12" name="文本框 11"/>
          <p:cNvSpPr txBox="1"/>
          <p:nvPr/>
        </p:nvSpPr>
        <p:spPr>
          <a:xfrm>
            <a:off x="6748145" y="3891915"/>
            <a:ext cx="2540000" cy="645160"/>
          </a:xfrm>
          <a:prstGeom prst="rect">
            <a:avLst/>
          </a:prstGeom>
          <a:noFill/>
        </p:spPr>
        <p:txBody>
          <a:bodyPr wrap="square" rtlCol="0" anchor="t">
            <a:spAutoFit/>
            <a:scene3d>
              <a:camera prst="orthographicFront"/>
              <a:lightRig rig="threePt" dir="t"/>
            </a:scene3d>
          </a:bodyPr>
          <a:lstStyle/>
          <a:p>
            <a:r>
              <a:rPr lang="zh-CN" altLang="en-US" sz="3600" b="1">
                <a:solidFill>
                  <a:schemeClr val="tx1"/>
                </a:solidFill>
                <a:effectLst>
                  <a:outerShdw blurRad="38100" dist="19050" dir="2700000" algn="tl" rotWithShape="0">
                    <a:schemeClr val="dk1">
                      <a:alpha val="40000"/>
                    </a:schemeClr>
                  </a:outerShdw>
                </a:effectLst>
              </a:rPr>
              <a:t> 表意不明</a:t>
            </a:r>
          </a:p>
        </p:txBody>
      </p:sp>
      <p:sp>
        <p:nvSpPr>
          <p:cNvPr id="13" name="文本框 12"/>
          <p:cNvSpPr txBox="1"/>
          <p:nvPr/>
        </p:nvSpPr>
        <p:spPr>
          <a:xfrm>
            <a:off x="6915785" y="3137535"/>
            <a:ext cx="2540000" cy="645160"/>
          </a:xfrm>
          <a:prstGeom prst="rect">
            <a:avLst/>
          </a:prstGeom>
          <a:noFill/>
        </p:spPr>
        <p:txBody>
          <a:bodyPr wrap="square" rtlCol="0" anchor="t">
            <a:spAutoFit/>
            <a:scene3d>
              <a:camera prst="orthographicFront"/>
              <a:lightRig rig="threePt" dir="t"/>
            </a:scene3d>
          </a:bodyPr>
          <a:lstStyle/>
          <a:p>
            <a:r>
              <a:rPr lang="zh-CN" altLang="en-US" sz="3600" b="1">
                <a:solidFill>
                  <a:schemeClr val="tx1"/>
                </a:solidFill>
                <a:effectLst>
                  <a:outerShdw blurRad="38100" dist="19050" dir="2700000" algn="tl" rotWithShape="0">
                    <a:schemeClr val="dk1">
                      <a:alpha val="40000"/>
                    </a:schemeClr>
                  </a:outerShdw>
                </a:effectLst>
              </a:rPr>
              <a:t>不合逻辑</a:t>
            </a:r>
          </a:p>
        </p:txBody>
      </p:sp>
      <p:sp>
        <p:nvSpPr>
          <p:cNvPr id="14" name="文本框 13"/>
          <p:cNvSpPr txBox="1"/>
          <p:nvPr/>
        </p:nvSpPr>
        <p:spPr>
          <a:xfrm>
            <a:off x="1270635" y="5034280"/>
            <a:ext cx="9493885" cy="645160"/>
          </a:xfrm>
          <a:prstGeom prst="rect">
            <a:avLst/>
          </a:prstGeom>
          <a:solidFill>
            <a:schemeClr val="accent6">
              <a:lumMod val="40000"/>
              <a:lumOff val="60000"/>
              <a:alpha val="75000"/>
            </a:schemeClr>
          </a:solidFill>
        </p:spPr>
        <p:txBody>
          <a:bodyPr wrap="square" rtlCol="0" anchor="t">
            <a:spAutoFit/>
          </a:bodyPr>
          <a:lstStyle/>
          <a:p>
            <a:r>
              <a:rPr lang="en-US" altLang="zh-CN" sz="3600" b="1">
                <a:solidFill>
                  <a:srgbClr val="FF0000"/>
                </a:solidFill>
                <a:sym typeface="+mn-ea"/>
              </a:rPr>
              <a:t>         </a:t>
            </a:r>
            <a:r>
              <a:rPr lang="zh-CN" altLang="en-US" sz="3600" b="1">
                <a:solidFill>
                  <a:srgbClr val="FF0000"/>
                </a:solidFill>
                <a:sym typeface="+mn-ea"/>
              </a:rPr>
              <a:t>病句考查更注重实战性。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888673" y="796196"/>
            <a:ext cx="2808312" cy="706755"/>
          </a:xfrm>
          <a:prstGeom prst="rect">
            <a:avLst/>
          </a:prstGeom>
          <a:noFill/>
        </p:spPr>
        <p:txBody>
          <a:bodyPr wrap="square" rtlCol="0">
            <a:spAutoFit/>
          </a:bodyPr>
          <a:lstStyle/>
          <a:p>
            <a:r>
              <a:rPr lang="en-US" altLang="zh-CN" sz="4000" b="1" smtClean="0">
                <a:solidFill>
                  <a:srgbClr val="C00000"/>
                </a:solidFill>
              </a:rPr>
              <a:t>[</a:t>
            </a:r>
            <a:r>
              <a:rPr lang="zh-CN" altLang="en-US" sz="4000" b="1" smtClean="0">
                <a:solidFill>
                  <a:srgbClr val="C00000"/>
                </a:solidFill>
              </a:rPr>
              <a:t>应用体验</a:t>
            </a:r>
            <a:r>
              <a:rPr lang="en-US" altLang="zh-CN" sz="4000" b="1" smtClean="0">
                <a:solidFill>
                  <a:srgbClr val="C00000"/>
                </a:solidFill>
              </a:rPr>
              <a:t>]</a:t>
            </a:r>
          </a:p>
        </p:txBody>
      </p:sp>
      <p:sp>
        <p:nvSpPr>
          <p:cNvPr id="5" name="TextBox 4"/>
          <p:cNvSpPr txBox="1"/>
          <p:nvPr/>
        </p:nvSpPr>
        <p:spPr>
          <a:xfrm>
            <a:off x="1732280" y="1914525"/>
            <a:ext cx="9964420" cy="1822450"/>
          </a:xfrm>
          <a:prstGeom prst="rect">
            <a:avLst/>
          </a:prstGeom>
          <a:noFill/>
        </p:spPr>
        <p:txBody>
          <a:bodyPr wrap="square" rtlCol="0">
            <a:spAutoFit/>
          </a:bodyPr>
          <a:lstStyle/>
          <a:p>
            <a:pPr>
              <a:lnSpc>
                <a:spcPts val="4500"/>
              </a:lnSpc>
            </a:pPr>
            <a:r>
              <a:rPr lang="en-US" altLang="zh-CN" sz="3200" b="1" smtClean="0"/>
              <a:t>1</a:t>
            </a:r>
            <a:r>
              <a:rPr lang="zh-CN" altLang="en-US" sz="3200" b="1" smtClean="0"/>
              <a:t>、在当前党的群众路线教育实践活动中，无论是普通党员还是领导干部，也必须把“枫桥经验”坚持好、发展好，把党的群众路线坚持好、贯彻好。</a:t>
            </a:r>
          </a:p>
        </p:txBody>
      </p:sp>
      <p:sp>
        <p:nvSpPr>
          <p:cNvPr id="9" name="矩形 8"/>
          <p:cNvSpPr/>
          <p:nvPr/>
        </p:nvSpPr>
        <p:spPr>
          <a:xfrm>
            <a:off x="1849755" y="4115435"/>
            <a:ext cx="3789680" cy="1076325"/>
          </a:xfrm>
          <a:prstGeom prst="rect">
            <a:avLst/>
          </a:prstGeom>
        </p:spPr>
        <p:txBody>
          <a:bodyPr wrap="square">
            <a:spAutoFit/>
          </a:bodyPr>
          <a:lstStyle/>
          <a:p>
            <a:r>
              <a:rPr lang="zh-CN" altLang="zh-CN" sz="3200" b="1" smtClean="0">
                <a:solidFill>
                  <a:srgbClr val="C00000"/>
                </a:solidFill>
              </a:rPr>
              <a:t>搭配不当：</a:t>
            </a:r>
          </a:p>
          <a:p>
            <a:r>
              <a:rPr lang="zh-CN" altLang="zh-CN" sz="3200" b="1" smtClean="0">
                <a:solidFill>
                  <a:srgbClr val="C00000"/>
                </a:solidFill>
              </a:rPr>
              <a:t>无论</a:t>
            </a:r>
            <a:r>
              <a:rPr lang="en-US" altLang="zh-CN" sz="3200" b="1" smtClean="0">
                <a:solidFill>
                  <a:srgbClr val="C00000"/>
                </a:solidFill>
              </a:rPr>
              <a:t>……</a:t>
            </a:r>
            <a:r>
              <a:rPr lang="zh-CN" altLang="zh-CN" sz="3200" b="1" smtClean="0">
                <a:solidFill>
                  <a:srgbClr val="C00000"/>
                </a:solidFill>
              </a:rPr>
              <a:t>都</a:t>
            </a:r>
            <a:r>
              <a:rPr lang="en-US" altLang="zh-CN" sz="3200" b="1" smtClean="0">
                <a:solidFill>
                  <a:srgbClr val="C0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947093" y="862236"/>
            <a:ext cx="2808312" cy="706755"/>
          </a:xfrm>
          <a:prstGeom prst="rect">
            <a:avLst/>
          </a:prstGeom>
          <a:noFill/>
        </p:spPr>
        <p:txBody>
          <a:bodyPr wrap="square" rtlCol="0">
            <a:spAutoFit/>
          </a:bodyPr>
          <a:lstStyle/>
          <a:p>
            <a:r>
              <a:rPr lang="en-US" altLang="zh-CN" sz="4000" b="1" smtClean="0">
                <a:solidFill>
                  <a:srgbClr val="C00000"/>
                </a:solidFill>
              </a:rPr>
              <a:t>[</a:t>
            </a:r>
            <a:r>
              <a:rPr lang="zh-CN" altLang="en-US" sz="4000" b="1" smtClean="0">
                <a:solidFill>
                  <a:srgbClr val="C00000"/>
                </a:solidFill>
              </a:rPr>
              <a:t>应用体验</a:t>
            </a:r>
            <a:r>
              <a:rPr lang="en-US" altLang="zh-CN" sz="4000" b="1" smtClean="0">
                <a:solidFill>
                  <a:srgbClr val="C00000"/>
                </a:solidFill>
              </a:rPr>
              <a:t>]</a:t>
            </a:r>
          </a:p>
        </p:txBody>
      </p:sp>
      <p:sp>
        <p:nvSpPr>
          <p:cNvPr id="4" name="矩形 3"/>
          <p:cNvSpPr/>
          <p:nvPr/>
        </p:nvSpPr>
        <p:spPr>
          <a:xfrm>
            <a:off x="1811020" y="1812925"/>
            <a:ext cx="9925050" cy="1822450"/>
          </a:xfrm>
          <a:prstGeom prst="rect">
            <a:avLst/>
          </a:prstGeom>
        </p:spPr>
        <p:txBody>
          <a:bodyPr wrap="square">
            <a:spAutoFit/>
          </a:bodyPr>
          <a:lstStyle/>
          <a:p>
            <a:pPr>
              <a:lnSpc>
                <a:spcPts val="4500"/>
              </a:lnSpc>
            </a:pPr>
            <a:r>
              <a:rPr lang="en-US" altLang="zh-CN" sz="3200" b="1" smtClean="0"/>
              <a:t>2</a:t>
            </a:r>
            <a:r>
              <a:rPr lang="zh-CN" altLang="en-US" sz="3200" b="1" smtClean="0"/>
              <a:t>、</a:t>
            </a:r>
            <a:r>
              <a:rPr lang="zh-CN" altLang="zh-CN" sz="3200" b="1" smtClean="0"/>
              <a:t>作为一个全新的、相对成熟的行业，不仅电子商务在一定程度上改变了人类的生活方式，也冲击了历史悠久的传统商业模式。</a:t>
            </a:r>
          </a:p>
        </p:txBody>
      </p:sp>
      <p:sp>
        <p:nvSpPr>
          <p:cNvPr id="5" name="矩形 4"/>
          <p:cNvSpPr/>
          <p:nvPr/>
        </p:nvSpPr>
        <p:spPr>
          <a:xfrm>
            <a:off x="1961560" y="4119870"/>
            <a:ext cx="8004810" cy="1076325"/>
          </a:xfrm>
          <a:prstGeom prst="rect">
            <a:avLst/>
          </a:prstGeom>
        </p:spPr>
        <p:txBody>
          <a:bodyPr wrap="none">
            <a:spAutoFit/>
          </a:bodyPr>
          <a:lstStyle/>
          <a:p>
            <a:pPr algn="l"/>
            <a:r>
              <a:rPr lang="zh-CN" altLang="en-US" sz="3200" b="1" smtClean="0">
                <a:solidFill>
                  <a:srgbClr val="C00000"/>
                </a:solidFill>
                <a:sym typeface="+mn-ea"/>
              </a:rPr>
              <a:t>（主语）语序不当：</a:t>
            </a:r>
            <a:endParaRPr lang="zh-CN" altLang="en-US" sz="3200" b="1" smtClean="0">
              <a:solidFill>
                <a:srgbClr val="C00000"/>
              </a:solidFill>
            </a:endParaRPr>
          </a:p>
          <a:p>
            <a:pPr algn="l"/>
            <a:r>
              <a:rPr lang="en-US" altLang="zh-CN" sz="3200" b="1" smtClean="0">
                <a:solidFill>
                  <a:srgbClr val="C00000"/>
                </a:solidFill>
              </a:rPr>
              <a:t>“</a:t>
            </a:r>
            <a:r>
              <a:rPr lang="zh-CN" altLang="zh-CN" sz="3200" b="1" smtClean="0">
                <a:solidFill>
                  <a:srgbClr val="C00000"/>
                </a:solidFill>
              </a:rPr>
              <a:t>不仅</a:t>
            </a:r>
            <a:r>
              <a:rPr lang="en-US" altLang="zh-CN" sz="3200" b="1" smtClean="0">
                <a:solidFill>
                  <a:srgbClr val="C00000"/>
                </a:solidFill>
              </a:rPr>
              <a:t>/</a:t>
            </a:r>
            <a:r>
              <a:rPr lang="zh-CN" altLang="zh-CN" sz="3200" b="1" smtClean="0">
                <a:solidFill>
                  <a:srgbClr val="C00000"/>
                </a:solidFill>
              </a:rPr>
              <a:t>也</a:t>
            </a:r>
            <a:r>
              <a:rPr lang="en-US" altLang="zh-CN" sz="3200" b="1" smtClean="0">
                <a:solidFill>
                  <a:srgbClr val="C00000"/>
                </a:solidFill>
              </a:rPr>
              <a:t>”</a:t>
            </a:r>
            <a:r>
              <a:rPr lang="zh-CN" altLang="zh-CN" sz="3200" b="1" smtClean="0">
                <a:solidFill>
                  <a:srgbClr val="C00000"/>
                </a:solidFill>
              </a:rPr>
              <a:t>引导的分句的主语都是</a:t>
            </a:r>
            <a:r>
              <a:rPr lang="en-US" altLang="zh-CN" sz="3200" b="1" smtClean="0">
                <a:solidFill>
                  <a:srgbClr val="C00000"/>
                </a:solidFill>
              </a:rPr>
              <a:t>“</a:t>
            </a:r>
            <a:r>
              <a:rPr lang="zh-CN" altLang="zh-CN" sz="3200" b="1" smtClean="0">
                <a:solidFill>
                  <a:srgbClr val="C00000"/>
                </a:solidFill>
              </a:rPr>
              <a:t>电子商务</a:t>
            </a:r>
            <a:r>
              <a:rPr lang="en-US" altLang="zh-CN" sz="3200" b="1" smtClean="0">
                <a:solidFill>
                  <a:srgbClr val="C0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932488" y="997491"/>
            <a:ext cx="2808312" cy="706755"/>
          </a:xfrm>
          <a:prstGeom prst="rect">
            <a:avLst/>
          </a:prstGeom>
          <a:noFill/>
        </p:spPr>
        <p:txBody>
          <a:bodyPr wrap="square" rtlCol="0">
            <a:spAutoFit/>
          </a:bodyPr>
          <a:lstStyle/>
          <a:p>
            <a:r>
              <a:rPr lang="en-US" altLang="zh-CN" sz="4000" b="1" smtClean="0">
                <a:solidFill>
                  <a:srgbClr val="C00000"/>
                </a:solidFill>
              </a:rPr>
              <a:t>[</a:t>
            </a:r>
            <a:r>
              <a:rPr lang="zh-CN" altLang="en-US" sz="4000" b="1" smtClean="0">
                <a:solidFill>
                  <a:srgbClr val="C00000"/>
                </a:solidFill>
              </a:rPr>
              <a:t>应用体验</a:t>
            </a:r>
            <a:r>
              <a:rPr lang="en-US" altLang="zh-CN" sz="4000" b="1" smtClean="0">
                <a:solidFill>
                  <a:srgbClr val="C00000"/>
                </a:solidFill>
              </a:rPr>
              <a:t>]</a:t>
            </a:r>
          </a:p>
        </p:txBody>
      </p:sp>
      <p:sp>
        <p:nvSpPr>
          <p:cNvPr id="4" name="矩形 3"/>
          <p:cNvSpPr/>
          <p:nvPr/>
        </p:nvSpPr>
        <p:spPr>
          <a:xfrm>
            <a:off x="1736269" y="2422029"/>
            <a:ext cx="8963025" cy="583565"/>
          </a:xfrm>
          <a:prstGeom prst="rect">
            <a:avLst/>
          </a:prstGeom>
        </p:spPr>
        <p:txBody>
          <a:bodyPr wrap="none">
            <a:spAutoFit/>
          </a:bodyPr>
          <a:lstStyle/>
          <a:p>
            <a:r>
              <a:rPr lang="en-US" altLang="zh-CN" sz="3200" b="1" smtClean="0"/>
              <a:t>3</a:t>
            </a:r>
            <a:r>
              <a:rPr lang="zh-CN" altLang="en-US" sz="3200" b="1" smtClean="0"/>
              <a:t>、</a:t>
            </a:r>
            <a:r>
              <a:rPr lang="zh-CN" altLang="zh-CN" sz="3200" b="1" smtClean="0"/>
              <a:t>由于我对学科有偏重，因而对数学不感兴趣。</a:t>
            </a:r>
          </a:p>
        </p:txBody>
      </p:sp>
      <p:sp>
        <p:nvSpPr>
          <p:cNvPr id="5" name="矩形 4"/>
          <p:cNvSpPr/>
          <p:nvPr/>
        </p:nvSpPr>
        <p:spPr>
          <a:xfrm>
            <a:off x="2492018" y="3646165"/>
            <a:ext cx="2632710" cy="1076325"/>
          </a:xfrm>
          <a:prstGeom prst="rect">
            <a:avLst/>
          </a:prstGeom>
        </p:spPr>
        <p:txBody>
          <a:bodyPr wrap="none">
            <a:spAutoFit/>
          </a:bodyPr>
          <a:lstStyle/>
          <a:p>
            <a:pPr algn="l"/>
            <a:r>
              <a:rPr lang="zh-CN" altLang="en-US" sz="3200" b="1" smtClean="0">
                <a:solidFill>
                  <a:srgbClr val="C00000"/>
                </a:solidFill>
                <a:sym typeface="+mn-ea"/>
              </a:rPr>
              <a:t>滥用关联词：</a:t>
            </a:r>
          </a:p>
          <a:p>
            <a:pPr algn="l"/>
            <a:r>
              <a:rPr lang="zh-CN" altLang="zh-CN" sz="3200" b="1" smtClean="0">
                <a:solidFill>
                  <a:srgbClr val="C00000"/>
                </a:solidFill>
              </a:rPr>
              <a:t>强加因果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TextBox 1"/>
          <p:cNvSpPr txBox="1"/>
          <p:nvPr/>
        </p:nvSpPr>
        <p:spPr>
          <a:xfrm>
            <a:off x="4520565" y="1517015"/>
            <a:ext cx="3027680" cy="70675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zh-CN" altLang="en-US" sz="4000" b="1" smtClean="0">
                <a:solidFill>
                  <a:srgbClr val="C00000"/>
                </a:solidFill>
                <a:sym typeface="+mn-ea"/>
              </a:rPr>
              <a:t>看关联词语</a:t>
            </a:r>
            <a:endParaRPr lang="en-US" altLang="zh-CN" sz="4000" b="1" smtClean="0">
              <a:solidFill>
                <a:srgbClr val="C00000"/>
              </a:solidFill>
            </a:endParaRPr>
          </a:p>
        </p:txBody>
      </p:sp>
      <p:sp>
        <p:nvSpPr>
          <p:cNvPr id="7" name="文本框 6"/>
          <p:cNvSpPr txBox="1"/>
          <p:nvPr/>
        </p:nvSpPr>
        <p:spPr>
          <a:xfrm>
            <a:off x="1150620" y="2874645"/>
            <a:ext cx="1808480" cy="583565"/>
          </a:xfrm>
          <a:prstGeom prst="rect">
            <a:avLst/>
          </a:prstGeom>
          <a:noFill/>
        </p:spPr>
        <p:txBody>
          <a:bodyPr wrap="none" rtlCol="0" anchor="t">
            <a:spAutoFit/>
          </a:bodyPr>
          <a:lstStyle/>
          <a:p>
            <a:r>
              <a:rPr lang="zh-CN" altLang="en-US" sz="3200" b="1" smtClean="0">
                <a:solidFill>
                  <a:srgbClr val="C00000"/>
                </a:solidFill>
                <a:sym typeface="+mn-ea"/>
              </a:rPr>
              <a:t>搭配不当</a:t>
            </a:r>
          </a:p>
        </p:txBody>
      </p:sp>
      <p:sp>
        <p:nvSpPr>
          <p:cNvPr id="8" name="文本框 7"/>
          <p:cNvSpPr txBox="1"/>
          <p:nvPr/>
        </p:nvSpPr>
        <p:spPr>
          <a:xfrm>
            <a:off x="4644390" y="4308475"/>
            <a:ext cx="4246880" cy="583565"/>
          </a:xfrm>
          <a:prstGeom prst="rect">
            <a:avLst/>
          </a:prstGeom>
          <a:noFill/>
        </p:spPr>
        <p:txBody>
          <a:bodyPr wrap="none" rtlCol="0" anchor="t">
            <a:spAutoFit/>
          </a:bodyPr>
          <a:lstStyle/>
          <a:p>
            <a:r>
              <a:rPr lang="zh-CN" altLang="en-US" sz="3200" b="1" smtClean="0">
                <a:solidFill>
                  <a:srgbClr val="C00000"/>
                </a:solidFill>
                <a:sym typeface="+mn-ea"/>
              </a:rPr>
              <a:t>语序不当（主语位置）</a:t>
            </a:r>
          </a:p>
        </p:txBody>
      </p:sp>
      <p:sp>
        <p:nvSpPr>
          <p:cNvPr id="10" name="文本框 9"/>
          <p:cNvSpPr txBox="1"/>
          <p:nvPr/>
        </p:nvSpPr>
        <p:spPr>
          <a:xfrm>
            <a:off x="8947150" y="3458210"/>
            <a:ext cx="1808480" cy="583565"/>
          </a:xfrm>
          <a:prstGeom prst="rect">
            <a:avLst/>
          </a:prstGeom>
          <a:noFill/>
        </p:spPr>
        <p:txBody>
          <a:bodyPr wrap="none" rtlCol="0" anchor="t">
            <a:spAutoFit/>
          </a:bodyPr>
          <a:lstStyle/>
          <a:p>
            <a:r>
              <a:rPr lang="zh-CN" altLang="en-US" sz="3200" b="1" smtClean="0">
                <a:solidFill>
                  <a:srgbClr val="C00000"/>
                </a:solidFill>
                <a:sym typeface="+mn-ea"/>
              </a:rPr>
              <a:t>不合逻辑</a:t>
            </a:r>
          </a:p>
        </p:txBody>
      </p:sp>
      <p:sp>
        <p:nvSpPr>
          <p:cNvPr id="2" name="文本框 1"/>
          <p:cNvSpPr txBox="1"/>
          <p:nvPr/>
        </p:nvSpPr>
        <p:spPr>
          <a:xfrm>
            <a:off x="1218565" y="5362575"/>
            <a:ext cx="2214880" cy="583565"/>
          </a:xfrm>
          <a:prstGeom prst="rect">
            <a:avLst/>
          </a:prstGeom>
          <a:noFill/>
        </p:spPr>
        <p:txBody>
          <a:bodyPr wrap="none" rtlCol="0" anchor="t">
            <a:spAutoFit/>
          </a:bodyPr>
          <a:lstStyle/>
          <a:p>
            <a:r>
              <a:rPr lang="zh-CN" altLang="en-US" sz="3200" b="1" smtClean="0">
                <a:solidFill>
                  <a:srgbClr val="C00000"/>
                </a:solidFill>
                <a:sym typeface="+mn-ea"/>
              </a:rPr>
              <a:t>滥用关联词</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1"/>
                                          </p:val>
                                        </p:tav>
                                        <p:tav tm="100000">
                                          <p:val>
                                            <p:strVal val="#ppt_x"/>
                                          </p:val>
                                        </p:tav>
                                      </p:tavLst>
                                    </p:anim>
                                    <p:anim calcmode="lin" valueType="num">
                                      <p:cBhvr>
                                        <p:cTn id="9"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1832784" y="908641"/>
            <a:ext cx="4968552" cy="706755"/>
          </a:xfrm>
          <a:prstGeom prst="rect">
            <a:avLst/>
          </a:prstGeom>
          <a:noFill/>
        </p:spPr>
        <p:txBody>
          <a:bodyPr wrap="square" rtlCol="0">
            <a:spAutoFit/>
          </a:bodyPr>
          <a:lstStyle/>
          <a:p>
            <a:r>
              <a:rPr lang="zh-CN" altLang="en-US" sz="4000" b="1" smtClean="0">
                <a:solidFill>
                  <a:srgbClr val="C00000"/>
                </a:solidFill>
              </a:rPr>
              <a:t>看数量短语</a:t>
            </a:r>
          </a:p>
        </p:txBody>
      </p:sp>
      <p:sp>
        <p:nvSpPr>
          <p:cNvPr id="5" name="太阳形 4"/>
          <p:cNvSpPr/>
          <p:nvPr/>
        </p:nvSpPr>
        <p:spPr>
          <a:xfrm>
            <a:off x="716464" y="973867"/>
            <a:ext cx="576064" cy="576064"/>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矩形 6"/>
          <p:cNvSpPr/>
          <p:nvPr/>
        </p:nvSpPr>
        <p:spPr>
          <a:xfrm>
            <a:off x="1832402" y="2000652"/>
            <a:ext cx="7532370" cy="583565"/>
          </a:xfrm>
          <a:prstGeom prst="rect">
            <a:avLst/>
          </a:prstGeom>
        </p:spPr>
        <p:txBody>
          <a:bodyPr wrap="none">
            <a:spAutoFit/>
          </a:bodyPr>
          <a:lstStyle/>
          <a:p>
            <a:r>
              <a:rPr lang="zh-CN" altLang="zh-CN" sz="3200" b="1" smtClean="0"/>
              <a:t>几个办公室的老师都在篮球场上打篮球。</a:t>
            </a:r>
          </a:p>
        </p:txBody>
      </p:sp>
      <p:sp>
        <p:nvSpPr>
          <p:cNvPr id="8" name="矩形 7"/>
          <p:cNvSpPr/>
          <p:nvPr/>
        </p:nvSpPr>
        <p:spPr>
          <a:xfrm>
            <a:off x="1832610" y="3792855"/>
            <a:ext cx="9716770" cy="583565"/>
          </a:xfrm>
          <a:prstGeom prst="rect">
            <a:avLst/>
          </a:prstGeom>
        </p:spPr>
        <p:txBody>
          <a:bodyPr wrap="square">
            <a:spAutoFit/>
          </a:bodyPr>
          <a:lstStyle/>
          <a:p>
            <a:r>
              <a:rPr lang="zh-CN" altLang="zh-CN" sz="3200" b="1" smtClean="0"/>
              <a:t>一位优秀的有</a:t>
            </a:r>
            <a:r>
              <a:rPr lang="en-US" altLang="zh-CN" sz="3200" b="1" smtClean="0"/>
              <a:t>20</a:t>
            </a:r>
            <a:r>
              <a:rPr lang="zh-CN" altLang="zh-CN" sz="3200" b="1" smtClean="0"/>
              <a:t>多年教学经验的国家队的篮球女教练。</a:t>
            </a:r>
          </a:p>
        </p:txBody>
      </p:sp>
      <p:sp>
        <p:nvSpPr>
          <p:cNvPr id="10" name="矩形 9"/>
          <p:cNvSpPr/>
          <p:nvPr/>
        </p:nvSpPr>
        <p:spPr>
          <a:xfrm>
            <a:off x="8656305" y="2782838"/>
            <a:ext cx="2652395" cy="583565"/>
          </a:xfrm>
          <a:prstGeom prst="rect">
            <a:avLst/>
          </a:prstGeom>
        </p:spPr>
        <p:txBody>
          <a:bodyPr wrap="none">
            <a:spAutoFit/>
          </a:bodyPr>
          <a:lstStyle/>
          <a:p>
            <a:r>
              <a:rPr lang="en-US" altLang="zh-CN" sz="3200" b="1" smtClean="0">
                <a:solidFill>
                  <a:srgbClr val="FF0000"/>
                </a:solidFill>
              </a:rPr>
              <a:t>----------</a:t>
            </a:r>
            <a:r>
              <a:rPr lang="zh-CN" altLang="en-US" sz="3200" b="1" smtClean="0">
                <a:solidFill>
                  <a:srgbClr val="FF0000"/>
                </a:solidFill>
              </a:rPr>
              <a:t>有</a:t>
            </a:r>
            <a:r>
              <a:rPr lang="zh-CN" altLang="zh-CN" sz="3200" b="1" smtClean="0">
                <a:solidFill>
                  <a:srgbClr val="FF0000"/>
                </a:solidFill>
              </a:rPr>
              <a:t>歧义</a:t>
            </a:r>
          </a:p>
        </p:txBody>
      </p:sp>
      <p:sp>
        <p:nvSpPr>
          <p:cNvPr id="11" name="矩形 10">
            <a:hlinkClick action="ppaction://hlinkshowjump?jump=nextslide"/>
          </p:cNvPr>
          <p:cNvSpPr/>
          <p:nvPr/>
        </p:nvSpPr>
        <p:spPr>
          <a:xfrm>
            <a:off x="8656305" y="4692109"/>
            <a:ext cx="3060700" cy="583565"/>
          </a:xfrm>
          <a:prstGeom prst="rect">
            <a:avLst/>
          </a:prstGeom>
        </p:spPr>
        <p:txBody>
          <a:bodyPr wrap="none">
            <a:spAutoFit/>
          </a:bodyPr>
          <a:lstStyle/>
          <a:p>
            <a:r>
              <a:rPr lang="en-US" altLang="zh-CN" sz="3200" b="1" smtClean="0">
                <a:solidFill>
                  <a:srgbClr val="FF0000"/>
                </a:solidFill>
              </a:rPr>
              <a:t>----------</a:t>
            </a:r>
            <a:r>
              <a:rPr lang="zh-CN" altLang="zh-CN" sz="3200" b="1" smtClean="0">
                <a:solidFill>
                  <a:srgbClr val="FF0000"/>
                </a:solidFill>
              </a:rPr>
              <a:t>语序不当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0" grpId="0"/>
      <p:bldP spid="11"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0510" y="1894205"/>
            <a:ext cx="11650980" cy="645160"/>
          </a:xfrm>
          <a:prstGeom prst="rect">
            <a:avLst/>
          </a:prstGeom>
          <a:noFill/>
        </p:spPr>
        <p:txBody>
          <a:bodyPr wrap="square" rtlCol="0">
            <a:spAutoFit/>
          </a:bodyPr>
          <a:lstStyle/>
          <a:p>
            <a:r>
              <a:rPr lang="zh-CN" altLang="zh-CN" sz="3600"/>
              <a:t>英泰艺术班九年前的一楼那一个爱打篮球的帅气的男同学</a:t>
            </a:r>
            <a:endParaRPr lang="zh-CN" altLang="en-US" sz="3600" b="1">
              <a:solidFill>
                <a:srgbClr val="FF0000"/>
              </a:solidFill>
            </a:endParaRPr>
          </a:p>
        </p:txBody>
      </p:sp>
      <p:sp>
        <p:nvSpPr>
          <p:cNvPr id="3" name="文本框 2"/>
          <p:cNvSpPr txBox="1"/>
          <p:nvPr/>
        </p:nvSpPr>
        <p:spPr>
          <a:xfrm>
            <a:off x="3620135" y="763270"/>
            <a:ext cx="4604385" cy="829945"/>
          </a:xfrm>
          <a:prstGeom prst="rect">
            <a:avLst/>
          </a:prstGeom>
          <a:blipFill rotWithShape="1">
            <a:blip r:embed="rId2">
              <a:alphaModFix amt="79000"/>
            </a:blip>
            <a:tile tx="0" ty="0" sx="100000" sy="100000" flip="none" algn="tl"/>
          </a:blipFill>
        </p:spPr>
        <p:txBody>
          <a:bodyPr wrap="square" rtlCol="0" anchor="t">
            <a:spAutoFit/>
          </a:bodyPr>
          <a:lstStyle/>
          <a:p>
            <a:pPr algn="ctr"/>
            <a:r>
              <a:rPr lang="zh-CN" altLang="zh-CN" sz="4800" b="1">
                <a:solidFill>
                  <a:schemeClr val="tx1"/>
                </a:solidFill>
                <a:latin typeface="微软雅黑" panose="020b0503020204020204" charset="-122"/>
                <a:ea typeface="微软雅黑"/>
                <a:sym typeface="+mn-ea"/>
              </a:rPr>
              <a:t>多层定语顺序</a:t>
            </a:r>
          </a:p>
        </p:txBody>
      </p:sp>
      <p:sp>
        <p:nvSpPr>
          <p:cNvPr id="4" name="文本框 3"/>
          <p:cNvSpPr txBox="1"/>
          <p:nvPr/>
        </p:nvSpPr>
        <p:spPr>
          <a:xfrm>
            <a:off x="1409065" y="3140075"/>
            <a:ext cx="9025890" cy="583565"/>
          </a:xfrm>
          <a:prstGeom prst="rect">
            <a:avLst/>
          </a:prstGeom>
          <a:noFill/>
        </p:spPr>
        <p:txBody>
          <a:bodyPr wrap="none" rtlCol="0" anchor="t">
            <a:spAutoFit/>
          </a:bodyPr>
          <a:lstStyle/>
          <a:p>
            <a:r>
              <a:rPr lang="zh-CN" altLang="en-US" sz="3200" b="1">
                <a:solidFill>
                  <a:srgbClr val="FF0000"/>
                </a:solidFill>
                <a:sym typeface="+mn-ea"/>
              </a:rPr>
              <a:t>领属</a:t>
            </a:r>
            <a:r>
              <a:rPr lang="en-US" altLang="zh-CN" sz="3200" b="1">
                <a:solidFill>
                  <a:srgbClr val="FF0000"/>
                </a:solidFill>
                <a:sym typeface="+mn-ea"/>
              </a:rPr>
              <a:t>--</a:t>
            </a:r>
            <a:r>
              <a:rPr lang="zh-CN" altLang="en-US" sz="3200" b="1">
                <a:solidFill>
                  <a:srgbClr val="FF0000"/>
                </a:solidFill>
                <a:sym typeface="+mn-ea"/>
              </a:rPr>
              <a:t>时间、地点</a:t>
            </a:r>
            <a:r>
              <a:rPr lang="en-US" altLang="zh-CN" sz="3200" b="1">
                <a:solidFill>
                  <a:srgbClr val="FF0000"/>
                </a:solidFill>
                <a:sym typeface="+mn-ea"/>
              </a:rPr>
              <a:t>--</a:t>
            </a:r>
            <a:r>
              <a:rPr lang="zh-CN" altLang="en-US" sz="3200" b="1">
                <a:solidFill>
                  <a:srgbClr val="FF0000"/>
                </a:solidFill>
                <a:sym typeface="+mn-ea"/>
              </a:rPr>
              <a:t>指示</a:t>
            </a:r>
            <a:r>
              <a:rPr lang="en-US" altLang="zh-CN" sz="3200" b="1">
                <a:solidFill>
                  <a:srgbClr val="FF0000"/>
                </a:solidFill>
                <a:sym typeface="+mn-ea"/>
              </a:rPr>
              <a:t>--</a:t>
            </a:r>
            <a:r>
              <a:rPr lang="zh-CN" altLang="en-US" sz="3200" b="1">
                <a:solidFill>
                  <a:srgbClr val="FF0000"/>
                </a:solidFill>
                <a:sym typeface="+mn-ea"/>
              </a:rPr>
              <a:t>数量</a:t>
            </a:r>
            <a:r>
              <a:rPr lang="en-US" altLang="zh-CN" sz="3200" b="1">
                <a:solidFill>
                  <a:srgbClr val="FF0000"/>
                </a:solidFill>
                <a:sym typeface="+mn-ea"/>
              </a:rPr>
              <a:t>--</a:t>
            </a:r>
            <a:r>
              <a:rPr lang="zh-CN" altLang="en-US" sz="3200" b="1">
                <a:solidFill>
                  <a:srgbClr val="FF0000"/>
                </a:solidFill>
                <a:sym typeface="+mn-ea"/>
              </a:rPr>
              <a:t>动词</a:t>
            </a:r>
            <a:r>
              <a:rPr lang="en-US" altLang="zh-CN" sz="3200" b="1">
                <a:solidFill>
                  <a:srgbClr val="FF0000"/>
                </a:solidFill>
                <a:sym typeface="+mn-ea"/>
              </a:rPr>
              <a:t>--</a:t>
            </a:r>
            <a:r>
              <a:rPr lang="zh-CN" altLang="en-US" sz="3200" b="1">
                <a:solidFill>
                  <a:srgbClr val="FF0000"/>
                </a:solidFill>
                <a:sym typeface="+mn-ea"/>
              </a:rPr>
              <a:t>形容词</a:t>
            </a:r>
            <a:r>
              <a:rPr lang="en-US" altLang="zh-CN" sz="3200" b="1">
                <a:solidFill>
                  <a:srgbClr val="FF0000"/>
                </a:solidFill>
                <a:sym typeface="+mn-ea"/>
              </a:rPr>
              <a:t>--</a:t>
            </a:r>
            <a:r>
              <a:rPr lang="zh-CN" altLang="en-US" sz="3200" b="1">
                <a:solidFill>
                  <a:srgbClr val="FF0000"/>
                </a:solidFill>
                <a:sym typeface="+mn-ea"/>
              </a:rPr>
              <a:t>名词</a:t>
            </a:r>
            <a:endParaRPr lang="zh-CN" altLang="en-US" sz="3200"/>
          </a:p>
        </p:txBody>
      </p:sp>
      <p:sp>
        <p:nvSpPr>
          <p:cNvPr id="6" name="文本框 5"/>
          <p:cNvSpPr txBox="1"/>
          <p:nvPr/>
        </p:nvSpPr>
        <p:spPr>
          <a:xfrm>
            <a:off x="3620135" y="4079875"/>
            <a:ext cx="4673600" cy="768350"/>
          </a:xfrm>
          <a:prstGeom prst="rect">
            <a:avLst/>
          </a:prstGeom>
          <a:noFill/>
        </p:spPr>
        <p:txBody>
          <a:bodyPr wrap="none" rtlCol="0" anchor="t">
            <a:spAutoFit/>
            <a:scene3d>
              <a:camera prst="orthographicFront"/>
              <a:lightRig rig="threePt" dir="t"/>
            </a:scene3d>
          </a:bodyPr>
          <a:lstStyle/>
          <a:p>
            <a:r>
              <a:rPr lang="zh-CN" altLang="en-US" sz="4400" b="1">
                <a:solidFill>
                  <a:schemeClr val="tx1"/>
                </a:solidFill>
                <a:effectLst>
                  <a:outerShdw blurRad="38100" dist="19050" dir="2700000" algn="tl" rotWithShape="0">
                    <a:schemeClr val="dk1">
                      <a:alpha val="40000"/>
                    </a:schemeClr>
                  </a:outerShdw>
                </a:effectLst>
                <a:sym typeface="+mn-ea"/>
              </a:rPr>
              <a:t>属时地指数动形名</a:t>
            </a:r>
          </a:p>
        </p:txBody>
      </p:sp>
      <p:sp>
        <p:nvSpPr>
          <p:cNvPr id="8" name="文本框 7"/>
          <p:cNvSpPr txBox="1"/>
          <p:nvPr/>
        </p:nvSpPr>
        <p:spPr>
          <a:xfrm>
            <a:off x="2808605" y="4848225"/>
            <a:ext cx="6037580" cy="768350"/>
          </a:xfrm>
          <a:prstGeom prst="rect">
            <a:avLst/>
          </a:prstGeom>
          <a:solidFill>
            <a:schemeClr val="accent6">
              <a:lumMod val="20000"/>
              <a:lumOff val="80000"/>
            </a:schemeClr>
          </a:solidFill>
        </p:spPr>
        <p:txBody>
          <a:bodyPr wrap="square" rtlCol="0">
            <a:spAutoFit/>
            <a:scene3d>
              <a:camera prst="orthographicFront"/>
              <a:lightRig rig="threePt" dir="t"/>
            </a:scene3d>
          </a:bodyPr>
          <a:lstStyle/>
          <a:p>
            <a:r>
              <a:rPr lang="zh-CN" altLang="en-US" sz="4400">
                <a:ln w="22225">
                  <a:solidFill>
                    <a:schemeClr val="accent2"/>
                  </a:solidFill>
                  <a:prstDash val="solid"/>
                </a:ln>
                <a:solidFill>
                  <a:schemeClr val="accent6">
                    <a:lumMod val="20000"/>
                    <a:lumOff val="80000"/>
                  </a:schemeClr>
                </a:solidFill>
                <a:effectLst/>
              </a:rPr>
              <a:t>（舒适的指数</a:t>
            </a:r>
            <a:r>
              <a:rPr lang="zh-CN" altLang="en-US" sz="4400">
                <a:ln w="22225">
                  <a:solidFill>
                    <a:schemeClr val="accent2"/>
                  </a:solidFill>
                  <a:prstDash val="solid"/>
                </a:ln>
                <a:solidFill>
                  <a:schemeClr val="accent6">
                    <a:lumMod val="20000"/>
                    <a:lumOff val="80000"/>
                  </a:schemeClr>
                </a:solidFill>
                <a:effectLst/>
                <a:latin typeface="宋体" panose="02010600030101010101" pitchFamily="2" charset="-122"/>
                <a:ea typeface="宋体" panose="02010600030101010101" pitchFamily="2" charset="-122"/>
              </a:rPr>
              <a:t>＋</a:t>
            </a:r>
            <a:r>
              <a:rPr lang="zh-CN" altLang="en-US" sz="4400" b="1">
                <a:ln w="22225">
                  <a:solidFill>
                    <a:schemeClr val="accent2"/>
                  </a:solidFill>
                  <a:prstDash val="solid"/>
                </a:ln>
                <a:solidFill>
                  <a:schemeClr val="accent6">
                    <a:lumMod val="20000"/>
                    <a:lumOff val="80000"/>
                  </a:schemeClr>
                </a:solidFill>
                <a:effectLst/>
                <a:sym typeface="+mn-ea"/>
              </a:rPr>
              <a:t>动形名）</a:t>
            </a:r>
            <a:endParaRPr lang="zh-CN" altLang="en-US" sz="4400" b="1">
              <a:ln w="22225">
                <a:solidFill>
                  <a:schemeClr val="accent2"/>
                </a:solidFill>
                <a:prstDash val="solid"/>
              </a:ln>
              <a:solidFill>
                <a:schemeClr val="accent6">
                  <a:lumMod val="20000"/>
                  <a:lumOff val="80000"/>
                </a:schemeClr>
              </a:solidFill>
              <a:effectLst/>
              <a:latin typeface="宋体" panose="02010600030101010101" pitchFamily="2" charset="-122"/>
              <a:ea typeface="宋体" panose="02010600030101010101" pitchFamily="2" charset="-122"/>
              <a:sym typeface="+mn-ea"/>
            </a:endParaRPr>
          </a:p>
        </p:txBody>
      </p:sp>
      <p:sp>
        <p:nvSpPr>
          <p:cNvPr id="9" name="文本框 8"/>
          <p:cNvSpPr txBox="1"/>
          <p:nvPr/>
        </p:nvSpPr>
        <p:spPr>
          <a:xfrm>
            <a:off x="2282825" y="5904865"/>
            <a:ext cx="8214360" cy="706755"/>
          </a:xfrm>
          <a:prstGeom prst="rect">
            <a:avLst/>
          </a:prstGeom>
          <a:solidFill>
            <a:schemeClr val="accent2">
              <a:lumMod val="20000"/>
              <a:lumOff val="80000"/>
            </a:schemeClr>
          </a:solidFill>
        </p:spPr>
        <p:txBody>
          <a:bodyPr wrap="none" rtlCol="0" anchor="t">
            <a:spAutoFit/>
          </a:bodyPr>
          <a:lstStyle/>
          <a:p>
            <a:r>
              <a:rPr lang="zh-CN" altLang="en-US" sz="4000" b="1">
                <a:sym typeface="+mn-ea"/>
              </a:rPr>
              <a:t>带</a:t>
            </a:r>
            <a:r>
              <a:rPr lang="en-US" altLang="zh-CN" sz="4000" b="1">
                <a:sym typeface="+mn-ea"/>
              </a:rPr>
              <a:t>“</a:t>
            </a:r>
            <a:r>
              <a:rPr lang="zh-CN" altLang="en-US" sz="4000" b="1">
                <a:sym typeface="+mn-ea"/>
              </a:rPr>
              <a:t>的</a:t>
            </a:r>
            <a:r>
              <a:rPr lang="en-US" altLang="zh-CN" sz="4000" b="1">
                <a:sym typeface="+mn-ea"/>
              </a:rPr>
              <a:t>”</a:t>
            </a:r>
            <a:r>
              <a:rPr lang="zh-CN" altLang="en-US" sz="4000" b="1">
                <a:sym typeface="+mn-ea"/>
              </a:rPr>
              <a:t>的定语在不带</a:t>
            </a:r>
            <a:r>
              <a:rPr lang="en-US" altLang="zh-CN" sz="4000" b="1">
                <a:sym typeface="+mn-ea"/>
              </a:rPr>
              <a:t>“</a:t>
            </a:r>
            <a:r>
              <a:rPr lang="zh-CN" altLang="en-US" sz="4000" b="1">
                <a:sym typeface="+mn-ea"/>
              </a:rPr>
              <a:t>的</a:t>
            </a:r>
            <a:r>
              <a:rPr lang="en-US" altLang="zh-CN" sz="4000" b="1">
                <a:sym typeface="+mn-ea"/>
              </a:rPr>
              <a:t>”</a:t>
            </a:r>
            <a:r>
              <a:rPr lang="zh-CN" altLang="en-US" sz="4000" b="1">
                <a:sym typeface="+mn-ea"/>
              </a:rPr>
              <a:t>的定语前面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ox(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8"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071495" y="708660"/>
            <a:ext cx="5908675" cy="829945"/>
          </a:xfrm>
          <a:prstGeom prst="rect">
            <a:avLst/>
          </a:prstGeom>
          <a:blipFill rotWithShape="1">
            <a:blip r:embed="rId2">
              <a:alphaModFix amt="79000"/>
            </a:blip>
            <a:tile tx="0" ty="0" sx="100000" sy="100000" flip="none" algn="tl"/>
          </a:blipFill>
        </p:spPr>
        <p:txBody>
          <a:bodyPr wrap="square" rtlCol="0" anchor="t">
            <a:spAutoFit/>
            <a:scene3d>
              <a:camera prst="orthographicFront"/>
              <a:lightRig rig="threePt" dir="t"/>
            </a:scene3d>
          </a:bodyPr>
          <a:lstStyle/>
          <a:p>
            <a:pPr algn="ctr"/>
            <a:r>
              <a:rPr lang="zh-CN" altLang="en-US" sz="48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a:sym typeface="+mn-ea"/>
              </a:rPr>
              <a:t>多层状语排列语序</a:t>
            </a:r>
          </a:p>
        </p:txBody>
      </p:sp>
      <p:sp>
        <p:nvSpPr>
          <p:cNvPr id="4" name="文本框 3"/>
          <p:cNvSpPr txBox="1"/>
          <p:nvPr/>
        </p:nvSpPr>
        <p:spPr>
          <a:xfrm>
            <a:off x="915670" y="2298065"/>
            <a:ext cx="10625455" cy="1198880"/>
          </a:xfrm>
          <a:prstGeom prst="rect">
            <a:avLst/>
          </a:prstGeom>
          <a:noFill/>
        </p:spPr>
        <p:txBody>
          <a:bodyPr wrap="square" rtlCol="0" anchor="t">
            <a:spAutoFit/>
          </a:bodyPr>
          <a:lstStyle/>
          <a:p>
            <a:r>
              <a:rPr lang="zh-CN" altLang="en-US" sz="3600" b="1">
                <a:sym typeface="+mn-ea"/>
              </a:rPr>
              <a:t>吴京为表谢意昨天在《攀登者》发布会上又诚挚地同胡歌握手。</a:t>
            </a:r>
          </a:p>
        </p:txBody>
      </p:sp>
      <p:sp>
        <p:nvSpPr>
          <p:cNvPr id="5" name="文本框 4"/>
          <p:cNvSpPr txBox="1"/>
          <p:nvPr/>
        </p:nvSpPr>
        <p:spPr>
          <a:xfrm>
            <a:off x="998855" y="3949700"/>
            <a:ext cx="10977880" cy="583565"/>
          </a:xfrm>
          <a:prstGeom prst="rect">
            <a:avLst/>
          </a:prstGeom>
          <a:noFill/>
        </p:spPr>
        <p:txBody>
          <a:bodyPr wrap="none" rtlCol="0" anchor="t">
            <a:spAutoFit/>
          </a:bodyPr>
          <a:lstStyle/>
          <a:p>
            <a:pPr algn="l"/>
            <a:r>
              <a:rPr lang="zh-CN" altLang="en-US" sz="3200" b="1">
                <a:solidFill>
                  <a:srgbClr val="FF0000"/>
                </a:solidFill>
                <a:sym typeface="+mn-ea"/>
              </a:rPr>
              <a:t>原因、目的</a:t>
            </a:r>
            <a:r>
              <a:rPr lang="en-US" altLang="zh-CN" sz="3200" b="1">
                <a:solidFill>
                  <a:srgbClr val="FF0000"/>
                </a:solidFill>
                <a:sym typeface="+mn-ea"/>
              </a:rPr>
              <a:t>--</a:t>
            </a:r>
            <a:r>
              <a:rPr lang="zh-CN" altLang="en-US" sz="3200" b="1">
                <a:solidFill>
                  <a:srgbClr val="FF0000"/>
                </a:solidFill>
                <a:sym typeface="+mn-ea"/>
              </a:rPr>
              <a:t>时间、地点</a:t>
            </a:r>
            <a:r>
              <a:rPr lang="en-US" altLang="zh-CN" sz="3200" b="1">
                <a:solidFill>
                  <a:srgbClr val="FF0000"/>
                </a:solidFill>
                <a:sym typeface="+mn-ea"/>
              </a:rPr>
              <a:t>--</a:t>
            </a:r>
            <a:r>
              <a:rPr lang="zh-CN" altLang="en-US" sz="3200" b="1">
                <a:solidFill>
                  <a:srgbClr val="FF0000"/>
                </a:solidFill>
                <a:sym typeface="+mn-ea"/>
              </a:rPr>
              <a:t>（范围、频率）副词</a:t>
            </a:r>
            <a:r>
              <a:rPr lang="en-US" altLang="zh-CN" sz="3200" b="1">
                <a:solidFill>
                  <a:srgbClr val="FF0000"/>
                </a:solidFill>
                <a:sym typeface="+mn-ea"/>
              </a:rPr>
              <a:t>--</a:t>
            </a:r>
            <a:r>
              <a:rPr lang="zh-CN" altLang="en-US" sz="3200" b="1">
                <a:solidFill>
                  <a:srgbClr val="FF0000"/>
                </a:solidFill>
                <a:sym typeface="+mn-ea"/>
              </a:rPr>
              <a:t>形容词</a:t>
            </a:r>
            <a:r>
              <a:rPr lang="en-US" altLang="zh-CN" sz="3200" b="1">
                <a:solidFill>
                  <a:srgbClr val="FF0000"/>
                </a:solidFill>
                <a:sym typeface="+mn-ea"/>
              </a:rPr>
              <a:t>--</a:t>
            </a:r>
            <a:r>
              <a:rPr lang="zh-CN" altLang="en-US" sz="3200" b="1">
                <a:solidFill>
                  <a:srgbClr val="FF0000"/>
                </a:solidFill>
                <a:sym typeface="+mn-ea"/>
              </a:rPr>
              <a:t>对象</a:t>
            </a:r>
            <a:endParaRPr lang="zh-CN" altLang="en-US" sz="3200"/>
          </a:p>
        </p:txBody>
      </p:sp>
      <p:sp>
        <p:nvSpPr>
          <p:cNvPr id="6" name="文本框 5"/>
          <p:cNvSpPr txBox="1"/>
          <p:nvPr/>
        </p:nvSpPr>
        <p:spPr>
          <a:xfrm>
            <a:off x="4432300" y="5770245"/>
            <a:ext cx="4111625" cy="768350"/>
          </a:xfrm>
          <a:prstGeom prst="rect">
            <a:avLst/>
          </a:prstGeom>
          <a:solidFill>
            <a:schemeClr val="accent6">
              <a:lumMod val="20000"/>
              <a:lumOff val="80000"/>
            </a:schemeClr>
          </a:solidFill>
        </p:spPr>
        <p:txBody>
          <a:bodyPr wrap="square" rtlCol="0">
            <a:spAutoFit/>
            <a:scene3d>
              <a:camera prst="orthographicFront"/>
              <a:lightRig rig="threePt" dir="t"/>
            </a:scene3d>
          </a:bodyPr>
          <a:lstStyle/>
          <a:p>
            <a:r>
              <a:rPr lang="zh-CN" altLang="en-US" sz="4400">
                <a:ln w="22225">
                  <a:solidFill>
                    <a:schemeClr val="accent2"/>
                  </a:solidFill>
                  <a:prstDash val="solid"/>
                </a:ln>
                <a:solidFill>
                  <a:schemeClr val="accent2">
                    <a:lumMod val="40000"/>
                    <a:lumOff val="60000"/>
                  </a:schemeClr>
                </a:solidFill>
                <a:effectLst/>
              </a:rPr>
              <a:t>阴木间点芙蓉对</a:t>
            </a:r>
          </a:p>
        </p:txBody>
      </p:sp>
      <p:sp>
        <p:nvSpPr>
          <p:cNvPr id="7" name="文本框 6"/>
          <p:cNvSpPr txBox="1"/>
          <p:nvPr/>
        </p:nvSpPr>
        <p:spPr>
          <a:xfrm>
            <a:off x="4371340" y="4841240"/>
            <a:ext cx="4238625" cy="768350"/>
          </a:xfrm>
          <a:prstGeom prst="rect">
            <a:avLst/>
          </a:prstGeom>
          <a:noFill/>
        </p:spPr>
        <p:txBody>
          <a:bodyPr wrap="none" rtlCol="0" anchor="t">
            <a:spAutoFit/>
            <a:scene3d>
              <a:camera prst="orthographicFront"/>
              <a:lightRig rig="threePt" dir="t"/>
            </a:scene3d>
          </a:bodyPr>
          <a:lstStyle/>
          <a:p>
            <a:pPr algn="l"/>
            <a:r>
              <a:rPr lang="zh-CN" altLang="en-US" sz="4400" b="1">
                <a:effectLst>
                  <a:outerShdw blurRad="38100" dist="19050" dir="2700000" algn="tl" rotWithShape="0">
                    <a:schemeClr val="dk1">
                      <a:alpha val="40000"/>
                    </a:schemeClr>
                  </a:outerShdw>
                </a:effectLst>
                <a:sym typeface="+mn-ea"/>
              </a:rPr>
              <a:t>因</a:t>
            </a:r>
            <a:r>
              <a:rPr lang="zh-CN" altLang="en-US" sz="4400" b="1">
                <a:solidFill>
                  <a:schemeClr val="tx1"/>
                </a:solidFill>
                <a:effectLst>
                  <a:outerShdw blurRad="38100" dist="19050" dir="2700000" algn="tl" rotWithShape="0">
                    <a:schemeClr val="dk1">
                      <a:alpha val="40000"/>
                    </a:schemeClr>
                  </a:outerShdw>
                </a:effectLst>
                <a:sym typeface="+mn-ea"/>
              </a:rPr>
              <a:t>目间点副容对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1992169" y="713696"/>
            <a:ext cx="4968552" cy="706755"/>
          </a:xfrm>
          <a:prstGeom prst="rect">
            <a:avLst/>
          </a:prstGeom>
          <a:noFill/>
        </p:spPr>
        <p:txBody>
          <a:bodyPr wrap="square" rtlCol="0">
            <a:spAutoFit/>
          </a:bodyPr>
          <a:lstStyle/>
          <a:p>
            <a:r>
              <a:rPr lang="zh-CN" altLang="en-US" sz="4000" b="1" smtClean="0">
                <a:solidFill>
                  <a:srgbClr val="C00000"/>
                </a:solidFill>
              </a:rPr>
              <a:t>看数量短语</a:t>
            </a:r>
          </a:p>
        </p:txBody>
      </p:sp>
      <p:sp>
        <p:nvSpPr>
          <p:cNvPr id="5" name="太阳形 4"/>
          <p:cNvSpPr/>
          <p:nvPr/>
        </p:nvSpPr>
        <p:spPr>
          <a:xfrm>
            <a:off x="889819" y="778922"/>
            <a:ext cx="576064" cy="576064"/>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1776730" y="1833245"/>
            <a:ext cx="9987915" cy="1822450"/>
          </a:xfrm>
          <a:prstGeom prst="rect">
            <a:avLst/>
          </a:prstGeom>
        </p:spPr>
        <p:txBody>
          <a:bodyPr wrap="square">
            <a:spAutoFit/>
          </a:bodyPr>
          <a:lstStyle/>
          <a:p>
            <a:pPr>
              <a:lnSpc>
                <a:spcPts val="4500"/>
              </a:lnSpc>
            </a:pPr>
            <a:r>
              <a:rPr lang="zh-CN" altLang="zh-CN" sz="3200" b="1" smtClean="0"/>
              <a:t>国产轿车的价格低，适于百姓接受，像</a:t>
            </a:r>
            <a:r>
              <a:rPr lang="en-US" altLang="zh-CN" sz="3200" b="1" smtClean="0"/>
              <a:t>“</a:t>
            </a:r>
            <a:r>
              <a:rPr lang="zh-CN" altLang="zh-CN" sz="3200" b="1" smtClean="0"/>
              <a:t>都市贝贝</a:t>
            </a:r>
            <a:r>
              <a:rPr lang="en-US" altLang="zh-CN" sz="3200" b="1" smtClean="0"/>
              <a:t>”</a:t>
            </a:r>
            <a:r>
              <a:rPr lang="zh-CN" altLang="zh-CN" sz="3200" b="1" smtClean="0"/>
              <a:t>市场统一售价才</a:t>
            </a:r>
            <a:r>
              <a:rPr lang="en-US" altLang="zh-CN" sz="3200" b="1" smtClean="0"/>
              <a:t>6.08</a:t>
            </a:r>
            <a:r>
              <a:rPr lang="zh-CN" altLang="zh-CN" sz="3200" b="1" smtClean="0"/>
              <a:t>万元，</a:t>
            </a:r>
            <a:r>
              <a:rPr lang="en-US" altLang="zh-CN" sz="3200" b="1" smtClean="0"/>
              <a:t>“</a:t>
            </a:r>
            <a:r>
              <a:rPr lang="zh-CN" altLang="zh-CN" sz="3200" b="1" smtClean="0"/>
              <a:t>英格尔</a:t>
            </a:r>
            <a:r>
              <a:rPr lang="en-US" altLang="zh-CN" sz="3200" b="1" smtClean="0"/>
              <a:t>”</a:t>
            </a:r>
            <a:r>
              <a:rPr lang="zh-CN" altLang="zh-CN" sz="3200" b="1" smtClean="0"/>
              <a:t>是</a:t>
            </a:r>
            <a:r>
              <a:rPr lang="en-US" altLang="zh-CN" sz="3200" b="1" smtClean="0"/>
              <a:t>6.88</a:t>
            </a:r>
            <a:r>
              <a:rPr lang="zh-CN" altLang="zh-CN" sz="3200" b="1" smtClean="0"/>
              <a:t>万元，新款</a:t>
            </a:r>
            <a:r>
              <a:rPr lang="en-US" altLang="zh-CN" sz="3200" b="1" smtClean="0"/>
              <a:t>“</a:t>
            </a:r>
            <a:r>
              <a:rPr lang="zh-CN" altLang="zh-CN" sz="3200" b="1" smtClean="0"/>
              <a:t>桑塔纳</a:t>
            </a:r>
            <a:r>
              <a:rPr lang="en-US" altLang="zh-CN" sz="3200" b="1" smtClean="0"/>
              <a:t>”</a:t>
            </a:r>
            <a:r>
              <a:rPr lang="zh-CN" altLang="zh-CN" sz="3200" b="1" smtClean="0"/>
              <a:t>也不过十几万元左右。</a:t>
            </a:r>
          </a:p>
        </p:txBody>
      </p:sp>
      <p:sp>
        <p:nvSpPr>
          <p:cNvPr id="7" name="矩形 6"/>
          <p:cNvSpPr/>
          <p:nvPr/>
        </p:nvSpPr>
        <p:spPr>
          <a:xfrm>
            <a:off x="8532991" y="3969246"/>
            <a:ext cx="3060700" cy="583565"/>
          </a:xfrm>
          <a:prstGeom prst="rect">
            <a:avLst/>
          </a:prstGeom>
        </p:spPr>
        <p:txBody>
          <a:bodyPr wrap="none">
            <a:spAutoFit/>
          </a:bodyPr>
          <a:lstStyle/>
          <a:p>
            <a:r>
              <a:rPr lang="en-US" altLang="zh-CN" sz="3200" b="1" smtClean="0">
                <a:solidFill>
                  <a:srgbClr val="FF0000"/>
                </a:solidFill>
              </a:rPr>
              <a:t>----------</a:t>
            </a:r>
            <a:r>
              <a:rPr lang="zh-CN" altLang="zh-CN" sz="3200" b="1" smtClean="0">
                <a:solidFill>
                  <a:srgbClr val="FF0000"/>
                </a:solidFill>
              </a:rPr>
              <a:t>成分赘余</a:t>
            </a:r>
            <a:r>
              <a:rPr lang="en-US" altLang="zh-CN" sz="3200" b="1" smtClean="0">
                <a:solidFill>
                  <a:srgbClr val="FF0000"/>
                </a:solidFill>
              </a:rPr>
              <a:t> </a:t>
            </a:r>
          </a:p>
        </p:txBody>
      </p:sp>
      <p:sp>
        <p:nvSpPr>
          <p:cNvPr id="2" name="矩形 1"/>
          <p:cNvSpPr/>
          <p:nvPr/>
        </p:nvSpPr>
        <p:spPr>
          <a:xfrm>
            <a:off x="1804035" y="4839335"/>
            <a:ext cx="9623425" cy="1076325"/>
          </a:xfrm>
          <a:prstGeom prst="rect">
            <a:avLst/>
          </a:prstGeom>
        </p:spPr>
        <p:txBody>
          <a:bodyPr wrap="square">
            <a:spAutoFit/>
          </a:bodyPr>
          <a:lstStyle/>
          <a:p>
            <a:r>
              <a:rPr lang="zh-CN" altLang="zh-CN" sz="3200" b="1" smtClean="0"/>
              <a:t>我市每千户人家的录像机拥有量，从</a:t>
            </a:r>
            <a:r>
              <a:rPr lang="en-US" altLang="zh-CN" sz="3200" b="1" smtClean="0"/>
              <a:t>5</a:t>
            </a:r>
            <a:r>
              <a:rPr lang="zh-CN" altLang="zh-CN" sz="3200" b="1" smtClean="0"/>
              <a:t>年前的</a:t>
            </a:r>
            <a:r>
              <a:rPr lang="en-US" altLang="zh-CN" sz="3200" b="1" smtClean="0"/>
              <a:t>50</a:t>
            </a:r>
            <a:r>
              <a:rPr lang="zh-CN" altLang="zh-CN" sz="3200" b="1" smtClean="0"/>
              <a:t>台，到今年的</a:t>
            </a:r>
            <a:r>
              <a:rPr lang="en-US" altLang="zh-CN" sz="3200" b="1" smtClean="0"/>
              <a:t>200</a:t>
            </a:r>
            <a:r>
              <a:rPr lang="zh-CN" altLang="zh-CN" sz="3200" b="1" smtClean="0"/>
              <a:t>台，增加了</a:t>
            </a:r>
            <a:r>
              <a:rPr lang="en-US" altLang="zh-CN" sz="3200" b="1" smtClean="0"/>
              <a:t>4</a:t>
            </a:r>
            <a:r>
              <a:rPr lang="zh-CN" altLang="zh-CN" sz="3200" b="1" smtClean="0"/>
              <a:t>倍。</a:t>
            </a:r>
          </a:p>
        </p:txBody>
      </p:sp>
      <p:sp>
        <p:nvSpPr>
          <p:cNvPr id="12" name="矩形 11"/>
          <p:cNvSpPr/>
          <p:nvPr/>
        </p:nvSpPr>
        <p:spPr>
          <a:xfrm>
            <a:off x="8488918" y="6009987"/>
            <a:ext cx="3060700" cy="583565"/>
          </a:xfrm>
          <a:prstGeom prst="rect">
            <a:avLst/>
          </a:prstGeom>
        </p:spPr>
        <p:txBody>
          <a:bodyPr wrap="none">
            <a:spAutoFit/>
          </a:bodyPr>
          <a:lstStyle/>
          <a:p>
            <a:r>
              <a:rPr lang="en-US" altLang="zh-CN" sz="3200" b="1" smtClean="0">
                <a:solidFill>
                  <a:srgbClr val="FF0000"/>
                </a:solidFill>
              </a:rPr>
              <a:t>----------</a:t>
            </a:r>
            <a:r>
              <a:rPr lang="zh-CN" altLang="zh-CN" sz="3200" b="1" smtClean="0">
                <a:solidFill>
                  <a:srgbClr val="FF0000"/>
                </a:solidFill>
              </a:rPr>
              <a:t>倍数用错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p:bldP spid="1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854383" y="918751"/>
            <a:ext cx="2808312" cy="645160"/>
          </a:xfrm>
          <a:prstGeom prst="rect">
            <a:avLst/>
          </a:prstGeom>
          <a:noFill/>
        </p:spPr>
        <p:txBody>
          <a:bodyPr wrap="square" rtlCol="0">
            <a:spAutoFit/>
          </a:bodyPr>
          <a:lstStyle/>
          <a:p>
            <a:r>
              <a:rPr lang="en-US" altLang="zh-CN" sz="3600" b="1" smtClean="0">
                <a:solidFill>
                  <a:srgbClr val="C00000"/>
                </a:solidFill>
              </a:rPr>
              <a:t>[</a:t>
            </a:r>
            <a:r>
              <a:rPr lang="zh-CN" altLang="en-US" sz="3600" b="1" smtClean="0">
                <a:solidFill>
                  <a:srgbClr val="C00000"/>
                </a:solidFill>
              </a:rPr>
              <a:t>应用体验</a:t>
            </a:r>
            <a:r>
              <a:rPr lang="en-US" altLang="zh-CN" sz="3600" b="1" smtClean="0">
                <a:solidFill>
                  <a:srgbClr val="C00000"/>
                </a:solidFill>
              </a:rPr>
              <a:t>]</a:t>
            </a:r>
          </a:p>
        </p:txBody>
      </p:sp>
      <p:sp>
        <p:nvSpPr>
          <p:cNvPr id="4099" name="Rectangle 3"/>
          <p:cNvSpPr>
            <a:spLocks noChangeArrowheads="1"/>
          </p:cNvSpPr>
          <p:nvPr/>
        </p:nvSpPr>
        <p:spPr bwMode="auto">
          <a:xfrm>
            <a:off x="1556385" y="2102485"/>
            <a:ext cx="10338435" cy="12452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1" fontAlgn="base" latinLnBrk="0" hangingPunct="1">
              <a:lnSpc>
                <a:spcPts val="4500"/>
              </a:lnSpc>
              <a:spcBef>
                <a:spcPct val="0"/>
              </a:spcBef>
              <a:spcAft>
                <a:spcPct val="0"/>
              </a:spcAft>
              <a:buClrTx/>
              <a:buSzTx/>
              <a:buFontTx/>
              <a:buNone/>
              <a:tabLst>
                <a:tab pos="2400300"/>
                <a:tab pos="2514600"/>
              </a:tabLst>
            </a:pPr>
            <a:r>
              <a:rPr kumimoji="0" lang="en-US" altLang="zh-CN" sz="3200" b="1" i="0" u="none" strike="noStrike" cap="none" normalizeH="0" baseline="0" smtClean="0">
                <a:ln>
                  <a:noFill/>
                </a:ln>
                <a:solidFill>
                  <a:schemeClr val="tx1"/>
                </a:solidFill>
                <a:effectLst/>
                <a:latin typeface="+mn-ea"/>
                <a:cs typeface="宋体" panose="02010600030101010101" pitchFamily="2" charset="-122"/>
              </a:rPr>
              <a:t>1</a:t>
            </a:r>
            <a:r>
              <a:rPr kumimoji="0" lang="zh-CN" altLang="en-US" sz="3200" b="1" i="0" u="none" strike="noStrike" cap="none" normalizeH="0" baseline="0" smtClean="0">
                <a:ln>
                  <a:noFill/>
                </a:ln>
                <a:solidFill>
                  <a:schemeClr val="tx1"/>
                </a:solidFill>
                <a:effectLst/>
                <a:latin typeface="+mn-ea"/>
                <a:cs typeface="宋体" panose="02010600030101010101" pitchFamily="2" charset="-122"/>
              </a:rPr>
              <a:t>、</a:t>
            </a:r>
            <a:r>
              <a:rPr kumimoji="0" lang="zh-CN" sz="3200" b="1" i="0" u="none" strike="noStrike" cap="none" normalizeH="0" baseline="0" smtClean="0">
                <a:ln>
                  <a:noFill/>
                </a:ln>
                <a:solidFill>
                  <a:schemeClr val="tx1"/>
                </a:solidFill>
                <a:effectLst/>
                <a:latin typeface="+mn-ea"/>
                <a:cs typeface="宋体" panose="02010600030101010101" pitchFamily="2" charset="-122"/>
              </a:rPr>
              <a:t>这次活动，几个县主要领导和部门负责人都亲临现场</a:t>
            </a:r>
            <a:r>
              <a:rPr kumimoji="0" lang="zh-CN" altLang="en-US" sz="3200" b="1" i="0" u="none" strike="noStrike" cap="none" normalizeH="0" baseline="0" smtClean="0">
                <a:ln>
                  <a:noFill/>
                </a:ln>
                <a:solidFill>
                  <a:schemeClr val="tx1"/>
                </a:solidFill>
                <a:effectLst/>
                <a:latin typeface="+mn-ea"/>
                <a:cs typeface="宋体" panose="02010600030101010101" pitchFamily="2" charset="-122"/>
              </a:rPr>
              <a:t>，</a:t>
            </a:r>
            <a:r>
              <a:rPr kumimoji="0" lang="zh-CN" sz="3200" b="1" i="0" u="none" strike="noStrike" cap="none" normalizeH="0" baseline="0" smtClean="0">
                <a:ln>
                  <a:noFill/>
                </a:ln>
                <a:solidFill>
                  <a:schemeClr val="tx1"/>
                </a:solidFill>
                <a:effectLst/>
                <a:latin typeface="+mn-ea"/>
                <a:cs typeface="宋体" panose="02010600030101010101" pitchFamily="2" charset="-122"/>
              </a:rPr>
              <a:t>感受到了浓浓的乡村情谊。</a:t>
            </a:r>
          </a:p>
        </p:txBody>
      </p:sp>
      <p:sp>
        <p:nvSpPr>
          <p:cNvPr id="8" name="TextBox 7"/>
          <p:cNvSpPr txBox="1"/>
          <p:nvPr/>
        </p:nvSpPr>
        <p:spPr>
          <a:xfrm>
            <a:off x="1704340" y="3921125"/>
            <a:ext cx="10043160" cy="1568450"/>
          </a:xfrm>
          <a:prstGeom prst="rect">
            <a:avLst/>
          </a:prstGeom>
          <a:noFill/>
        </p:spPr>
        <p:txBody>
          <a:bodyPr wrap="square" rtlCol="0">
            <a:spAutoFit/>
          </a:bodyPr>
          <a:lstStyle/>
          <a:p>
            <a:r>
              <a:rPr lang="zh-CN" altLang="en-US" sz="3200" b="1" smtClean="0">
                <a:solidFill>
                  <a:srgbClr val="C00000"/>
                </a:solidFill>
              </a:rPr>
              <a:t>歧义：</a:t>
            </a:r>
          </a:p>
          <a:p>
            <a:r>
              <a:rPr lang="zh-CN" altLang="en-US" sz="3200" b="1" smtClean="0">
                <a:solidFill>
                  <a:srgbClr val="C00000"/>
                </a:solidFill>
              </a:rPr>
              <a:t>“几个”修饰“县”，就表示多个县，修饰“</a:t>
            </a:r>
            <a:r>
              <a:rPr lang="zh-CN" altLang="zh-CN" sz="3200" b="1" smtClean="0">
                <a:solidFill>
                  <a:srgbClr val="C00000"/>
                </a:solidFill>
                <a:latin typeface="+mn-ea"/>
                <a:cs typeface="宋体" panose="02010600030101010101" pitchFamily="2" charset="-122"/>
              </a:rPr>
              <a:t>主要领导和部门负责人</a:t>
            </a:r>
            <a:r>
              <a:rPr lang="zh-CN" altLang="en-US" sz="3200" b="1" smtClean="0">
                <a:solidFill>
                  <a:srgbClr val="C00000"/>
                </a:solidFill>
              </a:rPr>
              <a:t>”表示一个县。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blinds(horizontal)">
                                      <p:cBhvr>
                                        <p:cTn id="7" dur="500"/>
                                        <p:tgtEl>
                                          <p:spTgt spid="409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8"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854383" y="680626"/>
            <a:ext cx="2808312" cy="645160"/>
          </a:xfrm>
          <a:prstGeom prst="rect">
            <a:avLst/>
          </a:prstGeom>
          <a:noFill/>
        </p:spPr>
        <p:txBody>
          <a:bodyPr wrap="square" rtlCol="0">
            <a:spAutoFit/>
          </a:bodyPr>
          <a:lstStyle/>
          <a:p>
            <a:r>
              <a:rPr lang="en-US" altLang="zh-CN" sz="3600" b="1" smtClean="0">
                <a:solidFill>
                  <a:srgbClr val="C00000"/>
                </a:solidFill>
              </a:rPr>
              <a:t>[</a:t>
            </a:r>
            <a:r>
              <a:rPr lang="zh-CN" altLang="en-US" sz="3600" b="1" smtClean="0">
                <a:solidFill>
                  <a:srgbClr val="C00000"/>
                </a:solidFill>
              </a:rPr>
              <a:t>应用体验</a:t>
            </a:r>
            <a:r>
              <a:rPr lang="en-US" altLang="zh-CN" sz="3600" b="1" smtClean="0">
                <a:solidFill>
                  <a:srgbClr val="C00000"/>
                </a:solidFill>
              </a:rPr>
              <a:t>]</a:t>
            </a:r>
          </a:p>
        </p:txBody>
      </p:sp>
      <p:sp>
        <p:nvSpPr>
          <p:cNvPr id="4101" name="Rectangle 5"/>
          <p:cNvSpPr>
            <a:spLocks noChangeArrowheads="1"/>
          </p:cNvSpPr>
          <p:nvPr/>
        </p:nvSpPr>
        <p:spPr bwMode="auto">
          <a:xfrm>
            <a:off x="1376045" y="1714818"/>
            <a:ext cx="9949815" cy="12452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1" fontAlgn="base" latinLnBrk="0" hangingPunct="1">
              <a:lnSpc>
                <a:spcPts val="4500"/>
              </a:lnSpc>
              <a:spcBef>
                <a:spcPct val="0"/>
              </a:spcBef>
              <a:spcAft>
                <a:spcPct val="0"/>
              </a:spcAft>
              <a:buClrTx/>
              <a:buSzTx/>
              <a:buFontTx/>
              <a:buNone/>
              <a:tabLst>
                <a:tab pos="2400300"/>
                <a:tab pos="2514600"/>
              </a:tabLst>
            </a:pPr>
            <a:r>
              <a:rPr kumimoji="0" lang="en-US" altLang="zh-CN" sz="3200" b="1" i="0" u="none" strike="noStrike" cap="none" normalizeH="0" baseline="0" smtClean="0">
                <a:ln>
                  <a:noFill/>
                </a:ln>
                <a:solidFill>
                  <a:schemeClr val="tx1"/>
                </a:solidFill>
                <a:effectLst/>
                <a:latin typeface="+mn-ea"/>
                <a:cs typeface="宋体" panose="02010600030101010101" pitchFamily="2" charset="-122"/>
              </a:rPr>
              <a:t>2</a:t>
            </a:r>
            <a:r>
              <a:rPr kumimoji="0" lang="zh-CN" altLang="en-US" sz="3200" b="1" i="0" u="none" strike="noStrike" cap="none" normalizeH="0" baseline="0" smtClean="0">
                <a:ln>
                  <a:noFill/>
                </a:ln>
                <a:solidFill>
                  <a:schemeClr val="tx1"/>
                </a:solidFill>
                <a:effectLst/>
                <a:latin typeface="+mn-ea"/>
                <a:cs typeface="宋体" panose="02010600030101010101" pitchFamily="2" charset="-122"/>
              </a:rPr>
              <a:t>、</a:t>
            </a:r>
            <a:r>
              <a:rPr kumimoji="0" lang="zh-CN" sz="3200" b="1" i="0" u="none" strike="noStrike" cap="none" normalizeH="0" baseline="0" smtClean="0">
                <a:ln>
                  <a:noFill/>
                </a:ln>
                <a:solidFill>
                  <a:schemeClr val="tx1"/>
                </a:solidFill>
                <a:effectLst/>
                <a:latin typeface="+mn-ea"/>
                <a:cs typeface="宋体" panose="02010600030101010101" pitchFamily="2" charset="-122"/>
              </a:rPr>
              <a:t>从</a:t>
            </a:r>
            <a:r>
              <a:rPr kumimoji="0" lang="en-US" altLang="zh-CN" sz="3200" b="1" i="0" u="none" strike="noStrike" cap="none" normalizeH="0" baseline="0" smtClean="0">
                <a:ln>
                  <a:noFill/>
                </a:ln>
                <a:solidFill>
                  <a:schemeClr val="tx1"/>
                </a:solidFill>
                <a:effectLst/>
                <a:latin typeface="+mn-ea"/>
                <a:cs typeface="Times New Roman" panose="02020603050405020304" pitchFamily="18" charset="0"/>
              </a:rPr>
              <a:t>7</a:t>
            </a:r>
            <a:r>
              <a:rPr kumimoji="0" lang="zh-CN" altLang="en-US" sz="3200" b="1" i="0" u="none" strike="noStrike" cap="none" normalizeH="0" baseline="0" smtClean="0">
                <a:ln>
                  <a:noFill/>
                </a:ln>
                <a:solidFill>
                  <a:schemeClr val="tx1"/>
                </a:solidFill>
                <a:effectLst/>
                <a:latin typeface="+mn-ea"/>
                <a:cs typeface="宋体" panose="02010600030101010101" pitchFamily="2" charset="-122"/>
              </a:rPr>
              <a:t>月</a:t>
            </a:r>
            <a:r>
              <a:rPr kumimoji="0" lang="en-US" altLang="zh-CN" sz="3200" b="1" i="0" u="none" strike="noStrike" cap="none" normalizeH="0" baseline="0" smtClean="0">
                <a:ln>
                  <a:noFill/>
                </a:ln>
                <a:solidFill>
                  <a:schemeClr val="tx1"/>
                </a:solidFill>
                <a:effectLst/>
                <a:latin typeface="+mn-ea"/>
                <a:cs typeface="Times New Roman" panose="02020603050405020304" pitchFamily="18" charset="0"/>
              </a:rPr>
              <a:t>16</a:t>
            </a:r>
            <a:r>
              <a:rPr kumimoji="0" lang="zh-CN" altLang="en-US" sz="3200" b="1" i="0" u="none" strike="noStrike" cap="none" normalizeH="0" baseline="0" smtClean="0">
                <a:ln>
                  <a:noFill/>
                </a:ln>
                <a:solidFill>
                  <a:schemeClr val="tx1"/>
                </a:solidFill>
                <a:effectLst/>
                <a:latin typeface="+mn-ea"/>
                <a:cs typeface="宋体" panose="02010600030101010101" pitchFamily="2" charset="-122"/>
              </a:rPr>
              <a:t>日开始，都昌县城管局在万里大道、迎宾大道开展违规占道行为的为期</a:t>
            </a:r>
            <a:r>
              <a:rPr kumimoji="0" lang="en-US" altLang="zh-CN" sz="3200" b="1" i="0" u="none" strike="noStrike" cap="none" normalizeH="0" baseline="0" smtClean="0">
                <a:ln>
                  <a:noFill/>
                </a:ln>
                <a:solidFill>
                  <a:schemeClr val="tx1"/>
                </a:solidFill>
                <a:effectLst/>
                <a:latin typeface="+mn-ea"/>
                <a:cs typeface="Times New Roman" panose="02020603050405020304" pitchFamily="18" charset="0"/>
              </a:rPr>
              <a:t>40</a:t>
            </a:r>
            <a:r>
              <a:rPr kumimoji="0" lang="zh-CN" altLang="en-US" sz="3200" b="1" i="0" u="none" strike="noStrike" cap="none" normalizeH="0" baseline="0" smtClean="0">
                <a:ln>
                  <a:noFill/>
                </a:ln>
                <a:solidFill>
                  <a:schemeClr val="tx1"/>
                </a:solidFill>
                <a:effectLst/>
                <a:latin typeface="+mn-ea"/>
                <a:cs typeface="宋体" panose="02010600030101010101" pitchFamily="2" charset="-122"/>
              </a:rPr>
              <a:t>天的专项整治活动。</a:t>
            </a:r>
          </a:p>
        </p:txBody>
      </p:sp>
      <p:sp>
        <p:nvSpPr>
          <p:cNvPr id="10" name="TextBox 9"/>
          <p:cNvSpPr txBox="1"/>
          <p:nvPr/>
        </p:nvSpPr>
        <p:spPr>
          <a:xfrm>
            <a:off x="1428750" y="5215890"/>
            <a:ext cx="9844405" cy="1198880"/>
          </a:xfrm>
          <a:prstGeom prst="rect">
            <a:avLst/>
          </a:prstGeom>
          <a:solidFill>
            <a:schemeClr val="accent6">
              <a:lumMod val="20000"/>
              <a:lumOff val="80000"/>
              <a:alpha val="45000"/>
            </a:schemeClr>
          </a:solidFill>
        </p:spPr>
        <p:txBody>
          <a:bodyPr wrap="square" rtlCol="0">
            <a:spAutoFit/>
          </a:bodyPr>
          <a:lstStyle/>
          <a:p>
            <a:r>
              <a:rPr lang="zh-CN" altLang="en-US" sz="3600" b="1" smtClean="0">
                <a:solidFill>
                  <a:srgbClr val="C00000"/>
                </a:solidFill>
              </a:rPr>
              <a:t>表示时间的定语“为期</a:t>
            </a:r>
            <a:r>
              <a:rPr lang="en-US" altLang="zh-CN" sz="3600" b="1" smtClean="0">
                <a:solidFill>
                  <a:srgbClr val="C00000"/>
                </a:solidFill>
              </a:rPr>
              <a:t>40</a:t>
            </a:r>
            <a:r>
              <a:rPr lang="zh-CN" altLang="en-US" sz="3600" b="1" smtClean="0">
                <a:solidFill>
                  <a:srgbClr val="C00000"/>
                </a:solidFill>
              </a:rPr>
              <a:t>天的”应放到名词性定语“违章占道行为”之前</a:t>
            </a:r>
          </a:p>
        </p:txBody>
      </p:sp>
      <p:sp>
        <p:nvSpPr>
          <p:cNvPr id="6" name="文本框 5"/>
          <p:cNvSpPr txBox="1"/>
          <p:nvPr/>
        </p:nvSpPr>
        <p:spPr>
          <a:xfrm>
            <a:off x="3900805" y="4498340"/>
            <a:ext cx="3855720" cy="645160"/>
          </a:xfrm>
          <a:prstGeom prst="rect">
            <a:avLst/>
          </a:prstGeom>
          <a:noFill/>
        </p:spPr>
        <p:txBody>
          <a:bodyPr wrap="none" rtlCol="0" anchor="t">
            <a:spAutoFit/>
            <a:scene3d>
              <a:camera prst="orthographicFront"/>
              <a:lightRig rig="threePt" dir="t"/>
            </a:scene3d>
          </a:bodyPr>
          <a:lstStyle/>
          <a:p>
            <a:r>
              <a:rPr lang="zh-CN" altLang="en-US" sz="3600" b="1">
                <a:solidFill>
                  <a:schemeClr val="tx1"/>
                </a:solidFill>
                <a:effectLst>
                  <a:outerShdw blurRad="38100" dist="19050" dir="2700000" algn="tl" rotWithShape="0">
                    <a:schemeClr val="dk1">
                      <a:alpha val="40000"/>
                    </a:schemeClr>
                  </a:outerShdw>
                </a:effectLst>
                <a:sym typeface="+mn-ea"/>
              </a:rPr>
              <a:t>属时地指数动形名</a:t>
            </a:r>
          </a:p>
        </p:txBody>
      </p:sp>
      <p:sp>
        <p:nvSpPr>
          <p:cNvPr id="2" name="文本框 1"/>
          <p:cNvSpPr txBox="1"/>
          <p:nvPr/>
        </p:nvSpPr>
        <p:spPr>
          <a:xfrm>
            <a:off x="3077210" y="3836670"/>
            <a:ext cx="6037580" cy="645160"/>
          </a:xfrm>
          <a:prstGeom prst="rect">
            <a:avLst/>
          </a:prstGeom>
          <a:noFill/>
        </p:spPr>
        <p:txBody>
          <a:bodyPr wrap="square" rtlCol="0">
            <a:spAutoFit/>
            <a:scene3d>
              <a:camera prst="orthographicFront"/>
              <a:lightRig rig="threePt" dir="t"/>
            </a:scene3d>
          </a:bodyPr>
          <a:lstStyle/>
          <a:p>
            <a:r>
              <a:rPr lang="zh-CN" altLang="en-US" sz="3600">
                <a:ln w="22225">
                  <a:solidFill>
                    <a:schemeClr val="accent2"/>
                  </a:solidFill>
                  <a:prstDash val="solid"/>
                </a:ln>
                <a:solidFill>
                  <a:schemeClr val="accent2">
                    <a:lumMod val="40000"/>
                    <a:lumOff val="60000"/>
                  </a:schemeClr>
                </a:solidFill>
                <a:effectLst/>
              </a:rPr>
              <a:t>（舒适的指数</a:t>
            </a:r>
            <a:r>
              <a:rPr lang="zh-CN" altLang="en-US" sz="36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a:t>
            </a:r>
            <a:r>
              <a:rPr lang="zh-CN" altLang="en-US" sz="3600" b="1">
                <a:ln w="22225">
                  <a:solidFill>
                    <a:schemeClr val="accent2"/>
                  </a:solidFill>
                  <a:prstDash val="solid"/>
                </a:ln>
                <a:solidFill>
                  <a:schemeClr val="accent2">
                    <a:lumMod val="40000"/>
                    <a:lumOff val="60000"/>
                  </a:schemeClr>
                </a:solidFill>
                <a:effectLst/>
                <a:sym typeface="+mn-ea"/>
              </a:rPr>
              <a:t>动形名）</a:t>
            </a:r>
            <a:endParaRPr lang="zh-CN" altLang="en-US" sz="36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endParaRPr>
          </a:p>
        </p:txBody>
      </p:sp>
      <p:sp>
        <p:nvSpPr>
          <p:cNvPr id="5" name="文本框 4"/>
          <p:cNvSpPr txBox="1"/>
          <p:nvPr/>
        </p:nvSpPr>
        <p:spPr>
          <a:xfrm>
            <a:off x="1428750" y="3093085"/>
            <a:ext cx="3857625" cy="583565"/>
          </a:xfrm>
          <a:prstGeom prst="rect">
            <a:avLst/>
          </a:prstGeom>
          <a:noFill/>
        </p:spPr>
        <p:txBody>
          <a:bodyPr wrap="none" rtlCol="0" anchor="t">
            <a:spAutoFit/>
          </a:bodyPr>
          <a:lstStyle/>
          <a:p>
            <a:r>
              <a:rPr lang="zh-CN" altLang="zh-CN" sz="3200" b="1" smtClean="0">
                <a:solidFill>
                  <a:srgbClr val="FF0000"/>
                </a:solidFill>
                <a:sym typeface="+mn-ea"/>
              </a:rPr>
              <a:t>多层定语语序不当：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blinds(horizontal)">
                                      <p:cBhvr>
                                        <p:cTn id="7" dur="500"/>
                                        <p:tgtEl>
                                          <p:spTgt spid="410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2000"/>
                                        <p:tgtEl>
                                          <p:spTgt spid="2"/>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ox(in)">
                                      <p:cBhvr>
                                        <p:cTn id="15" dur="2000"/>
                                        <p:tgtEl>
                                          <p:spTgt spid="5"/>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7" presetClass="entr" presetSubtype="4" fill="hold" grpId="0" nodeType="clickEffect">
                                  <p:stCondLst>
                                    <p:cond delay="0"/>
                                  </p:stCondLst>
                                  <p:iterate type="lt">
                                    <p:tmPct val="0"/>
                                  </p:iterate>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0" fill="hold"/>
                                        <p:tgtEl>
                                          <p:spTgt spid="6"/>
                                        </p:tgtEl>
                                        <p:attrNameLst>
                                          <p:attrName>ppt_x</p:attrName>
                                        </p:attrNameLst>
                                      </p:cBhvr>
                                      <p:tavLst>
                                        <p:tav tm="0">
                                          <p:val>
                                            <p:strVal val="#ppt_x"/>
                                          </p:val>
                                        </p:tav>
                                        <p:tav tm="100000">
                                          <p:val>
                                            <p:strVal val="#ppt_x"/>
                                          </p:val>
                                        </p:tav>
                                      </p:tavLst>
                                    </p:anim>
                                    <p:anim calcmode="lin" valueType="num">
                                      <p:cBhvr additive="base">
                                        <p:cTn id="21"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7" presetClass="entr" presetSubtype="0" fill="hold" grpId="1" nodeType="clickEffect">
                                  <p:stCondLst>
                                    <p:cond delay="0"/>
                                  </p:stCondLst>
                                  <p:iterate type="lt">
                                    <p:tmPct val="50000"/>
                                  </p:iterate>
                                  <p:childTnLst>
                                    <p:set>
                                      <p:cBhvr>
                                        <p:cTn id="25" dur="2000" fill="hold">
                                          <p:stCondLst>
                                            <p:cond delay="0"/>
                                          </p:stCondLst>
                                        </p:cTn>
                                        <p:tgtEl>
                                          <p:spTgt spid="6"/>
                                        </p:tgtEl>
                                        <p:attrNameLst>
                                          <p:attrName>style.visibility</p:attrName>
                                        </p:attrNameLst>
                                      </p:cBhvr>
                                      <p:to>
                                        <p:strVal val="visible"/>
                                      </p:to>
                                    </p:set>
                                    <p:anim calcmode="discrete" valueType="clr">
                                      <p:cBhvr override="childStyle">
                                        <p:cTn id="26" dur="200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27" dur="2000"/>
                                        <p:tgtEl>
                                          <p:spTgt spid="6"/>
                                        </p:tgtEl>
                                        <p:attrNameLst>
                                          <p:attrName>fillcolor</p:attrName>
                                        </p:attrNameLst>
                                      </p:cBhvr>
                                      <p:tavLst>
                                        <p:tav tm="0">
                                          <p:val>
                                            <p:clrVal>
                                              <a:schemeClr val="accent2"/>
                                            </p:clrVal>
                                          </p:val>
                                        </p:tav>
                                        <p:tav tm="50000">
                                          <p:val>
                                            <p:clrVal>
                                              <a:schemeClr val="hlink"/>
                                            </p:clrVal>
                                          </p:val>
                                        </p:tav>
                                      </p:tavLst>
                                    </p:anim>
                                    <p:set>
                                      <p:cBhvr>
                                        <p:cTn id="28" dur="2000"/>
                                        <p:tgtEl>
                                          <p:spTgt spid="6"/>
                                        </p:tgtEl>
                                        <p:attrNameLst>
                                          <p:attrName>fill.type</p:attrName>
                                        </p:attrNameLst>
                                      </p:cBhvr>
                                      <p:to>
                                        <p:strVal val="solid"/>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ox(in)">
                                      <p:cBhvr>
                                        <p:cTn id="3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P spid="10" grpId="0"/>
      <p:bldP spid="6" grpId="0"/>
      <p:bldP spid="6" grpId="1"/>
      <p:bldP spid="2" grpId="0"/>
      <p:bldP spid="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dd44ba5d0b22b9e66be6e6229f83d442\insertfill"/>
          <p:cNvPicPr>
            <a:picLocks noChangeAspect="1"/>
          </p:cNvPicPr>
          <p:nvPr/>
        </p:nvPicPr>
        <p:blipFill>
          <a:blip r:embed="rId2"/>
          <a:stretch>
            <a:fillRect/>
          </a:stretch>
        </p:blipFill>
        <p:spPr>
          <a:xfrm>
            <a:off x="0" y="0"/>
            <a:ext cx="12192000" cy="6858000"/>
          </a:xfrm>
          <a:prstGeom prst="rect">
            <a:avLst/>
          </a:prstGeom>
        </p:spPr>
      </p:pic>
      <p:sp>
        <p:nvSpPr>
          <p:cNvPr id="5" name="矩形 4" descr="7b0a2020202022776f7264617274223a20227b5c2269645c223a32303039383639352c5c227469645c223a31333437377d220a7d0a"/>
          <p:cNvSpPr/>
          <p:nvPr/>
        </p:nvSpPr>
        <p:spPr>
          <a:xfrm>
            <a:off x="4352608" y="2452370"/>
            <a:ext cx="7196455" cy="3476625"/>
          </a:xfrm>
          <a:prstGeom prst="rect">
            <a:avLst/>
          </a:prstGeom>
          <a:noFill/>
          <a:ln>
            <a:noFill/>
          </a:ln>
          <a:scene3d>
            <a:camera prst="orthographicFront">
              <a:rot lat="1800000" lon="2400000" rev="1800000"/>
            </a:camera>
            <a:lightRig rig="threePt" dir="t"/>
          </a:scene3d>
          <a:sp3d contourW="95250"/>
        </p:spPr>
        <p:txBody>
          <a:bodyPr wrap="none" rtlCol="0" anchor="t">
            <a:spAutoFit/>
          </a:bodyPr>
          <a:lstStyle/>
          <a:p>
            <a:pPr algn="ctr"/>
            <a:r>
              <a:rPr lang="zh-CN" altLang="en-US" sz="11000" b="1">
                <a:ln>
                  <a:solidFill>
                    <a:srgbClr val="FBDCAA"/>
                  </a:solidFill>
                </a:ln>
                <a:blipFill>
                  <a:blip r:embed="rId3"/>
                  <a:stretch>
                    <a:fillRect/>
                  </a:stretch>
                </a:blipFill>
                <a:effectLst>
                  <a:outerShdw blurRad="63500" sx="102000" sy="102000" algn="ctr" rotWithShape="0">
                    <a:schemeClr val="bg1">
                      <a:alpha val="56000"/>
                    </a:schemeClr>
                  </a:outerShdw>
                  <a:reflection blurRad="6350" stA="50000" endA="300" endPos="50000" dist="29997" dir="5400000" sy="-100000" algn="bl" rotWithShape="0"/>
                </a:effectLst>
                <a:latin typeface="汉仪舒圆黑简体" charset="0"/>
                <a:ea typeface="汉仪舒圆黑简体" charset="0"/>
              </a:rPr>
              <a:t>介词结构，</a:t>
            </a:r>
          </a:p>
          <a:p>
            <a:pPr algn="ctr"/>
            <a:r>
              <a:rPr lang="zh-CN" altLang="en-US" sz="11000" b="1">
                <a:ln>
                  <a:solidFill>
                    <a:srgbClr val="FBDCAA"/>
                  </a:solidFill>
                </a:ln>
                <a:blipFill>
                  <a:blip r:embed="rId3"/>
                  <a:stretch>
                    <a:fillRect/>
                  </a:stretch>
                </a:blipFill>
                <a:effectLst>
                  <a:outerShdw blurRad="63500" sx="102000" sy="102000" algn="ctr" rotWithShape="0">
                    <a:schemeClr val="bg1">
                      <a:alpha val="56000"/>
                    </a:schemeClr>
                  </a:outerShdw>
                  <a:reflection blurRad="6350" stA="50000" endA="300" endPos="50000" dist="29997" dir="5400000" sy="-100000" algn="bl" rotWithShape="0"/>
                </a:effectLst>
                <a:latin typeface="汉仪舒圆黑简体" charset="0"/>
                <a:ea typeface="汉仪舒圆黑简体" charset="0"/>
              </a:rPr>
              <a:t>定名状动宾</a:t>
            </a:r>
          </a:p>
        </p:txBody>
      </p:sp>
      <p:sp>
        <p:nvSpPr>
          <p:cNvPr id="6" name="文本框 5"/>
          <p:cNvSpPr txBox="1"/>
          <p:nvPr/>
        </p:nvSpPr>
        <p:spPr>
          <a:xfrm>
            <a:off x="549275" y="494030"/>
            <a:ext cx="4183380" cy="1106805"/>
          </a:xfrm>
          <a:prstGeom prst="rect">
            <a:avLst/>
          </a:prstGeom>
          <a:noFill/>
        </p:spPr>
        <p:txBody>
          <a:bodyPr wrap="square" rtlCol="0">
            <a:spAutoFit/>
            <a:scene3d>
              <a:camera prst="orthographicFront"/>
              <a:lightRig rig="threePt" dir="t"/>
            </a:scene3d>
          </a:bodyPr>
          <a:lstStyle/>
          <a:p>
            <a:r>
              <a:rPr lang="zh-CN" altLang="en-US" sz="6600" b="1">
                <a:solidFill>
                  <a:srgbClr val="FF0000"/>
                </a:solidFill>
                <a:effectLst>
                  <a:outerShdw blurRad="38100" dist="19050" dir="2700000" algn="tl" rotWithShape="0">
                    <a:schemeClr val="dk1">
                      <a:alpha val="40000"/>
                    </a:schemeClr>
                  </a:outerShdw>
                </a:effectLst>
              </a:rPr>
              <a:t>九字真言！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TextBox 4"/>
          <p:cNvSpPr txBox="1"/>
          <p:nvPr/>
        </p:nvSpPr>
        <p:spPr>
          <a:xfrm>
            <a:off x="602923" y="737141"/>
            <a:ext cx="2808312" cy="645160"/>
          </a:xfrm>
          <a:prstGeom prst="rect">
            <a:avLst/>
          </a:prstGeom>
          <a:noFill/>
        </p:spPr>
        <p:txBody>
          <a:bodyPr wrap="square" rtlCol="0">
            <a:spAutoFit/>
          </a:bodyPr>
          <a:lstStyle/>
          <a:p>
            <a:r>
              <a:rPr lang="en-US" altLang="zh-CN" sz="3600" b="1" smtClean="0">
                <a:solidFill>
                  <a:srgbClr val="C00000"/>
                </a:solidFill>
              </a:rPr>
              <a:t>[</a:t>
            </a:r>
            <a:r>
              <a:rPr lang="zh-CN" altLang="en-US" sz="3600" b="1" smtClean="0">
                <a:solidFill>
                  <a:srgbClr val="C00000"/>
                </a:solidFill>
              </a:rPr>
              <a:t>应用体验</a:t>
            </a:r>
            <a:r>
              <a:rPr lang="en-US" altLang="zh-CN" sz="3600" b="1" smtClean="0">
                <a:solidFill>
                  <a:srgbClr val="C00000"/>
                </a:solidFill>
              </a:rPr>
              <a:t>]</a:t>
            </a:r>
          </a:p>
        </p:txBody>
      </p:sp>
      <p:sp>
        <p:nvSpPr>
          <p:cNvPr id="6" name="Rectangle 7"/>
          <p:cNvSpPr>
            <a:spLocks noChangeArrowheads="1"/>
          </p:cNvSpPr>
          <p:nvPr/>
        </p:nvSpPr>
        <p:spPr bwMode="auto">
          <a:xfrm>
            <a:off x="1342390" y="1823403"/>
            <a:ext cx="10408285" cy="182245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1" fontAlgn="base" latinLnBrk="0" hangingPunct="1">
              <a:lnSpc>
                <a:spcPts val="4500"/>
              </a:lnSpc>
              <a:spcBef>
                <a:spcPct val="0"/>
              </a:spcBef>
              <a:spcAft>
                <a:spcPct val="0"/>
              </a:spcAft>
              <a:buClrTx/>
              <a:buSzTx/>
              <a:buFontTx/>
              <a:buNone/>
              <a:tabLst>
                <a:tab pos="2400300"/>
                <a:tab pos="2514600"/>
              </a:tabLst>
            </a:pPr>
            <a:r>
              <a:rPr kumimoji="0" lang="en-US" altLang="zh-CN" sz="3200" b="1" i="0" u="none" strike="noStrike" cap="none" normalizeH="0" baseline="0" smtClean="0">
                <a:ln>
                  <a:noFill/>
                </a:ln>
                <a:solidFill>
                  <a:schemeClr val="tx1"/>
                </a:solidFill>
                <a:effectLst/>
                <a:latin typeface="+mn-ea"/>
                <a:cs typeface="宋体" panose="02010600030101010101" pitchFamily="2" charset="-122"/>
              </a:rPr>
              <a:t>3</a:t>
            </a:r>
            <a:r>
              <a:rPr kumimoji="0" lang="zh-CN" altLang="en-US" sz="3200" b="1" i="0" u="none" strike="noStrike" cap="none" normalizeH="0" baseline="0" smtClean="0">
                <a:ln>
                  <a:noFill/>
                </a:ln>
                <a:solidFill>
                  <a:schemeClr val="tx1"/>
                </a:solidFill>
                <a:effectLst/>
                <a:latin typeface="+mn-ea"/>
                <a:cs typeface="宋体" panose="02010600030101010101" pitchFamily="2" charset="-122"/>
              </a:rPr>
              <a:t>、</a:t>
            </a:r>
            <a:r>
              <a:rPr kumimoji="0" lang="zh-CN" sz="3200" b="1" i="0" u="none" strike="noStrike" cap="none" normalizeH="0" baseline="0" smtClean="0">
                <a:ln>
                  <a:noFill/>
                </a:ln>
                <a:solidFill>
                  <a:schemeClr val="tx1"/>
                </a:solidFill>
                <a:effectLst/>
                <a:latin typeface="+mn-ea"/>
                <a:cs typeface="宋体" panose="02010600030101010101" pitchFamily="2" charset="-122"/>
              </a:rPr>
              <a:t>随着黄金五月的结束，楼市开始步入低谷，许多媒体报道中也出现了不实现象，称楼市价格下降了一倍，为预备购房者的观望情绪再次加油添火。</a:t>
            </a:r>
          </a:p>
        </p:txBody>
      </p:sp>
      <p:sp>
        <p:nvSpPr>
          <p:cNvPr id="7" name="TextBox 6"/>
          <p:cNvSpPr txBox="1"/>
          <p:nvPr/>
        </p:nvSpPr>
        <p:spPr>
          <a:xfrm>
            <a:off x="1505585" y="4026535"/>
            <a:ext cx="10081895" cy="1076325"/>
          </a:xfrm>
          <a:prstGeom prst="rect">
            <a:avLst/>
          </a:prstGeom>
          <a:noFill/>
        </p:spPr>
        <p:txBody>
          <a:bodyPr wrap="square" rtlCol="0">
            <a:spAutoFit/>
          </a:bodyPr>
          <a:lstStyle/>
          <a:p>
            <a:r>
              <a:rPr lang="zh-CN" altLang="en-US" sz="3200" b="1" smtClean="0">
                <a:solidFill>
                  <a:srgbClr val="C00000"/>
                </a:solidFill>
                <a:sym typeface="+mn-ea"/>
              </a:rPr>
              <a:t>倍数用错：</a:t>
            </a:r>
            <a:endParaRPr lang="zh-CN" altLang="zh-CN" sz="3200" b="1" smtClean="0">
              <a:solidFill>
                <a:srgbClr val="FF0000"/>
              </a:solidFill>
            </a:endParaRPr>
          </a:p>
          <a:p>
            <a:r>
              <a:rPr lang="zh-CN" altLang="en-US" sz="3200" b="1" smtClean="0">
                <a:solidFill>
                  <a:srgbClr val="C00000"/>
                </a:solidFill>
              </a:rPr>
              <a:t>“降低”、“减少”后面一般用分数，不用倍数。</a:t>
            </a:r>
          </a:p>
        </p:txBody>
      </p:sp>
      <p:sp>
        <p:nvSpPr>
          <p:cNvPr id="2" name="文本框 1"/>
          <p:cNvSpPr txBox="1"/>
          <p:nvPr/>
        </p:nvSpPr>
        <p:spPr>
          <a:xfrm>
            <a:off x="4530090" y="5582285"/>
            <a:ext cx="2626995" cy="1198880"/>
          </a:xfrm>
          <a:prstGeom prst="rect">
            <a:avLst/>
          </a:prstGeom>
          <a:solidFill>
            <a:schemeClr val="accent6">
              <a:lumMod val="20000"/>
              <a:lumOff val="80000"/>
            </a:schemeClr>
          </a:solidFill>
        </p:spPr>
        <p:txBody>
          <a:bodyPr wrap="square" rtlCol="0">
            <a:spAutoFit/>
            <a:scene3d>
              <a:camera prst="orthographicFront"/>
              <a:lightRig rig="threePt" dir="t"/>
            </a:scene3d>
          </a:bodyPr>
          <a:lstStyle/>
          <a:p>
            <a:r>
              <a:rPr lang="zh-CN" altLang="en-US" sz="3600">
                <a:ln w="22225">
                  <a:solidFill>
                    <a:schemeClr val="accent2"/>
                  </a:solidFill>
                  <a:prstDash val="solid"/>
                </a:ln>
                <a:solidFill>
                  <a:schemeClr val="accent2">
                    <a:lumMod val="40000"/>
                    <a:lumOff val="60000"/>
                  </a:schemeClr>
                </a:solidFill>
                <a:effectLst/>
              </a:rPr>
              <a:t>下降用分数</a:t>
            </a:r>
          </a:p>
          <a:p>
            <a:r>
              <a:rPr lang="zh-CN" altLang="en-US" sz="3600">
                <a:ln w="22225">
                  <a:solidFill>
                    <a:schemeClr val="accent2"/>
                  </a:solidFill>
                  <a:prstDash val="solid"/>
                </a:ln>
                <a:solidFill>
                  <a:schemeClr val="accent2">
                    <a:lumMod val="40000"/>
                    <a:lumOff val="60000"/>
                  </a:schemeClr>
                </a:solidFill>
                <a:effectLst/>
              </a:rPr>
              <a:t>增加用倍数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1" name="Rectangle 3"/>
          <p:cNvSpPr>
            <a:spLocks noChangeArrowheads="1"/>
          </p:cNvSpPr>
          <p:nvPr/>
        </p:nvSpPr>
        <p:spPr bwMode="auto">
          <a:xfrm>
            <a:off x="1304290" y="1785938"/>
            <a:ext cx="10401935" cy="182245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1" fontAlgn="base" latinLnBrk="0" hangingPunct="1">
              <a:lnSpc>
                <a:spcPts val="4500"/>
              </a:lnSpc>
              <a:spcBef>
                <a:spcPct val="0"/>
              </a:spcBef>
              <a:spcAft>
                <a:spcPct val="0"/>
              </a:spcAft>
              <a:buClrTx/>
              <a:buSzTx/>
              <a:buFontTx/>
              <a:buNone/>
              <a:tabLst>
                <a:tab pos="2400300"/>
                <a:tab pos="2514600"/>
              </a:tabLst>
            </a:pPr>
            <a:r>
              <a:rPr kumimoji="0" lang="en-US" altLang="zh-CN" sz="3200" b="1" i="0" u="none" strike="noStrike" cap="none" normalizeH="0" baseline="0" smtClean="0">
                <a:ln>
                  <a:noFill/>
                </a:ln>
                <a:solidFill>
                  <a:schemeClr val="tx1"/>
                </a:solidFill>
                <a:effectLst/>
                <a:latin typeface="+mn-ea"/>
                <a:cs typeface="宋体" panose="02010600030101010101" pitchFamily="2" charset="-122"/>
              </a:rPr>
              <a:t>4</a:t>
            </a:r>
            <a:r>
              <a:rPr kumimoji="0" lang="zh-CN" altLang="en-US" sz="3200" b="1" i="0" u="none" strike="noStrike" cap="none" normalizeH="0" baseline="0" smtClean="0">
                <a:ln>
                  <a:noFill/>
                </a:ln>
                <a:solidFill>
                  <a:schemeClr val="tx1"/>
                </a:solidFill>
                <a:effectLst/>
                <a:latin typeface="+mn-ea"/>
                <a:cs typeface="宋体" panose="02010600030101010101" pitchFamily="2" charset="-122"/>
              </a:rPr>
              <a:t>、</a:t>
            </a:r>
            <a:r>
              <a:rPr kumimoji="0" lang="zh-CN" sz="3200" b="1" i="0" u="none" strike="noStrike" cap="none" normalizeH="0" baseline="0" smtClean="0">
                <a:ln>
                  <a:noFill/>
                </a:ln>
                <a:solidFill>
                  <a:schemeClr val="tx1"/>
                </a:solidFill>
                <a:effectLst/>
                <a:latin typeface="+mn-ea"/>
                <a:cs typeface="宋体" panose="02010600030101010101" pitchFamily="2" charset="-122"/>
              </a:rPr>
              <a:t>智联网近日发布的调查显示，超过七成以上的用人企业不会优先录用</a:t>
            </a:r>
            <a:r>
              <a:rPr kumimoji="0" lang="zh-CN" altLang="en-US" sz="3200" b="1" i="0" u="none" strike="noStrike" cap="none" normalizeH="0" baseline="0" smtClean="0">
                <a:ln>
                  <a:noFill/>
                </a:ln>
                <a:solidFill>
                  <a:schemeClr val="tx1"/>
                </a:solidFill>
                <a:effectLst/>
                <a:latin typeface="+mn-ea"/>
                <a:cs typeface="宋体" panose="02010600030101010101" pitchFamily="2" charset="-122"/>
              </a:rPr>
              <a:t>“海归”，用人成本太高、容易跳槽是用人者拒绝“海归”的主要原因。</a:t>
            </a:r>
          </a:p>
        </p:txBody>
      </p:sp>
      <p:sp>
        <p:nvSpPr>
          <p:cNvPr id="5" name="TextBox 4"/>
          <p:cNvSpPr txBox="1"/>
          <p:nvPr/>
        </p:nvSpPr>
        <p:spPr>
          <a:xfrm>
            <a:off x="593398" y="818421"/>
            <a:ext cx="2808312" cy="645160"/>
          </a:xfrm>
          <a:prstGeom prst="rect">
            <a:avLst/>
          </a:prstGeom>
          <a:noFill/>
        </p:spPr>
        <p:txBody>
          <a:bodyPr wrap="square" rtlCol="0">
            <a:spAutoFit/>
          </a:bodyPr>
          <a:lstStyle/>
          <a:p>
            <a:r>
              <a:rPr lang="en-US" altLang="zh-CN" sz="3600" b="1" smtClean="0">
                <a:solidFill>
                  <a:srgbClr val="C00000"/>
                </a:solidFill>
              </a:rPr>
              <a:t>[</a:t>
            </a:r>
            <a:r>
              <a:rPr lang="zh-CN" altLang="en-US" sz="3600" b="1" smtClean="0">
                <a:solidFill>
                  <a:srgbClr val="C00000"/>
                </a:solidFill>
              </a:rPr>
              <a:t>应用体验</a:t>
            </a:r>
            <a:r>
              <a:rPr lang="en-US" altLang="zh-CN" sz="3600" b="1" smtClean="0">
                <a:solidFill>
                  <a:srgbClr val="C00000"/>
                </a:solidFill>
              </a:rPr>
              <a:t>]</a:t>
            </a:r>
          </a:p>
        </p:txBody>
      </p:sp>
      <p:sp>
        <p:nvSpPr>
          <p:cNvPr id="8" name="TextBox 7"/>
          <p:cNvSpPr txBox="1"/>
          <p:nvPr/>
        </p:nvSpPr>
        <p:spPr>
          <a:xfrm>
            <a:off x="1475740" y="3998595"/>
            <a:ext cx="10059035" cy="1076325"/>
          </a:xfrm>
          <a:prstGeom prst="rect">
            <a:avLst/>
          </a:prstGeom>
          <a:noFill/>
        </p:spPr>
        <p:txBody>
          <a:bodyPr wrap="square" rtlCol="0">
            <a:spAutoFit/>
          </a:bodyPr>
          <a:lstStyle/>
          <a:p>
            <a:r>
              <a:rPr lang="zh-CN" altLang="en-US" sz="3200" b="1" smtClean="0">
                <a:solidFill>
                  <a:srgbClr val="C00000"/>
                </a:solidFill>
                <a:sym typeface="+mn-ea"/>
              </a:rPr>
              <a:t>成分赘余：</a:t>
            </a:r>
            <a:endParaRPr lang="zh-CN" altLang="zh-CN" sz="3200" b="1" smtClean="0">
              <a:solidFill>
                <a:srgbClr val="FF0000"/>
              </a:solidFill>
              <a:sym typeface="+mn-ea"/>
            </a:endParaRPr>
          </a:p>
          <a:p>
            <a:r>
              <a:rPr lang="zh-CN" altLang="en-US" sz="3200" b="1" smtClean="0">
                <a:solidFill>
                  <a:srgbClr val="C00000"/>
                </a:solidFill>
              </a:rPr>
              <a:t>“超过”后应跟整数表约数，若再跟约数就是重复了。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blinds(horizontal)">
                                      <p:cBhvr>
                                        <p:cTn id="7" dur="500"/>
                                        <p:tgtEl>
                                          <p:spTgt spid="2765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8"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TextBox 1"/>
          <p:cNvSpPr txBox="1"/>
          <p:nvPr/>
        </p:nvSpPr>
        <p:spPr>
          <a:xfrm>
            <a:off x="4432935" y="1382395"/>
            <a:ext cx="2990215" cy="70675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zh-CN" altLang="en-US" sz="4000" b="1" smtClean="0">
                <a:solidFill>
                  <a:srgbClr val="C00000"/>
                </a:solidFill>
                <a:sym typeface="+mn-ea"/>
              </a:rPr>
              <a:t>看数量短语</a:t>
            </a:r>
            <a:endParaRPr lang="en-US" altLang="zh-CN" sz="4000" b="1" smtClean="0">
              <a:solidFill>
                <a:srgbClr val="C00000"/>
              </a:solidFill>
            </a:endParaRPr>
          </a:p>
        </p:txBody>
      </p:sp>
      <p:sp>
        <p:nvSpPr>
          <p:cNvPr id="7" name="文本框 6"/>
          <p:cNvSpPr txBox="1"/>
          <p:nvPr/>
        </p:nvSpPr>
        <p:spPr>
          <a:xfrm>
            <a:off x="1330960" y="3136900"/>
            <a:ext cx="1402080" cy="583565"/>
          </a:xfrm>
          <a:prstGeom prst="rect">
            <a:avLst/>
          </a:prstGeom>
          <a:noFill/>
        </p:spPr>
        <p:txBody>
          <a:bodyPr wrap="none" rtlCol="0" anchor="t">
            <a:spAutoFit/>
          </a:bodyPr>
          <a:lstStyle/>
          <a:p>
            <a:pPr algn="l"/>
            <a:r>
              <a:rPr lang="zh-CN" altLang="en-US" sz="3200" b="1" smtClean="0">
                <a:solidFill>
                  <a:srgbClr val="C00000"/>
                </a:solidFill>
                <a:sym typeface="+mn-ea"/>
              </a:rPr>
              <a:t>有歧义</a:t>
            </a:r>
          </a:p>
        </p:txBody>
      </p:sp>
      <p:sp>
        <p:nvSpPr>
          <p:cNvPr id="8" name="文本框 7"/>
          <p:cNvSpPr txBox="1"/>
          <p:nvPr/>
        </p:nvSpPr>
        <p:spPr>
          <a:xfrm>
            <a:off x="5516245" y="4838700"/>
            <a:ext cx="6278880" cy="583565"/>
          </a:xfrm>
          <a:prstGeom prst="rect">
            <a:avLst/>
          </a:prstGeom>
          <a:noFill/>
        </p:spPr>
        <p:txBody>
          <a:bodyPr wrap="none" rtlCol="0" anchor="t">
            <a:spAutoFit/>
          </a:bodyPr>
          <a:lstStyle/>
          <a:p>
            <a:r>
              <a:rPr lang="zh-CN" altLang="en-US" sz="3200" b="1" smtClean="0">
                <a:solidFill>
                  <a:srgbClr val="C00000"/>
                </a:solidFill>
                <a:sym typeface="+mn-ea"/>
              </a:rPr>
              <a:t>语序不当（多层定语、状语顺序）</a:t>
            </a:r>
          </a:p>
        </p:txBody>
      </p:sp>
      <p:sp>
        <p:nvSpPr>
          <p:cNvPr id="10" name="文本框 9"/>
          <p:cNvSpPr txBox="1"/>
          <p:nvPr/>
        </p:nvSpPr>
        <p:spPr>
          <a:xfrm>
            <a:off x="7852410" y="3136900"/>
            <a:ext cx="3434080" cy="583565"/>
          </a:xfrm>
          <a:prstGeom prst="rect">
            <a:avLst/>
          </a:prstGeom>
          <a:noFill/>
        </p:spPr>
        <p:txBody>
          <a:bodyPr wrap="none" rtlCol="0" anchor="t">
            <a:spAutoFit/>
          </a:bodyPr>
          <a:lstStyle/>
          <a:p>
            <a:r>
              <a:rPr lang="zh-CN" altLang="en-US" sz="3200" b="1" smtClean="0">
                <a:solidFill>
                  <a:srgbClr val="C00000"/>
                </a:solidFill>
                <a:sym typeface="+mn-ea"/>
              </a:rPr>
              <a:t>倍数用错（口诀）</a:t>
            </a:r>
            <a:endParaRPr lang="en-US" altLang="zh-CN" sz="3200" b="1" smtClean="0">
              <a:solidFill>
                <a:srgbClr val="C00000"/>
              </a:solidFill>
              <a:sym typeface="+mn-ea"/>
            </a:endParaRPr>
          </a:p>
        </p:txBody>
      </p:sp>
      <p:sp>
        <p:nvSpPr>
          <p:cNvPr id="2" name="文本框 1"/>
          <p:cNvSpPr txBox="1"/>
          <p:nvPr/>
        </p:nvSpPr>
        <p:spPr>
          <a:xfrm>
            <a:off x="1003300" y="4357370"/>
            <a:ext cx="1808480" cy="583565"/>
          </a:xfrm>
          <a:prstGeom prst="rect">
            <a:avLst/>
          </a:prstGeom>
          <a:noFill/>
        </p:spPr>
        <p:txBody>
          <a:bodyPr wrap="none" rtlCol="0" anchor="t">
            <a:spAutoFit/>
          </a:bodyPr>
          <a:lstStyle/>
          <a:p>
            <a:r>
              <a:rPr lang="zh-CN" altLang="en-US" sz="3200" b="1" smtClean="0">
                <a:solidFill>
                  <a:srgbClr val="C00000"/>
                </a:solidFill>
                <a:sym typeface="+mn-ea"/>
              </a:rPr>
              <a:t>成分赘余</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1"/>
                                          </p:val>
                                        </p:tav>
                                        <p:tav tm="100000">
                                          <p:val>
                                            <p:strVal val="#ppt_x"/>
                                          </p:val>
                                        </p:tav>
                                      </p:tavLst>
                                    </p:anim>
                                    <p:anim calcmode="lin" valueType="num">
                                      <p:cBhvr>
                                        <p:cTn id="9"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1684194" y="948011"/>
            <a:ext cx="4968552" cy="706755"/>
          </a:xfrm>
          <a:prstGeom prst="rect">
            <a:avLst/>
          </a:prstGeom>
          <a:noFill/>
        </p:spPr>
        <p:txBody>
          <a:bodyPr wrap="square" rtlCol="0">
            <a:spAutoFit/>
          </a:bodyPr>
          <a:lstStyle/>
          <a:p>
            <a:pPr lvl="0"/>
            <a:r>
              <a:rPr lang="zh-CN" altLang="en-US" sz="4000" b="1" smtClean="0">
                <a:solidFill>
                  <a:srgbClr val="C00000"/>
                </a:solidFill>
                <a:latin typeface="+mn-ea"/>
              </a:rPr>
              <a:t>看介</a:t>
            </a:r>
            <a:r>
              <a:rPr lang="zh-CN" altLang="zh-CN" sz="4000" b="1" smtClean="0">
                <a:solidFill>
                  <a:srgbClr val="C00000"/>
                </a:solidFill>
                <a:latin typeface="+mn-ea"/>
                <a:cs typeface="宋体" panose="02010600030101010101" pitchFamily="2" charset="-122"/>
              </a:rPr>
              <a:t>词</a:t>
            </a:r>
            <a:r>
              <a:rPr lang="zh-CN" altLang="en-US" sz="4000" b="1" smtClean="0">
                <a:solidFill>
                  <a:srgbClr val="C00000"/>
                </a:solidFill>
                <a:latin typeface="+mn-ea"/>
                <a:cs typeface="宋体" panose="02010600030101010101" pitchFamily="2" charset="-122"/>
              </a:rPr>
              <a:t>或介词短语</a:t>
            </a:r>
          </a:p>
        </p:txBody>
      </p:sp>
      <p:sp>
        <p:nvSpPr>
          <p:cNvPr id="4" name="太阳形 3"/>
          <p:cNvSpPr/>
          <p:nvPr/>
        </p:nvSpPr>
        <p:spPr>
          <a:xfrm>
            <a:off x="930459" y="1002442"/>
            <a:ext cx="576064" cy="576064"/>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p:nvSpPr>
        <p:spPr>
          <a:xfrm>
            <a:off x="1729740" y="1925320"/>
            <a:ext cx="10012680" cy="1245235"/>
          </a:xfrm>
          <a:prstGeom prst="rect">
            <a:avLst/>
          </a:prstGeom>
        </p:spPr>
        <p:txBody>
          <a:bodyPr wrap="square">
            <a:spAutoFit/>
          </a:bodyPr>
          <a:lstStyle/>
          <a:p>
            <a:pPr>
              <a:lnSpc>
                <a:spcPts val="4500"/>
              </a:lnSpc>
            </a:pPr>
            <a:r>
              <a:rPr lang="zh-CN" altLang="zh-CN" sz="3200" b="1" smtClean="0"/>
              <a:t>由于《古文观止》具有特色，自问世以后近三百年来，广为传布，经久不衰，至今仍不失为一部好书。</a:t>
            </a:r>
          </a:p>
        </p:txBody>
      </p:sp>
      <p:sp>
        <p:nvSpPr>
          <p:cNvPr id="6" name="矩形 5"/>
          <p:cNvSpPr/>
          <p:nvPr/>
        </p:nvSpPr>
        <p:spPr>
          <a:xfrm>
            <a:off x="7408072" y="3402077"/>
            <a:ext cx="4333240" cy="645160"/>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scene3d>
              <a:camera prst="orthographicFront"/>
              <a:lightRig rig="threePt" dir="t"/>
            </a:scene3d>
          </a:bodyPr>
          <a:lstStyle/>
          <a:p>
            <a:r>
              <a:rPr lang="en-US" altLang="zh-CN" sz="3600" b="1" smtClean="0">
                <a:ln w="22225">
                  <a:solidFill>
                    <a:schemeClr val="accent2"/>
                  </a:solidFill>
                  <a:prstDash val="solid"/>
                </a:ln>
                <a:solidFill>
                  <a:schemeClr val="accent2">
                    <a:lumMod val="40000"/>
                    <a:lumOff val="60000"/>
                  </a:schemeClr>
                </a:solidFill>
                <a:effectLst/>
              </a:rPr>
              <a:t>-------</a:t>
            </a:r>
            <a:r>
              <a:rPr lang="zh-CN" altLang="en-US" sz="3600" b="1" smtClean="0">
                <a:ln w="22225">
                  <a:solidFill>
                    <a:schemeClr val="accent2"/>
                  </a:solidFill>
                  <a:prstDash val="solid"/>
                </a:ln>
                <a:solidFill>
                  <a:schemeClr val="accent2">
                    <a:lumMod val="40000"/>
                    <a:lumOff val="60000"/>
                  </a:schemeClr>
                </a:solidFill>
                <a:effectLst/>
              </a:rPr>
              <a:t>介词淹</a:t>
            </a:r>
            <a:r>
              <a:rPr lang="zh-CN" altLang="zh-CN" sz="3600" b="1" smtClean="0">
                <a:ln w="22225">
                  <a:solidFill>
                    <a:schemeClr val="accent2"/>
                  </a:solidFill>
                  <a:prstDash val="solid"/>
                </a:ln>
                <a:solidFill>
                  <a:schemeClr val="accent2">
                    <a:lumMod val="40000"/>
                    <a:lumOff val="60000"/>
                  </a:schemeClr>
                </a:solidFill>
                <a:effectLst/>
              </a:rPr>
              <a:t>没主语</a:t>
            </a:r>
          </a:p>
        </p:txBody>
      </p:sp>
      <p:sp>
        <p:nvSpPr>
          <p:cNvPr id="7" name="矩形 6"/>
          <p:cNvSpPr/>
          <p:nvPr/>
        </p:nvSpPr>
        <p:spPr>
          <a:xfrm>
            <a:off x="1729740" y="4279265"/>
            <a:ext cx="10116820" cy="1245235"/>
          </a:xfrm>
          <a:prstGeom prst="rect">
            <a:avLst/>
          </a:prstGeom>
        </p:spPr>
        <p:txBody>
          <a:bodyPr wrap="square">
            <a:spAutoFit/>
          </a:bodyPr>
          <a:lstStyle/>
          <a:p>
            <a:pPr>
              <a:lnSpc>
                <a:spcPts val="4500"/>
              </a:lnSpc>
            </a:pPr>
            <a:r>
              <a:rPr lang="zh-CN" altLang="zh-CN" sz="3200" b="1" smtClean="0"/>
              <a:t>汉字改革的种种好处，对于每一个同文字打交道的人都是深有体会的。</a:t>
            </a:r>
          </a:p>
        </p:txBody>
      </p:sp>
      <p:sp>
        <p:nvSpPr>
          <p:cNvPr id="8" name="矩形 7"/>
          <p:cNvSpPr/>
          <p:nvPr/>
        </p:nvSpPr>
        <p:spPr>
          <a:xfrm>
            <a:off x="8081020" y="5375141"/>
            <a:ext cx="3416300" cy="645160"/>
          </a:xfrm>
          <a:prstGeom prst="rect">
            <a:avLst/>
          </a:prstGeom>
        </p:spPr>
        <p:txBody>
          <a:bodyPr wrap="none">
            <a:spAutoFit/>
          </a:bodyPr>
          <a:lstStyle/>
          <a:p>
            <a:r>
              <a:rPr lang="en-US" altLang="zh-CN" sz="3600" b="1" smtClean="0">
                <a:solidFill>
                  <a:srgbClr val="C00000"/>
                </a:solidFill>
              </a:rPr>
              <a:t>----------</a:t>
            </a:r>
            <a:r>
              <a:rPr lang="zh-CN" altLang="zh-CN" sz="3600" b="1" smtClean="0">
                <a:solidFill>
                  <a:srgbClr val="C00000"/>
                </a:solidFill>
              </a:rPr>
              <a:t>主客颠倒</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714500" y="1490345"/>
            <a:ext cx="10078085" cy="1245235"/>
          </a:xfrm>
          <a:prstGeom prst="rect">
            <a:avLst/>
          </a:prstGeom>
        </p:spPr>
        <p:txBody>
          <a:bodyPr wrap="square">
            <a:spAutoFit/>
          </a:bodyPr>
          <a:lstStyle/>
          <a:p>
            <a:pPr>
              <a:lnSpc>
                <a:spcPts val="4500"/>
              </a:lnSpc>
            </a:pPr>
            <a:r>
              <a:rPr lang="zh-CN" altLang="zh-CN" sz="3200" b="1" smtClean="0"/>
              <a:t>对中考材料作文应该如何开头这个问题上，两位作者的看法很不一致。</a:t>
            </a:r>
          </a:p>
        </p:txBody>
      </p:sp>
      <p:sp>
        <p:nvSpPr>
          <p:cNvPr id="4" name="TextBox 3"/>
          <p:cNvSpPr txBox="1"/>
          <p:nvPr/>
        </p:nvSpPr>
        <p:spPr>
          <a:xfrm>
            <a:off x="1540049" y="634956"/>
            <a:ext cx="4968552" cy="706755"/>
          </a:xfrm>
          <a:prstGeom prst="rect">
            <a:avLst/>
          </a:prstGeom>
          <a:noFill/>
        </p:spPr>
        <p:txBody>
          <a:bodyPr wrap="square" rtlCol="0">
            <a:spAutoFit/>
          </a:bodyPr>
          <a:lstStyle/>
          <a:p>
            <a:pPr lvl="0"/>
            <a:r>
              <a:rPr lang="zh-CN" altLang="en-US" sz="4000" b="1" smtClean="0">
                <a:solidFill>
                  <a:srgbClr val="C00000"/>
                </a:solidFill>
                <a:latin typeface="+mn-ea"/>
              </a:rPr>
              <a:t>看介</a:t>
            </a:r>
            <a:r>
              <a:rPr lang="zh-CN" altLang="zh-CN" sz="4000" b="1" smtClean="0">
                <a:solidFill>
                  <a:srgbClr val="C00000"/>
                </a:solidFill>
                <a:latin typeface="+mn-ea"/>
                <a:cs typeface="宋体" panose="02010600030101010101" pitchFamily="2" charset="-122"/>
              </a:rPr>
              <a:t>词</a:t>
            </a:r>
            <a:r>
              <a:rPr lang="zh-CN" altLang="en-US" sz="4000" b="1" smtClean="0">
                <a:solidFill>
                  <a:srgbClr val="C00000"/>
                </a:solidFill>
                <a:latin typeface="+mn-ea"/>
                <a:cs typeface="宋体" panose="02010600030101010101" pitchFamily="2" charset="-122"/>
              </a:rPr>
              <a:t>或介词短语</a:t>
            </a:r>
          </a:p>
        </p:txBody>
      </p:sp>
      <p:sp>
        <p:nvSpPr>
          <p:cNvPr id="5" name="太阳形 4"/>
          <p:cNvSpPr/>
          <p:nvPr/>
        </p:nvSpPr>
        <p:spPr>
          <a:xfrm>
            <a:off x="803459" y="700182"/>
            <a:ext cx="576064" cy="576064"/>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8731637" y="2735312"/>
            <a:ext cx="2879090" cy="583565"/>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scene3d>
              <a:camera prst="orthographicFront"/>
              <a:lightRig rig="threePt" dir="t"/>
            </a:scene3d>
          </a:bodyPr>
          <a:lstStyle/>
          <a:p>
            <a:r>
              <a:rPr lang="en-US" altLang="zh-CN" sz="3200" b="1" smtClean="0">
                <a:ln w="22225">
                  <a:solidFill>
                    <a:schemeClr val="accent2"/>
                  </a:solidFill>
                  <a:prstDash val="solid"/>
                </a:ln>
                <a:solidFill>
                  <a:schemeClr val="accent2">
                    <a:lumMod val="40000"/>
                    <a:lumOff val="60000"/>
                  </a:schemeClr>
                </a:solidFill>
                <a:effectLst/>
              </a:rPr>
              <a:t>------</a:t>
            </a:r>
            <a:r>
              <a:rPr lang="zh-CN" altLang="zh-CN" sz="3200" b="1" smtClean="0">
                <a:ln w="22225">
                  <a:solidFill>
                    <a:schemeClr val="accent2"/>
                  </a:solidFill>
                  <a:prstDash val="solid"/>
                </a:ln>
                <a:solidFill>
                  <a:schemeClr val="accent2">
                    <a:lumMod val="40000"/>
                    <a:lumOff val="60000"/>
                  </a:schemeClr>
                </a:solidFill>
                <a:effectLst/>
              </a:rPr>
              <a:t>句式杂糅</a:t>
            </a:r>
          </a:p>
        </p:txBody>
      </p:sp>
      <p:sp>
        <p:nvSpPr>
          <p:cNvPr id="7" name="矩形 6"/>
          <p:cNvSpPr/>
          <p:nvPr/>
        </p:nvSpPr>
        <p:spPr>
          <a:xfrm>
            <a:off x="1856740" y="3319145"/>
            <a:ext cx="9936480" cy="1822450"/>
          </a:xfrm>
          <a:prstGeom prst="rect">
            <a:avLst/>
          </a:prstGeom>
        </p:spPr>
        <p:txBody>
          <a:bodyPr wrap="square">
            <a:spAutoFit/>
          </a:bodyPr>
          <a:lstStyle/>
          <a:p>
            <a:pPr>
              <a:lnSpc>
                <a:spcPts val="4500"/>
              </a:lnSpc>
            </a:pPr>
            <a:r>
              <a:rPr lang="zh-CN" altLang="zh-CN" sz="3200" b="1" smtClean="0"/>
              <a:t>西安市决定自今年</a:t>
            </a:r>
            <a:r>
              <a:rPr lang="zh-CN" altLang="zh-CN" sz="3200" b="1" smtClean="0">
                <a:latin typeface="Arial" panose="020b0604020202020204" pitchFamily="34" charset="0"/>
              </a:rPr>
              <a:t>×</a:t>
            </a:r>
            <a:r>
              <a:rPr lang="zh-CN" altLang="zh-CN" sz="3200" b="1" smtClean="0"/>
              <a:t>月</a:t>
            </a:r>
            <a:r>
              <a:rPr lang="zh-CN" altLang="zh-CN" sz="3200" b="1" smtClean="0">
                <a:latin typeface="Arial" panose="020b0604020202020204" pitchFamily="34" charset="0"/>
                <a:sym typeface="+mn-ea"/>
              </a:rPr>
              <a:t>×</a:t>
            </a:r>
            <a:r>
              <a:rPr lang="zh-CN" altLang="zh-CN" sz="3200" b="1" smtClean="0"/>
              <a:t>日起，停止外省市户籍人员购买商品住房、投资兴办企业和引进人才的方式办理落户。</a:t>
            </a:r>
          </a:p>
        </p:txBody>
      </p:sp>
      <p:sp>
        <p:nvSpPr>
          <p:cNvPr id="8" name="矩形 7"/>
          <p:cNvSpPr/>
          <p:nvPr/>
        </p:nvSpPr>
        <p:spPr>
          <a:xfrm>
            <a:off x="2731135" y="5014595"/>
            <a:ext cx="9061450" cy="1814830"/>
          </a:xfrm>
          <a:prstGeom prst="rect">
            <a:avLst/>
          </a:prstGeom>
        </p:spPr>
        <p:txBody>
          <a:bodyPr wrap="square">
            <a:spAutoFit/>
          </a:bodyPr>
          <a:lstStyle/>
          <a:p>
            <a:r>
              <a:rPr lang="en-US" altLang="zh-CN" sz="2800" b="1" smtClean="0">
                <a:solidFill>
                  <a:srgbClr val="C00000"/>
                </a:solidFill>
              </a:rPr>
              <a:t>----------</a:t>
            </a:r>
            <a:r>
              <a:rPr lang="zh-CN" altLang="zh-CN" sz="2800" b="1" smtClean="0">
                <a:solidFill>
                  <a:srgbClr val="C00000"/>
                </a:solidFill>
              </a:rPr>
              <a:t>介词残缺</a:t>
            </a:r>
            <a:r>
              <a:rPr lang="zh-CN" altLang="en-US" sz="2800" b="1" smtClean="0">
                <a:solidFill>
                  <a:srgbClr val="C00000"/>
                </a:solidFill>
              </a:rPr>
              <a:t>（</a:t>
            </a:r>
            <a:r>
              <a:rPr lang="zh-CN" altLang="zh-CN" sz="2800" b="1" smtClean="0">
                <a:solidFill>
                  <a:srgbClr val="C00000"/>
                </a:solidFill>
              </a:rPr>
              <a:t>介词结构常用来做表示工具、方式、用途等词语的状语，其后往往跟着一个名词性的中心语，如</a:t>
            </a:r>
            <a:r>
              <a:rPr lang="en-US" altLang="zh-CN" sz="2800" b="1" smtClean="0">
                <a:solidFill>
                  <a:srgbClr val="C00000"/>
                </a:solidFill>
              </a:rPr>
              <a:t>“</a:t>
            </a:r>
            <a:r>
              <a:rPr lang="zh-CN" altLang="zh-CN" sz="2800" b="1" smtClean="0">
                <a:solidFill>
                  <a:srgbClr val="C00000"/>
                </a:solidFill>
              </a:rPr>
              <a:t>以</a:t>
            </a:r>
            <a:r>
              <a:rPr lang="en-US" altLang="zh-CN" sz="2800" b="1" smtClean="0">
                <a:solidFill>
                  <a:srgbClr val="C00000"/>
                </a:solidFill>
              </a:rPr>
              <a:t>……</a:t>
            </a:r>
            <a:r>
              <a:rPr lang="zh-CN" altLang="zh-CN" sz="2800" b="1" smtClean="0">
                <a:solidFill>
                  <a:srgbClr val="C00000"/>
                </a:solidFill>
              </a:rPr>
              <a:t>的方式</a:t>
            </a:r>
            <a:r>
              <a:rPr lang="en-US" altLang="zh-CN" sz="2800" b="1" smtClean="0">
                <a:solidFill>
                  <a:srgbClr val="C00000"/>
                </a:solidFill>
              </a:rPr>
              <a:t>”“</a:t>
            </a:r>
            <a:r>
              <a:rPr lang="zh-CN" altLang="zh-CN" sz="2800" b="1" smtClean="0">
                <a:solidFill>
                  <a:srgbClr val="C00000"/>
                </a:solidFill>
              </a:rPr>
              <a:t>对</a:t>
            </a:r>
            <a:r>
              <a:rPr lang="en-US" altLang="zh-CN" sz="2800" b="1" smtClean="0">
                <a:solidFill>
                  <a:srgbClr val="C00000"/>
                </a:solidFill>
              </a:rPr>
              <a:t>……</a:t>
            </a:r>
            <a:r>
              <a:rPr lang="zh-CN" altLang="zh-CN" sz="2800" b="1" smtClean="0">
                <a:solidFill>
                  <a:srgbClr val="C00000"/>
                </a:solidFill>
              </a:rPr>
              <a:t>的看法</a:t>
            </a:r>
            <a:r>
              <a:rPr lang="en-US" altLang="zh-CN" sz="2800" b="1" smtClean="0">
                <a:solidFill>
                  <a:srgbClr val="C00000"/>
                </a:solidFill>
              </a:rPr>
              <a:t>”</a:t>
            </a:r>
            <a:r>
              <a:rPr lang="zh-CN" altLang="zh-CN" sz="2800" b="1" smtClean="0">
                <a:solidFill>
                  <a:srgbClr val="C00000"/>
                </a:solidFill>
              </a:rPr>
              <a:t>等，但由于结构过长，往往出现介词残缺的语病。</a:t>
            </a:r>
            <a:r>
              <a:rPr lang="zh-CN" altLang="en-US" sz="2800" b="1" smtClean="0">
                <a:solidFill>
                  <a:srgbClr val="C0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ox(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798503" y="652051"/>
            <a:ext cx="2808312" cy="706755"/>
          </a:xfrm>
          <a:prstGeom prst="rect">
            <a:avLst/>
          </a:prstGeom>
          <a:noFill/>
        </p:spPr>
        <p:txBody>
          <a:bodyPr wrap="square" rtlCol="0">
            <a:spAutoFit/>
          </a:bodyPr>
          <a:lstStyle/>
          <a:p>
            <a:r>
              <a:rPr lang="en-US" altLang="zh-CN" sz="4000" b="1" smtClean="0">
                <a:solidFill>
                  <a:srgbClr val="C00000"/>
                </a:solidFill>
              </a:rPr>
              <a:t>[</a:t>
            </a:r>
            <a:r>
              <a:rPr lang="zh-CN" altLang="en-US" sz="4000" b="1" smtClean="0">
                <a:solidFill>
                  <a:srgbClr val="C00000"/>
                </a:solidFill>
              </a:rPr>
              <a:t>应用体验</a:t>
            </a:r>
            <a:r>
              <a:rPr lang="en-US" altLang="zh-CN" sz="4000" b="1" smtClean="0">
                <a:solidFill>
                  <a:srgbClr val="C00000"/>
                </a:solidFill>
              </a:rPr>
              <a:t>]</a:t>
            </a:r>
          </a:p>
        </p:txBody>
      </p:sp>
      <p:sp>
        <p:nvSpPr>
          <p:cNvPr id="5" name="矩形 4"/>
          <p:cNvSpPr/>
          <p:nvPr/>
        </p:nvSpPr>
        <p:spPr>
          <a:xfrm>
            <a:off x="1703070" y="1463675"/>
            <a:ext cx="10022840" cy="1245235"/>
          </a:xfrm>
          <a:prstGeom prst="rect">
            <a:avLst/>
          </a:prstGeom>
        </p:spPr>
        <p:txBody>
          <a:bodyPr wrap="square">
            <a:spAutoFit/>
          </a:bodyPr>
          <a:lstStyle/>
          <a:p>
            <a:pPr lvl="0" fontAlgn="base">
              <a:lnSpc>
                <a:spcPts val="4500"/>
              </a:lnSpc>
              <a:spcBef>
                <a:spcPct val="0"/>
              </a:spcBef>
              <a:spcAft>
                <a:spcPct val="0"/>
              </a:spcAft>
              <a:tabLst>
                <a:tab pos="2400300"/>
                <a:tab pos="2514600"/>
              </a:tabLst>
            </a:pPr>
            <a:r>
              <a:rPr lang="en-US" altLang="zh-CN" sz="3200" b="1" smtClean="0">
                <a:latin typeface="+mn-ea"/>
                <a:cs typeface="宋体" panose="02010600030101010101" pitchFamily="2" charset="-122"/>
              </a:rPr>
              <a:t>1</a:t>
            </a:r>
            <a:r>
              <a:rPr lang="zh-CN" altLang="en-US" sz="3200" b="1" smtClean="0">
                <a:latin typeface="+mn-ea"/>
                <a:cs typeface="宋体" panose="02010600030101010101" pitchFamily="2" charset="-122"/>
              </a:rPr>
              <a:t>、</a:t>
            </a:r>
            <a:r>
              <a:rPr lang="zh-CN" altLang="zh-CN" sz="3200" b="1" smtClean="0">
                <a:latin typeface="+mn-ea"/>
                <a:cs typeface="宋体" panose="02010600030101010101" pitchFamily="2" charset="-122"/>
              </a:rPr>
              <a:t>当老人跌倒该不该扶这个简单的问题都要作为一个话题来讨论的时候，表明了我们的道德素质急需提高。</a:t>
            </a:r>
          </a:p>
        </p:txBody>
      </p:sp>
      <p:sp>
        <p:nvSpPr>
          <p:cNvPr id="6" name="矩形 5"/>
          <p:cNvSpPr/>
          <p:nvPr/>
        </p:nvSpPr>
        <p:spPr>
          <a:xfrm>
            <a:off x="1702435" y="3797300"/>
            <a:ext cx="10023475" cy="1245235"/>
          </a:xfrm>
          <a:prstGeom prst="rect">
            <a:avLst/>
          </a:prstGeom>
        </p:spPr>
        <p:txBody>
          <a:bodyPr wrap="square">
            <a:spAutoFit/>
          </a:bodyPr>
          <a:lstStyle/>
          <a:p>
            <a:pPr>
              <a:lnSpc>
                <a:spcPts val="4500"/>
              </a:lnSpc>
            </a:pPr>
            <a:r>
              <a:rPr lang="en-US" altLang="zh-CN" sz="3200" b="1" smtClean="0">
                <a:latin typeface="+mn-ea"/>
                <a:cs typeface="宋体" panose="02010600030101010101" pitchFamily="2" charset="-122"/>
              </a:rPr>
              <a:t>2</a:t>
            </a:r>
            <a:r>
              <a:rPr lang="zh-CN" altLang="en-US" sz="3200" b="1" smtClean="0">
                <a:latin typeface="+mn-ea"/>
                <a:cs typeface="宋体" panose="02010600030101010101" pitchFamily="2" charset="-122"/>
              </a:rPr>
              <a:t>、奥斯特洛夫斯基的</a:t>
            </a:r>
            <a:r>
              <a:rPr lang="en-US" altLang="zh-CN" sz="3200" b="1" smtClean="0">
                <a:latin typeface="+mn-ea"/>
                <a:cs typeface="宋体" panose="02010600030101010101" pitchFamily="2" charset="-122"/>
              </a:rPr>
              <a:t>《</a:t>
            </a:r>
            <a:r>
              <a:rPr lang="zh-CN" altLang="en-US" sz="3200" b="1" smtClean="0">
                <a:latin typeface="+mn-ea"/>
                <a:cs typeface="宋体" panose="02010600030101010101" pitchFamily="2" charset="-122"/>
              </a:rPr>
              <a:t>钢铁是怎样炼成的</a:t>
            </a:r>
            <a:r>
              <a:rPr lang="en-US" altLang="zh-CN" sz="3200" b="1" smtClean="0">
                <a:latin typeface="+mn-ea"/>
                <a:cs typeface="宋体" panose="02010600030101010101" pitchFamily="2" charset="-122"/>
              </a:rPr>
              <a:t>》</a:t>
            </a:r>
            <a:r>
              <a:rPr lang="zh-CN" altLang="en-US" sz="3200" b="1" smtClean="0">
                <a:latin typeface="+mn-ea"/>
                <a:cs typeface="宋体" panose="02010600030101010101" pitchFamily="2" charset="-122"/>
              </a:rPr>
              <a:t>对于中国青年是不陌生的。</a:t>
            </a:r>
          </a:p>
        </p:txBody>
      </p:sp>
      <p:sp>
        <p:nvSpPr>
          <p:cNvPr id="7" name="TextBox 6"/>
          <p:cNvSpPr txBox="1"/>
          <p:nvPr/>
        </p:nvSpPr>
        <p:spPr>
          <a:xfrm>
            <a:off x="1858010" y="2727325"/>
            <a:ext cx="6134100" cy="1076325"/>
          </a:xfrm>
          <a:prstGeom prst="rect">
            <a:avLst/>
          </a:prstGeom>
          <a:noFill/>
        </p:spPr>
        <p:txBody>
          <a:bodyPr wrap="square" rtlCol="0">
            <a:spAutoFit/>
          </a:bodyPr>
          <a:lstStyle/>
          <a:p>
            <a:r>
              <a:rPr lang="zh-CN" altLang="en-US" sz="3200" b="1" smtClean="0">
                <a:solidFill>
                  <a:srgbClr val="C00000"/>
                </a:solidFill>
              </a:rPr>
              <a:t>介词淹没主语：</a:t>
            </a:r>
          </a:p>
          <a:p>
            <a:r>
              <a:rPr lang="zh-CN" altLang="en-US" sz="3200" b="1" smtClean="0">
                <a:solidFill>
                  <a:srgbClr val="C00000"/>
                </a:solidFill>
              </a:rPr>
              <a:t>删除“当</a:t>
            </a:r>
            <a:r>
              <a:rPr lang="en-US" altLang="zh-CN" sz="3200" b="1" smtClean="0">
                <a:solidFill>
                  <a:srgbClr val="C00000"/>
                </a:solidFill>
              </a:rPr>
              <a:t>………</a:t>
            </a:r>
            <a:r>
              <a:rPr lang="zh-CN" altLang="en-US" sz="3200" b="1" smtClean="0">
                <a:solidFill>
                  <a:srgbClr val="C00000"/>
                </a:solidFill>
              </a:rPr>
              <a:t>的时候”</a:t>
            </a:r>
          </a:p>
        </p:txBody>
      </p:sp>
      <p:sp>
        <p:nvSpPr>
          <p:cNvPr id="8" name="TextBox 7"/>
          <p:cNvSpPr txBox="1"/>
          <p:nvPr/>
        </p:nvSpPr>
        <p:spPr>
          <a:xfrm>
            <a:off x="1858010" y="5056505"/>
            <a:ext cx="9551035" cy="1568450"/>
          </a:xfrm>
          <a:prstGeom prst="rect">
            <a:avLst/>
          </a:prstGeom>
          <a:noFill/>
        </p:spPr>
        <p:txBody>
          <a:bodyPr wrap="square" rtlCol="0">
            <a:spAutoFit/>
          </a:bodyPr>
          <a:lstStyle/>
          <a:p>
            <a:r>
              <a:rPr lang="zh-CN" altLang="en-US" sz="3200" b="1" smtClean="0">
                <a:solidFill>
                  <a:srgbClr val="C00000"/>
                </a:solidFill>
                <a:latin typeface="+mn-ea"/>
                <a:cs typeface="宋体" panose="02010600030101010101" pitchFamily="2" charset="-122"/>
              </a:rPr>
              <a:t>主客体颠倒：</a:t>
            </a:r>
          </a:p>
          <a:p>
            <a:r>
              <a:rPr lang="zh-CN" altLang="en-US" sz="3200" b="1" smtClean="0">
                <a:solidFill>
                  <a:srgbClr val="C00000"/>
                </a:solidFill>
                <a:latin typeface="+mn-ea"/>
                <a:cs typeface="宋体" panose="02010600030101010101" pitchFamily="2" charset="-122"/>
              </a:rPr>
              <a:t>中国青年对奥斯特洛夫斯基的</a:t>
            </a:r>
            <a:r>
              <a:rPr lang="en-US" altLang="zh-CN" sz="3200" b="1" smtClean="0">
                <a:solidFill>
                  <a:srgbClr val="C00000"/>
                </a:solidFill>
                <a:latin typeface="+mn-ea"/>
                <a:cs typeface="宋体" panose="02010600030101010101" pitchFamily="2" charset="-122"/>
              </a:rPr>
              <a:t>《</a:t>
            </a:r>
            <a:r>
              <a:rPr lang="zh-CN" altLang="en-US" sz="3200" b="1" smtClean="0">
                <a:solidFill>
                  <a:srgbClr val="C00000"/>
                </a:solidFill>
                <a:latin typeface="+mn-ea"/>
                <a:cs typeface="宋体" panose="02010600030101010101" pitchFamily="2" charset="-122"/>
              </a:rPr>
              <a:t>钢铁是怎样炼成的</a:t>
            </a:r>
            <a:r>
              <a:rPr lang="en-US" altLang="zh-CN" sz="3200" b="1" smtClean="0">
                <a:solidFill>
                  <a:srgbClr val="C00000"/>
                </a:solidFill>
                <a:latin typeface="+mn-ea"/>
                <a:cs typeface="宋体" panose="02010600030101010101" pitchFamily="2" charset="-122"/>
              </a:rPr>
              <a:t>》</a:t>
            </a:r>
            <a:r>
              <a:rPr lang="zh-CN" altLang="en-US" sz="3200" b="1" smtClean="0">
                <a:solidFill>
                  <a:srgbClr val="C00000"/>
                </a:solidFill>
                <a:latin typeface="+mn-ea"/>
                <a:cs typeface="宋体" panose="02010600030101010101" pitchFamily="2" charset="-122"/>
              </a:rPr>
              <a:t>是不陌生的。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ox(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3" name="Rectangle 1"/>
          <p:cNvSpPr>
            <a:spLocks noChangeArrowheads="1"/>
          </p:cNvSpPr>
          <p:nvPr/>
        </p:nvSpPr>
        <p:spPr bwMode="auto">
          <a:xfrm>
            <a:off x="1478280" y="1508125"/>
            <a:ext cx="10352405" cy="12452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1" fontAlgn="base" latinLnBrk="0" hangingPunct="1">
              <a:lnSpc>
                <a:spcPts val="4500"/>
              </a:lnSpc>
              <a:spcBef>
                <a:spcPct val="0"/>
              </a:spcBef>
              <a:spcAft>
                <a:spcPct val="0"/>
              </a:spcAft>
              <a:buClrTx/>
              <a:buSzTx/>
              <a:buFontTx/>
              <a:buNone/>
              <a:tabLst>
                <a:tab pos="2514600"/>
              </a:tabLst>
            </a:pPr>
            <a:r>
              <a:rPr lang="en-US" altLang="zh-CN" sz="3200" b="1" smtClean="0">
                <a:latin typeface="+mn-ea"/>
                <a:cs typeface="宋体" panose="02010600030101010101" pitchFamily="2" charset="-122"/>
              </a:rPr>
              <a:t>3</a:t>
            </a:r>
            <a:r>
              <a:rPr kumimoji="0" lang="zh-CN" altLang="en-US" sz="3200" b="1" i="0" u="none" strike="noStrike" cap="none" normalizeH="0" baseline="0" smtClean="0">
                <a:ln>
                  <a:noFill/>
                </a:ln>
                <a:solidFill>
                  <a:schemeClr val="tx1"/>
                </a:solidFill>
                <a:effectLst/>
                <a:latin typeface="+mn-ea"/>
                <a:cs typeface="宋体" panose="02010600030101010101" pitchFamily="2" charset="-122"/>
              </a:rPr>
              <a:t>、</a:t>
            </a:r>
            <a:r>
              <a:rPr kumimoji="0" lang="zh-CN" sz="3200" b="1" i="0" u="none" strike="noStrike" cap="none" normalizeH="0" baseline="0" smtClean="0">
                <a:ln>
                  <a:noFill/>
                </a:ln>
                <a:solidFill>
                  <a:schemeClr val="tx1"/>
                </a:solidFill>
                <a:effectLst/>
                <a:latin typeface="+mn-ea"/>
                <a:cs typeface="宋体" panose="02010600030101010101" pitchFamily="2" charset="-122"/>
              </a:rPr>
              <a:t>经过大家热烈地讨论下，这项事关大局的精简优化方案终于产生了。</a:t>
            </a:r>
          </a:p>
        </p:txBody>
      </p:sp>
      <p:sp>
        <p:nvSpPr>
          <p:cNvPr id="4" name="TextBox 3"/>
          <p:cNvSpPr txBox="1"/>
          <p:nvPr/>
        </p:nvSpPr>
        <p:spPr>
          <a:xfrm>
            <a:off x="688013" y="801276"/>
            <a:ext cx="2808312" cy="706755"/>
          </a:xfrm>
          <a:prstGeom prst="rect">
            <a:avLst/>
          </a:prstGeom>
          <a:noFill/>
        </p:spPr>
        <p:txBody>
          <a:bodyPr wrap="square" rtlCol="0">
            <a:spAutoFit/>
          </a:bodyPr>
          <a:lstStyle/>
          <a:p>
            <a:r>
              <a:rPr lang="en-US" altLang="zh-CN" sz="4000" b="1" smtClean="0">
                <a:solidFill>
                  <a:srgbClr val="C00000"/>
                </a:solidFill>
              </a:rPr>
              <a:t>[</a:t>
            </a:r>
            <a:r>
              <a:rPr lang="zh-CN" altLang="en-US" sz="4000" b="1" smtClean="0">
                <a:solidFill>
                  <a:srgbClr val="C00000"/>
                </a:solidFill>
              </a:rPr>
              <a:t>应用体验</a:t>
            </a:r>
            <a:r>
              <a:rPr lang="en-US" altLang="zh-CN" sz="4000" b="1" smtClean="0">
                <a:solidFill>
                  <a:srgbClr val="C00000"/>
                </a:solidFill>
              </a:rPr>
              <a:t>]</a:t>
            </a:r>
          </a:p>
        </p:txBody>
      </p:sp>
      <p:sp>
        <p:nvSpPr>
          <p:cNvPr id="38914" name="Rectangle 2"/>
          <p:cNvSpPr>
            <a:spLocks noChangeArrowheads="1"/>
          </p:cNvSpPr>
          <p:nvPr/>
        </p:nvSpPr>
        <p:spPr bwMode="auto">
          <a:xfrm>
            <a:off x="1478280" y="3636328"/>
            <a:ext cx="10217785" cy="182245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1" fontAlgn="base" latinLnBrk="0" hangingPunct="1">
              <a:lnSpc>
                <a:spcPts val="4500"/>
              </a:lnSpc>
              <a:spcBef>
                <a:spcPct val="0"/>
              </a:spcBef>
              <a:spcAft>
                <a:spcPct val="0"/>
              </a:spcAft>
              <a:buClrTx/>
              <a:buSzTx/>
              <a:buFontTx/>
              <a:buNone/>
              <a:tabLst>
                <a:tab pos="2400300"/>
                <a:tab pos="2514600"/>
              </a:tabLst>
            </a:pPr>
            <a:r>
              <a:rPr kumimoji="0" lang="en-US" altLang="zh-CN" sz="3200" b="1" i="0" u="none" strike="noStrike" cap="none" normalizeH="0" baseline="0" smtClean="0">
                <a:ln>
                  <a:noFill/>
                </a:ln>
                <a:solidFill>
                  <a:schemeClr val="tx1"/>
                </a:solidFill>
                <a:effectLst/>
                <a:latin typeface="+mn-ea"/>
                <a:cs typeface="宋体" panose="02010600030101010101" pitchFamily="2" charset="-122"/>
              </a:rPr>
              <a:t>4</a:t>
            </a:r>
            <a:r>
              <a:rPr kumimoji="0" lang="zh-CN" altLang="en-US" sz="3200" b="1" i="0" u="none" strike="noStrike" cap="none" normalizeH="0" baseline="0" smtClean="0">
                <a:ln>
                  <a:noFill/>
                </a:ln>
                <a:solidFill>
                  <a:schemeClr val="tx1"/>
                </a:solidFill>
                <a:effectLst/>
                <a:latin typeface="+mn-ea"/>
                <a:cs typeface="宋体" panose="02010600030101010101" pitchFamily="2" charset="-122"/>
              </a:rPr>
              <a:t>、</a:t>
            </a:r>
            <a:r>
              <a:rPr kumimoji="0" lang="zh-CN" sz="3200" b="1" i="0" u="none" strike="noStrike" cap="none" normalizeH="0" baseline="0" smtClean="0">
                <a:ln>
                  <a:noFill/>
                </a:ln>
                <a:solidFill>
                  <a:schemeClr val="tx1"/>
                </a:solidFill>
                <a:effectLst/>
                <a:latin typeface="+mn-ea"/>
                <a:cs typeface="宋体" panose="02010600030101010101" pitchFamily="2" charset="-122"/>
              </a:rPr>
              <a:t>市防汛指挥部指出，今年防汛形势依然严峻，有关部门要对人民群众生命财产和城市发展高度负责的态度，扎扎实实地把防汛部署落到实处。</a:t>
            </a:r>
          </a:p>
        </p:txBody>
      </p:sp>
      <p:sp>
        <p:nvSpPr>
          <p:cNvPr id="6" name="TextBox 5"/>
          <p:cNvSpPr txBox="1"/>
          <p:nvPr/>
        </p:nvSpPr>
        <p:spPr>
          <a:xfrm>
            <a:off x="1704975" y="2753360"/>
            <a:ext cx="8782050" cy="1076325"/>
          </a:xfrm>
          <a:prstGeom prst="rect">
            <a:avLst/>
          </a:prstGeom>
          <a:noFill/>
        </p:spPr>
        <p:txBody>
          <a:bodyPr wrap="square" rtlCol="0">
            <a:spAutoFit/>
          </a:bodyPr>
          <a:lstStyle/>
          <a:p>
            <a:r>
              <a:rPr lang="zh-CN" altLang="zh-CN" sz="3200" b="1" smtClean="0">
                <a:solidFill>
                  <a:srgbClr val="C00000"/>
                </a:solidFill>
                <a:sym typeface="+mn-ea"/>
              </a:rPr>
              <a:t>句式杂糅：</a:t>
            </a:r>
            <a:endParaRPr lang="zh-CN" altLang="zh-CN" sz="3200" b="1" smtClean="0">
              <a:solidFill>
                <a:srgbClr val="C00000"/>
              </a:solidFill>
            </a:endParaRPr>
          </a:p>
          <a:p>
            <a:r>
              <a:rPr lang="zh-CN" altLang="en-US" sz="3200" b="1" smtClean="0">
                <a:solidFill>
                  <a:srgbClr val="C00000"/>
                </a:solidFill>
              </a:rPr>
              <a:t>“经过大家热烈地讨论”或“在</a:t>
            </a:r>
            <a:r>
              <a:rPr lang="zh-CN" altLang="zh-CN" sz="3200" b="1" smtClean="0">
                <a:solidFill>
                  <a:srgbClr val="C00000"/>
                </a:solidFill>
                <a:latin typeface="+mn-ea"/>
                <a:cs typeface="宋体" panose="02010600030101010101" pitchFamily="2" charset="-122"/>
              </a:rPr>
              <a:t>家热烈地讨论下</a:t>
            </a:r>
            <a:r>
              <a:rPr lang="zh-CN" altLang="en-US" sz="3200" b="1" smtClean="0">
                <a:solidFill>
                  <a:srgbClr val="C00000"/>
                </a:solidFill>
              </a:rPr>
              <a:t>”</a:t>
            </a:r>
          </a:p>
        </p:txBody>
      </p:sp>
      <p:sp>
        <p:nvSpPr>
          <p:cNvPr id="7" name="TextBox 6"/>
          <p:cNvSpPr txBox="1"/>
          <p:nvPr/>
        </p:nvSpPr>
        <p:spPr>
          <a:xfrm>
            <a:off x="1704975" y="5459095"/>
            <a:ext cx="9991725" cy="1076325"/>
          </a:xfrm>
          <a:prstGeom prst="rect">
            <a:avLst/>
          </a:prstGeom>
          <a:noFill/>
        </p:spPr>
        <p:txBody>
          <a:bodyPr wrap="square" rtlCol="0">
            <a:spAutoFit/>
          </a:bodyPr>
          <a:lstStyle/>
          <a:p>
            <a:r>
              <a:rPr lang="zh-CN" altLang="zh-CN" sz="3200" b="1" smtClean="0">
                <a:solidFill>
                  <a:srgbClr val="C00000"/>
                </a:solidFill>
                <a:sym typeface="+mn-ea"/>
              </a:rPr>
              <a:t>介词残缺：</a:t>
            </a:r>
          </a:p>
          <a:p>
            <a:r>
              <a:rPr lang="zh-CN" altLang="en-US" sz="3200" b="1" smtClean="0">
                <a:solidFill>
                  <a:srgbClr val="C00000"/>
                </a:solidFill>
              </a:rPr>
              <a:t>在“</a:t>
            </a:r>
            <a:r>
              <a:rPr lang="zh-CN" altLang="zh-CN" sz="3200" b="1" smtClean="0">
                <a:solidFill>
                  <a:srgbClr val="C00000"/>
                </a:solidFill>
                <a:latin typeface="+mn-ea"/>
                <a:cs typeface="宋体" panose="02010600030101010101" pitchFamily="2" charset="-122"/>
              </a:rPr>
              <a:t>有关部门要</a:t>
            </a:r>
            <a:r>
              <a:rPr lang="zh-CN" altLang="en-US" sz="3200" b="1" smtClean="0">
                <a:solidFill>
                  <a:srgbClr val="C00000"/>
                </a:solidFill>
              </a:rPr>
              <a:t>”后加上表方式的介词“以”或“本着”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3"/>
                                        </p:tgtEl>
                                        <p:attrNameLst>
                                          <p:attrName>style.visibility</p:attrName>
                                        </p:attrNameLst>
                                      </p:cBhvr>
                                      <p:to>
                                        <p:strVal val="visible"/>
                                      </p:to>
                                    </p:set>
                                    <p:animEffect transition="in" filter="blinds(horizontal)">
                                      <p:cBhvr>
                                        <p:cTn id="7" dur="500"/>
                                        <p:tgtEl>
                                          <p:spTgt spid="389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8914"/>
                                        </p:tgtEl>
                                        <p:attrNameLst>
                                          <p:attrName>style.visibility</p:attrName>
                                        </p:attrNameLst>
                                      </p:cBhvr>
                                      <p:to>
                                        <p:strVal val="visible"/>
                                      </p:to>
                                    </p:set>
                                    <p:animEffect transition="in" filter="blinds(horizontal)">
                                      <p:cBhvr>
                                        <p:cTn id="17" dur="500"/>
                                        <p:tgtEl>
                                          <p:spTgt spid="389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ox(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3" grpId="0"/>
      <p:bldP spid="38914" grpId="0"/>
      <p:bldP spid="6" grpId="0"/>
      <p:bldP spid="7"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88315" y="1408430"/>
            <a:ext cx="11214100" cy="1076325"/>
          </a:xfrm>
          <a:prstGeom prst="rect">
            <a:avLst/>
          </a:prstGeom>
          <a:noFill/>
        </p:spPr>
        <p:txBody>
          <a:bodyPr wrap="square" rtlCol="0" anchor="t">
            <a:spAutoFit/>
          </a:bodyPr>
          <a:lstStyle/>
          <a:p>
            <a:r>
              <a:rPr lang="en-US" altLang="zh-CN" sz="3200" b="1"/>
              <a:t>1</a:t>
            </a:r>
            <a:r>
              <a:rPr lang="zh-CN" altLang="en-US" sz="3200" b="1"/>
              <a:t>、作为一位杰出的哲学家和思想家,孔子一生积极求索,“知其不可而为之”,他的奋斗的一生是他这句格言的真实写照。</a:t>
            </a:r>
          </a:p>
        </p:txBody>
      </p:sp>
      <p:sp>
        <p:nvSpPr>
          <p:cNvPr id="3" name="文本框 2"/>
          <p:cNvSpPr txBox="1"/>
          <p:nvPr/>
        </p:nvSpPr>
        <p:spPr>
          <a:xfrm>
            <a:off x="459740" y="3404235"/>
            <a:ext cx="11214735" cy="1076325"/>
          </a:xfrm>
          <a:prstGeom prst="rect">
            <a:avLst/>
          </a:prstGeom>
          <a:noFill/>
        </p:spPr>
        <p:txBody>
          <a:bodyPr wrap="square" rtlCol="0" anchor="t">
            <a:spAutoFit/>
          </a:bodyPr>
          <a:lstStyle/>
          <a:p>
            <a:r>
              <a:rPr lang="en-US" altLang="zh-CN" sz="3200" b="1"/>
              <a:t>2</a:t>
            </a:r>
            <a:r>
              <a:rPr lang="zh-CN" altLang="en-US" sz="3200" b="1"/>
              <a:t>、新中国孕育、诞生、成长并取得崇高国际威望的历史,正是周恩来同志半个多世纪艰苦奋斗的人生历程的生动缩影。</a:t>
            </a:r>
          </a:p>
        </p:txBody>
      </p:sp>
      <p:sp>
        <p:nvSpPr>
          <p:cNvPr id="4" name="文本框 3"/>
          <p:cNvSpPr txBox="1"/>
          <p:nvPr/>
        </p:nvSpPr>
        <p:spPr>
          <a:xfrm>
            <a:off x="4685030" y="656590"/>
            <a:ext cx="2428240" cy="768350"/>
          </a:xfrm>
          <a:prstGeom prst="rect">
            <a:avLst/>
          </a:prstGeom>
          <a:noFill/>
        </p:spPr>
        <p:txBody>
          <a:bodyPr wrap="none" rtlCol="0" anchor="t">
            <a:spAutoFit/>
            <a:scene3d>
              <a:camera prst="orthographicFront"/>
              <a:lightRig rig="threePt" dir="t"/>
            </a:scene3d>
          </a:bodyPr>
          <a:lstStyle/>
          <a:p>
            <a:r>
              <a:rPr lang="zh-CN" altLang="zh-CN" sz="4400" b="1" smtClean="0">
                <a:ln w="22225">
                  <a:solidFill>
                    <a:schemeClr val="accent2"/>
                  </a:solidFill>
                  <a:prstDash val="solid"/>
                </a:ln>
                <a:solidFill>
                  <a:schemeClr val="accent2">
                    <a:lumMod val="40000"/>
                    <a:lumOff val="60000"/>
                  </a:schemeClr>
                </a:solidFill>
                <a:effectLst/>
                <a:sym typeface="+mn-ea"/>
              </a:rPr>
              <a:t>主客颠倒</a:t>
            </a:r>
          </a:p>
        </p:txBody>
      </p:sp>
      <p:sp>
        <p:nvSpPr>
          <p:cNvPr id="5" name="文本框 4"/>
          <p:cNvSpPr txBox="1"/>
          <p:nvPr/>
        </p:nvSpPr>
        <p:spPr>
          <a:xfrm>
            <a:off x="996315" y="2714625"/>
            <a:ext cx="10617200" cy="583565"/>
          </a:xfrm>
          <a:prstGeom prst="rect">
            <a:avLst/>
          </a:prstGeom>
          <a:noFill/>
        </p:spPr>
        <p:txBody>
          <a:bodyPr wrap="square" rtlCol="0" anchor="t">
            <a:spAutoFit/>
          </a:bodyPr>
          <a:lstStyle/>
          <a:p>
            <a:r>
              <a:rPr lang="en-US" altLang="zh-CN" sz="3200"/>
              <a:t> </a:t>
            </a:r>
            <a:r>
              <a:rPr lang="zh-CN" altLang="en-US" sz="3200"/>
              <a:t>这句格言是他的奋斗的一生的真实写照。</a:t>
            </a:r>
          </a:p>
        </p:txBody>
      </p:sp>
      <p:sp>
        <p:nvSpPr>
          <p:cNvPr id="6" name="文本框 5"/>
          <p:cNvSpPr txBox="1"/>
          <p:nvPr/>
        </p:nvSpPr>
        <p:spPr>
          <a:xfrm>
            <a:off x="590550" y="4625975"/>
            <a:ext cx="11214735" cy="1076325"/>
          </a:xfrm>
          <a:prstGeom prst="rect">
            <a:avLst/>
          </a:prstGeom>
          <a:noFill/>
        </p:spPr>
        <p:txBody>
          <a:bodyPr wrap="square" rtlCol="0" anchor="t">
            <a:spAutoFit/>
          </a:bodyPr>
          <a:lstStyle/>
          <a:p>
            <a:r>
              <a:rPr lang="zh-CN" altLang="en-US" sz="3200"/>
              <a:t>,</a:t>
            </a:r>
            <a:r>
              <a:rPr lang="zh-CN" altLang="en-US" sz="3200">
                <a:sym typeface="+mn-ea"/>
              </a:rPr>
              <a:t>周恩来同志半个多世纪艰苦奋斗的人生历程，</a:t>
            </a:r>
            <a:r>
              <a:rPr lang="zh-CN" altLang="en-US" sz="3200"/>
              <a:t>正是</a:t>
            </a:r>
            <a:r>
              <a:rPr lang="zh-CN" altLang="en-US" sz="3200">
                <a:sym typeface="+mn-ea"/>
              </a:rPr>
              <a:t>新中国孕育、诞生、成长并取得崇高国际威望的历史</a:t>
            </a:r>
            <a:r>
              <a:rPr lang="zh-CN" altLang="en-US" sz="3200"/>
              <a:t>的生动缩影。</a:t>
            </a:r>
          </a:p>
        </p:txBody>
      </p:sp>
      <p:sp>
        <p:nvSpPr>
          <p:cNvPr id="7" name="文本框 6"/>
          <p:cNvSpPr txBox="1"/>
          <p:nvPr/>
        </p:nvSpPr>
        <p:spPr>
          <a:xfrm>
            <a:off x="2385695" y="6060440"/>
            <a:ext cx="1284605" cy="64516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3600" b="1">
                <a:solidFill>
                  <a:srgbClr val="FF0000"/>
                </a:solidFill>
              </a:rPr>
              <a:t>写照</a:t>
            </a:r>
          </a:p>
        </p:txBody>
      </p:sp>
      <p:sp>
        <p:nvSpPr>
          <p:cNvPr id="8" name="文本框 7"/>
          <p:cNvSpPr txBox="1"/>
          <p:nvPr/>
        </p:nvSpPr>
        <p:spPr>
          <a:xfrm>
            <a:off x="6337935" y="5993130"/>
            <a:ext cx="1284605" cy="64516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3600" b="1">
                <a:solidFill>
                  <a:srgbClr val="FF0000"/>
                </a:solidFill>
              </a:rPr>
              <a:t>缩影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ox(in)">
                                      <p:cBhvr>
                                        <p:cTn id="10" dur="2000"/>
                                        <p:tgtEl>
                                          <p:spTgt spid="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ox(in)">
                                      <p:cBhvr>
                                        <p:cTn id="3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TextBox 1"/>
          <p:cNvSpPr txBox="1"/>
          <p:nvPr/>
        </p:nvSpPr>
        <p:spPr>
          <a:xfrm>
            <a:off x="5133340" y="1746885"/>
            <a:ext cx="1924685" cy="70675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zh-CN" altLang="en-US" sz="4000" b="1" smtClean="0">
                <a:solidFill>
                  <a:srgbClr val="C00000"/>
                </a:solidFill>
                <a:sym typeface="+mn-ea"/>
              </a:rPr>
              <a:t>看介词</a:t>
            </a:r>
            <a:endParaRPr lang="en-US" altLang="zh-CN" sz="4000" b="1" smtClean="0">
              <a:solidFill>
                <a:srgbClr val="C00000"/>
              </a:solidFill>
            </a:endParaRPr>
          </a:p>
        </p:txBody>
      </p:sp>
      <p:sp>
        <p:nvSpPr>
          <p:cNvPr id="7" name="文本框 6"/>
          <p:cNvSpPr txBox="1"/>
          <p:nvPr/>
        </p:nvSpPr>
        <p:spPr>
          <a:xfrm>
            <a:off x="1546225" y="4142105"/>
            <a:ext cx="2621280" cy="583565"/>
          </a:xfrm>
          <a:prstGeom prst="rect">
            <a:avLst/>
          </a:prstGeom>
          <a:noFill/>
        </p:spPr>
        <p:txBody>
          <a:bodyPr wrap="none" rtlCol="0" anchor="t">
            <a:spAutoFit/>
          </a:bodyPr>
          <a:lstStyle/>
          <a:p>
            <a:pPr algn="l"/>
            <a:r>
              <a:rPr lang="zh-CN" altLang="en-US" sz="3200" b="1" smtClean="0">
                <a:solidFill>
                  <a:srgbClr val="C00000"/>
                </a:solidFill>
                <a:sym typeface="+mn-ea"/>
              </a:rPr>
              <a:t>介词淹没主语</a:t>
            </a:r>
          </a:p>
        </p:txBody>
      </p:sp>
      <p:sp>
        <p:nvSpPr>
          <p:cNvPr id="8" name="文本框 7"/>
          <p:cNvSpPr txBox="1"/>
          <p:nvPr/>
        </p:nvSpPr>
        <p:spPr>
          <a:xfrm>
            <a:off x="5516245" y="4838700"/>
            <a:ext cx="1808480" cy="583565"/>
          </a:xfrm>
          <a:prstGeom prst="rect">
            <a:avLst/>
          </a:prstGeom>
          <a:noFill/>
        </p:spPr>
        <p:txBody>
          <a:bodyPr wrap="none" rtlCol="0" anchor="t">
            <a:spAutoFit/>
          </a:bodyPr>
          <a:lstStyle/>
          <a:p>
            <a:r>
              <a:rPr lang="zh-CN" altLang="en-US" sz="3200" b="1" smtClean="0">
                <a:solidFill>
                  <a:srgbClr val="C00000"/>
                </a:solidFill>
                <a:sym typeface="+mn-ea"/>
              </a:rPr>
              <a:t>介词残缺</a:t>
            </a:r>
          </a:p>
        </p:txBody>
      </p:sp>
      <p:sp>
        <p:nvSpPr>
          <p:cNvPr id="10" name="文本框 9"/>
          <p:cNvSpPr txBox="1"/>
          <p:nvPr/>
        </p:nvSpPr>
        <p:spPr>
          <a:xfrm>
            <a:off x="8067675" y="4142105"/>
            <a:ext cx="1808480" cy="583565"/>
          </a:xfrm>
          <a:prstGeom prst="rect">
            <a:avLst/>
          </a:prstGeom>
          <a:noFill/>
        </p:spPr>
        <p:txBody>
          <a:bodyPr wrap="none" rtlCol="0" anchor="t">
            <a:spAutoFit/>
          </a:bodyPr>
          <a:lstStyle/>
          <a:p>
            <a:r>
              <a:rPr lang="zh-CN" altLang="en-US" sz="3200" b="1" smtClean="0">
                <a:solidFill>
                  <a:srgbClr val="C00000"/>
                </a:solidFill>
                <a:sym typeface="+mn-ea"/>
              </a:rPr>
              <a:t>主客颠倒</a:t>
            </a:r>
            <a:endParaRPr lang="en-US" altLang="zh-CN" sz="3200" b="1" smtClean="0">
              <a:solidFill>
                <a:srgbClr val="C00000"/>
              </a:solidFill>
              <a:sym typeface="+mn-ea"/>
            </a:endParaRPr>
          </a:p>
        </p:txBody>
      </p:sp>
      <p:sp>
        <p:nvSpPr>
          <p:cNvPr id="2" name="文本框 1"/>
          <p:cNvSpPr txBox="1"/>
          <p:nvPr/>
        </p:nvSpPr>
        <p:spPr>
          <a:xfrm>
            <a:off x="1218565" y="5362575"/>
            <a:ext cx="1808480" cy="583565"/>
          </a:xfrm>
          <a:prstGeom prst="rect">
            <a:avLst/>
          </a:prstGeom>
          <a:noFill/>
        </p:spPr>
        <p:txBody>
          <a:bodyPr wrap="none" rtlCol="0" anchor="t">
            <a:spAutoFit/>
          </a:bodyPr>
          <a:lstStyle/>
          <a:p>
            <a:r>
              <a:rPr lang="zh-CN" altLang="en-US" sz="3200" b="1" smtClean="0">
                <a:solidFill>
                  <a:srgbClr val="C00000"/>
                </a:solidFill>
                <a:sym typeface="+mn-ea"/>
              </a:rPr>
              <a:t>句式杂糅</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1"/>
                                          </p:val>
                                        </p:tav>
                                        <p:tav tm="100000">
                                          <p:val>
                                            <p:strVal val="#ppt_x"/>
                                          </p:val>
                                        </p:tav>
                                      </p:tavLst>
                                    </p:anim>
                                    <p:anim calcmode="lin" valueType="num">
                                      <p:cBhvr>
                                        <p:cTn id="9"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1670224" y="558121"/>
            <a:ext cx="4968552" cy="706755"/>
          </a:xfrm>
          <a:prstGeom prst="rect">
            <a:avLst/>
          </a:prstGeom>
          <a:noFill/>
        </p:spPr>
        <p:txBody>
          <a:bodyPr wrap="square" rtlCol="0">
            <a:spAutoFit/>
          </a:bodyPr>
          <a:lstStyle/>
          <a:p>
            <a:r>
              <a:rPr lang="zh-CN" altLang="en-US" sz="4000" b="1" smtClean="0">
                <a:solidFill>
                  <a:srgbClr val="C00000"/>
                </a:solidFill>
              </a:rPr>
              <a:t>看否定词</a:t>
            </a:r>
          </a:p>
        </p:txBody>
      </p:sp>
      <p:sp>
        <p:nvSpPr>
          <p:cNvPr id="4" name="太阳形 3"/>
          <p:cNvSpPr/>
          <p:nvPr/>
        </p:nvSpPr>
        <p:spPr>
          <a:xfrm>
            <a:off x="830129" y="601757"/>
            <a:ext cx="576064" cy="576064"/>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1196975" y="1264920"/>
            <a:ext cx="10067925" cy="1245235"/>
          </a:xfrm>
          <a:prstGeom prst="rect">
            <a:avLst/>
          </a:prstGeom>
        </p:spPr>
        <p:txBody>
          <a:bodyPr wrap="square">
            <a:spAutoFit/>
          </a:bodyPr>
          <a:lstStyle/>
          <a:p>
            <a:pPr>
              <a:lnSpc>
                <a:spcPts val="4500"/>
              </a:lnSpc>
            </a:pPr>
            <a:r>
              <a:rPr lang="zh-CN" altLang="zh-CN" sz="3200" b="1" smtClean="0">
                <a:latin typeface="+mn-ea"/>
              </a:rPr>
              <a:t>她告诉我说，近几年来，她无时无刻不忘收集、整理民间故事与民歌。</a:t>
            </a:r>
          </a:p>
        </p:txBody>
      </p:sp>
      <p:sp>
        <p:nvSpPr>
          <p:cNvPr id="7" name="矩形 6"/>
          <p:cNvSpPr/>
          <p:nvPr/>
        </p:nvSpPr>
        <p:spPr>
          <a:xfrm>
            <a:off x="5902191" y="2053600"/>
            <a:ext cx="5291455" cy="583565"/>
          </a:xfrm>
          <a:prstGeom prst="rect">
            <a:avLst/>
          </a:prstGeom>
        </p:spPr>
        <p:txBody>
          <a:bodyPr wrap="none">
            <a:spAutoFit/>
          </a:bodyPr>
          <a:lstStyle/>
          <a:p>
            <a:r>
              <a:rPr lang="en-US" altLang="zh-CN" sz="3200" b="1" smtClean="0">
                <a:solidFill>
                  <a:srgbClr val="FF0000"/>
                </a:solidFill>
                <a:latin typeface="+mn-ea"/>
              </a:rPr>
              <a:t>-----</a:t>
            </a:r>
            <a:r>
              <a:rPr lang="zh-CN" altLang="zh-CN" sz="3200" b="1" smtClean="0">
                <a:solidFill>
                  <a:srgbClr val="FF0000"/>
                </a:solidFill>
                <a:latin typeface="+mn-ea"/>
              </a:rPr>
              <a:t>多重否定造成表意相反</a:t>
            </a:r>
            <a:r>
              <a:rPr lang="en-US" altLang="zh-CN" sz="3200" b="1" smtClean="0">
                <a:solidFill>
                  <a:srgbClr val="FF0000"/>
                </a:solidFill>
                <a:latin typeface="+mn-ea"/>
              </a:rPr>
              <a:t> </a:t>
            </a:r>
          </a:p>
        </p:txBody>
      </p:sp>
      <p:sp>
        <p:nvSpPr>
          <p:cNvPr id="9" name="矩形 8"/>
          <p:cNvSpPr/>
          <p:nvPr/>
        </p:nvSpPr>
        <p:spPr>
          <a:xfrm>
            <a:off x="1258570" y="3448685"/>
            <a:ext cx="10360025" cy="1245235"/>
          </a:xfrm>
          <a:prstGeom prst="rect">
            <a:avLst/>
          </a:prstGeom>
        </p:spPr>
        <p:txBody>
          <a:bodyPr wrap="square">
            <a:spAutoFit/>
          </a:bodyPr>
          <a:lstStyle/>
          <a:p>
            <a:pPr>
              <a:lnSpc>
                <a:spcPts val="4500"/>
              </a:lnSpc>
            </a:pPr>
            <a:r>
              <a:rPr lang="zh-CN" altLang="zh-CN" sz="3200" b="1" smtClean="0"/>
              <a:t>在</a:t>
            </a:r>
            <a:r>
              <a:rPr lang="en-US" altLang="zh-CN" sz="3200" b="1" smtClean="0"/>
              <a:t>20</a:t>
            </a:r>
            <a:r>
              <a:rPr lang="zh-CN" altLang="zh-CN" sz="3200" b="1" smtClean="0"/>
              <a:t>世纪</a:t>
            </a:r>
            <a:r>
              <a:rPr lang="en-US" altLang="zh-CN" sz="3200" b="1" smtClean="0"/>
              <a:t>80</a:t>
            </a:r>
            <a:r>
              <a:rPr lang="zh-CN" altLang="zh-CN" sz="3200" b="1" smtClean="0"/>
              <a:t>年代的今天，有谁能否认地球不是绕着太阳转的呢？</a:t>
            </a:r>
          </a:p>
        </p:txBody>
      </p:sp>
      <p:sp>
        <p:nvSpPr>
          <p:cNvPr id="10" name="矩形 9"/>
          <p:cNvSpPr/>
          <p:nvPr/>
        </p:nvSpPr>
        <p:spPr>
          <a:xfrm>
            <a:off x="4114949" y="4329623"/>
            <a:ext cx="7552055" cy="583565"/>
          </a:xfrm>
          <a:prstGeom prst="rect">
            <a:avLst/>
          </a:prstGeom>
        </p:spPr>
        <p:txBody>
          <a:bodyPr wrap="none">
            <a:spAutoFit/>
          </a:bodyPr>
          <a:lstStyle/>
          <a:p>
            <a:r>
              <a:rPr lang="en-US" altLang="zh-CN" sz="3200" b="1" smtClean="0">
                <a:solidFill>
                  <a:srgbClr val="FF0000"/>
                </a:solidFill>
              </a:rPr>
              <a:t>----------</a:t>
            </a:r>
            <a:r>
              <a:rPr lang="zh-CN" altLang="zh-CN" sz="3200" b="1" smtClean="0">
                <a:solidFill>
                  <a:srgbClr val="FF0000"/>
                </a:solidFill>
              </a:rPr>
              <a:t>否定词和反问句连用造成表意相反</a:t>
            </a:r>
          </a:p>
        </p:txBody>
      </p:sp>
      <p:sp>
        <p:nvSpPr>
          <p:cNvPr id="11" name="矩形 10"/>
          <p:cNvSpPr/>
          <p:nvPr/>
        </p:nvSpPr>
        <p:spPr>
          <a:xfrm>
            <a:off x="1375584" y="4979362"/>
            <a:ext cx="7124065" cy="583565"/>
          </a:xfrm>
          <a:prstGeom prst="rect">
            <a:avLst/>
          </a:prstGeom>
        </p:spPr>
        <p:txBody>
          <a:bodyPr wrap="none">
            <a:spAutoFit/>
          </a:bodyPr>
          <a:lstStyle/>
          <a:p>
            <a:r>
              <a:rPr lang="zh-CN" altLang="zh-CN" sz="3200" b="1" smtClean="0"/>
              <a:t>电门一关，就可以阻止电流不再通过。</a:t>
            </a:r>
          </a:p>
        </p:txBody>
      </p:sp>
      <p:sp>
        <p:nvSpPr>
          <p:cNvPr id="12" name="矩形 11"/>
          <p:cNvSpPr/>
          <p:nvPr/>
        </p:nvSpPr>
        <p:spPr>
          <a:xfrm>
            <a:off x="4114800" y="5518150"/>
            <a:ext cx="7552690" cy="1245235"/>
          </a:xfrm>
          <a:prstGeom prst="rect">
            <a:avLst/>
          </a:prstGeom>
        </p:spPr>
        <p:txBody>
          <a:bodyPr wrap="square">
            <a:spAutoFit/>
          </a:bodyPr>
          <a:lstStyle/>
          <a:p>
            <a:pPr>
              <a:lnSpc>
                <a:spcPts val="4500"/>
              </a:lnSpc>
            </a:pPr>
            <a:r>
              <a:rPr lang="en-US" altLang="zh-CN" sz="3200" b="1" smtClean="0">
                <a:solidFill>
                  <a:srgbClr val="FF0000"/>
                </a:solidFill>
              </a:rPr>
              <a:t>----------</a:t>
            </a:r>
            <a:r>
              <a:rPr lang="zh-CN" altLang="zh-CN" sz="3200" b="1" smtClean="0">
                <a:solidFill>
                  <a:srgbClr val="FF0000"/>
                </a:solidFill>
              </a:rPr>
              <a:t>否定词和带有否定意义的词语连              用造成表意相反</a:t>
            </a:r>
          </a:p>
        </p:txBody>
      </p:sp>
      <p:sp>
        <p:nvSpPr>
          <p:cNvPr id="2" name="矩形 1"/>
          <p:cNvSpPr/>
          <p:nvPr/>
        </p:nvSpPr>
        <p:spPr>
          <a:xfrm>
            <a:off x="1396365" y="2646680"/>
            <a:ext cx="5039995" cy="64516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scene3d>
              <a:camera prst="orthographicFront"/>
              <a:lightRig rig="threePt" dir="t"/>
            </a:scene3d>
          </a:bodyPr>
          <a:lstStyle/>
          <a:p>
            <a:pPr algn="l"/>
            <a:r>
              <a:rPr lang="en-US" altLang="zh-CN" sz="3600" b="1" smtClean="0">
                <a:ln w="12700">
                  <a:solidFill>
                    <a:schemeClr val="tx2">
                      <a:lumMod val="75000"/>
                    </a:schemeClr>
                  </a:solidFill>
                  <a:prstDash val="solid"/>
                </a:ln>
                <a:solidFill>
                  <a:schemeClr val="tx2">
                    <a:lumMod val="20000"/>
                    <a:lumOff val="80000"/>
                  </a:schemeClr>
                </a:solidFill>
                <a:effectLst>
                  <a:outerShdw dist="38100" dir="2640000" algn="bl" rotWithShape="0">
                    <a:schemeClr val="tx2">
                      <a:lumMod val="75000"/>
                    </a:schemeClr>
                  </a:outerShdw>
                </a:effectLst>
                <a:latin typeface="+mn-ea"/>
              </a:rPr>
              <a:t> </a:t>
            </a:r>
            <a:r>
              <a:rPr lang="zh-CN" altLang="zh-CN" sz="3600" b="1" smtClean="0">
                <a:ln w="12700">
                  <a:solidFill>
                    <a:schemeClr val="tx2">
                      <a:lumMod val="75000"/>
                    </a:schemeClr>
                  </a:solidFill>
                  <a:prstDash val="solid"/>
                </a:ln>
                <a:solidFill>
                  <a:schemeClr val="tx2">
                    <a:lumMod val="20000"/>
                    <a:lumOff val="80000"/>
                  </a:schemeClr>
                </a:solidFill>
                <a:effectLst>
                  <a:outerShdw dist="38100" dir="2640000" algn="bl" rotWithShape="0">
                    <a:schemeClr val="tx2">
                      <a:lumMod val="75000"/>
                    </a:schemeClr>
                  </a:outerShdw>
                </a:effectLst>
                <a:latin typeface="+mn-ea"/>
                <a:sym typeface="+mn-ea"/>
              </a:rPr>
              <a:t>无时无刻不</a:t>
            </a:r>
            <a:r>
              <a:rPr lang="en-US" altLang="zh-CN" sz="3600" b="1" smtClean="0">
                <a:ln w="12700">
                  <a:solidFill>
                    <a:schemeClr val="tx2">
                      <a:lumMod val="75000"/>
                    </a:schemeClr>
                  </a:solidFill>
                  <a:prstDash val="solid"/>
                </a:ln>
                <a:solidFill>
                  <a:schemeClr val="tx2">
                    <a:lumMod val="20000"/>
                    <a:lumOff val="80000"/>
                  </a:schemeClr>
                </a:solidFill>
                <a:effectLst>
                  <a:outerShdw dist="38100" dir="2640000" algn="bl" rotWithShape="0">
                    <a:schemeClr val="tx2">
                      <a:lumMod val="75000"/>
                    </a:schemeClr>
                  </a:outerShdw>
                </a:effectLst>
                <a:latin typeface="+mn-ea"/>
                <a:sym typeface="+mn-ea"/>
              </a:rPr>
              <a:t>=</a:t>
            </a:r>
            <a:r>
              <a:rPr lang="zh-CN" altLang="en-US" sz="3600" b="1" smtClean="0">
                <a:ln w="12700">
                  <a:solidFill>
                    <a:schemeClr val="tx2">
                      <a:lumMod val="75000"/>
                    </a:schemeClr>
                  </a:solidFill>
                  <a:prstDash val="solid"/>
                </a:ln>
                <a:solidFill>
                  <a:schemeClr val="tx2">
                    <a:lumMod val="20000"/>
                    <a:lumOff val="80000"/>
                  </a:schemeClr>
                </a:solidFill>
                <a:effectLst>
                  <a:outerShdw dist="38100" dir="2640000" algn="bl" rotWithShape="0">
                    <a:schemeClr val="tx2">
                      <a:lumMod val="75000"/>
                    </a:schemeClr>
                  </a:outerShdw>
                </a:effectLst>
                <a:latin typeface="+mn-ea"/>
                <a:sym typeface="+mn-ea"/>
              </a:rPr>
              <a:t>每时每刻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ox(in)">
                                      <p:cBhvr>
                                        <p:cTn id="27" dur="20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P spid="12" grpId="0"/>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954405" y="1045845"/>
            <a:ext cx="3381375" cy="922020"/>
          </a:xfrm>
          <a:prstGeom prst="rect">
            <a:avLst/>
          </a:prstGeom>
          <a:noFill/>
        </p:spPr>
        <p:txBody>
          <a:bodyPr wrap="square" rtlCol="0">
            <a:spAutoFit/>
            <a:scene3d>
              <a:camera prst="orthographicFront"/>
              <a:lightRig rig="threePt" dir="t"/>
            </a:scene3d>
          </a:bodyPr>
          <a:lstStyle/>
          <a:p>
            <a:r>
              <a:rPr lang="zh-CN" altLang="en-US" sz="5400" b="1">
                <a:solidFill>
                  <a:srgbClr val="FF0000"/>
                </a:solidFill>
                <a:effectLst>
                  <a:outerShdw blurRad="38100" dist="19050" dir="2700000" algn="tl" rotWithShape="0">
                    <a:schemeClr val="dk1">
                      <a:alpha val="40000"/>
                    </a:schemeClr>
                  </a:outerShdw>
                </a:effectLst>
                <a:latin typeface="华文黑体" panose="02010600040101010101" charset="-122"/>
                <a:ea typeface="华文黑体" panose="02010600040101010101" charset="-122"/>
              </a:rPr>
              <a:t>介词结构</a:t>
            </a:r>
          </a:p>
        </p:txBody>
      </p:sp>
      <p:sp>
        <p:nvSpPr>
          <p:cNvPr id="7" name="文本框 6"/>
          <p:cNvSpPr txBox="1"/>
          <p:nvPr/>
        </p:nvSpPr>
        <p:spPr>
          <a:xfrm>
            <a:off x="2644140" y="2457450"/>
            <a:ext cx="3916680" cy="922020"/>
          </a:xfrm>
          <a:prstGeom prst="rect">
            <a:avLst/>
          </a:prstGeom>
          <a:noFill/>
        </p:spPr>
        <p:txBody>
          <a:bodyPr wrap="square" rtlCol="0">
            <a:spAutoFit/>
          </a:bodyPr>
          <a:lstStyle/>
          <a:p>
            <a:r>
              <a:rPr lang="zh-CN" altLang="en-US" sz="5400" b="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介词＋</a:t>
            </a:r>
            <a:r>
              <a:rPr lang="zh-CN" altLang="en-US" sz="5400" b="1">
                <a:effectLst>
                  <a:outerShdw blurRad="38100" dist="19050" dir="2700000" algn="tl" rotWithShape="0">
                    <a:schemeClr val="dk1">
                      <a:alpha val="40000"/>
                    </a:schemeClr>
                  </a:outerShdw>
                </a:effectLst>
                <a:sym typeface="+mn-ea"/>
              </a:rPr>
              <a:t>名词</a:t>
            </a:r>
          </a:p>
        </p:txBody>
      </p:sp>
      <p:sp>
        <p:nvSpPr>
          <p:cNvPr id="2" name="文本框 1"/>
          <p:cNvSpPr txBox="1"/>
          <p:nvPr/>
        </p:nvSpPr>
        <p:spPr>
          <a:xfrm>
            <a:off x="2895600" y="3869055"/>
            <a:ext cx="3533775" cy="583565"/>
          </a:xfrm>
          <a:prstGeom prst="rect">
            <a:avLst/>
          </a:prstGeom>
          <a:noFill/>
        </p:spPr>
        <p:txBody>
          <a:bodyPr wrap="square" rtlCol="0">
            <a:spAutoFit/>
          </a:bodyPr>
          <a:lstStyle/>
          <a:p>
            <a:r>
              <a:rPr lang="zh-CN" altLang="en-US" sz="3200" b="1"/>
              <a:t>在那遥远的地方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1621964" y="615906"/>
            <a:ext cx="4968552" cy="706755"/>
          </a:xfrm>
          <a:prstGeom prst="rect">
            <a:avLst/>
          </a:prstGeom>
          <a:noFill/>
        </p:spPr>
        <p:txBody>
          <a:bodyPr wrap="square" rtlCol="0">
            <a:spAutoFit/>
          </a:bodyPr>
          <a:lstStyle/>
          <a:p>
            <a:r>
              <a:rPr lang="zh-CN" altLang="en-US" sz="4000" b="1" smtClean="0">
                <a:solidFill>
                  <a:srgbClr val="C00000"/>
                </a:solidFill>
              </a:rPr>
              <a:t>看否定词</a:t>
            </a:r>
          </a:p>
        </p:txBody>
      </p:sp>
      <p:sp>
        <p:nvSpPr>
          <p:cNvPr id="4" name="太阳形 3"/>
          <p:cNvSpPr/>
          <p:nvPr/>
        </p:nvSpPr>
        <p:spPr>
          <a:xfrm>
            <a:off x="781869" y="681132"/>
            <a:ext cx="576064" cy="576064"/>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p:nvSpPr>
        <p:spPr>
          <a:xfrm>
            <a:off x="7578239" y="3075498"/>
            <a:ext cx="1714500" cy="706755"/>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scene3d>
              <a:camera prst="orthographicFront"/>
              <a:lightRig rig="threePt" dir="t"/>
            </a:scene3d>
          </a:bodyPr>
          <a:lstStyle/>
          <a:p>
            <a:r>
              <a:rPr lang="zh-CN" altLang="zh-CN" sz="4000" b="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反问句</a:t>
            </a:r>
          </a:p>
        </p:txBody>
      </p:sp>
      <p:sp>
        <p:nvSpPr>
          <p:cNvPr id="12" name="矩形 11"/>
          <p:cNvSpPr/>
          <p:nvPr/>
        </p:nvSpPr>
        <p:spPr>
          <a:xfrm>
            <a:off x="4180205" y="4192270"/>
            <a:ext cx="5111750" cy="66802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scene3d>
              <a:camera prst="orthographicFront"/>
              <a:lightRig rig="threePt" dir="t"/>
            </a:scene3d>
          </a:bodyPr>
          <a:lstStyle/>
          <a:p>
            <a:pPr>
              <a:lnSpc>
                <a:spcPts val="4500"/>
              </a:lnSpc>
            </a:pPr>
            <a:r>
              <a:rPr lang="zh-CN" altLang="zh-CN" sz="4000" b="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带有否定意义的词语</a:t>
            </a:r>
          </a:p>
        </p:txBody>
      </p:sp>
      <p:sp>
        <p:nvSpPr>
          <p:cNvPr id="2" name="矩形 1"/>
          <p:cNvSpPr/>
          <p:nvPr/>
        </p:nvSpPr>
        <p:spPr>
          <a:xfrm>
            <a:off x="4138930" y="5454650"/>
            <a:ext cx="5194300" cy="70675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scene3d>
              <a:camera prst="orthographicFront"/>
              <a:lightRig rig="threePt" dir="t"/>
            </a:scene3d>
          </a:bodyPr>
          <a:lstStyle/>
          <a:p>
            <a:pPr algn="l"/>
            <a:r>
              <a:rPr lang="zh-CN" altLang="zh-CN" sz="4000" b="1" smtClean="0">
                <a:ln w="12700">
                  <a:solidFill>
                    <a:schemeClr val="tx2">
                      <a:lumMod val="75000"/>
                    </a:schemeClr>
                  </a:solidFill>
                  <a:prstDash val="solid"/>
                </a:ln>
                <a:solidFill>
                  <a:schemeClr val="tx2">
                    <a:lumMod val="20000"/>
                    <a:lumOff val="80000"/>
                  </a:schemeClr>
                </a:solidFill>
                <a:effectLst>
                  <a:outerShdw dist="38100" dir="2640000" algn="bl" rotWithShape="0">
                    <a:schemeClr val="tx2">
                      <a:lumMod val="75000"/>
                    </a:schemeClr>
                  </a:outerShdw>
                </a:effectLst>
                <a:latin typeface="+mn-ea"/>
                <a:sym typeface="+mn-ea"/>
              </a:rPr>
              <a:t>无时无刻不</a:t>
            </a:r>
            <a:r>
              <a:rPr lang="en-US" altLang="zh-CN" sz="4000" b="1" smtClean="0">
                <a:ln w="12700">
                  <a:solidFill>
                    <a:schemeClr val="tx2">
                      <a:lumMod val="75000"/>
                    </a:schemeClr>
                  </a:solidFill>
                  <a:prstDash val="solid"/>
                </a:ln>
                <a:solidFill>
                  <a:schemeClr val="tx2">
                    <a:lumMod val="20000"/>
                    <a:lumOff val="80000"/>
                  </a:schemeClr>
                </a:solidFill>
                <a:effectLst>
                  <a:outerShdw dist="38100" dir="2640000" algn="bl" rotWithShape="0">
                    <a:schemeClr val="tx2">
                      <a:lumMod val="75000"/>
                    </a:schemeClr>
                  </a:outerShdw>
                </a:effectLst>
                <a:latin typeface="+mn-ea"/>
                <a:sym typeface="+mn-ea"/>
              </a:rPr>
              <a:t>=</a:t>
            </a:r>
            <a:r>
              <a:rPr lang="zh-CN" altLang="en-US" sz="4000" b="1" smtClean="0">
                <a:ln w="12700">
                  <a:solidFill>
                    <a:schemeClr val="tx2">
                      <a:lumMod val="75000"/>
                    </a:schemeClr>
                  </a:solidFill>
                  <a:prstDash val="solid"/>
                </a:ln>
                <a:solidFill>
                  <a:schemeClr val="tx2">
                    <a:lumMod val="20000"/>
                    <a:lumOff val="80000"/>
                  </a:schemeClr>
                </a:solidFill>
                <a:effectLst>
                  <a:outerShdw dist="38100" dir="2640000" algn="bl" rotWithShape="0">
                    <a:schemeClr val="tx2">
                      <a:lumMod val="75000"/>
                    </a:schemeClr>
                  </a:outerShdw>
                </a:effectLst>
                <a:latin typeface="+mn-ea"/>
                <a:sym typeface="+mn-ea"/>
              </a:rPr>
              <a:t>每时每刻</a:t>
            </a:r>
          </a:p>
        </p:txBody>
      </p:sp>
      <p:sp>
        <p:nvSpPr>
          <p:cNvPr id="5" name="文本框 4"/>
          <p:cNvSpPr txBox="1"/>
          <p:nvPr/>
        </p:nvSpPr>
        <p:spPr>
          <a:xfrm>
            <a:off x="4180205" y="3075305"/>
            <a:ext cx="1714500" cy="706755"/>
          </a:xfrm>
          <a:prstGeom prst="rect">
            <a:avLst/>
          </a:prstGeom>
        </p:spPr>
        <p:style>
          <a:lnRef idx="1">
            <a:schemeClr val="accent1"/>
          </a:lnRef>
          <a:fillRef idx="2">
            <a:schemeClr val="accent1"/>
          </a:fillRef>
          <a:effectRef idx="1">
            <a:schemeClr val="accent1"/>
          </a:effectRef>
          <a:fontRef idx="minor">
            <a:schemeClr val="dk1"/>
          </a:fontRef>
        </p:style>
        <p:txBody>
          <a:bodyPr wrap="none" rtlCol="0" anchor="t">
            <a:spAutoFit/>
          </a:bodyPr>
          <a:lstStyle/>
          <a:p>
            <a:pPr algn="l">
              <a:buClrTx/>
              <a:buSzTx/>
              <a:buFontTx/>
            </a:pPr>
            <a:r>
              <a:rPr lang="zh-CN" altLang="zh-CN" sz="4000" b="1" smtClean="0">
                <a:ln w="12700">
                  <a:solidFill>
                    <a:schemeClr val="tx2">
                      <a:lumMod val="75000"/>
                    </a:schemeClr>
                  </a:solidFill>
                  <a:prstDash val="solid"/>
                </a:ln>
                <a:solidFill>
                  <a:schemeClr val="tx2">
                    <a:lumMod val="20000"/>
                    <a:lumOff val="80000"/>
                  </a:schemeClr>
                </a:solidFill>
                <a:effectLst>
                  <a:outerShdw dist="38100" dir="2640000" algn="bl" rotWithShape="0">
                    <a:schemeClr val="tx2">
                      <a:lumMod val="75000"/>
                    </a:schemeClr>
                  </a:outerShdw>
                </a:effectLst>
                <a:latin typeface="+mn-ea"/>
                <a:sym typeface="+mn-ea"/>
              </a:rPr>
              <a:t>否定词</a:t>
            </a:r>
            <a:endParaRPr lang="zh-CN" altLang="zh-CN" sz="4000" b="1" smtClean="0">
              <a:ln w="12700">
                <a:solidFill>
                  <a:schemeClr val="tx2">
                    <a:lumMod val="75000"/>
                  </a:schemeClr>
                </a:solidFill>
                <a:prstDash val="solid"/>
              </a:ln>
              <a:solidFill>
                <a:schemeClr val="tx2">
                  <a:lumMod val="20000"/>
                  <a:lumOff val="80000"/>
                </a:schemeClr>
              </a:solidFill>
              <a:effectLst>
                <a:outerShdw dist="38100" dir="2640000" algn="bl" rotWithShape="0">
                  <a:schemeClr val="tx2">
                    <a:lumMod val="75000"/>
                  </a:schemeClr>
                </a:outerShdw>
              </a:effectLst>
              <a:latin typeface="+mn-ea"/>
            </a:endParaRPr>
          </a:p>
        </p:txBody>
      </p:sp>
      <p:sp>
        <p:nvSpPr>
          <p:cNvPr id="8" name="文本框 7"/>
          <p:cNvSpPr txBox="1"/>
          <p:nvPr/>
        </p:nvSpPr>
        <p:spPr>
          <a:xfrm>
            <a:off x="4113530" y="1936750"/>
            <a:ext cx="5344795" cy="768350"/>
          </a:xfrm>
          <a:prstGeom prst="rect">
            <a:avLst/>
          </a:prstGeom>
          <a:noFill/>
        </p:spPr>
        <p:txBody>
          <a:bodyPr wrap="square" rtlCol="0">
            <a:spAutoFit/>
            <a:scene3d>
              <a:camera prst="orthographicFront"/>
              <a:lightRig rig="threePt" dir="t"/>
            </a:scene3d>
          </a:bodyPr>
          <a:lstStyle/>
          <a:p>
            <a:r>
              <a:rPr lang="zh-CN" altLang="en-US" sz="4400">
                <a:ln w="22225">
                  <a:solidFill>
                    <a:schemeClr val="accent2"/>
                  </a:solidFill>
                  <a:prstDash val="solid"/>
                </a:ln>
                <a:solidFill>
                  <a:schemeClr val="accent2">
                    <a:lumMod val="40000"/>
                    <a:lumOff val="60000"/>
                  </a:schemeClr>
                </a:solidFill>
                <a:effectLst/>
              </a:rPr>
              <a:t>判断方法：负负得正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2" grpId="0"/>
      <p:bldP spid="5"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788978" y="844456"/>
            <a:ext cx="2808312" cy="706755"/>
          </a:xfrm>
          <a:prstGeom prst="rect">
            <a:avLst/>
          </a:prstGeom>
          <a:noFill/>
        </p:spPr>
        <p:txBody>
          <a:bodyPr wrap="square" rtlCol="0">
            <a:spAutoFit/>
          </a:bodyPr>
          <a:lstStyle/>
          <a:p>
            <a:r>
              <a:rPr lang="en-US" altLang="zh-CN" sz="4000" b="1" smtClean="0">
                <a:solidFill>
                  <a:srgbClr val="C00000"/>
                </a:solidFill>
              </a:rPr>
              <a:t>[</a:t>
            </a:r>
            <a:r>
              <a:rPr lang="zh-CN" altLang="en-US" sz="4000" b="1" smtClean="0">
                <a:solidFill>
                  <a:srgbClr val="C00000"/>
                </a:solidFill>
              </a:rPr>
              <a:t>应用体验</a:t>
            </a:r>
            <a:r>
              <a:rPr lang="en-US" altLang="zh-CN" sz="4000" b="1" smtClean="0">
                <a:solidFill>
                  <a:srgbClr val="C00000"/>
                </a:solidFill>
              </a:rPr>
              <a:t>]</a:t>
            </a:r>
          </a:p>
        </p:txBody>
      </p:sp>
      <p:sp>
        <p:nvSpPr>
          <p:cNvPr id="29699" name="Rectangle 3"/>
          <p:cNvSpPr>
            <a:spLocks noChangeArrowheads="1"/>
          </p:cNvSpPr>
          <p:nvPr/>
        </p:nvSpPr>
        <p:spPr bwMode="auto">
          <a:xfrm>
            <a:off x="1521460" y="1771650"/>
            <a:ext cx="10266045" cy="182245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1" fontAlgn="base" latinLnBrk="0" hangingPunct="1">
              <a:lnSpc>
                <a:spcPts val="4500"/>
              </a:lnSpc>
              <a:spcBef>
                <a:spcPct val="0"/>
              </a:spcBef>
              <a:spcAft>
                <a:spcPct val="0"/>
              </a:spcAft>
              <a:buClrTx/>
              <a:buSzTx/>
              <a:buFontTx/>
              <a:buNone/>
              <a:tabLst>
                <a:tab pos="2400300"/>
                <a:tab pos="2514600"/>
              </a:tabLst>
            </a:pPr>
            <a:r>
              <a:rPr lang="en-US" altLang="zh-CN" sz="3200" b="1" smtClean="0">
                <a:latin typeface="+mn-ea"/>
                <a:cs typeface="宋体" panose="02010600030101010101" pitchFamily="2" charset="-122"/>
              </a:rPr>
              <a:t>1</a:t>
            </a:r>
            <a:r>
              <a:rPr lang="zh-CN" altLang="en-US" sz="3200" b="1" smtClean="0">
                <a:latin typeface="+mn-ea"/>
                <a:cs typeface="宋体" panose="02010600030101010101" pitchFamily="2" charset="-122"/>
              </a:rPr>
              <a:t>、</a:t>
            </a:r>
            <a:r>
              <a:rPr kumimoji="0" lang="zh-CN" sz="3200" b="1" i="0" u="none" strike="noStrike" cap="none" normalizeH="0" baseline="0" smtClean="0">
                <a:ln>
                  <a:noFill/>
                </a:ln>
                <a:solidFill>
                  <a:schemeClr val="tx1"/>
                </a:solidFill>
                <a:effectLst/>
                <a:latin typeface="+mn-ea"/>
                <a:cs typeface="宋体" panose="02010600030101010101" pitchFamily="2" charset="-122"/>
              </a:rPr>
              <a:t>女性学者被称为</a:t>
            </a:r>
            <a:r>
              <a:rPr kumimoji="0" lang="zh-CN" altLang="en-US" sz="3200" b="1" i="0" u="none" strike="noStrike" cap="none" normalizeH="0" baseline="0" smtClean="0">
                <a:ln>
                  <a:noFill/>
                </a:ln>
                <a:solidFill>
                  <a:schemeClr val="tx1"/>
                </a:solidFill>
                <a:effectLst/>
                <a:latin typeface="+mn-ea"/>
                <a:cs typeface="宋体" panose="02010600030101010101" pitchFamily="2" charset="-122"/>
              </a:rPr>
              <a:t>“美女学者”，我还听过“美女主持”“美女政治家”的说法，估计没被我漏举的还有不少。</a:t>
            </a:r>
          </a:p>
        </p:txBody>
      </p:sp>
      <p:sp>
        <p:nvSpPr>
          <p:cNvPr id="6" name="矩形 5"/>
          <p:cNvSpPr/>
          <p:nvPr/>
        </p:nvSpPr>
        <p:spPr>
          <a:xfrm>
            <a:off x="1638935" y="4206875"/>
            <a:ext cx="10031095" cy="1245235"/>
          </a:xfrm>
          <a:prstGeom prst="rect">
            <a:avLst/>
          </a:prstGeom>
        </p:spPr>
        <p:txBody>
          <a:bodyPr wrap="square">
            <a:spAutoFit/>
          </a:bodyPr>
          <a:lstStyle/>
          <a:p>
            <a:pPr>
              <a:lnSpc>
                <a:spcPts val="4500"/>
              </a:lnSpc>
            </a:pPr>
            <a:r>
              <a:rPr lang="en-US" altLang="zh-CN" sz="3200" b="1" smtClean="0">
                <a:latin typeface="+mn-ea"/>
                <a:cs typeface="宋体" panose="02010600030101010101" pitchFamily="2" charset="-122"/>
              </a:rPr>
              <a:t>2</a:t>
            </a:r>
            <a:r>
              <a:rPr lang="zh-CN" altLang="en-US" sz="3200" b="1" smtClean="0">
                <a:latin typeface="+mn-ea"/>
                <a:cs typeface="宋体" panose="02010600030101010101" pitchFamily="2" charset="-122"/>
              </a:rPr>
              <a:t>、虽然当今要赋予雷锋精神新的内涵，但谁又能否认现在就不需要学习雷锋了呢？</a:t>
            </a:r>
          </a:p>
        </p:txBody>
      </p:sp>
      <p:sp>
        <p:nvSpPr>
          <p:cNvPr id="7" name="TextBox 6"/>
          <p:cNvSpPr txBox="1"/>
          <p:nvPr/>
        </p:nvSpPr>
        <p:spPr>
          <a:xfrm>
            <a:off x="2495600" y="3623310"/>
            <a:ext cx="7200800" cy="583565"/>
          </a:xfrm>
          <a:prstGeom prst="rect">
            <a:avLst/>
          </a:prstGeom>
          <a:noFill/>
        </p:spPr>
        <p:txBody>
          <a:bodyPr wrap="square" rtlCol="0">
            <a:spAutoFit/>
          </a:bodyPr>
          <a:lstStyle/>
          <a:p>
            <a:r>
              <a:rPr lang="zh-CN" altLang="en-US" sz="3200" b="1" smtClean="0">
                <a:solidFill>
                  <a:srgbClr val="C00000"/>
                </a:solidFill>
              </a:rPr>
              <a:t>“</a:t>
            </a:r>
            <a:r>
              <a:rPr lang="zh-CN" altLang="en-US" sz="3200" b="1" smtClean="0">
                <a:solidFill>
                  <a:srgbClr val="C00000"/>
                </a:solidFill>
                <a:latin typeface="+mn-ea"/>
                <a:cs typeface="宋体" panose="02010600030101010101" pitchFamily="2" charset="-122"/>
              </a:rPr>
              <a:t>漏举的</a:t>
            </a:r>
            <a:r>
              <a:rPr lang="zh-CN" altLang="en-US" sz="3200" b="1" smtClean="0">
                <a:solidFill>
                  <a:srgbClr val="C00000"/>
                </a:solidFill>
              </a:rPr>
              <a:t>”就是指没有列举出来的</a:t>
            </a:r>
          </a:p>
        </p:txBody>
      </p:sp>
      <p:sp>
        <p:nvSpPr>
          <p:cNvPr id="8" name="TextBox 7"/>
          <p:cNvSpPr txBox="1"/>
          <p:nvPr/>
        </p:nvSpPr>
        <p:spPr>
          <a:xfrm>
            <a:off x="2631440" y="5720080"/>
            <a:ext cx="8307070" cy="583565"/>
          </a:xfrm>
          <a:prstGeom prst="rect">
            <a:avLst/>
          </a:prstGeom>
          <a:noFill/>
        </p:spPr>
        <p:txBody>
          <a:bodyPr wrap="square" rtlCol="0">
            <a:spAutoFit/>
          </a:bodyPr>
          <a:lstStyle/>
          <a:p>
            <a:r>
              <a:rPr lang="zh-CN" altLang="en-US" sz="3200" b="1" smtClean="0">
                <a:solidFill>
                  <a:srgbClr val="C00000"/>
                </a:solidFill>
              </a:rPr>
              <a:t>“</a:t>
            </a:r>
            <a:r>
              <a:rPr lang="zh-CN" altLang="en-US" sz="3200" b="1" smtClean="0">
                <a:solidFill>
                  <a:srgbClr val="C00000"/>
                </a:solidFill>
                <a:latin typeface="+mn-ea"/>
                <a:cs typeface="宋体" panose="02010600030101010101" pitchFamily="2" charset="-122"/>
              </a:rPr>
              <a:t>否认</a:t>
            </a:r>
            <a:r>
              <a:rPr lang="zh-CN" altLang="en-US" sz="3200" b="1" smtClean="0">
                <a:solidFill>
                  <a:srgbClr val="C00000"/>
                </a:solidFill>
              </a:rPr>
              <a:t>”“</a:t>
            </a:r>
            <a:r>
              <a:rPr lang="zh-CN" altLang="en-US" sz="3200" b="1" smtClean="0">
                <a:solidFill>
                  <a:srgbClr val="C00000"/>
                </a:solidFill>
                <a:latin typeface="+mn-ea"/>
                <a:cs typeface="宋体" panose="02010600030101010101" pitchFamily="2" charset="-122"/>
              </a:rPr>
              <a:t>不需要</a:t>
            </a:r>
            <a:r>
              <a:rPr lang="zh-CN" altLang="en-US" sz="3200" b="1" smtClean="0">
                <a:solidFill>
                  <a:srgbClr val="C00000"/>
                </a:solidFill>
              </a:rPr>
              <a:t>”“</a:t>
            </a:r>
            <a:r>
              <a:rPr lang="zh-CN" altLang="en-US" sz="3200" b="1" smtClean="0">
                <a:solidFill>
                  <a:srgbClr val="C00000"/>
                </a:solidFill>
                <a:latin typeface="+mn-ea"/>
                <a:cs typeface="宋体" panose="02010600030101010101" pitchFamily="2" charset="-122"/>
              </a:rPr>
              <a:t>？</a:t>
            </a:r>
            <a:r>
              <a:rPr lang="zh-CN" altLang="en-US" sz="3200" b="1" smtClean="0">
                <a:solidFill>
                  <a:srgbClr val="C00000"/>
                </a:solidFill>
              </a:rPr>
              <a:t>”三重否定表否定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blinds(horizontal)">
                                      <p:cBhvr>
                                        <p:cTn id="7" dur="500"/>
                                        <p:tgtEl>
                                          <p:spTgt spid="2969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ox(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6" grpId="0"/>
      <p:bldP spid="7" grpId="0"/>
      <p:bldP spid="8"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691188" y="1324516"/>
            <a:ext cx="2808312" cy="706755"/>
          </a:xfrm>
          <a:prstGeom prst="rect">
            <a:avLst/>
          </a:prstGeom>
          <a:noFill/>
        </p:spPr>
        <p:txBody>
          <a:bodyPr wrap="square" rtlCol="0">
            <a:spAutoFit/>
          </a:bodyPr>
          <a:lstStyle/>
          <a:p>
            <a:r>
              <a:rPr lang="en-US" altLang="zh-CN" sz="4000" b="1" smtClean="0">
                <a:solidFill>
                  <a:srgbClr val="C00000"/>
                </a:solidFill>
              </a:rPr>
              <a:t>[</a:t>
            </a:r>
            <a:r>
              <a:rPr lang="zh-CN" altLang="en-US" sz="4000" b="1" smtClean="0">
                <a:solidFill>
                  <a:srgbClr val="C00000"/>
                </a:solidFill>
              </a:rPr>
              <a:t>应用体验</a:t>
            </a:r>
            <a:r>
              <a:rPr lang="en-US" altLang="zh-CN" sz="4000" b="1" smtClean="0">
                <a:solidFill>
                  <a:srgbClr val="C00000"/>
                </a:solidFill>
              </a:rPr>
              <a:t>]</a:t>
            </a:r>
          </a:p>
        </p:txBody>
      </p:sp>
      <p:sp>
        <p:nvSpPr>
          <p:cNvPr id="1027" name="Rectangle 3"/>
          <p:cNvSpPr>
            <a:spLocks noChangeArrowheads="1"/>
          </p:cNvSpPr>
          <p:nvPr/>
        </p:nvSpPr>
        <p:spPr bwMode="auto">
          <a:xfrm>
            <a:off x="1503045" y="2547303"/>
            <a:ext cx="10164445" cy="182245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1" fontAlgn="base" latinLnBrk="0" hangingPunct="1">
              <a:lnSpc>
                <a:spcPts val="4500"/>
              </a:lnSpc>
              <a:spcBef>
                <a:spcPct val="0"/>
              </a:spcBef>
              <a:spcAft>
                <a:spcPct val="0"/>
              </a:spcAft>
              <a:buClrTx/>
              <a:buSzTx/>
              <a:buFontTx/>
              <a:buNone/>
              <a:tabLst>
                <a:tab pos="2400300"/>
                <a:tab pos="2514600"/>
              </a:tabLst>
            </a:pPr>
            <a:r>
              <a:rPr kumimoji="0" lang="en-US" altLang="zh-CN" sz="3200" b="1" i="0" u="none" strike="noStrike" cap="none" normalizeH="0" baseline="0" smtClean="0">
                <a:ln>
                  <a:noFill/>
                </a:ln>
                <a:solidFill>
                  <a:schemeClr val="tx1"/>
                </a:solidFill>
                <a:effectLst/>
                <a:latin typeface="+mn-ea"/>
                <a:cs typeface="宋体" panose="02010600030101010101" pitchFamily="2" charset="-122"/>
              </a:rPr>
              <a:t>3</a:t>
            </a:r>
            <a:r>
              <a:rPr kumimoji="0" lang="zh-CN" altLang="en-US" sz="3200" b="1" i="0" u="none" strike="noStrike" cap="none" normalizeH="0" baseline="0" smtClean="0">
                <a:ln>
                  <a:noFill/>
                </a:ln>
                <a:solidFill>
                  <a:schemeClr val="tx1"/>
                </a:solidFill>
                <a:effectLst/>
                <a:latin typeface="+mn-ea"/>
                <a:cs typeface="宋体" panose="02010600030101010101" pitchFamily="2" charset="-122"/>
              </a:rPr>
              <a:t>、</a:t>
            </a:r>
            <a:r>
              <a:rPr kumimoji="0" lang="zh-CN" sz="3200" b="1" i="0" u="none" strike="noStrike" cap="none" normalizeH="0" baseline="0" smtClean="0">
                <a:ln>
                  <a:noFill/>
                </a:ln>
                <a:solidFill>
                  <a:schemeClr val="tx1"/>
                </a:solidFill>
                <a:effectLst/>
                <a:latin typeface="+mn-ea"/>
                <a:cs typeface="宋体" panose="02010600030101010101" pitchFamily="2" charset="-122"/>
              </a:rPr>
              <a:t>家风是一种无言的教育，家长只有严于律己，树立正面形象，为孩子营造健康的家庭环境，才能避免孩子今后不会走上违法犯罪的道路。</a:t>
            </a:r>
          </a:p>
        </p:txBody>
      </p:sp>
      <p:sp>
        <p:nvSpPr>
          <p:cNvPr id="5" name="TextBox 4"/>
          <p:cNvSpPr txBox="1"/>
          <p:nvPr/>
        </p:nvSpPr>
        <p:spPr>
          <a:xfrm>
            <a:off x="2645410" y="4803140"/>
            <a:ext cx="6737350" cy="583565"/>
          </a:xfrm>
          <a:prstGeom prst="rect">
            <a:avLst/>
          </a:prstGeom>
          <a:noFill/>
        </p:spPr>
        <p:txBody>
          <a:bodyPr wrap="square" rtlCol="0">
            <a:spAutoFit/>
          </a:bodyPr>
          <a:lstStyle/>
          <a:p>
            <a:r>
              <a:rPr lang="zh-CN" altLang="en-US" sz="3200" b="1" smtClean="0">
                <a:solidFill>
                  <a:srgbClr val="C00000"/>
                </a:solidFill>
              </a:rPr>
              <a:t>“</a:t>
            </a:r>
            <a:r>
              <a:rPr lang="zh-CN" altLang="zh-CN" sz="3200" b="1" smtClean="0">
                <a:solidFill>
                  <a:srgbClr val="C00000"/>
                </a:solidFill>
                <a:latin typeface="+mn-ea"/>
                <a:cs typeface="宋体" panose="02010600030101010101" pitchFamily="2" charset="-122"/>
              </a:rPr>
              <a:t>避免</a:t>
            </a:r>
            <a:r>
              <a:rPr lang="zh-CN" altLang="en-US" sz="3200" b="1" smtClean="0">
                <a:solidFill>
                  <a:srgbClr val="C00000"/>
                </a:solidFill>
              </a:rPr>
              <a:t>”“</a:t>
            </a:r>
            <a:r>
              <a:rPr lang="zh-CN" altLang="zh-CN" sz="3200" b="1" smtClean="0">
                <a:solidFill>
                  <a:srgbClr val="C00000"/>
                </a:solidFill>
                <a:latin typeface="+mn-ea"/>
                <a:cs typeface="宋体" panose="02010600030101010101" pitchFamily="2" charset="-122"/>
              </a:rPr>
              <a:t>不会</a:t>
            </a:r>
            <a:r>
              <a:rPr lang="zh-CN" altLang="en-US" sz="3200" b="1" smtClean="0">
                <a:solidFill>
                  <a:srgbClr val="C00000"/>
                </a:solidFill>
              </a:rPr>
              <a:t>”双重否定表肯定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blinds(horizontal)">
                                      <p:cBhvr>
                                        <p:cTn id="7" dur="500"/>
                                        <p:tgtEl>
                                          <p:spTgt spid="102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p:bldP spid="5"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1552114" y="1017861"/>
            <a:ext cx="4968552" cy="706755"/>
          </a:xfrm>
          <a:prstGeom prst="rect">
            <a:avLst/>
          </a:prstGeom>
          <a:noFill/>
        </p:spPr>
        <p:txBody>
          <a:bodyPr wrap="square" rtlCol="0">
            <a:spAutoFit/>
          </a:bodyPr>
          <a:lstStyle/>
          <a:p>
            <a:r>
              <a:rPr lang="zh-CN" altLang="en-US" sz="4000" b="1" smtClean="0">
                <a:solidFill>
                  <a:srgbClr val="C00000"/>
                </a:solidFill>
              </a:rPr>
              <a:t>看两面词</a:t>
            </a:r>
          </a:p>
        </p:txBody>
      </p:sp>
      <p:sp>
        <p:nvSpPr>
          <p:cNvPr id="4" name="太阳形 3"/>
          <p:cNvSpPr/>
          <p:nvPr/>
        </p:nvSpPr>
        <p:spPr>
          <a:xfrm>
            <a:off x="724719" y="1017682"/>
            <a:ext cx="576064" cy="576064"/>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p:nvSpPr>
        <p:spPr>
          <a:xfrm>
            <a:off x="1642110" y="2067560"/>
            <a:ext cx="9999980" cy="1245235"/>
          </a:xfrm>
          <a:prstGeom prst="rect">
            <a:avLst/>
          </a:prstGeom>
        </p:spPr>
        <p:txBody>
          <a:bodyPr wrap="square">
            <a:spAutoFit/>
          </a:bodyPr>
          <a:lstStyle/>
          <a:p>
            <a:pPr>
              <a:lnSpc>
                <a:spcPts val="4500"/>
              </a:lnSpc>
            </a:pPr>
            <a:r>
              <a:rPr lang="zh-CN" altLang="en-US" sz="3200" b="1" smtClean="0"/>
              <a:t>我们能不能培养出有担当的青年一代</a:t>
            </a:r>
            <a:r>
              <a:rPr lang="zh-CN" altLang="zh-CN" sz="3200" b="1" smtClean="0"/>
              <a:t>，是关系到我们党和国家前途命运的大事，也是教育战线的根本任务。</a:t>
            </a:r>
          </a:p>
        </p:txBody>
      </p:sp>
      <p:sp>
        <p:nvSpPr>
          <p:cNvPr id="7" name="TextBox 6"/>
          <p:cNvSpPr txBox="1"/>
          <p:nvPr/>
        </p:nvSpPr>
        <p:spPr>
          <a:xfrm>
            <a:off x="7093585" y="4069715"/>
            <a:ext cx="4394835" cy="583565"/>
          </a:xfrm>
          <a:prstGeom prst="rect">
            <a:avLst/>
          </a:prstGeom>
          <a:noFill/>
        </p:spPr>
        <p:txBody>
          <a:bodyPr wrap="square" rtlCol="0">
            <a:spAutoFit/>
          </a:bodyPr>
          <a:lstStyle/>
          <a:p>
            <a:r>
              <a:rPr lang="en-US" altLang="zh-CN" sz="3200" b="1" smtClean="0">
                <a:solidFill>
                  <a:srgbClr val="FF0000"/>
                </a:solidFill>
              </a:rPr>
              <a:t>----------</a:t>
            </a:r>
            <a:r>
              <a:rPr lang="zh-CN" altLang="en-US" sz="3200" b="1" smtClean="0">
                <a:solidFill>
                  <a:srgbClr val="FF0000"/>
                </a:solidFill>
              </a:rPr>
              <a:t>搭配不当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矩形 18"/>
          <p:cNvSpPr/>
          <p:nvPr/>
        </p:nvSpPr>
        <p:spPr>
          <a:xfrm>
            <a:off x="6621145" y="4159250"/>
            <a:ext cx="915670" cy="504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0" name="圆角矩形 9"/>
          <p:cNvSpPr/>
          <p:nvPr/>
        </p:nvSpPr>
        <p:spPr>
          <a:xfrm>
            <a:off x="8329295" y="2722245"/>
            <a:ext cx="3227070" cy="7175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smtClean="0"/>
              <a:t>缺乏</a:t>
            </a:r>
            <a:r>
              <a:rPr lang="zh-CN" altLang="zh-CN" sz="3200" b="1" smtClean="0"/>
              <a:t>智慧和勇气</a:t>
            </a:r>
          </a:p>
        </p:txBody>
      </p:sp>
      <p:sp>
        <p:nvSpPr>
          <p:cNvPr id="8" name="圆角矩形 7"/>
          <p:cNvSpPr/>
          <p:nvPr/>
        </p:nvSpPr>
        <p:spPr>
          <a:xfrm>
            <a:off x="4101465" y="2721610"/>
            <a:ext cx="4010660" cy="7181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 name="矩形 5"/>
          <p:cNvSpPr/>
          <p:nvPr/>
        </p:nvSpPr>
        <p:spPr>
          <a:xfrm>
            <a:off x="3359785" y="1850390"/>
            <a:ext cx="865505" cy="504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 name="TextBox 1"/>
          <p:cNvSpPr txBox="1"/>
          <p:nvPr/>
        </p:nvSpPr>
        <p:spPr>
          <a:xfrm>
            <a:off x="2639745" y="715169"/>
            <a:ext cx="6768752" cy="768350"/>
          </a:xfrm>
          <a:prstGeom prst="rect">
            <a:avLst/>
          </a:prstGeom>
          <a:blipFill>
            <a:blip r:embed="rId2"/>
            <a:tile tx="0" ty="0" sx="100000" sy="100000" flip="none" algn="tl"/>
          </a:blipFill>
        </p:spPr>
        <p:txBody>
          <a:bodyPr wrap="square" rtlCol="0">
            <a:spAutoFit/>
          </a:bodyPr>
          <a:lstStyle/>
          <a:p>
            <a:pPr algn="ctr"/>
            <a:r>
              <a:rPr lang="zh-CN" altLang="en-US" sz="4400" b="1" smtClean="0">
                <a:effectLst>
                  <a:outerShdw blurRad="38100" dist="38100" dir="2700000" algn="tl">
                    <a:srgbClr val="000000">
                      <a:alpha val="43137"/>
                    </a:srgbClr>
                  </a:outerShdw>
                </a:effectLst>
                <a:latin typeface="叶根友毛笔行书2.0版" panose="02010601030101010101" pitchFamily="2" charset="-122"/>
                <a:ea typeface="叶根友毛笔行书2.0版" panose="02010601030101010101" pitchFamily="2" charset="-122"/>
                <a:cs typeface="Microsoft Himalaya" panose="01010100010101010101" pitchFamily="2" charset="0"/>
              </a:rPr>
              <a:t>特解“</a:t>
            </a:r>
            <a:r>
              <a:rPr lang="zh-CN" altLang="zh-CN" sz="4400" b="1" smtClean="0">
                <a:effectLst>
                  <a:outerShdw blurRad="38100" dist="38100" dir="2700000" algn="tl">
                    <a:srgbClr val="000000">
                      <a:alpha val="43137"/>
                    </a:srgbClr>
                  </a:outerShdw>
                </a:effectLst>
                <a:latin typeface="叶根友毛笔行书2.0版" panose="02010601030101010101" pitchFamily="2" charset="-122"/>
                <a:ea typeface="叶根友毛笔行书2.0版" panose="02010601030101010101" pitchFamily="2" charset="-122"/>
                <a:cs typeface="Microsoft Himalaya" panose="01010100010101010101" pitchFamily="2" charset="0"/>
              </a:rPr>
              <a:t>一面对两面</a:t>
            </a:r>
            <a:r>
              <a:rPr lang="zh-CN" altLang="en-US" sz="4400" b="1" smtClean="0">
                <a:effectLst>
                  <a:outerShdw blurRad="38100" dist="38100" dir="2700000" algn="tl">
                    <a:srgbClr val="000000">
                      <a:alpha val="43137"/>
                    </a:srgbClr>
                  </a:outerShdw>
                </a:effectLst>
                <a:latin typeface="叶根友毛笔行书2.0版" panose="02010601030101010101" pitchFamily="2" charset="-122"/>
                <a:ea typeface="叶根友毛笔行书2.0版" panose="02010601030101010101" pitchFamily="2" charset="-122"/>
                <a:cs typeface="Microsoft Himalaya" panose="01010100010101010101" pitchFamily="2" charset="0"/>
              </a:rPr>
              <a:t>”</a:t>
            </a:r>
            <a:endParaRPr lang="zh-CN" altLang="en-US" sz="4400" b="1">
              <a:effectLst>
                <a:outerShdw blurRad="38100" dist="38100" dir="2700000" algn="tl">
                  <a:srgbClr val="000000">
                    <a:alpha val="43137"/>
                  </a:srgbClr>
                </a:outerShdw>
              </a:effectLst>
              <a:latin typeface="叶根友毛笔行书2.0版" panose="02010601030101010101" pitchFamily="2" charset="-122"/>
              <a:ea typeface="叶根友毛笔行书2.0版" panose="02010601030101010101" pitchFamily="2" charset="-122"/>
              <a:cs typeface="Microsoft Himalaya" panose="01010100010101010101" pitchFamily="2" charset="0"/>
            </a:endParaRPr>
          </a:p>
        </p:txBody>
      </p:sp>
      <p:sp>
        <p:nvSpPr>
          <p:cNvPr id="5" name="矩形 4"/>
          <p:cNvSpPr/>
          <p:nvPr/>
        </p:nvSpPr>
        <p:spPr>
          <a:xfrm>
            <a:off x="2053640" y="1810519"/>
            <a:ext cx="7940675" cy="583565"/>
          </a:xfrm>
          <a:prstGeom prst="rect">
            <a:avLst/>
          </a:prstGeom>
        </p:spPr>
        <p:txBody>
          <a:bodyPr wrap="none">
            <a:spAutoFit/>
          </a:bodyPr>
          <a:lstStyle/>
          <a:p>
            <a:r>
              <a:rPr lang="zh-CN" altLang="zh-CN" sz="3200" b="1" smtClean="0"/>
              <a:t>这件事能否成功，取决于你的智慧和勇气。</a:t>
            </a:r>
          </a:p>
        </p:txBody>
      </p:sp>
      <p:sp>
        <p:nvSpPr>
          <p:cNvPr id="9" name="TextBox 8"/>
          <p:cNvSpPr txBox="1"/>
          <p:nvPr/>
        </p:nvSpPr>
        <p:spPr>
          <a:xfrm>
            <a:off x="4330700" y="2821940"/>
            <a:ext cx="3529330" cy="583565"/>
          </a:xfrm>
          <a:prstGeom prst="rect">
            <a:avLst/>
          </a:prstGeom>
          <a:noFill/>
        </p:spPr>
        <p:txBody>
          <a:bodyPr wrap="square" rtlCol="0">
            <a:spAutoFit/>
          </a:bodyPr>
          <a:lstStyle/>
          <a:p>
            <a:r>
              <a:rPr lang="zh-CN" altLang="zh-CN" sz="3200" b="1" smtClean="0">
                <a:solidFill>
                  <a:schemeClr val="bg1"/>
                </a:solidFill>
              </a:rPr>
              <a:t>足够的智慧和勇气</a:t>
            </a:r>
          </a:p>
        </p:txBody>
      </p:sp>
      <p:cxnSp>
        <p:nvCxnSpPr>
          <p:cNvPr id="12" name="直接连接符 11"/>
          <p:cNvCxnSpPr/>
          <p:nvPr/>
        </p:nvCxnSpPr>
        <p:spPr>
          <a:xfrm>
            <a:off x="7536180" y="2354580"/>
            <a:ext cx="2090420" cy="19685"/>
          </a:xfrm>
          <a:prstGeom prst="line">
            <a:avLst/>
          </a:prstGeom>
          <a:ln w="34925"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a:off x="7393305" y="2393950"/>
            <a:ext cx="466725" cy="2673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9048115" y="2393950"/>
            <a:ext cx="608330" cy="3276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224280" y="3694430"/>
            <a:ext cx="9743440" cy="988695"/>
          </a:xfrm>
          <a:prstGeom prst="rect">
            <a:avLst/>
          </a:prstGeom>
        </p:spPr>
        <p:txBody>
          <a:bodyPr wrap="square">
            <a:spAutoFit/>
          </a:bodyPr>
          <a:lstStyle/>
          <a:p>
            <a:pPr>
              <a:lnSpc>
                <a:spcPts val="3500"/>
              </a:lnSpc>
            </a:pPr>
            <a:r>
              <a:rPr lang="zh-CN" altLang="zh-CN" sz="3200" b="1" smtClean="0"/>
              <a:t>在社会交际中，无论个人还是组织，在公众中的信誉是至关重要的，它是决定交际成败的关键。</a:t>
            </a:r>
          </a:p>
        </p:txBody>
      </p:sp>
      <p:cxnSp>
        <p:nvCxnSpPr>
          <p:cNvPr id="21" name="直接连接符 20"/>
          <p:cNvCxnSpPr/>
          <p:nvPr/>
        </p:nvCxnSpPr>
        <p:spPr>
          <a:xfrm>
            <a:off x="10006940" y="4159235"/>
            <a:ext cx="6480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圆角矩形 21"/>
          <p:cNvSpPr/>
          <p:nvPr/>
        </p:nvSpPr>
        <p:spPr>
          <a:xfrm>
            <a:off x="8662670" y="4396740"/>
            <a:ext cx="1496060" cy="431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smtClean="0"/>
              <a:t>信誉好</a:t>
            </a:r>
          </a:p>
        </p:txBody>
      </p:sp>
      <p:sp>
        <p:nvSpPr>
          <p:cNvPr id="23" name="圆角矩形 22"/>
          <p:cNvSpPr/>
          <p:nvPr/>
        </p:nvSpPr>
        <p:spPr>
          <a:xfrm>
            <a:off x="10424160" y="4396740"/>
            <a:ext cx="1548765" cy="431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smtClean="0"/>
              <a:t>信誉坏</a:t>
            </a:r>
          </a:p>
        </p:txBody>
      </p:sp>
      <p:cxnSp>
        <p:nvCxnSpPr>
          <p:cNvPr id="25" name="直接箭头连接符 24"/>
          <p:cNvCxnSpPr/>
          <p:nvPr/>
        </p:nvCxnSpPr>
        <p:spPr>
          <a:xfrm flipH="1">
            <a:off x="9798789" y="4252580"/>
            <a:ext cx="360040" cy="144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10607769" y="4252580"/>
            <a:ext cx="360040" cy="144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3044190" y="5266690"/>
            <a:ext cx="5394960" cy="706755"/>
          </a:xfrm>
          <a:prstGeom prst="rect">
            <a:avLst/>
          </a:prstGeom>
          <a:solidFill>
            <a:schemeClr val="accent6">
              <a:lumMod val="20000"/>
              <a:lumOff val="80000"/>
            </a:schemeClr>
          </a:solidFill>
        </p:spPr>
        <p:txBody>
          <a:bodyPr wrap="square">
            <a:spAutoFit/>
          </a:bodyPr>
          <a:lstStyle/>
          <a:p>
            <a:r>
              <a:rPr lang="zh-CN" altLang="en-US" sz="4000" b="1" smtClean="0">
                <a:solidFill>
                  <a:srgbClr val="C00000"/>
                </a:solidFill>
                <a:effectLst>
                  <a:outerShdw blurRad="38100" dist="38100" dir="2700000" algn="tl">
                    <a:srgbClr val="000000">
                      <a:alpha val="43137"/>
                    </a:srgbClr>
                  </a:outerShdw>
                </a:effectLst>
              </a:rPr>
              <a:t>勿将</a:t>
            </a:r>
            <a:r>
              <a:rPr lang="zh-CN" altLang="zh-CN" sz="4000" b="1" smtClean="0">
                <a:solidFill>
                  <a:srgbClr val="C00000"/>
                </a:solidFill>
                <a:effectLst>
                  <a:outerShdw blurRad="38100" dist="38100" dir="2700000" algn="tl">
                    <a:srgbClr val="000000">
                      <a:alpha val="43137"/>
                    </a:srgbClr>
                  </a:outerShdw>
                </a:effectLst>
                <a:sym typeface="+mn-ea"/>
              </a:rPr>
              <a:t>隐性</a:t>
            </a:r>
            <a:r>
              <a:rPr lang="zh-CN" altLang="zh-CN" sz="4000" b="1" smtClean="0">
                <a:solidFill>
                  <a:srgbClr val="C00000"/>
                </a:solidFill>
                <a:effectLst>
                  <a:outerShdw blurRad="38100" dist="38100" dir="2700000" algn="tl">
                    <a:srgbClr val="000000">
                      <a:alpha val="43137"/>
                    </a:srgbClr>
                  </a:outerShdw>
                </a:effectLst>
              </a:rPr>
              <a:t>两面当病句</a:t>
            </a:r>
            <a:r>
              <a:rPr lang="en-US" altLang="zh-CN" sz="4000" b="1" smtClean="0">
                <a:solidFill>
                  <a:srgbClr val="C00000"/>
                </a:solidFill>
                <a:effectLst>
                  <a:outerShdw blurRad="38100" dist="38100" dir="2700000" algn="tl">
                    <a:srgbClr val="000000">
                      <a:alpha val="43137"/>
                    </a:srgbClr>
                  </a:outerShdw>
                </a:effectLst>
              </a:rPr>
              <a:t> </a:t>
            </a:r>
            <a:r>
              <a:rPr lang="zh-CN" altLang="zh-CN" sz="4000" b="1" smtClean="0">
                <a:solidFill>
                  <a:srgbClr val="C00000"/>
                </a:solidFill>
                <a:effectLst>
                  <a:outerShdw blurRad="38100" dist="38100" dir="2700000" algn="tl">
                    <a:srgbClr val="000000">
                      <a:alpha val="43137"/>
                    </a:srgbClr>
                  </a:outerShdw>
                </a:effectLst>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ppt_x"/>
                                          </p:val>
                                        </p:tav>
                                        <p:tav tm="100000">
                                          <p:val>
                                            <p:strVal val="#ppt_x"/>
                                          </p:val>
                                        </p:tav>
                                      </p:tavLst>
                                    </p:anim>
                                    <p:anim calcmode="lin" valueType="num">
                                      <p:cBhvr additive="base">
                                        <p:cTn id="3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checkerboard(across)">
                                      <p:cBhvr>
                                        <p:cTn id="47" dur="500"/>
                                        <p:tgtEl>
                                          <p:spTgt spid="18"/>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linds(horizontal)">
                                      <p:cBhvr>
                                        <p:cTn id="52" dur="500"/>
                                        <p:tgtEl>
                                          <p:spTgt spid="21"/>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linds(horizontal)">
                                      <p:cBhvr>
                                        <p:cTn id="57" dur="500"/>
                                        <p:tgtEl>
                                          <p:spTgt spid="19"/>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 presetClass="entr" presetSubtype="4" fill="hold" nodeType="click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fill="hold"/>
                                        <p:tgtEl>
                                          <p:spTgt spid="25"/>
                                        </p:tgtEl>
                                        <p:attrNameLst>
                                          <p:attrName>ppt_x</p:attrName>
                                        </p:attrNameLst>
                                      </p:cBhvr>
                                      <p:tavLst>
                                        <p:tav tm="0">
                                          <p:val>
                                            <p:strVal val="#ppt_x"/>
                                          </p:val>
                                        </p:tav>
                                        <p:tav tm="100000">
                                          <p:val>
                                            <p:strVal val="#ppt_x"/>
                                          </p:val>
                                        </p:tav>
                                      </p:tavLst>
                                    </p:anim>
                                    <p:anim calcmode="lin" valueType="num">
                                      <p:cBhvr additive="base">
                                        <p:cTn id="6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4" fill="hold" nodeType="clickPar">
                      <p:stCondLst>
                        <p:cond delay="indefinite"/>
                      </p:stCondLst>
                      <p:childTnLst>
                        <p:par>
                          <p:cTn id="65" fill="hold" nodeType="afterGroup">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blinds(horizontal)">
                                      <p:cBhvr>
                                        <p:cTn id="68" dur="500"/>
                                        <p:tgtEl>
                                          <p:spTgt spid="22"/>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nodeType="click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additive="base">
                                        <p:cTn id="73" dur="500" fill="hold"/>
                                        <p:tgtEl>
                                          <p:spTgt spid="27"/>
                                        </p:tgtEl>
                                        <p:attrNameLst>
                                          <p:attrName>ppt_x</p:attrName>
                                        </p:attrNameLst>
                                      </p:cBhvr>
                                      <p:tavLst>
                                        <p:tav tm="0">
                                          <p:val>
                                            <p:strVal val="#ppt_x"/>
                                          </p:val>
                                        </p:tav>
                                        <p:tav tm="100000">
                                          <p:val>
                                            <p:strVal val="#ppt_x"/>
                                          </p:val>
                                        </p:tav>
                                      </p:tavLst>
                                    </p:anim>
                                    <p:anim calcmode="lin" valueType="num">
                                      <p:cBhvr additive="base">
                                        <p:cTn id="7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blinds(horizontal)">
                                      <p:cBhvr>
                                        <p:cTn id="79" dur="500"/>
                                        <p:tgtEl>
                                          <p:spTgt spid="23"/>
                                        </p:tgtEl>
                                      </p:cBhvr>
                                    </p:animEffect>
                                  </p:childTnLst>
                                </p:cTn>
                              </p:par>
                            </p:childTnLst>
                          </p:cTn>
                        </p:par>
                      </p:childTnLst>
                    </p:cTn>
                  </p:par>
                  <p:par>
                    <p:cTn id="80" fill="hold" nodeType="clickPar">
                      <p:stCondLst>
                        <p:cond delay="indefinite"/>
                      </p:stCondLst>
                      <p:childTnLst>
                        <p:par>
                          <p:cTn id="81" fill="hold" nodeType="afterGroup">
                            <p:stCondLst>
                              <p:cond delay="0"/>
                            </p:stCondLst>
                            <p:childTnLst>
                              <p:par>
                                <p:cTn id="82" presetID="5" presetClass="entr" presetSubtype="10" fill="hold" grpId="0" nodeType="click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checkerboard(across)">
                                      <p:cBhvr>
                                        <p:cTn id="8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P spid="8" grpId="0"/>
      <p:bldP spid="6" grpId="0"/>
      <p:bldP spid="5" grpId="0"/>
      <p:bldP spid="9" grpId="0"/>
      <p:bldP spid="18" grpId="0"/>
      <p:bldP spid="22" grpId="0"/>
      <p:bldP spid="23" grpId="0"/>
      <p:bldP spid="28"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1810559" y="471761"/>
            <a:ext cx="4968552" cy="706755"/>
          </a:xfrm>
          <a:prstGeom prst="rect">
            <a:avLst/>
          </a:prstGeom>
          <a:noFill/>
        </p:spPr>
        <p:txBody>
          <a:bodyPr wrap="square" rtlCol="0">
            <a:spAutoFit/>
          </a:bodyPr>
          <a:lstStyle/>
          <a:p>
            <a:pPr lvl="0"/>
            <a:r>
              <a:rPr lang="zh-CN" altLang="en-US" sz="4000" b="1" smtClean="0">
                <a:solidFill>
                  <a:srgbClr val="C00000"/>
                </a:solidFill>
                <a:latin typeface="+mn-ea"/>
              </a:rPr>
              <a:t>看</a:t>
            </a:r>
            <a:r>
              <a:rPr lang="zh-CN" altLang="zh-CN" sz="4000" b="1" smtClean="0">
                <a:solidFill>
                  <a:srgbClr val="C00000"/>
                </a:solidFill>
                <a:latin typeface="+mn-ea"/>
                <a:cs typeface="宋体" panose="02010600030101010101" pitchFamily="2" charset="-122"/>
              </a:rPr>
              <a:t>被动词</a:t>
            </a:r>
          </a:p>
        </p:txBody>
      </p:sp>
      <p:sp>
        <p:nvSpPr>
          <p:cNvPr id="4" name="太阳形 3"/>
          <p:cNvSpPr/>
          <p:nvPr/>
        </p:nvSpPr>
        <p:spPr>
          <a:xfrm>
            <a:off x="777424" y="573182"/>
            <a:ext cx="576064" cy="576064"/>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793" name="Rectangle 1"/>
          <p:cNvSpPr>
            <a:spLocks noChangeArrowheads="1"/>
          </p:cNvSpPr>
          <p:nvPr/>
        </p:nvSpPr>
        <p:spPr bwMode="auto">
          <a:xfrm>
            <a:off x="7839075" y="3098800"/>
            <a:ext cx="3693795" cy="5835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ct val="100000"/>
              </a:lnSpc>
              <a:spcBef>
                <a:spcPct val="0"/>
              </a:spcBef>
              <a:spcAft>
                <a:spcPct val="0"/>
              </a:spcAft>
              <a:buClrTx/>
              <a:buSzTx/>
              <a:buFontTx/>
              <a:buNone/>
              <a:tabLst>
                <a:tab pos="2400300"/>
                <a:tab pos="2514600"/>
              </a:tabLst>
            </a:pPr>
            <a:r>
              <a:rPr kumimoji="0" lang="en-US" altLang="zh-CN" sz="3200" b="1" i="0" u="none" strike="noStrike" cap="none" normalizeH="0" baseline="0" smtClean="0">
                <a:ln>
                  <a:noFill/>
                </a:ln>
                <a:solidFill>
                  <a:srgbClr val="C00000"/>
                </a:solidFill>
                <a:effectLst/>
                <a:latin typeface="+mn-ea"/>
                <a:cs typeface="宋体" panose="02010600030101010101" pitchFamily="2" charset="-122"/>
              </a:rPr>
              <a:t>-----</a:t>
            </a:r>
            <a:r>
              <a:rPr kumimoji="0" lang="zh-CN" altLang="en-US" sz="3200" b="1" i="0" u="none" strike="noStrike" cap="none" normalizeH="0" baseline="0" smtClean="0">
                <a:ln>
                  <a:noFill/>
                </a:ln>
                <a:solidFill>
                  <a:srgbClr val="C00000"/>
                </a:solidFill>
                <a:effectLst/>
                <a:latin typeface="+mn-ea"/>
                <a:cs typeface="宋体" panose="02010600030101010101" pitchFamily="2" charset="-122"/>
              </a:rPr>
              <a:t>主动误为被动</a:t>
            </a:r>
          </a:p>
        </p:txBody>
      </p:sp>
      <p:sp>
        <p:nvSpPr>
          <p:cNvPr id="6" name="矩形 5"/>
          <p:cNvSpPr/>
          <p:nvPr/>
        </p:nvSpPr>
        <p:spPr>
          <a:xfrm>
            <a:off x="1810177" y="1152163"/>
            <a:ext cx="8348980" cy="583565"/>
          </a:xfrm>
          <a:prstGeom prst="rect">
            <a:avLst/>
          </a:prstGeom>
        </p:spPr>
        <p:txBody>
          <a:bodyPr wrap="none">
            <a:spAutoFit/>
          </a:bodyPr>
          <a:lstStyle/>
          <a:p>
            <a:pPr algn="l"/>
            <a:r>
              <a:rPr lang="zh-CN" altLang="en-US" sz="3200" b="1" smtClean="0">
                <a:latin typeface="+mn-ea"/>
                <a:cs typeface="宋体" panose="02010600030101010101" pitchFamily="2" charset="-122"/>
              </a:rPr>
              <a:t>这位热爱语文的女同学，被当选</a:t>
            </a:r>
            <a:r>
              <a:rPr lang="zh-CN" altLang="en-US" sz="3200" b="1" smtClean="0">
                <a:latin typeface="+mn-ea"/>
                <a:cs typeface="宋体" panose="02010600030101010101" pitchFamily="2" charset="-122"/>
                <a:sym typeface="+mn-ea"/>
              </a:rPr>
              <a:t>语文课代表</a:t>
            </a:r>
            <a:r>
              <a:rPr lang="zh-CN" altLang="en-US" sz="3200" b="1" smtClean="0">
                <a:latin typeface="+mn-ea"/>
                <a:cs typeface="宋体" panose="02010600030101010101" pitchFamily="2" charset="-122"/>
              </a:rPr>
              <a:t>。</a:t>
            </a:r>
            <a:r>
              <a:rPr lang="en-US" altLang="zh-CN" sz="3200" b="1" smtClean="0">
                <a:latin typeface="+mn-ea"/>
                <a:cs typeface="Times New Roman" panose="02020603050405020304" pitchFamily="18" charset="0"/>
              </a:rPr>
              <a:t> </a:t>
            </a:r>
          </a:p>
        </p:txBody>
      </p:sp>
      <p:sp>
        <p:nvSpPr>
          <p:cNvPr id="7" name="矩形 6"/>
          <p:cNvSpPr/>
          <p:nvPr/>
        </p:nvSpPr>
        <p:spPr>
          <a:xfrm>
            <a:off x="4713478" y="1800617"/>
            <a:ext cx="6924675" cy="583565"/>
          </a:xfrm>
          <a:prstGeom prst="rect">
            <a:avLst/>
          </a:prstGeom>
        </p:spPr>
        <p:txBody>
          <a:bodyPr wrap="none">
            <a:spAutoFit/>
          </a:bodyPr>
          <a:lstStyle/>
          <a:p>
            <a:pPr lvl="0" eaLnBrk="0" fontAlgn="base" hangingPunct="0">
              <a:spcBef>
                <a:spcPct val="0"/>
              </a:spcBef>
              <a:spcAft>
                <a:spcPct val="0"/>
              </a:spcAft>
              <a:tabLst>
                <a:tab pos="2400300"/>
                <a:tab pos="2514600"/>
              </a:tabLst>
            </a:pPr>
            <a:r>
              <a:rPr lang="en-US" altLang="zh-CN" sz="3200" b="1" smtClean="0">
                <a:solidFill>
                  <a:srgbClr val="C00000"/>
                </a:solidFill>
                <a:latin typeface="+mn-ea"/>
                <a:cs typeface="宋体" panose="02010600030101010101" pitchFamily="2" charset="-122"/>
              </a:rPr>
              <a:t>-----</a:t>
            </a:r>
            <a:r>
              <a:rPr lang="zh-CN" altLang="en-US" sz="3200" b="1" smtClean="0">
                <a:solidFill>
                  <a:srgbClr val="C00000"/>
                </a:solidFill>
                <a:latin typeface="+mn-ea"/>
                <a:cs typeface="宋体" panose="02010600030101010101" pitchFamily="2" charset="-122"/>
              </a:rPr>
              <a:t>被动词与有被动意义的词语重复</a:t>
            </a:r>
          </a:p>
        </p:txBody>
      </p:sp>
      <p:sp>
        <p:nvSpPr>
          <p:cNvPr id="8" name="矩形 7"/>
          <p:cNvSpPr/>
          <p:nvPr/>
        </p:nvSpPr>
        <p:spPr>
          <a:xfrm>
            <a:off x="1801540" y="2450083"/>
            <a:ext cx="10390505" cy="583565"/>
          </a:xfrm>
          <a:prstGeom prst="rect">
            <a:avLst/>
          </a:prstGeom>
        </p:spPr>
        <p:txBody>
          <a:bodyPr wrap="none">
            <a:spAutoFit/>
          </a:bodyPr>
          <a:lstStyle/>
          <a:p>
            <a:r>
              <a:rPr lang="zh-CN" altLang="en-US" sz="3200" b="1" smtClean="0">
                <a:latin typeface="+mn-ea"/>
                <a:cs typeface="宋体" panose="02010600030101010101" pitchFamily="2" charset="-122"/>
              </a:rPr>
              <a:t>习大大和彭麻麻到俄罗斯访问，被当地人民热烈地欢迎。</a:t>
            </a:r>
            <a:r>
              <a:rPr lang="zh-CN" altLang="en-US" sz="1000" b="1" smtClean="0">
                <a:latin typeface="+mn-ea"/>
                <a:cs typeface="宋体" panose="02010600030101010101" pitchFamily="2" charset="-122"/>
              </a:rPr>
              <a:t> </a:t>
            </a:r>
          </a:p>
        </p:txBody>
      </p:sp>
      <p:sp>
        <p:nvSpPr>
          <p:cNvPr id="10" name="矩形 9"/>
          <p:cNvSpPr/>
          <p:nvPr/>
        </p:nvSpPr>
        <p:spPr>
          <a:xfrm>
            <a:off x="1663700" y="3685540"/>
            <a:ext cx="9722485" cy="1822450"/>
          </a:xfrm>
          <a:prstGeom prst="rect">
            <a:avLst/>
          </a:prstGeom>
        </p:spPr>
        <p:txBody>
          <a:bodyPr wrap="square">
            <a:spAutoFit/>
          </a:bodyPr>
          <a:lstStyle/>
          <a:p>
            <a:pPr>
              <a:lnSpc>
                <a:spcPts val="4500"/>
              </a:lnSpc>
            </a:pPr>
            <a:r>
              <a:rPr lang="zh-CN" altLang="zh-CN" sz="3200" b="1" smtClean="0"/>
              <a:t>作为一名推理小说爱好者，她非常喜欢东野圭吾的小说，对</a:t>
            </a:r>
            <a:r>
              <a:rPr lang="zh-CN" altLang="zh-CN" sz="3200" b="1" smtClean="0">
                <a:sym typeface="+mn-ea"/>
              </a:rPr>
              <a:t>东野圭吾</a:t>
            </a:r>
            <a:r>
              <a:rPr lang="zh-CN" altLang="zh-CN" sz="3200" b="1" smtClean="0"/>
              <a:t>的《嫌疑人</a:t>
            </a:r>
            <a:r>
              <a:rPr lang="en-US" altLang="zh-CN" sz="3200" b="1" smtClean="0"/>
              <a:t>x</a:t>
            </a:r>
            <a:r>
              <a:rPr lang="zh-CN" altLang="en-US" sz="3200" b="1" smtClean="0"/>
              <a:t>的献身</a:t>
            </a:r>
            <a:r>
              <a:rPr lang="zh-CN" altLang="zh-CN" sz="3200" b="1" smtClean="0"/>
              <a:t>》曾反复阅读，一直被翻得破烂不堪，只好重新装订。</a:t>
            </a:r>
          </a:p>
        </p:txBody>
      </p:sp>
      <p:sp>
        <p:nvSpPr>
          <p:cNvPr id="11" name="矩形 10"/>
          <p:cNvSpPr/>
          <p:nvPr/>
        </p:nvSpPr>
        <p:spPr>
          <a:xfrm>
            <a:off x="8420591" y="4886518"/>
            <a:ext cx="3060700" cy="583565"/>
          </a:xfrm>
          <a:prstGeom prst="rect">
            <a:avLst/>
          </a:prstGeom>
        </p:spPr>
        <p:txBody>
          <a:bodyPr wrap="none">
            <a:spAutoFit/>
          </a:bodyPr>
          <a:lstStyle/>
          <a:p>
            <a:r>
              <a:rPr lang="en-US" altLang="zh-CN" sz="3200" b="1" smtClean="0">
                <a:solidFill>
                  <a:srgbClr val="C00000"/>
                </a:solidFill>
              </a:rPr>
              <a:t>----------</a:t>
            </a:r>
            <a:r>
              <a:rPr lang="zh-CN" altLang="zh-CN" sz="3200" b="1" smtClean="0">
                <a:solidFill>
                  <a:srgbClr val="C00000"/>
                </a:solidFill>
              </a:rPr>
              <a:t>结构混乱</a:t>
            </a:r>
          </a:p>
        </p:txBody>
      </p:sp>
      <p:sp>
        <p:nvSpPr>
          <p:cNvPr id="28" name="矩形 27"/>
          <p:cNvSpPr/>
          <p:nvPr/>
        </p:nvSpPr>
        <p:spPr>
          <a:xfrm>
            <a:off x="1889760" y="5633720"/>
            <a:ext cx="9819640" cy="119888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zh-CN" sz="3600" b="1" smtClean="0">
                <a:solidFill>
                  <a:srgbClr val="C00000"/>
                </a:solidFill>
                <a:effectLst>
                  <a:outerShdw blurRad="38100" dist="38100" dir="2700000" algn="tl">
                    <a:srgbClr val="000000">
                      <a:alpha val="43137"/>
                    </a:srgbClr>
                  </a:outerShdw>
                </a:effectLst>
              </a:rPr>
              <a:t>当一个句子没有主语时，它的主语是前一个句子的主语，这就是承前省略主语</a:t>
            </a:r>
            <a:r>
              <a:rPr lang="zh-CN" altLang="zh-CN" sz="3600" b="1" smtClean="0">
                <a:solidFill>
                  <a:srgbClr val="C00000"/>
                </a:solidFill>
                <a:effectLst>
                  <a:outerShdw blurRad="38100" dist="38100" dir="2700000" algn="tl">
                    <a:srgbClr val="000000">
                      <a:alpha val="43137"/>
                    </a:srgbClr>
                  </a:outerShdw>
                </a:effectLst>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3793"/>
                                        </p:tgtEl>
                                        <p:attrNameLst>
                                          <p:attrName>style.visibility</p:attrName>
                                        </p:attrNameLst>
                                      </p:cBhvr>
                                      <p:to>
                                        <p:strVal val="visible"/>
                                      </p:to>
                                    </p:set>
                                    <p:animEffect transition="in" filter="blinds(horizontal)">
                                      <p:cBhvr>
                                        <p:cTn id="30" dur="500"/>
                                        <p:tgtEl>
                                          <p:spTgt spid="33793"/>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linds(horizontal)">
                                      <p:cBhvr>
                                        <p:cTn id="35" dur="500"/>
                                        <p:tgtEl>
                                          <p:spTgt spid="10"/>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linds(horizontal)">
                                      <p:cBhvr>
                                        <p:cTn id="40" dur="500"/>
                                        <p:tgtEl>
                                          <p:spTgt spid="11"/>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checkerboard(across)">
                                      <p:cBhvr>
                                        <p:cTn id="4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793" grpId="0"/>
      <p:bldP spid="6" grpId="0"/>
      <p:bldP spid="7" grpId="0"/>
      <p:bldP spid="8" grpId="0"/>
      <p:bldP spid="10" grpId="0"/>
      <p:bldP spid="11" grpId="0"/>
      <p:bldP spid="28"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531803" y="695613"/>
            <a:ext cx="2808312" cy="706755"/>
          </a:xfrm>
          <a:prstGeom prst="rect">
            <a:avLst/>
          </a:prstGeom>
          <a:noFill/>
        </p:spPr>
        <p:txBody>
          <a:bodyPr wrap="square" rtlCol="0">
            <a:spAutoFit/>
          </a:bodyPr>
          <a:lstStyle/>
          <a:p>
            <a:r>
              <a:rPr lang="en-US" altLang="zh-CN" sz="4000" b="1" smtClean="0">
                <a:solidFill>
                  <a:srgbClr val="C00000"/>
                </a:solidFill>
              </a:rPr>
              <a:t>[</a:t>
            </a:r>
            <a:r>
              <a:rPr lang="zh-CN" altLang="en-US" sz="4000" b="1" smtClean="0">
                <a:solidFill>
                  <a:srgbClr val="C00000"/>
                </a:solidFill>
              </a:rPr>
              <a:t>应用体验</a:t>
            </a:r>
            <a:r>
              <a:rPr lang="en-US" altLang="zh-CN" sz="4000" b="1" smtClean="0">
                <a:solidFill>
                  <a:srgbClr val="C00000"/>
                </a:solidFill>
              </a:rPr>
              <a:t>]</a:t>
            </a:r>
          </a:p>
        </p:txBody>
      </p:sp>
      <p:sp>
        <p:nvSpPr>
          <p:cNvPr id="6" name="矩形 5"/>
          <p:cNvSpPr/>
          <p:nvPr/>
        </p:nvSpPr>
        <p:spPr>
          <a:xfrm>
            <a:off x="1261745" y="1402080"/>
            <a:ext cx="10527665" cy="1116965"/>
          </a:xfrm>
          <a:prstGeom prst="rect">
            <a:avLst/>
          </a:prstGeom>
        </p:spPr>
        <p:txBody>
          <a:bodyPr wrap="square">
            <a:spAutoFit/>
          </a:bodyPr>
          <a:lstStyle/>
          <a:p>
            <a:pPr lvl="0" fontAlgn="base">
              <a:lnSpc>
                <a:spcPts val="4000"/>
              </a:lnSpc>
              <a:spcBef>
                <a:spcPct val="0"/>
              </a:spcBef>
              <a:spcAft>
                <a:spcPct val="0"/>
              </a:spcAft>
              <a:tabLst>
                <a:tab pos="2400300"/>
                <a:tab pos="2514600"/>
              </a:tabLst>
            </a:pPr>
            <a:r>
              <a:rPr lang="en-US" altLang="zh-CN" sz="3200" b="1" smtClean="0">
                <a:latin typeface="+mn-ea"/>
                <a:cs typeface="宋体" panose="02010600030101010101" pitchFamily="2" charset="-122"/>
              </a:rPr>
              <a:t>1</a:t>
            </a:r>
            <a:r>
              <a:rPr lang="zh-CN" altLang="en-US" sz="3200" b="1" smtClean="0">
                <a:latin typeface="+mn-ea"/>
                <a:cs typeface="宋体" panose="02010600030101010101" pitchFamily="2" charset="-122"/>
              </a:rPr>
              <a:t>、</a:t>
            </a:r>
            <a:r>
              <a:rPr lang="zh-CN" altLang="zh-CN" sz="3200" b="1" smtClean="0">
                <a:latin typeface="+mn-ea"/>
                <a:cs typeface="宋体" panose="02010600030101010101" pitchFamily="2" charset="-122"/>
              </a:rPr>
              <a:t>这部尖锐地剖析现实的小说的被发表，得益于当前宽容的社会氛围和宽松的政治环境。</a:t>
            </a:r>
          </a:p>
        </p:txBody>
      </p:sp>
      <p:sp>
        <p:nvSpPr>
          <p:cNvPr id="7" name="矩形 6"/>
          <p:cNvSpPr/>
          <p:nvPr/>
        </p:nvSpPr>
        <p:spPr>
          <a:xfrm>
            <a:off x="1321435" y="3059430"/>
            <a:ext cx="10287000" cy="583565"/>
          </a:xfrm>
          <a:prstGeom prst="rect">
            <a:avLst/>
          </a:prstGeom>
        </p:spPr>
        <p:txBody>
          <a:bodyPr wrap="square">
            <a:spAutoFit/>
          </a:bodyPr>
          <a:lstStyle/>
          <a:p>
            <a:r>
              <a:rPr lang="en-US" altLang="zh-CN" sz="3200" b="1" smtClean="0">
                <a:latin typeface="+mn-ea"/>
                <a:cs typeface="宋体" panose="02010600030101010101" pitchFamily="2" charset="-122"/>
              </a:rPr>
              <a:t>2</a:t>
            </a:r>
            <a:r>
              <a:rPr lang="zh-CN" altLang="en-US" sz="3200" b="1" smtClean="0">
                <a:latin typeface="+mn-ea"/>
                <a:cs typeface="宋体" panose="02010600030101010101" pitchFamily="2" charset="-122"/>
              </a:rPr>
              <a:t>、几百年前，北京西山碧云寺被太监刘瑾出资兴建。</a:t>
            </a:r>
          </a:p>
        </p:txBody>
      </p:sp>
      <p:sp>
        <p:nvSpPr>
          <p:cNvPr id="8" name="矩形 7"/>
          <p:cNvSpPr/>
          <p:nvPr/>
        </p:nvSpPr>
        <p:spPr>
          <a:xfrm>
            <a:off x="1351915" y="4580890"/>
            <a:ext cx="10407650" cy="1116965"/>
          </a:xfrm>
          <a:prstGeom prst="rect">
            <a:avLst/>
          </a:prstGeom>
        </p:spPr>
        <p:txBody>
          <a:bodyPr wrap="square">
            <a:spAutoFit/>
          </a:bodyPr>
          <a:lstStyle/>
          <a:p>
            <a:pPr>
              <a:lnSpc>
                <a:spcPts val="4000"/>
              </a:lnSpc>
            </a:pPr>
            <a:r>
              <a:rPr lang="en-US" altLang="zh-CN" sz="3200" b="1" smtClean="0">
                <a:latin typeface="+mn-ea"/>
                <a:cs typeface="宋体" panose="02010600030101010101" pitchFamily="2" charset="-122"/>
              </a:rPr>
              <a:t>3</a:t>
            </a:r>
            <a:r>
              <a:rPr lang="zh-CN" altLang="en-US" sz="3200" b="1" smtClean="0">
                <a:latin typeface="+mn-ea"/>
                <a:cs typeface="宋体" panose="02010600030101010101" pitchFamily="2" charset="-122"/>
              </a:rPr>
              <a:t>、这首交响曲是作者在列宁格勒被法西斯围困，并叫嚣要占领这座城市的时候赶写的。</a:t>
            </a:r>
          </a:p>
        </p:txBody>
      </p:sp>
      <p:sp>
        <p:nvSpPr>
          <p:cNvPr id="9" name="TextBox 8"/>
          <p:cNvSpPr txBox="1"/>
          <p:nvPr/>
        </p:nvSpPr>
        <p:spPr>
          <a:xfrm>
            <a:off x="2971716" y="2556902"/>
            <a:ext cx="5760640" cy="583565"/>
          </a:xfrm>
          <a:prstGeom prst="rect">
            <a:avLst/>
          </a:prstGeom>
          <a:noFill/>
        </p:spPr>
        <p:txBody>
          <a:bodyPr wrap="square" rtlCol="0">
            <a:spAutoFit/>
          </a:bodyPr>
          <a:lstStyle/>
          <a:p>
            <a:r>
              <a:rPr lang="zh-CN" altLang="en-US" sz="3200" b="1" smtClean="0">
                <a:solidFill>
                  <a:srgbClr val="C00000"/>
                </a:solidFill>
              </a:rPr>
              <a:t>“发表”即“被发表”</a:t>
            </a:r>
          </a:p>
        </p:txBody>
      </p:sp>
      <p:sp>
        <p:nvSpPr>
          <p:cNvPr id="10" name="TextBox 9"/>
          <p:cNvSpPr txBox="1"/>
          <p:nvPr/>
        </p:nvSpPr>
        <p:spPr>
          <a:xfrm>
            <a:off x="2029460" y="3573145"/>
            <a:ext cx="9759950" cy="1116965"/>
          </a:xfrm>
          <a:prstGeom prst="rect">
            <a:avLst/>
          </a:prstGeom>
          <a:noFill/>
        </p:spPr>
        <p:txBody>
          <a:bodyPr wrap="square" rtlCol="0">
            <a:spAutoFit/>
          </a:bodyPr>
          <a:lstStyle/>
          <a:p>
            <a:pPr>
              <a:lnSpc>
                <a:spcPts val="4000"/>
              </a:lnSpc>
            </a:pPr>
            <a:r>
              <a:rPr lang="zh-CN" altLang="en-US" sz="3200" b="1" smtClean="0">
                <a:solidFill>
                  <a:srgbClr val="C00000"/>
                </a:solidFill>
              </a:rPr>
              <a:t>主动句误为被动句，改为“</a:t>
            </a:r>
            <a:r>
              <a:rPr lang="zh-CN" altLang="en-US" sz="3200" b="1" smtClean="0">
                <a:solidFill>
                  <a:srgbClr val="C00000"/>
                </a:solidFill>
                <a:latin typeface="+mn-ea"/>
                <a:cs typeface="宋体" panose="02010600030101010101" pitchFamily="2" charset="-122"/>
              </a:rPr>
              <a:t>北京西山碧云寺是太监刘瑾出资兴建的。</a:t>
            </a:r>
            <a:r>
              <a:rPr lang="zh-CN" altLang="en-US" sz="3200" b="1" smtClean="0">
                <a:solidFill>
                  <a:srgbClr val="C00000"/>
                </a:solidFill>
              </a:rPr>
              <a:t>”</a:t>
            </a:r>
          </a:p>
        </p:txBody>
      </p:sp>
      <p:sp>
        <p:nvSpPr>
          <p:cNvPr id="11" name="TextBox 10"/>
          <p:cNvSpPr txBox="1"/>
          <p:nvPr/>
        </p:nvSpPr>
        <p:spPr>
          <a:xfrm>
            <a:off x="2124710" y="5697855"/>
            <a:ext cx="9544685" cy="1076325"/>
          </a:xfrm>
          <a:prstGeom prst="rect">
            <a:avLst/>
          </a:prstGeom>
          <a:noFill/>
        </p:spPr>
        <p:txBody>
          <a:bodyPr wrap="square" rtlCol="0">
            <a:spAutoFit/>
          </a:bodyPr>
          <a:lstStyle/>
          <a:p>
            <a:r>
              <a:rPr lang="zh-CN" altLang="en-US" sz="3200" b="1" smtClean="0">
                <a:solidFill>
                  <a:srgbClr val="C00000"/>
                </a:solidFill>
              </a:rPr>
              <a:t>“</a:t>
            </a:r>
            <a:r>
              <a:rPr lang="zh-CN" altLang="en-US" sz="3200" b="1" smtClean="0">
                <a:solidFill>
                  <a:srgbClr val="C00000"/>
                </a:solidFill>
                <a:latin typeface="+mn-ea"/>
                <a:cs typeface="宋体" panose="02010600030101010101" pitchFamily="2" charset="-122"/>
              </a:rPr>
              <a:t>列宁格勒被法西斯围困</a:t>
            </a:r>
            <a:r>
              <a:rPr lang="zh-CN" altLang="en-US" sz="3200" b="1" smtClean="0">
                <a:solidFill>
                  <a:srgbClr val="C00000"/>
                </a:solidFill>
              </a:rPr>
              <a:t>”改为“法西斯围困列宁格勒”</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ox(in)">
                                      <p:cBhvr>
                                        <p:cTn id="22" dur="20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ox(in)">
                                      <p:cBhvr>
                                        <p:cTn id="3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文本框 16"/>
          <p:cNvSpPr txBox="1"/>
          <p:nvPr/>
        </p:nvSpPr>
        <p:spPr>
          <a:xfrm>
            <a:off x="1546860" y="2736215"/>
            <a:ext cx="2011680" cy="64516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bodyPr>
          <a:lstStyle/>
          <a:p>
            <a:r>
              <a:rPr lang="zh-CN" altLang="en-US" sz="3600" b="1" smtClean="0">
                <a:solidFill>
                  <a:srgbClr val="C00000"/>
                </a:solidFill>
                <a:latin typeface="微软雅黑" panose="020b0503020204020204" charset="-122"/>
                <a:ea typeface="微软雅黑"/>
                <a:cs typeface="+mn-ea"/>
                <a:sym typeface="+mn-ea"/>
              </a:rPr>
              <a:t>看两面词</a:t>
            </a:r>
          </a:p>
        </p:txBody>
      </p:sp>
      <p:sp>
        <p:nvSpPr>
          <p:cNvPr id="18" name="文本框 17"/>
          <p:cNvSpPr txBox="1"/>
          <p:nvPr/>
        </p:nvSpPr>
        <p:spPr>
          <a:xfrm>
            <a:off x="7027545" y="2736215"/>
            <a:ext cx="2011680" cy="64516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bodyPr>
          <a:lstStyle/>
          <a:p>
            <a:r>
              <a:rPr lang="zh-CN" altLang="en-US" sz="3600" b="1" smtClean="0">
                <a:solidFill>
                  <a:srgbClr val="C00000"/>
                </a:solidFill>
                <a:latin typeface="微软雅黑" panose="020b0503020204020204" charset="-122"/>
                <a:ea typeface="微软雅黑"/>
                <a:cs typeface="+mn-ea"/>
                <a:sym typeface="+mn-ea"/>
              </a:rPr>
              <a:t>看</a:t>
            </a:r>
            <a:r>
              <a:rPr lang="zh-CN" altLang="zh-CN" sz="3600" b="1" smtClean="0">
                <a:solidFill>
                  <a:srgbClr val="C00000"/>
                </a:solidFill>
                <a:latin typeface="微软雅黑" panose="020b0503020204020204" charset="-122"/>
                <a:ea typeface="微软雅黑"/>
                <a:cs typeface="宋体" panose="02010600030101010101" pitchFamily="2" charset="-122"/>
                <a:sym typeface="+mn-ea"/>
              </a:rPr>
              <a:t>被动词</a:t>
            </a:r>
          </a:p>
        </p:txBody>
      </p:sp>
      <p:sp>
        <p:nvSpPr>
          <p:cNvPr id="19" name="文本框 18"/>
          <p:cNvSpPr txBox="1"/>
          <p:nvPr/>
        </p:nvSpPr>
        <p:spPr>
          <a:xfrm>
            <a:off x="1643380" y="4113530"/>
            <a:ext cx="1576070" cy="583565"/>
          </a:xfrm>
          <a:prstGeom prst="rect">
            <a:avLst/>
          </a:prstGeom>
          <a:noFill/>
        </p:spPr>
        <p:txBody>
          <a:bodyPr wrap="square" rtlCol="0">
            <a:spAutoFit/>
            <a:scene3d>
              <a:camera prst="orthographicFront"/>
              <a:lightRig rig="threePt" dir="t"/>
            </a:scene3d>
          </a:bodyPr>
          <a:lstStyle/>
          <a:p>
            <a:r>
              <a:rPr lang="zh-CN" altLang="en-US" sz="3200">
                <a:ln w="22225">
                  <a:solidFill>
                    <a:schemeClr val="accent2"/>
                  </a:solidFill>
                  <a:prstDash val="solid"/>
                </a:ln>
                <a:solidFill>
                  <a:srgbClr val="C00000"/>
                </a:solidFill>
                <a:effectLst/>
              </a:rPr>
              <a:t>二对一</a:t>
            </a:r>
          </a:p>
        </p:txBody>
      </p:sp>
      <p:sp>
        <p:nvSpPr>
          <p:cNvPr id="20" name="文本框 19"/>
          <p:cNvSpPr txBox="1"/>
          <p:nvPr/>
        </p:nvSpPr>
        <p:spPr>
          <a:xfrm>
            <a:off x="5034280" y="3935095"/>
            <a:ext cx="6696710" cy="583565"/>
          </a:xfrm>
          <a:prstGeom prst="rect">
            <a:avLst/>
          </a:prstGeom>
          <a:noFill/>
        </p:spPr>
        <p:txBody>
          <a:bodyPr wrap="square" rtlCol="0" anchor="t">
            <a:spAutoFit/>
            <a:scene3d>
              <a:camera prst="orthographicFront"/>
              <a:lightRig rig="threePt" dir="t"/>
            </a:scene3d>
          </a:bodyPr>
          <a:lstStyle/>
          <a:p>
            <a:r>
              <a:rPr lang="zh-CN" altLang="en-US" sz="3200" b="1" smtClean="0">
                <a:solidFill>
                  <a:srgbClr val="C00000"/>
                </a:solidFill>
                <a:effectLst>
                  <a:outerShdw blurRad="38100" dist="19050" dir="2700000" algn="tl" rotWithShape="0">
                    <a:schemeClr val="dk1">
                      <a:alpha val="40000"/>
                    </a:schemeClr>
                  </a:outerShdw>
                </a:effectLst>
                <a:latin typeface="宋体" panose="02010600030101010101" pitchFamily="2" charset="-122"/>
                <a:ea typeface="+mn-ea"/>
                <a:cs typeface="宋体" panose="02010600030101010101" pitchFamily="2" charset="-122"/>
                <a:sym typeface="+mn-ea"/>
              </a:rPr>
              <a:t>被动词与有被动意义的词语重复</a:t>
            </a:r>
          </a:p>
        </p:txBody>
      </p:sp>
      <p:sp>
        <p:nvSpPr>
          <p:cNvPr id="21" name="文本框 20"/>
          <p:cNvSpPr txBox="1"/>
          <p:nvPr/>
        </p:nvSpPr>
        <p:spPr>
          <a:xfrm>
            <a:off x="6722745" y="4933950"/>
            <a:ext cx="2621280" cy="583565"/>
          </a:xfrm>
          <a:prstGeom prst="rect">
            <a:avLst/>
          </a:prstGeom>
          <a:noFill/>
        </p:spPr>
        <p:txBody>
          <a:bodyPr wrap="none" rtlCol="0" anchor="t">
            <a:spAutoFit/>
            <a:scene3d>
              <a:camera prst="orthographicFront"/>
              <a:lightRig rig="threePt" dir="t"/>
            </a:scene3d>
          </a:bodyPr>
          <a:lstStyle/>
          <a:p>
            <a:r>
              <a:rPr lang="zh-CN" altLang="en-US" sz="3200" b="1" smtClean="0">
                <a:solidFill>
                  <a:srgbClr val="C00000"/>
                </a:solidFill>
                <a:effectLst>
                  <a:outerShdw blurRad="38100" dist="19050" dir="2700000" algn="tl" rotWithShape="0">
                    <a:schemeClr val="dk1">
                      <a:alpha val="40000"/>
                    </a:schemeClr>
                  </a:outerShdw>
                </a:effectLst>
                <a:latin typeface="宋体" panose="02010600030101010101" pitchFamily="2" charset="-122"/>
                <a:ea typeface="+mn-ea"/>
                <a:cs typeface="宋体" panose="02010600030101010101" pitchFamily="2" charset="-122"/>
                <a:sym typeface="+mn-ea"/>
              </a:rPr>
              <a:t>主动误为被动</a:t>
            </a:r>
          </a:p>
        </p:txBody>
      </p:sp>
      <p:sp>
        <p:nvSpPr>
          <p:cNvPr id="22" name="文本框 21"/>
          <p:cNvSpPr txBox="1"/>
          <p:nvPr/>
        </p:nvSpPr>
        <p:spPr>
          <a:xfrm>
            <a:off x="6594475" y="5852160"/>
            <a:ext cx="4246880" cy="583565"/>
          </a:xfrm>
          <a:prstGeom prst="rect">
            <a:avLst/>
          </a:prstGeom>
          <a:noFill/>
        </p:spPr>
        <p:txBody>
          <a:bodyPr wrap="none" rtlCol="0" anchor="t">
            <a:spAutoFit/>
            <a:scene3d>
              <a:camera prst="orthographicFront"/>
              <a:lightRig rig="threePt" dir="t"/>
            </a:scene3d>
          </a:bodyPr>
          <a:lstStyle/>
          <a:p>
            <a:r>
              <a:rPr lang="zh-CN" altLang="zh-CN" sz="3200" b="1" smtClean="0">
                <a:solidFill>
                  <a:srgbClr val="C00000"/>
                </a:solidFill>
                <a:effectLst>
                  <a:outerShdw blurRad="38100" dist="19050" dir="2700000" algn="tl" rotWithShape="0">
                    <a:schemeClr val="dk1">
                      <a:alpha val="40000"/>
                    </a:schemeClr>
                  </a:outerShdw>
                </a:effectLst>
                <a:latin typeface="Calibri"/>
                <a:ea typeface="+mn-ea"/>
                <a:cs typeface="+mn-ea"/>
                <a:sym typeface="+mn-ea"/>
              </a:rPr>
              <a:t>结构混乱（省略主语）</a:t>
            </a:r>
            <a:endParaRPr lang="en-US" altLang="zh-CN" sz="3200" b="1" smtClean="0">
              <a:solidFill>
                <a:srgbClr val="C00000"/>
              </a:solidFill>
              <a:effectLst>
                <a:outerShdw blurRad="38100" dist="19050" dir="2700000" algn="tl" rotWithShape="0">
                  <a:schemeClr val="dk1">
                    <a:alpha val="40000"/>
                  </a:schemeClr>
                </a:outerShdw>
              </a:effectLst>
              <a:latin typeface="Calibri"/>
              <a:ea typeface="+mn-ea"/>
              <a:cs typeface="+mn-ea"/>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1850564" y="1174706"/>
            <a:ext cx="4968552" cy="706755"/>
          </a:xfrm>
          <a:prstGeom prst="rect">
            <a:avLst/>
          </a:prstGeom>
          <a:noFill/>
        </p:spPr>
        <p:txBody>
          <a:bodyPr wrap="square" rtlCol="0">
            <a:spAutoFit/>
          </a:bodyPr>
          <a:lstStyle/>
          <a:p>
            <a:pPr lvl="0"/>
            <a:r>
              <a:rPr lang="zh-CN" altLang="en-US" sz="4000" b="1" smtClean="0">
                <a:solidFill>
                  <a:srgbClr val="C00000"/>
                </a:solidFill>
                <a:latin typeface="+mn-ea"/>
              </a:rPr>
              <a:t>看代词</a:t>
            </a:r>
            <a:endParaRPr lang="zh-CN" altLang="en-US" sz="4000" b="1" smtClean="0">
              <a:solidFill>
                <a:srgbClr val="C00000"/>
              </a:solidFill>
              <a:latin typeface="+mn-ea"/>
              <a:cs typeface="宋体" panose="02010600030101010101" pitchFamily="2" charset="-122"/>
            </a:endParaRPr>
          </a:p>
        </p:txBody>
      </p:sp>
      <p:sp>
        <p:nvSpPr>
          <p:cNvPr id="4" name="太阳形 3"/>
          <p:cNvSpPr/>
          <p:nvPr/>
        </p:nvSpPr>
        <p:spPr>
          <a:xfrm>
            <a:off x="892359" y="1239932"/>
            <a:ext cx="576064" cy="576064"/>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p:nvSpPr>
        <p:spPr>
          <a:xfrm>
            <a:off x="1850390" y="2397125"/>
            <a:ext cx="9921875" cy="1245235"/>
          </a:xfrm>
          <a:prstGeom prst="rect">
            <a:avLst/>
          </a:prstGeom>
        </p:spPr>
        <p:txBody>
          <a:bodyPr wrap="square">
            <a:spAutoFit/>
          </a:bodyPr>
          <a:lstStyle/>
          <a:p>
            <a:pPr>
              <a:lnSpc>
                <a:spcPts val="4500"/>
              </a:lnSpc>
            </a:pPr>
            <a:r>
              <a:rPr lang="zh-CN" altLang="zh-CN" sz="3200" b="1" smtClean="0">
                <a:latin typeface="+mn-ea"/>
              </a:rPr>
              <a:t>易烊千玺还清楚地记得粉丝在评论区对自己的评价：一个宝藏男孩。</a:t>
            </a:r>
          </a:p>
        </p:txBody>
      </p:sp>
      <p:sp>
        <p:nvSpPr>
          <p:cNvPr id="6" name="矩形 5"/>
          <p:cNvSpPr/>
          <p:nvPr/>
        </p:nvSpPr>
        <p:spPr>
          <a:xfrm>
            <a:off x="6336546" y="4315073"/>
            <a:ext cx="5194300" cy="583565"/>
          </a:xfrm>
          <a:prstGeom prst="rect">
            <a:avLst/>
          </a:prstGeom>
        </p:spPr>
        <p:txBody>
          <a:bodyPr wrap="none">
            <a:spAutoFit/>
          </a:bodyPr>
          <a:lstStyle/>
          <a:p>
            <a:r>
              <a:rPr lang="en-US" altLang="zh-CN" sz="3200" b="1" smtClean="0">
                <a:solidFill>
                  <a:srgbClr val="C00000"/>
                </a:solidFill>
              </a:rPr>
              <a:t>---------- </a:t>
            </a:r>
            <a:r>
              <a:rPr lang="zh-CN" altLang="zh-CN" sz="3200" b="1" smtClean="0">
                <a:solidFill>
                  <a:srgbClr val="C00000"/>
                </a:solidFill>
              </a:rPr>
              <a:t>表意不明</a:t>
            </a:r>
            <a:r>
              <a:rPr lang="zh-CN" altLang="en-US" sz="3200" b="1" smtClean="0">
                <a:solidFill>
                  <a:srgbClr val="C00000"/>
                </a:solidFill>
              </a:rPr>
              <a:t>（有歧义）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7" name="Rectangle 1"/>
          <p:cNvSpPr>
            <a:spLocks noChangeArrowheads="1"/>
          </p:cNvSpPr>
          <p:nvPr/>
        </p:nvSpPr>
        <p:spPr bwMode="auto">
          <a:xfrm>
            <a:off x="1466850" y="1727200"/>
            <a:ext cx="10301605" cy="182245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1" fontAlgn="base" latinLnBrk="0" hangingPunct="1">
              <a:lnSpc>
                <a:spcPts val="4500"/>
              </a:lnSpc>
              <a:spcBef>
                <a:spcPct val="0"/>
              </a:spcBef>
              <a:spcAft>
                <a:spcPct val="0"/>
              </a:spcAft>
              <a:buClrTx/>
              <a:buSzTx/>
              <a:buFontTx/>
              <a:buNone/>
              <a:tabLst>
                <a:tab pos="2400300"/>
                <a:tab pos="2514600"/>
              </a:tabLst>
            </a:pPr>
            <a:r>
              <a:rPr kumimoji="0" lang="zh-CN" sz="3200" b="1" i="0" u="none" strike="noStrike" cap="none" normalizeH="0" baseline="0" smtClean="0">
                <a:ln>
                  <a:noFill/>
                </a:ln>
                <a:solidFill>
                  <a:schemeClr val="tx1"/>
                </a:solidFill>
                <a:effectLst/>
                <a:latin typeface="+mn-ea"/>
                <a:cs typeface="宋体" panose="02010600030101010101" pitchFamily="2" charset="-122"/>
              </a:rPr>
              <a:t>西安在全市范围内部署开展打击涉疫情网络谣言的专项行动，</a:t>
            </a:r>
            <a:r>
              <a:rPr lang="zh-CN" sz="3200" b="1" smtClean="0">
                <a:ln>
                  <a:noFill/>
                </a:ln>
                <a:effectLst/>
                <a:latin typeface="+mn-ea"/>
                <a:cs typeface="宋体" panose="02010600030101010101" pitchFamily="2" charset="-122"/>
                <a:sym typeface="+mn-ea"/>
              </a:rPr>
              <a:t>涉疫情网络谣言</a:t>
            </a:r>
            <a:r>
              <a:rPr kumimoji="0" lang="zh-CN" sz="3200" b="1" i="0" u="none" strike="noStrike" cap="none" normalizeH="0" baseline="0" smtClean="0">
                <a:ln>
                  <a:noFill/>
                </a:ln>
                <a:solidFill>
                  <a:schemeClr val="tx1"/>
                </a:solidFill>
                <a:effectLst/>
                <a:latin typeface="+mn-ea"/>
                <a:cs typeface="宋体" panose="02010600030101010101" pitchFamily="2" charset="-122"/>
              </a:rPr>
              <a:t>必须受到严肃查处，这是极为重要的。</a:t>
            </a:r>
          </a:p>
        </p:txBody>
      </p:sp>
      <p:sp>
        <p:nvSpPr>
          <p:cNvPr id="4" name="TextBox 3"/>
          <p:cNvSpPr txBox="1"/>
          <p:nvPr/>
        </p:nvSpPr>
        <p:spPr>
          <a:xfrm>
            <a:off x="735003" y="811436"/>
            <a:ext cx="2808312" cy="706755"/>
          </a:xfrm>
          <a:prstGeom prst="rect">
            <a:avLst/>
          </a:prstGeom>
          <a:noFill/>
        </p:spPr>
        <p:txBody>
          <a:bodyPr wrap="square" rtlCol="0">
            <a:spAutoFit/>
          </a:bodyPr>
          <a:lstStyle/>
          <a:p>
            <a:r>
              <a:rPr lang="en-US" altLang="zh-CN" sz="4000" b="1" smtClean="0">
                <a:solidFill>
                  <a:srgbClr val="C00000"/>
                </a:solidFill>
              </a:rPr>
              <a:t>[</a:t>
            </a:r>
            <a:r>
              <a:rPr lang="zh-CN" altLang="en-US" sz="4000" b="1" smtClean="0">
                <a:solidFill>
                  <a:srgbClr val="C00000"/>
                </a:solidFill>
              </a:rPr>
              <a:t>应用体验</a:t>
            </a:r>
            <a:r>
              <a:rPr lang="en-US" altLang="zh-CN" sz="4000" b="1" smtClean="0">
                <a:solidFill>
                  <a:srgbClr val="C00000"/>
                </a:solidFill>
              </a:rPr>
              <a:t>]</a:t>
            </a:r>
          </a:p>
        </p:txBody>
      </p:sp>
      <p:sp>
        <p:nvSpPr>
          <p:cNvPr id="5" name="TextBox 4"/>
          <p:cNvSpPr txBox="1"/>
          <p:nvPr/>
        </p:nvSpPr>
        <p:spPr>
          <a:xfrm>
            <a:off x="2137410" y="3833495"/>
            <a:ext cx="8769985" cy="2061210"/>
          </a:xfrm>
          <a:prstGeom prst="rect">
            <a:avLst/>
          </a:prstGeom>
          <a:noFill/>
        </p:spPr>
        <p:txBody>
          <a:bodyPr wrap="square" rtlCol="0">
            <a:spAutoFit/>
          </a:bodyPr>
          <a:lstStyle/>
          <a:p>
            <a:r>
              <a:rPr lang="zh-CN" altLang="zh-CN" sz="3200" b="1" smtClean="0">
                <a:solidFill>
                  <a:srgbClr val="C00000"/>
                </a:solidFill>
                <a:sym typeface="+mn-ea"/>
              </a:rPr>
              <a:t>表意不明</a:t>
            </a:r>
            <a:r>
              <a:rPr lang="zh-CN" altLang="en-US" sz="3200" b="1" smtClean="0">
                <a:solidFill>
                  <a:srgbClr val="C00000"/>
                </a:solidFill>
                <a:sym typeface="+mn-ea"/>
              </a:rPr>
              <a:t>（有歧义）：</a:t>
            </a:r>
          </a:p>
          <a:p>
            <a:r>
              <a:rPr lang="zh-CN" altLang="en-US" sz="3200" b="1" smtClean="0">
                <a:solidFill>
                  <a:srgbClr val="C00000"/>
                </a:solidFill>
              </a:rPr>
              <a:t>“这”指“</a:t>
            </a:r>
            <a:r>
              <a:rPr lang="zh-CN" altLang="en-US" sz="3200" b="1" smtClean="0">
                <a:solidFill>
                  <a:srgbClr val="C00000"/>
                </a:solidFill>
                <a:sym typeface="+mn-ea"/>
              </a:rPr>
              <a:t>西安在全市范围内部署开展打击涉疫情网络谣言的专项行动</a:t>
            </a:r>
            <a:r>
              <a:rPr lang="zh-CN" altLang="en-US" sz="3200" b="1" smtClean="0">
                <a:solidFill>
                  <a:srgbClr val="C00000"/>
                </a:solidFill>
              </a:rPr>
              <a:t>”还是“</a:t>
            </a:r>
            <a:r>
              <a:rPr lang="zh-CN" altLang="en-US" sz="3200" b="1" smtClean="0">
                <a:solidFill>
                  <a:srgbClr val="C00000"/>
                </a:solidFill>
                <a:sym typeface="+mn-ea"/>
              </a:rPr>
              <a:t>涉疫情网络谣言必须受到严肃查处</a:t>
            </a:r>
            <a:r>
              <a:rPr lang="zh-CN" altLang="en-US" sz="3200" b="1" smtClean="0">
                <a:solidFill>
                  <a:srgbClr val="C0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37"/>
                                        </p:tgtEl>
                                        <p:attrNameLst>
                                          <p:attrName>style.visibility</p:attrName>
                                        </p:attrNameLst>
                                      </p:cBhvr>
                                      <p:to>
                                        <p:strVal val="visible"/>
                                      </p:to>
                                    </p:set>
                                    <p:animEffect transition="in" filter="blinds(horizontal)">
                                      <p:cBhvr>
                                        <p:cTn id="7" dur="500"/>
                                        <p:tgtEl>
                                          <p:spTgt spid="3993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7" grpId="0"/>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875530" y="1703705"/>
            <a:ext cx="2909570" cy="1198880"/>
          </a:xfrm>
          <a:prstGeom prst="rect">
            <a:avLst/>
          </a:prstGeom>
          <a:noFill/>
        </p:spPr>
        <p:txBody>
          <a:bodyPr wrap="square" rtlCol="0">
            <a:spAutoFit/>
            <a:scene3d>
              <a:camera prst="orthographicFront"/>
              <a:lightRig rig="threePt" dir="t"/>
            </a:scene3d>
          </a:bodyPr>
          <a:lstStyle/>
          <a:p>
            <a:r>
              <a:rPr lang="zh-CN" altLang="en-US" sz="7200" b="1">
                <a:ln w="22225">
                  <a:solidFill>
                    <a:schemeClr val="accent2"/>
                  </a:solidFill>
                  <a:prstDash val="solid"/>
                </a:ln>
                <a:solidFill>
                  <a:schemeClr val="accent2">
                    <a:lumMod val="40000"/>
                    <a:lumOff val="60000"/>
                  </a:schemeClr>
                </a:solidFill>
                <a:effectLst/>
                <a:sym typeface="+mn-ea"/>
              </a:rPr>
              <a:t>定名</a:t>
            </a:r>
          </a:p>
        </p:txBody>
      </p:sp>
      <p:sp>
        <p:nvSpPr>
          <p:cNvPr id="7" name="文本框 6"/>
          <p:cNvSpPr txBox="1"/>
          <p:nvPr/>
        </p:nvSpPr>
        <p:spPr>
          <a:xfrm>
            <a:off x="1246505" y="3168650"/>
            <a:ext cx="3916680" cy="922020"/>
          </a:xfrm>
          <a:prstGeom prst="rect">
            <a:avLst/>
          </a:prstGeom>
          <a:noFill/>
        </p:spPr>
        <p:txBody>
          <a:bodyPr wrap="square" rtlCol="0">
            <a:spAutoFit/>
          </a:bodyPr>
          <a:lstStyle/>
          <a:p>
            <a:r>
              <a:rPr lang="zh-CN" altLang="en-US" sz="5400" b="1">
                <a:effectLst>
                  <a:outerShdw blurRad="38100" dist="19050" dir="2700000" algn="tl" rotWithShape="0">
                    <a:schemeClr val="dk1">
                      <a:alpha val="40000"/>
                    </a:schemeClr>
                  </a:outerShdw>
                </a:effectLst>
                <a:sym typeface="+mn-ea"/>
              </a:rPr>
              <a:t>定语</a:t>
            </a:r>
            <a:r>
              <a:rPr lang="zh-CN" altLang="en-US" sz="5400" b="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lang="zh-CN" altLang="en-US" sz="5400" b="1">
                <a:effectLst>
                  <a:outerShdw blurRad="38100" dist="19050" dir="2700000" algn="tl" rotWithShape="0">
                    <a:schemeClr val="dk1">
                      <a:alpha val="40000"/>
                    </a:schemeClr>
                  </a:outerShdw>
                </a:effectLst>
                <a:sym typeface="+mn-ea"/>
              </a:rPr>
              <a:t>名词</a:t>
            </a:r>
          </a:p>
        </p:txBody>
      </p:sp>
      <p:sp>
        <p:nvSpPr>
          <p:cNvPr id="8" name="文本框 7"/>
          <p:cNvSpPr txBox="1"/>
          <p:nvPr/>
        </p:nvSpPr>
        <p:spPr>
          <a:xfrm>
            <a:off x="2105025" y="6131560"/>
            <a:ext cx="1816100" cy="583565"/>
          </a:xfrm>
          <a:prstGeom prst="rect">
            <a:avLst/>
          </a:prstGeom>
          <a:noFill/>
        </p:spPr>
        <p:txBody>
          <a:bodyPr wrap="none" rtlCol="0" anchor="t">
            <a:spAutoFit/>
          </a:bodyPr>
          <a:lstStyle/>
          <a:p>
            <a:r>
              <a:rPr lang="zh-CN" altLang="en-US" sz="3200" b="1">
                <a:sym typeface="+mn-ea"/>
              </a:rPr>
              <a:t>下课铃声</a:t>
            </a:r>
          </a:p>
        </p:txBody>
      </p:sp>
      <p:sp>
        <p:nvSpPr>
          <p:cNvPr id="9" name="文本框 8"/>
          <p:cNvSpPr txBox="1"/>
          <p:nvPr/>
        </p:nvSpPr>
        <p:spPr>
          <a:xfrm>
            <a:off x="1492885" y="4491355"/>
            <a:ext cx="3041015" cy="583565"/>
          </a:xfrm>
          <a:prstGeom prst="rect">
            <a:avLst/>
          </a:prstGeom>
          <a:noFill/>
        </p:spPr>
        <p:txBody>
          <a:bodyPr wrap="none" rtlCol="0" anchor="t">
            <a:spAutoFit/>
          </a:bodyPr>
          <a:lstStyle/>
          <a:p>
            <a:r>
              <a:rPr lang="zh-CN" altLang="en-US" sz="3200" b="1">
                <a:sym typeface="+mn-ea"/>
              </a:rPr>
              <a:t>美丽的英泰校园</a:t>
            </a:r>
          </a:p>
        </p:txBody>
      </p:sp>
      <p:sp>
        <p:nvSpPr>
          <p:cNvPr id="10" name="文本框 9"/>
          <p:cNvSpPr txBox="1"/>
          <p:nvPr/>
        </p:nvSpPr>
        <p:spPr>
          <a:xfrm>
            <a:off x="7110095" y="5356860"/>
            <a:ext cx="3618230" cy="583565"/>
          </a:xfrm>
          <a:prstGeom prst="rect">
            <a:avLst/>
          </a:prstGeom>
          <a:noFill/>
        </p:spPr>
        <p:txBody>
          <a:bodyPr wrap="square" rtlCol="0">
            <a:spAutoFit/>
          </a:bodyPr>
          <a:lstStyle/>
          <a:p>
            <a:r>
              <a:rPr lang="zh-CN" altLang="en-US" sz="3200" b="1"/>
              <a:t>幸福的我们</a:t>
            </a:r>
          </a:p>
        </p:txBody>
      </p:sp>
      <p:sp>
        <p:nvSpPr>
          <p:cNvPr id="11" name="文本框 10"/>
          <p:cNvSpPr txBox="1"/>
          <p:nvPr/>
        </p:nvSpPr>
        <p:spPr>
          <a:xfrm>
            <a:off x="6325235" y="3168650"/>
            <a:ext cx="3916680" cy="922020"/>
          </a:xfrm>
          <a:prstGeom prst="rect">
            <a:avLst/>
          </a:prstGeom>
          <a:noFill/>
        </p:spPr>
        <p:txBody>
          <a:bodyPr wrap="square" rtlCol="0">
            <a:spAutoFit/>
          </a:bodyPr>
          <a:lstStyle/>
          <a:p>
            <a:r>
              <a:rPr lang="zh-CN" altLang="en-US" sz="5400" b="1">
                <a:effectLst>
                  <a:outerShdw blurRad="38100" dist="19050" dir="2700000" algn="tl" rotWithShape="0">
                    <a:schemeClr val="dk1">
                      <a:alpha val="40000"/>
                    </a:schemeClr>
                  </a:outerShdw>
                </a:effectLst>
                <a:sym typeface="+mn-ea"/>
              </a:rPr>
              <a:t>定语</a:t>
            </a:r>
            <a:r>
              <a:rPr lang="zh-CN" altLang="en-US" sz="5400" b="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＋代</a:t>
            </a:r>
            <a:r>
              <a:rPr lang="zh-CN" altLang="en-US" sz="5400" b="1">
                <a:effectLst>
                  <a:outerShdw blurRad="38100" dist="19050" dir="2700000" algn="tl" rotWithShape="0">
                    <a:schemeClr val="dk1">
                      <a:alpha val="40000"/>
                    </a:schemeClr>
                  </a:outerShdw>
                </a:effectLst>
                <a:sym typeface="+mn-ea"/>
              </a:rPr>
              <a:t>词</a:t>
            </a:r>
          </a:p>
        </p:txBody>
      </p:sp>
      <p:sp>
        <p:nvSpPr>
          <p:cNvPr id="12" name="文本框 11"/>
          <p:cNvSpPr txBox="1"/>
          <p:nvPr/>
        </p:nvSpPr>
        <p:spPr>
          <a:xfrm>
            <a:off x="1785620" y="5356860"/>
            <a:ext cx="2454275" cy="583565"/>
          </a:xfrm>
          <a:prstGeom prst="rect">
            <a:avLst/>
          </a:prstGeom>
          <a:noFill/>
        </p:spPr>
        <p:txBody>
          <a:bodyPr wrap="square" rtlCol="0">
            <a:spAutoFit/>
          </a:bodyPr>
          <a:lstStyle/>
          <a:p>
            <a:r>
              <a:rPr lang="zh-CN" altLang="en-US" sz="3200" b="1"/>
              <a:t>帅气的肖战</a:t>
            </a:r>
          </a:p>
        </p:txBody>
      </p:sp>
      <p:sp>
        <p:nvSpPr>
          <p:cNvPr id="6" name="文本框 5"/>
          <p:cNvSpPr txBox="1"/>
          <p:nvPr/>
        </p:nvSpPr>
        <p:spPr>
          <a:xfrm>
            <a:off x="661035" y="887730"/>
            <a:ext cx="4214495" cy="1014730"/>
          </a:xfrm>
          <a:prstGeom prst="rect">
            <a:avLst/>
          </a:prstGeom>
          <a:noFill/>
        </p:spPr>
        <p:txBody>
          <a:bodyPr wrap="square" rtlCol="0">
            <a:spAutoFit/>
            <a:scene3d>
              <a:camera prst="orthographicFront"/>
              <a:lightRig rig="threePt" dir="t"/>
            </a:scene3d>
          </a:bodyPr>
          <a:lstStyle/>
          <a:p>
            <a:r>
              <a:rPr lang="zh-CN" altLang="en-US" sz="6000" b="1">
                <a:solidFill>
                  <a:srgbClr val="FF0000"/>
                </a:solidFill>
                <a:effectLst>
                  <a:outerShdw blurRad="38100" dist="19050" dir="2700000" algn="tl" rotWithShape="0">
                    <a:schemeClr val="dk1">
                      <a:alpha val="40000"/>
                    </a:schemeClr>
                  </a:outerShdw>
                </a:effectLst>
                <a:latin typeface="华文黑体" panose="02010600040101010101" charset="-122"/>
                <a:ea typeface="华文黑体" panose="02010600040101010101" charset="-122"/>
              </a:rPr>
              <a:t>定名状动宾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6"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1300654" y="896576"/>
            <a:ext cx="4968552" cy="706755"/>
          </a:xfrm>
          <a:prstGeom prst="rect">
            <a:avLst/>
          </a:prstGeom>
          <a:noFill/>
        </p:spPr>
        <p:txBody>
          <a:bodyPr wrap="square" rtlCol="0">
            <a:spAutoFit/>
          </a:bodyPr>
          <a:lstStyle/>
          <a:p>
            <a:pPr lvl="0"/>
            <a:r>
              <a:rPr lang="zh-CN" altLang="en-US" sz="4000" b="1" smtClean="0">
                <a:solidFill>
                  <a:srgbClr val="C00000"/>
                </a:solidFill>
                <a:latin typeface="+mn-ea"/>
              </a:rPr>
              <a:t>看时态词</a:t>
            </a:r>
            <a:endParaRPr lang="zh-CN" altLang="en-US" sz="4000" b="1" smtClean="0">
              <a:solidFill>
                <a:srgbClr val="C00000"/>
              </a:solidFill>
              <a:latin typeface="+mn-ea"/>
              <a:cs typeface="宋体" panose="02010600030101010101" pitchFamily="2" charset="-122"/>
            </a:endParaRPr>
          </a:p>
        </p:txBody>
      </p:sp>
      <p:sp>
        <p:nvSpPr>
          <p:cNvPr id="4" name="太阳形 3"/>
          <p:cNvSpPr/>
          <p:nvPr/>
        </p:nvSpPr>
        <p:spPr>
          <a:xfrm>
            <a:off x="724719" y="896397"/>
            <a:ext cx="576064" cy="576064"/>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矩形 7"/>
          <p:cNvSpPr/>
          <p:nvPr/>
        </p:nvSpPr>
        <p:spPr>
          <a:xfrm>
            <a:off x="1708785" y="4149725"/>
            <a:ext cx="7720330" cy="2061210"/>
          </a:xfrm>
          <a:prstGeom prst="rect">
            <a:avLst/>
          </a:prstGeom>
          <a:solidFill>
            <a:schemeClr val="accent4">
              <a:lumMod val="20000"/>
              <a:lumOff val="80000"/>
            </a:schemeClr>
          </a:solidFill>
          <a:ln>
            <a:solidFill>
              <a:srgbClr val="FF0000"/>
            </a:solidFill>
          </a:ln>
        </p:spPr>
        <p:txBody>
          <a:bodyPr wrap="square">
            <a:spAutoFit/>
          </a:bodyPr>
          <a:lstStyle/>
          <a:p>
            <a:r>
              <a:rPr lang="en-US" altLang="zh-CN" sz="3200" b="1" smtClean="0">
                <a:solidFill>
                  <a:srgbClr val="C00000"/>
                </a:solidFill>
                <a:latin typeface="+mn-ea"/>
              </a:rPr>
              <a:t>    </a:t>
            </a:r>
            <a:r>
              <a:rPr lang="zh-CN" altLang="zh-CN" sz="3200" b="1" smtClean="0">
                <a:gradFill>
                  <a:gsLst>
                    <a:gs pos="0">
                      <a:srgbClr val="7B32B2"/>
                    </a:gs>
                    <a:gs pos="100000">
                      <a:srgbClr val="401A5D"/>
                    </a:gs>
                  </a:gsLst>
                  <a:lin scaled="0"/>
                </a:gradFill>
                <a:latin typeface="+mn-ea"/>
              </a:rPr>
              <a:t>句中若出现</a:t>
            </a:r>
            <a:r>
              <a:rPr lang="en-US" altLang="zh-CN" sz="3200" b="1" smtClean="0">
                <a:gradFill>
                  <a:gsLst>
                    <a:gs pos="0">
                      <a:srgbClr val="7B32B2"/>
                    </a:gs>
                    <a:gs pos="100000">
                      <a:srgbClr val="401A5D"/>
                    </a:gs>
                  </a:gsLst>
                  <a:lin scaled="0"/>
                </a:gradFill>
                <a:latin typeface="+mn-ea"/>
              </a:rPr>
              <a:t>“</a:t>
            </a:r>
            <a:r>
              <a:rPr lang="zh-CN" altLang="zh-CN" sz="3200" b="1" smtClean="0">
                <a:gradFill>
                  <a:gsLst>
                    <a:gs pos="0">
                      <a:srgbClr val="7B32B2"/>
                    </a:gs>
                    <a:gs pos="100000">
                      <a:srgbClr val="401A5D"/>
                    </a:gs>
                  </a:gsLst>
                  <a:lin scaled="0"/>
                </a:gradFill>
                <a:latin typeface="+mn-ea"/>
              </a:rPr>
              <a:t>日前</a:t>
            </a:r>
            <a:r>
              <a:rPr lang="en-US" altLang="zh-CN" sz="3200" b="1" smtClean="0">
                <a:gradFill>
                  <a:gsLst>
                    <a:gs pos="0">
                      <a:srgbClr val="7B32B2"/>
                    </a:gs>
                    <a:gs pos="100000">
                      <a:srgbClr val="401A5D"/>
                    </a:gs>
                  </a:gsLst>
                  <a:lin scaled="0"/>
                </a:gradFill>
                <a:latin typeface="+mn-ea"/>
              </a:rPr>
              <a:t>”“</a:t>
            </a:r>
            <a:r>
              <a:rPr lang="zh-CN" altLang="zh-CN" sz="3200" b="1" smtClean="0">
                <a:gradFill>
                  <a:gsLst>
                    <a:gs pos="0">
                      <a:srgbClr val="7B32B2"/>
                    </a:gs>
                    <a:gs pos="100000">
                      <a:srgbClr val="401A5D"/>
                    </a:gs>
                  </a:gsLst>
                  <a:lin scaled="0"/>
                </a:gradFill>
                <a:latin typeface="+mn-ea"/>
              </a:rPr>
              <a:t>目前</a:t>
            </a:r>
            <a:r>
              <a:rPr lang="en-US" altLang="zh-CN" sz="3200" b="1" smtClean="0">
                <a:gradFill>
                  <a:gsLst>
                    <a:gs pos="0">
                      <a:srgbClr val="7B32B2"/>
                    </a:gs>
                    <a:gs pos="100000">
                      <a:srgbClr val="401A5D"/>
                    </a:gs>
                  </a:gsLst>
                  <a:lin scaled="0"/>
                </a:gradFill>
                <a:latin typeface="+mn-ea"/>
              </a:rPr>
              <a:t>”“</a:t>
            </a:r>
            <a:r>
              <a:rPr lang="zh-CN" altLang="zh-CN" sz="3200" b="1" smtClean="0">
                <a:gradFill>
                  <a:gsLst>
                    <a:gs pos="0">
                      <a:srgbClr val="7B32B2"/>
                    </a:gs>
                    <a:gs pos="100000">
                      <a:srgbClr val="401A5D"/>
                    </a:gs>
                  </a:gsLst>
                  <a:lin scaled="0"/>
                </a:gradFill>
                <a:latin typeface="+mn-ea"/>
              </a:rPr>
              <a:t>已</a:t>
            </a:r>
            <a:r>
              <a:rPr lang="en-US" altLang="zh-CN" sz="3200" b="1" smtClean="0">
                <a:gradFill>
                  <a:gsLst>
                    <a:gs pos="0">
                      <a:srgbClr val="7B32B2"/>
                    </a:gs>
                    <a:gs pos="100000">
                      <a:srgbClr val="401A5D"/>
                    </a:gs>
                  </a:gsLst>
                  <a:lin scaled="0"/>
                </a:gradFill>
                <a:latin typeface="+mn-ea"/>
              </a:rPr>
              <a:t>”“</a:t>
            </a:r>
            <a:r>
              <a:rPr lang="zh-CN" altLang="zh-CN" sz="3200" b="1" smtClean="0">
                <a:gradFill>
                  <a:gsLst>
                    <a:gs pos="0">
                      <a:srgbClr val="7B32B2"/>
                    </a:gs>
                    <a:gs pos="100000">
                      <a:srgbClr val="401A5D"/>
                    </a:gs>
                  </a:gsLst>
                  <a:lin scaled="0"/>
                </a:gradFill>
                <a:latin typeface="+mn-ea"/>
              </a:rPr>
              <a:t>已经</a:t>
            </a:r>
            <a:r>
              <a:rPr lang="en-US" altLang="zh-CN" sz="3200" b="1" smtClean="0">
                <a:gradFill>
                  <a:gsLst>
                    <a:gs pos="0">
                      <a:srgbClr val="7B32B2"/>
                    </a:gs>
                    <a:gs pos="100000">
                      <a:srgbClr val="401A5D"/>
                    </a:gs>
                  </a:gsLst>
                  <a:lin scaled="0"/>
                </a:gradFill>
                <a:latin typeface="+mn-ea"/>
              </a:rPr>
              <a:t>”“</a:t>
            </a:r>
            <a:r>
              <a:rPr lang="zh-CN" altLang="en-US" sz="3200" b="1" smtClean="0">
                <a:gradFill>
                  <a:gsLst>
                    <a:gs pos="0">
                      <a:srgbClr val="7B32B2"/>
                    </a:gs>
                    <a:gs pos="100000">
                      <a:srgbClr val="401A5D"/>
                    </a:gs>
                  </a:gsLst>
                  <a:lin scaled="0"/>
                </a:gradFill>
                <a:latin typeface="+mn-ea"/>
              </a:rPr>
              <a:t>了</a:t>
            </a:r>
            <a:r>
              <a:rPr lang="en-US" altLang="zh-CN" sz="3200" b="1" smtClean="0">
                <a:gradFill>
                  <a:gsLst>
                    <a:gs pos="0">
                      <a:srgbClr val="7B32B2"/>
                    </a:gs>
                    <a:gs pos="100000">
                      <a:srgbClr val="401A5D"/>
                    </a:gs>
                  </a:gsLst>
                  <a:lin scaled="0"/>
                </a:gradFill>
                <a:latin typeface="+mn-ea"/>
              </a:rPr>
              <a:t>”“</a:t>
            </a:r>
            <a:r>
              <a:rPr lang="zh-CN" altLang="zh-CN" sz="3200" b="1" smtClean="0">
                <a:gradFill>
                  <a:gsLst>
                    <a:gs pos="0">
                      <a:srgbClr val="7B32B2"/>
                    </a:gs>
                    <a:gs pos="100000">
                      <a:srgbClr val="401A5D"/>
                    </a:gs>
                  </a:gsLst>
                  <a:lin scaled="0"/>
                </a:gradFill>
                <a:latin typeface="+mn-ea"/>
              </a:rPr>
              <a:t>将</a:t>
            </a:r>
            <a:r>
              <a:rPr lang="en-US" altLang="zh-CN" sz="3200" b="1" smtClean="0">
                <a:gradFill>
                  <a:gsLst>
                    <a:gs pos="0">
                      <a:srgbClr val="7B32B2"/>
                    </a:gs>
                    <a:gs pos="100000">
                      <a:srgbClr val="401A5D"/>
                    </a:gs>
                  </a:gsLst>
                  <a:lin scaled="0"/>
                </a:gradFill>
                <a:latin typeface="+mn-ea"/>
              </a:rPr>
              <a:t>”“</a:t>
            </a:r>
            <a:r>
              <a:rPr lang="zh-CN" altLang="zh-CN" sz="3200" b="1" smtClean="0">
                <a:gradFill>
                  <a:gsLst>
                    <a:gs pos="0">
                      <a:srgbClr val="7B32B2"/>
                    </a:gs>
                    <a:gs pos="100000">
                      <a:srgbClr val="401A5D"/>
                    </a:gs>
                  </a:gsLst>
                  <a:lin scaled="0"/>
                </a:gradFill>
                <a:latin typeface="+mn-ea"/>
              </a:rPr>
              <a:t>将要</a:t>
            </a:r>
            <a:r>
              <a:rPr lang="en-US" altLang="zh-CN" sz="3200" b="1" smtClean="0">
                <a:gradFill>
                  <a:gsLst>
                    <a:gs pos="0">
                      <a:srgbClr val="7B32B2"/>
                    </a:gs>
                    <a:gs pos="100000">
                      <a:srgbClr val="401A5D"/>
                    </a:gs>
                  </a:gsLst>
                  <a:lin scaled="0"/>
                </a:gradFill>
                <a:latin typeface="+mn-ea"/>
              </a:rPr>
              <a:t>”“</a:t>
            </a:r>
            <a:r>
              <a:rPr lang="zh-CN" altLang="zh-CN" sz="3200" b="1" smtClean="0">
                <a:gradFill>
                  <a:gsLst>
                    <a:gs pos="0">
                      <a:srgbClr val="7B32B2"/>
                    </a:gs>
                    <a:gs pos="100000">
                      <a:srgbClr val="401A5D"/>
                    </a:gs>
                  </a:gsLst>
                  <a:lin scaled="0"/>
                </a:gradFill>
                <a:latin typeface="+mn-ea"/>
              </a:rPr>
              <a:t>正</a:t>
            </a:r>
            <a:r>
              <a:rPr lang="en-US" altLang="zh-CN" sz="3200" b="1" smtClean="0">
                <a:gradFill>
                  <a:gsLst>
                    <a:gs pos="0">
                      <a:srgbClr val="7B32B2"/>
                    </a:gs>
                    <a:gs pos="100000">
                      <a:srgbClr val="401A5D"/>
                    </a:gs>
                  </a:gsLst>
                  <a:lin scaled="0"/>
                </a:gradFill>
                <a:latin typeface="+mn-ea"/>
              </a:rPr>
              <a:t>”“</a:t>
            </a:r>
            <a:r>
              <a:rPr lang="zh-CN" altLang="zh-CN" sz="3200" b="1" smtClean="0">
                <a:gradFill>
                  <a:gsLst>
                    <a:gs pos="0">
                      <a:srgbClr val="7B32B2"/>
                    </a:gs>
                    <a:gs pos="100000">
                      <a:srgbClr val="401A5D"/>
                    </a:gs>
                  </a:gsLst>
                  <a:lin scaled="0"/>
                </a:gradFill>
                <a:latin typeface="+mn-ea"/>
              </a:rPr>
              <a:t>正在</a:t>
            </a:r>
            <a:r>
              <a:rPr lang="en-US" altLang="zh-CN" sz="3200" b="1" smtClean="0">
                <a:gradFill>
                  <a:gsLst>
                    <a:gs pos="0">
                      <a:srgbClr val="7B32B2"/>
                    </a:gs>
                    <a:gs pos="100000">
                      <a:srgbClr val="401A5D"/>
                    </a:gs>
                  </a:gsLst>
                  <a:lin scaled="0"/>
                </a:gradFill>
                <a:latin typeface="+mn-ea"/>
              </a:rPr>
              <a:t>”</a:t>
            </a:r>
            <a:r>
              <a:rPr lang="zh-CN" altLang="zh-CN" sz="3200" b="1" smtClean="0">
                <a:gradFill>
                  <a:gsLst>
                    <a:gs pos="0">
                      <a:srgbClr val="7B32B2"/>
                    </a:gs>
                    <a:gs pos="100000">
                      <a:srgbClr val="401A5D"/>
                    </a:gs>
                  </a:gsLst>
                  <a:lin scaled="0"/>
                </a:gradFill>
                <a:latin typeface="+mn-ea"/>
              </a:rPr>
              <a:t>等时态词，可能会出现时态矛盾、不合逻辑的语病。</a:t>
            </a:r>
            <a:r>
              <a:rPr lang="en-US" altLang="zh-CN" sz="3200" b="1" smtClean="0">
                <a:gradFill>
                  <a:gsLst>
                    <a:gs pos="0">
                      <a:srgbClr val="7B32B2"/>
                    </a:gs>
                    <a:gs pos="100000">
                      <a:srgbClr val="401A5D"/>
                    </a:gs>
                  </a:gsLst>
                  <a:lin scaled="0"/>
                </a:gradFill>
                <a:latin typeface="+mn-ea"/>
              </a:rPr>
              <a:t> </a:t>
            </a:r>
          </a:p>
        </p:txBody>
      </p:sp>
      <p:sp>
        <p:nvSpPr>
          <p:cNvPr id="9" name="矩形 8"/>
          <p:cNvSpPr/>
          <p:nvPr/>
        </p:nvSpPr>
        <p:spPr>
          <a:xfrm>
            <a:off x="1300480" y="1895475"/>
            <a:ext cx="10541635" cy="668020"/>
          </a:xfrm>
          <a:prstGeom prst="rect">
            <a:avLst/>
          </a:prstGeom>
        </p:spPr>
        <p:txBody>
          <a:bodyPr wrap="square">
            <a:spAutoFit/>
          </a:bodyPr>
          <a:lstStyle/>
          <a:p>
            <a:pPr>
              <a:lnSpc>
                <a:spcPts val="4500"/>
              </a:lnSpc>
            </a:pPr>
            <a:r>
              <a:rPr lang="zh-CN" altLang="zh-CN" sz="3200" b="1" smtClean="0"/>
              <a:t>长安大排档正努力保持和发扬了传统特色。</a:t>
            </a:r>
          </a:p>
        </p:txBody>
      </p:sp>
      <p:sp>
        <p:nvSpPr>
          <p:cNvPr id="10" name="矩形 9"/>
          <p:cNvSpPr/>
          <p:nvPr/>
        </p:nvSpPr>
        <p:spPr>
          <a:xfrm>
            <a:off x="7477110" y="2855853"/>
            <a:ext cx="3060700" cy="583565"/>
          </a:xfrm>
          <a:prstGeom prst="rect">
            <a:avLst/>
          </a:prstGeom>
        </p:spPr>
        <p:txBody>
          <a:bodyPr wrap="none">
            <a:spAutoFit/>
          </a:bodyPr>
          <a:lstStyle/>
          <a:p>
            <a:r>
              <a:rPr lang="en-US" altLang="zh-CN" sz="3200" b="1" smtClean="0">
                <a:solidFill>
                  <a:srgbClr val="C00000"/>
                </a:solidFill>
              </a:rPr>
              <a:t>----------</a:t>
            </a:r>
            <a:r>
              <a:rPr lang="zh-CN" altLang="zh-CN" sz="3200" b="1" smtClean="0">
                <a:solidFill>
                  <a:srgbClr val="C00000"/>
                </a:solidFill>
              </a:rPr>
              <a:t>不合逻辑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amond(in)">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360353" y="810166"/>
            <a:ext cx="2808312" cy="706755"/>
          </a:xfrm>
          <a:prstGeom prst="rect">
            <a:avLst/>
          </a:prstGeom>
          <a:noFill/>
        </p:spPr>
        <p:txBody>
          <a:bodyPr wrap="square" rtlCol="0">
            <a:spAutoFit/>
          </a:bodyPr>
          <a:lstStyle/>
          <a:p>
            <a:r>
              <a:rPr lang="en-US" altLang="zh-CN" sz="4000" b="1" smtClean="0">
                <a:solidFill>
                  <a:srgbClr val="C00000"/>
                </a:solidFill>
              </a:rPr>
              <a:t>[</a:t>
            </a:r>
            <a:r>
              <a:rPr lang="zh-CN" altLang="en-US" sz="4000" b="1" smtClean="0">
                <a:solidFill>
                  <a:srgbClr val="C00000"/>
                </a:solidFill>
              </a:rPr>
              <a:t>应用体验</a:t>
            </a:r>
            <a:r>
              <a:rPr lang="en-US" altLang="zh-CN" sz="4000" b="1" smtClean="0">
                <a:solidFill>
                  <a:srgbClr val="C00000"/>
                </a:solidFill>
              </a:rPr>
              <a:t>]</a:t>
            </a:r>
          </a:p>
        </p:txBody>
      </p:sp>
      <p:sp>
        <p:nvSpPr>
          <p:cNvPr id="41985" name="Rectangle 1"/>
          <p:cNvSpPr>
            <a:spLocks noChangeArrowheads="1"/>
          </p:cNvSpPr>
          <p:nvPr/>
        </p:nvSpPr>
        <p:spPr bwMode="auto">
          <a:xfrm>
            <a:off x="1141095" y="1516698"/>
            <a:ext cx="10561320" cy="297688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1" fontAlgn="base" latinLnBrk="0" hangingPunct="1">
              <a:lnSpc>
                <a:spcPts val="4500"/>
              </a:lnSpc>
              <a:spcBef>
                <a:spcPct val="0"/>
              </a:spcBef>
              <a:spcAft>
                <a:spcPct val="0"/>
              </a:spcAft>
              <a:buClrTx/>
              <a:buSzTx/>
              <a:buFontTx/>
              <a:buNone/>
              <a:tabLst>
                <a:tab pos="2400300"/>
                <a:tab pos="2514600"/>
              </a:tabLst>
            </a:pPr>
            <a:r>
              <a:rPr kumimoji="0" lang="zh-CN" sz="3200" b="1" i="0" u="none" strike="noStrike" cap="none" normalizeH="0" baseline="0" smtClean="0">
                <a:ln>
                  <a:noFill/>
                </a:ln>
                <a:solidFill>
                  <a:schemeClr val="tx1"/>
                </a:solidFill>
                <a:effectLst/>
                <a:latin typeface="+mn-ea"/>
                <a:cs typeface="宋体" panose="02010600030101010101" pitchFamily="2" charset="-122"/>
              </a:rPr>
              <a:t>广东出台了《加强中小学生欺凌综合治理方案的实施办法(试行)》，</a:t>
            </a:r>
            <a:r>
              <a:rPr kumimoji="0" sz="3200" b="1" i="0" u="none" strike="noStrike" cap="none" normalizeH="0" baseline="0" smtClean="0">
                <a:ln>
                  <a:noFill/>
                </a:ln>
                <a:solidFill>
                  <a:schemeClr val="tx1"/>
                </a:solidFill>
                <a:effectLst/>
                <a:latin typeface="+mn-ea"/>
              </a:rPr>
              <a:t>今年12月1日起规定将正式施行</a:t>
            </a:r>
            <a:r>
              <a:rPr kumimoji="0" lang="zh-CN" altLang="en-US" sz="3200" b="1" i="0" u="none" strike="noStrike" cap="none" normalizeH="0" baseline="0" smtClean="0">
                <a:ln>
                  <a:noFill/>
                </a:ln>
                <a:solidFill>
                  <a:schemeClr val="tx1"/>
                </a:solidFill>
                <a:effectLst/>
                <a:latin typeface="+mn-ea"/>
                <a:cs typeface="宋体" panose="02010600030101010101" pitchFamily="2" charset="-122"/>
              </a:rPr>
              <a:t>。今后，“给他人起侮辱性绰号”等这类给被欺凌者身体和心理造成的轻微痛苦，也属于情节轻微的一般欺凌事件，将在全省范围内进行了统一登记。</a:t>
            </a:r>
          </a:p>
        </p:txBody>
      </p:sp>
      <p:sp>
        <p:nvSpPr>
          <p:cNvPr id="5" name="TextBox 4"/>
          <p:cNvSpPr txBox="1"/>
          <p:nvPr/>
        </p:nvSpPr>
        <p:spPr>
          <a:xfrm>
            <a:off x="2250743" y="5198983"/>
            <a:ext cx="7128792" cy="583565"/>
          </a:xfrm>
          <a:prstGeom prst="rect">
            <a:avLst/>
          </a:prstGeom>
          <a:noFill/>
        </p:spPr>
        <p:txBody>
          <a:bodyPr wrap="square" rtlCol="0">
            <a:spAutoFit/>
          </a:bodyPr>
          <a:lstStyle/>
          <a:p>
            <a:r>
              <a:rPr lang="zh-CN" altLang="en-US" sz="3200" b="1" smtClean="0">
                <a:solidFill>
                  <a:srgbClr val="C00000"/>
                </a:solidFill>
              </a:rPr>
              <a:t>“将”表将来，“了”表完成。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5"/>
                                        </p:tgtEl>
                                        <p:attrNameLst>
                                          <p:attrName>style.visibility</p:attrName>
                                        </p:attrNameLst>
                                      </p:cBhvr>
                                      <p:to>
                                        <p:strVal val="visible"/>
                                      </p:to>
                                    </p:set>
                                    <p:animEffect transition="in" filter="blinds(horizontal)">
                                      <p:cBhvr>
                                        <p:cTn id="7" dur="500"/>
                                        <p:tgtEl>
                                          <p:spTgt spid="4198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5" grpId="0"/>
      <p:bldP spid="5"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文本框 16"/>
          <p:cNvSpPr txBox="1"/>
          <p:nvPr/>
        </p:nvSpPr>
        <p:spPr>
          <a:xfrm>
            <a:off x="1546860" y="2736215"/>
            <a:ext cx="1554480" cy="64516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bodyPr>
          <a:lstStyle/>
          <a:p>
            <a:r>
              <a:rPr lang="zh-CN" altLang="en-US" sz="3600" b="1" smtClean="0">
                <a:solidFill>
                  <a:srgbClr val="C00000"/>
                </a:solidFill>
                <a:latin typeface="微软雅黑" panose="020b0503020204020204" charset="-122"/>
                <a:ea typeface="微软雅黑"/>
                <a:cs typeface="+mn-ea"/>
                <a:sym typeface="+mn-ea"/>
              </a:rPr>
              <a:t>看代词</a:t>
            </a:r>
          </a:p>
        </p:txBody>
      </p:sp>
      <p:sp>
        <p:nvSpPr>
          <p:cNvPr id="18" name="文本框 17"/>
          <p:cNvSpPr txBox="1"/>
          <p:nvPr/>
        </p:nvSpPr>
        <p:spPr>
          <a:xfrm>
            <a:off x="7027545" y="2736215"/>
            <a:ext cx="2011680" cy="64516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bodyPr>
          <a:lstStyle/>
          <a:p>
            <a:r>
              <a:rPr lang="zh-CN" altLang="en-US" sz="3600" b="1" smtClean="0">
                <a:solidFill>
                  <a:srgbClr val="C00000"/>
                </a:solidFill>
                <a:latin typeface="微软雅黑" panose="020b0503020204020204" charset="-122"/>
                <a:ea typeface="微软雅黑"/>
                <a:cs typeface="+mn-ea"/>
                <a:sym typeface="+mn-ea"/>
              </a:rPr>
              <a:t>看时态</a:t>
            </a:r>
            <a:r>
              <a:rPr lang="zh-CN" altLang="zh-CN" sz="3600" b="1" smtClean="0">
                <a:solidFill>
                  <a:srgbClr val="C00000"/>
                </a:solidFill>
                <a:latin typeface="微软雅黑" panose="020b0503020204020204" charset="-122"/>
                <a:ea typeface="微软雅黑"/>
                <a:cs typeface="宋体" panose="02010600030101010101" pitchFamily="2" charset="-122"/>
                <a:sym typeface="+mn-ea"/>
              </a:rPr>
              <a:t>词</a:t>
            </a:r>
          </a:p>
        </p:txBody>
      </p:sp>
      <p:sp>
        <p:nvSpPr>
          <p:cNvPr id="19" name="文本框 18"/>
          <p:cNvSpPr txBox="1"/>
          <p:nvPr/>
        </p:nvSpPr>
        <p:spPr>
          <a:xfrm>
            <a:off x="1643380" y="4113530"/>
            <a:ext cx="1576070" cy="583565"/>
          </a:xfrm>
          <a:prstGeom prst="rect">
            <a:avLst/>
          </a:prstGeom>
          <a:noFill/>
        </p:spPr>
        <p:txBody>
          <a:bodyPr wrap="square" rtlCol="0">
            <a:spAutoFit/>
            <a:scene3d>
              <a:camera prst="orthographicFront"/>
              <a:lightRig rig="threePt" dir="t"/>
            </a:scene3d>
          </a:bodyPr>
          <a:lstStyle/>
          <a:p>
            <a:r>
              <a:rPr lang="zh-CN" altLang="en-US" sz="3200">
                <a:ln w="22225">
                  <a:solidFill>
                    <a:schemeClr val="accent2"/>
                  </a:solidFill>
                  <a:prstDash val="solid"/>
                </a:ln>
                <a:solidFill>
                  <a:srgbClr val="C00000"/>
                </a:solidFill>
                <a:effectLst/>
              </a:rPr>
              <a:t>有歧义</a:t>
            </a:r>
          </a:p>
        </p:txBody>
      </p:sp>
      <p:sp>
        <p:nvSpPr>
          <p:cNvPr id="20" name="文本框 19"/>
          <p:cNvSpPr txBox="1"/>
          <p:nvPr/>
        </p:nvSpPr>
        <p:spPr>
          <a:xfrm>
            <a:off x="7273290" y="3961765"/>
            <a:ext cx="1993265" cy="583565"/>
          </a:xfrm>
          <a:prstGeom prst="rect">
            <a:avLst/>
          </a:prstGeom>
          <a:noFill/>
        </p:spPr>
        <p:txBody>
          <a:bodyPr wrap="square" rtlCol="0" anchor="t">
            <a:spAutoFit/>
            <a:scene3d>
              <a:camera prst="orthographicFront"/>
              <a:lightRig rig="threePt" dir="t"/>
            </a:scene3d>
          </a:bodyPr>
          <a:lstStyle/>
          <a:p>
            <a:r>
              <a:rPr lang="zh-CN" altLang="en-US" sz="3200" b="1" smtClean="0">
                <a:solidFill>
                  <a:srgbClr val="C00000"/>
                </a:solidFill>
                <a:effectLst>
                  <a:outerShdw blurRad="38100" dist="19050" dir="2700000" algn="tl" rotWithShape="0">
                    <a:schemeClr val="dk1">
                      <a:alpha val="40000"/>
                    </a:schemeClr>
                  </a:outerShdw>
                </a:effectLst>
                <a:latin typeface="宋体" panose="02010600030101010101" pitchFamily="2" charset="-122"/>
                <a:ea typeface="+mn-ea"/>
                <a:cs typeface="宋体" panose="02010600030101010101" pitchFamily="2" charset="-122"/>
                <a:sym typeface="+mn-ea"/>
              </a:rPr>
              <a:t>不合逻辑</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5" name="Rectangle 1"/>
          <p:cNvSpPr>
            <a:spLocks noChangeArrowheads="1"/>
          </p:cNvSpPr>
          <p:nvPr/>
        </p:nvSpPr>
        <p:spPr bwMode="auto">
          <a:xfrm>
            <a:off x="2494965" y="1036896"/>
            <a:ext cx="7344816" cy="768350"/>
          </a:xfrm>
          <a:prstGeom prst="rect">
            <a:avLst/>
          </a:prstGeom>
          <a:blipFill>
            <a:blip r:embed="rId2"/>
            <a:tile tx="0" ty="0" sx="100000" sy="100000" flip="none" algn="tl"/>
          </a:blip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400" b="1" i="0" u="none" strike="noStrike" cap="none" normalizeH="0" baseline="0" smtClean="0">
                <a:ln>
                  <a:noFill/>
                </a:ln>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rPr>
              <a:t>“</a:t>
            </a:r>
            <a:r>
              <a:rPr kumimoji="0" lang="zh-CN" altLang="en-US" sz="4400" b="1" i="0" u="none" strike="noStrike" cap="none" normalizeH="0" baseline="0" smtClean="0">
                <a:ln>
                  <a:noFill/>
                </a:ln>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rPr>
              <a:t>对、对于、关于”的区别</a:t>
            </a:r>
            <a:endParaRPr kumimoji="0" lang="zh-CN" altLang="en-US" sz="4400" b="0" i="0" u="none" strike="noStrike" cap="none" normalizeH="0" baseline="0" smtClean="0">
              <a:ln>
                <a:noFill/>
              </a:ln>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endParaRPr>
          </a:p>
        </p:txBody>
      </p:sp>
      <p:sp>
        <p:nvSpPr>
          <p:cNvPr id="4" name="矩形 3"/>
          <p:cNvSpPr/>
          <p:nvPr/>
        </p:nvSpPr>
        <p:spPr>
          <a:xfrm>
            <a:off x="1744980" y="4960620"/>
            <a:ext cx="9864725" cy="1032510"/>
          </a:xfrm>
          <a:prstGeom prst="rect">
            <a:avLst/>
          </a:prstGeom>
        </p:spPr>
        <p:txBody>
          <a:bodyPr wrap="square">
            <a:spAutoFit/>
          </a:bodyPr>
          <a:lstStyle/>
          <a:p>
            <a:pPr>
              <a:lnSpc>
                <a:spcPts val="3500"/>
              </a:lnSpc>
            </a:pPr>
            <a:r>
              <a:rPr lang="en-US" altLang="zh-CN" sz="3200" b="1" smtClean="0">
                <a:latin typeface="+mn-ea"/>
              </a:rPr>
              <a:t> </a:t>
            </a:r>
            <a:r>
              <a:rPr lang="zh-CN" altLang="en-US" sz="3200" b="1" smtClean="0">
                <a:latin typeface="+mn-ea"/>
              </a:rPr>
              <a:t>“</a:t>
            </a:r>
            <a:r>
              <a:rPr lang="zh-CN" altLang="zh-CN" sz="3200" b="1" smtClean="0">
                <a:latin typeface="+mn-ea"/>
              </a:rPr>
              <a:t>老师对我就像对待她的亲生孩子一样</a:t>
            </a:r>
            <a:r>
              <a:rPr lang="en-US" altLang="zh-CN" sz="3200" b="1" smtClean="0">
                <a:latin typeface="+mn-ea"/>
              </a:rPr>
              <a:t>”</a:t>
            </a:r>
            <a:r>
              <a:rPr lang="zh-CN" altLang="zh-CN" sz="3600" b="1" smtClean="0">
                <a:latin typeface="+mn-ea"/>
              </a:rPr>
              <a:t>。</a:t>
            </a:r>
          </a:p>
          <a:p>
            <a:r>
              <a:rPr lang="en-US" altLang="zh-CN" sz="3200" b="1" smtClean="0">
                <a:latin typeface="+mn-ea"/>
              </a:rPr>
              <a:t>  </a:t>
            </a:r>
            <a:r>
              <a:rPr lang="zh-CN" altLang="zh-CN" sz="3200" b="1" smtClean="0">
                <a:latin typeface="+mn-ea"/>
              </a:rPr>
              <a:t>他对我说：</a:t>
            </a:r>
            <a:r>
              <a:rPr lang="zh-CN" altLang="en-US" sz="3200" b="1" smtClean="0">
                <a:latin typeface="+mn-ea"/>
              </a:rPr>
              <a:t>“</a:t>
            </a:r>
            <a:r>
              <a:rPr lang="zh-CN" altLang="zh-CN" sz="3200" b="1" smtClean="0">
                <a:latin typeface="+mn-ea"/>
              </a:rPr>
              <a:t>你要当心啊</a:t>
            </a:r>
            <a:r>
              <a:rPr lang="en-US" altLang="zh-CN" sz="3200" b="1" smtClean="0">
                <a:latin typeface="+mn-ea"/>
              </a:rPr>
              <a:t>!” </a:t>
            </a:r>
          </a:p>
        </p:txBody>
      </p:sp>
      <p:sp>
        <p:nvSpPr>
          <p:cNvPr id="5" name="矩形 4"/>
          <p:cNvSpPr/>
          <p:nvPr/>
        </p:nvSpPr>
        <p:spPr>
          <a:xfrm>
            <a:off x="4394729" y="2114694"/>
            <a:ext cx="4265930" cy="583565"/>
          </a:xfrm>
          <a:prstGeom prst="rect">
            <a:avLst/>
          </a:prstGeom>
        </p:spPr>
        <p:txBody>
          <a:bodyPr wrap="none">
            <a:spAutoFit/>
          </a:bodyPr>
          <a:lstStyle/>
          <a:p>
            <a:r>
              <a:rPr lang="zh-CN" altLang="zh-CN" sz="3200" b="1" smtClean="0">
                <a:solidFill>
                  <a:srgbClr val="C00000"/>
                </a:solidFill>
              </a:rPr>
              <a:t>（</a:t>
            </a:r>
            <a:r>
              <a:rPr lang="zh-CN" altLang="en-US" sz="3200" b="1" smtClean="0">
                <a:solidFill>
                  <a:srgbClr val="C00000"/>
                </a:solidFill>
              </a:rPr>
              <a:t>一</a:t>
            </a:r>
            <a:r>
              <a:rPr lang="zh-CN" altLang="zh-CN" sz="3200" b="1" smtClean="0">
                <a:solidFill>
                  <a:srgbClr val="C00000"/>
                </a:solidFill>
              </a:rPr>
              <a:t>）</a:t>
            </a:r>
            <a:r>
              <a:rPr lang="zh-CN" altLang="en-US" sz="3200" b="1" smtClean="0">
                <a:solidFill>
                  <a:srgbClr val="C00000"/>
                </a:solidFill>
              </a:rPr>
              <a:t>对、对于的区别</a:t>
            </a:r>
          </a:p>
        </p:txBody>
      </p:sp>
      <p:sp>
        <p:nvSpPr>
          <p:cNvPr id="6" name="矩形 5"/>
          <p:cNvSpPr/>
          <p:nvPr/>
        </p:nvSpPr>
        <p:spPr>
          <a:xfrm>
            <a:off x="815975" y="3123565"/>
            <a:ext cx="10892790" cy="1437640"/>
          </a:xfrm>
          <a:prstGeom prst="rect">
            <a:avLst/>
          </a:prstGeom>
        </p:spPr>
        <p:txBody>
          <a:bodyPr wrap="square">
            <a:spAutoFit/>
          </a:bodyPr>
          <a:lstStyle/>
          <a:p>
            <a:pPr>
              <a:lnSpc>
                <a:spcPts val="3500"/>
              </a:lnSpc>
            </a:pPr>
            <a:r>
              <a:rPr lang="en-US" altLang="zh-CN" sz="3200" b="1" smtClean="0">
                <a:solidFill>
                  <a:srgbClr val="FF0000"/>
                </a:solidFill>
                <a:latin typeface="+mn-ea"/>
              </a:rPr>
              <a:t>1</a:t>
            </a:r>
            <a:r>
              <a:rPr lang="zh-CN" altLang="en-US" sz="3200" b="1" smtClean="0">
                <a:solidFill>
                  <a:srgbClr val="FF0000"/>
                </a:solidFill>
                <a:latin typeface="+mn-ea"/>
              </a:rPr>
              <a:t>、</a:t>
            </a:r>
            <a:r>
              <a:rPr lang="en-US" altLang="zh-CN" sz="3200" b="1" smtClean="0">
                <a:solidFill>
                  <a:srgbClr val="FF0000"/>
                </a:solidFill>
                <a:latin typeface="+mn-ea"/>
              </a:rPr>
              <a:t>“</a:t>
            </a:r>
            <a:r>
              <a:rPr lang="zh-CN" altLang="zh-CN" sz="3200" b="1" smtClean="0">
                <a:solidFill>
                  <a:srgbClr val="FF0000"/>
                </a:solidFill>
                <a:latin typeface="+mn-ea"/>
              </a:rPr>
              <a:t>对</a:t>
            </a:r>
            <a:r>
              <a:rPr lang="en-US" altLang="zh-CN" sz="3200" b="1" smtClean="0">
                <a:solidFill>
                  <a:srgbClr val="FF0000"/>
                </a:solidFill>
                <a:latin typeface="+mn-ea"/>
              </a:rPr>
              <a:t>”</a:t>
            </a:r>
            <a:r>
              <a:rPr lang="zh-CN" altLang="zh-CN" sz="3200" b="1" smtClean="0">
                <a:solidFill>
                  <a:srgbClr val="FF0000"/>
                </a:solidFill>
                <a:latin typeface="+mn-ea"/>
              </a:rPr>
              <a:t>所保留的动词性较强，当</a:t>
            </a:r>
            <a:r>
              <a:rPr lang="en-US" altLang="zh-CN" sz="3200" b="1" smtClean="0">
                <a:solidFill>
                  <a:srgbClr val="FF0000"/>
                </a:solidFill>
                <a:latin typeface="+mn-ea"/>
              </a:rPr>
              <a:t>“</a:t>
            </a:r>
            <a:r>
              <a:rPr lang="zh-CN" altLang="zh-CN" sz="3200" b="1" smtClean="0">
                <a:solidFill>
                  <a:srgbClr val="FF0000"/>
                </a:solidFill>
                <a:latin typeface="+mn-ea"/>
              </a:rPr>
              <a:t>对</a:t>
            </a:r>
            <a:r>
              <a:rPr lang="en-US" altLang="zh-CN" sz="3200" b="1" smtClean="0">
                <a:solidFill>
                  <a:srgbClr val="FF0000"/>
                </a:solidFill>
                <a:latin typeface="+mn-ea"/>
              </a:rPr>
              <a:t>”</a:t>
            </a:r>
            <a:r>
              <a:rPr lang="zh-CN" altLang="zh-CN" sz="3200" b="1" smtClean="0">
                <a:solidFill>
                  <a:srgbClr val="FF0000"/>
                </a:solidFill>
                <a:latin typeface="+mn-ea"/>
              </a:rPr>
              <a:t>引进动作行为的方向、目标或者含有</a:t>
            </a:r>
            <a:r>
              <a:rPr lang="en-US" altLang="zh-CN" sz="3200" b="1" smtClean="0">
                <a:solidFill>
                  <a:srgbClr val="FF0000"/>
                </a:solidFill>
                <a:latin typeface="+mn-ea"/>
              </a:rPr>
              <a:t>“</a:t>
            </a:r>
            <a:r>
              <a:rPr lang="zh-CN" altLang="zh-CN" sz="3200" b="1" smtClean="0">
                <a:solidFill>
                  <a:srgbClr val="FF0000"/>
                </a:solidFill>
                <a:latin typeface="+mn-ea"/>
              </a:rPr>
              <a:t>对待</a:t>
            </a:r>
            <a:r>
              <a:rPr lang="en-US" altLang="zh-CN" sz="3200" b="1" smtClean="0">
                <a:solidFill>
                  <a:srgbClr val="FF0000"/>
                </a:solidFill>
                <a:latin typeface="+mn-ea"/>
              </a:rPr>
              <a:t>”“</a:t>
            </a:r>
            <a:r>
              <a:rPr lang="zh-CN" altLang="zh-CN" sz="3200" b="1" smtClean="0">
                <a:solidFill>
                  <a:srgbClr val="FF0000"/>
                </a:solidFill>
                <a:latin typeface="+mn-ea"/>
              </a:rPr>
              <a:t>向</a:t>
            </a:r>
            <a:r>
              <a:rPr lang="en-US" altLang="zh-CN" sz="3200" b="1" smtClean="0">
                <a:solidFill>
                  <a:srgbClr val="FF0000"/>
                </a:solidFill>
                <a:latin typeface="+mn-ea"/>
              </a:rPr>
              <a:t>”</a:t>
            </a:r>
            <a:r>
              <a:rPr lang="zh-CN" altLang="zh-CN" sz="3200" b="1" smtClean="0">
                <a:solidFill>
                  <a:srgbClr val="FF0000"/>
                </a:solidFill>
                <a:latin typeface="+mn-ea"/>
              </a:rPr>
              <a:t>等意思时，</a:t>
            </a:r>
            <a:r>
              <a:rPr lang="en-US" altLang="zh-CN" sz="3200" b="1" smtClean="0">
                <a:solidFill>
                  <a:srgbClr val="FF0000"/>
                </a:solidFill>
                <a:latin typeface="+mn-ea"/>
              </a:rPr>
              <a:t>“</a:t>
            </a:r>
            <a:r>
              <a:rPr lang="zh-CN" altLang="zh-CN" sz="3200" b="1" smtClean="0">
                <a:solidFill>
                  <a:srgbClr val="FF0000"/>
                </a:solidFill>
                <a:latin typeface="+mn-ea"/>
              </a:rPr>
              <a:t>对</a:t>
            </a:r>
            <a:r>
              <a:rPr lang="en-US" altLang="zh-CN" sz="3200" b="1" smtClean="0">
                <a:solidFill>
                  <a:srgbClr val="FF0000"/>
                </a:solidFill>
                <a:latin typeface="+mn-ea"/>
              </a:rPr>
              <a:t>”</a:t>
            </a:r>
            <a:r>
              <a:rPr lang="zh-CN" altLang="zh-CN" sz="3200" b="1" smtClean="0">
                <a:solidFill>
                  <a:srgbClr val="FF0000"/>
                </a:solidFill>
                <a:latin typeface="+mn-ea"/>
              </a:rPr>
              <a:t>不能换成</a:t>
            </a:r>
            <a:r>
              <a:rPr lang="en-US" altLang="zh-CN" sz="3200" b="1" smtClean="0">
                <a:solidFill>
                  <a:srgbClr val="FF0000"/>
                </a:solidFill>
                <a:latin typeface="+mn-ea"/>
              </a:rPr>
              <a:t>“</a:t>
            </a:r>
            <a:r>
              <a:rPr lang="zh-CN" altLang="zh-CN" sz="3200" b="1" smtClean="0">
                <a:solidFill>
                  <a:srgbClr val="FF0000"/>
                </a:solidFill>
                <a:latin typeface="+mn-ea"/>
              </a:rPr>
              <a:t>对于</a:t>
            </a:r>
            <a:r>
              <a:rPr lang="en-US" altLang="zh-CN" sz="3200" b="1" smtClean="0">
                <a:solidFill>
                  <a:srgbClr val="FF0000"/>
                </a:solidFill>
                <a:latin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25"/>
                                        </p:tgtEl>
                                        <p:attrNameLst>
                                          <p:attrName>style.visibility</p:attrName>
                                        </p:attrNameLst>
                                      </p:cBhvr>
                                      <p:to>
                                        <p:strVal val="visible"/>
                                      </p:to>
                                    </p:set>
                                    <p:animEffect transition="in" filter="checkerboard(across)">
                                      <p:cBhvr>
                                        <p:cTn id="7" dur="500"/>
                                        <p:tgtEl>
                                          <p:spTgt spid="102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p:bldP spid="4" grpId="0"/>
      <p:bldP spid="5" grpId="0"/>
      <p:bldP spid="6"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
          <p:cNvSpPr>
            <a:spLocks noChangeArrowheads="1"/>
          </p:cNvSpPr>
          <p:nvPr/>
        </p:nvSpPr>
        <p:spPr bwMode="auto">
          <a:xfrm>
            <a:off x="2681655" y="885766"/>
            <a:ext cx="7344816" cy="768350"/>
          </a:xfrm>
          <a:prstGeom prst="rect">
            <a:avLst/>
          </a:prstGeom>
          <a:blipFill>
            <a:blip r:embed="rId2"/>
            <a:tile tx="0" ty="0" sx="100000" sy="100000" flip="none" algn="tl"/>
          </a:blip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400" b="1" i="0" u="none" strike="noStrike" cap="none" normalizeH="0" baseline="0" smtClean="0">
                <a:ln>
                  <a:noFill/>
                </a:ln>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rPr>
              <a:t>“</a:t>
            </a:r>
            <a:r>
              <a:rPr kumimoji="0" lang="zh-CN" altLang="en-US" sz="4400" b="1" i="0" u="none" strike="noStrike" cap="none" normalizeH="0" baseline="0" smtClean="0">
                <a:ln>
                  <a:noFill/>
                </a:ln>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rPr>
              <a:t>对、对于、关于”的区别</a:t>
            </a:r>
            <a:endParaRPr kumimoji="0" lang="zh-CN" altLang="en-US" sz="4400" b="0" i="0" u="none" strike="noStrike" cap="none" normalizeH="0" baseline="0" smtClean="0">
              <a:ln>
                <a:noFill/>
              </a:ln>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endParaRPr>
          </a:p>
        </p:txBody>
      </p:sp>
      <p:sp>
        <p:nvSpPr>
          <p:cNvPr id="4" name="矩形 3"/>
          <p:cNvSpPr/>
          <p:nvPr/>
        </p:nvSpPr>
        <p:spPr>
          <a:xfrm>
            <a:off x="2999909" y="2533655"/>
            <a:ext cx="4572000" cy="583565"/>
          </a:xfrm>
          <a:prstGeom prst="rect">
            <a:avLst/>
          </a:prstGeom>
        </p:spPr>
        <p:txBody>
          <a:bodyPr>
            <a:spAutoFit/>
          </a:bodyPr>
          <a:lstStyle/>
          <a:p>
            <a:r>
              <a:rPr lang="en-US" altLang="zh-CN" sz="3200" b="1" smtClean="0"/>
              <a:t> </a:t>
            </a:r>
            <a:r>
              <a:rPr lang="zh-CN" altLang="zh-CN" sz="3200" b="1" smtClean="0"/>
              <a:t>对事不对人。</a:t>
            </a:r>
            <a:r>
              <a:rPr lang="en-US" altLang="zh-CN" sz="3200" b="1" smtClean="0"/>
              <a:t> </a:t>
            </a:r>
          </a:p>
        </p:txBody>
      </p:sp>
      <p:sp>
        <p:nvSpPr>
          <p:cNvPr id="5" name="矩形 4"/>
          <p:cNvSpPr/>
          <p:nvPr/>
        </p:nvSpPr>
        <p:spPr>
          <a:xfrm>
            <a:off x="1229410" y="1802016"/>
            <a:ext cx="8797290" cy="583565"/>
          </a:xfrm>
          <a:prstGeom prst="rect">
            <a:avLst/>
          </a:prstGeom>
        </p:spPr>
        <p:txBody>
          <a:bodyPr wrap="none">
            <a:spAutoFit/>
          </a:bodyPr>
          <a:lstStyle/>
          <a:p>
            <a:r>
              <a:rPr lang="en-US" altLang="zh-CN" sz="3200" b="1" smtClean="0">
                <a:solidFill>
                  <a:srgbClr val="FF0000"/>
                </a:solidFill>
              </a:rPr>
              <a:t>2</a:t>
            </a:r>
            <a:r>
              <a:rPr lang="zh-CN" altLang="en-US" sz="3200" b="1" smtClean="0">
                <a:solidFill>
                  <a:srgbClr val="FF0000"/>
                </a:solidFill>
              </a:rPr>
              <a:t>、</a:t>
            </a:r>
            <a:r>
              <a:rPr lang="zh-CN" altLang="zh-CN" sz="3200" b="1" smtClean="0">
                <a:solidFill>
                  <a:srgbClr val="FF0000"/>
                </a:solidFill>
              </a:rPr>
              <a:t>当</a:t>
            </a:r>
            <a:r>
              <a:rPr lang="en-US" altLang="zh-CN" sz="3200" b="1" smtClean="0">
                <a:solidFill>
                  <a:srgbClr val="FF0000"/>
                </a:solidFill>
              </a:rPr>
              <a:t>“</a:t>
            </a:r>
            <a:r>
              <a:rPr lang="zh-CN" altLang="zh-CN" sz="3200" b="1" smtClean="0">
                <a:solidFill>
                  <a:srgbClr val="FF0000"/>
                </a:solidFill>
              </a:rPr>
              <a:t>对</a:t>
            </a:r>
            <a:r>
              <a:rPr lang="en-US" altLang="zh-CN" sz="3200" b="1" smtClean="0">
                <a:solidFill>
                  <a:srgbClr val="FF0000"/>
                </a:solidFill>
              </a:rPr>
              <a:t>”</a:t>
            </a:r>
            <a:r>
              <a:rPr lang="zh-CN" altLang="zh-CN" sz="3200" b="1" smtClean="0">
                <a:solidFill>
                  <a:srgbClr val="FF0000"/>
                </a:solidFill>
              </a:rPr>
              <a:t>用在副词之后时，</a:t>
            </a:r>
            <a:r>
              <a:rPr lang="en-US" altLang="zh-CN" sz="3200" b="1" smtClean="0">
                <a:solidFill>
                  <a:srgbClr val="FF0000"/>
                </a:solidFill>
              </a:rPr>
              <a:t>“</a:t>
            </a:r>
            <a:r>
              <a:rPr lang="zh-CN" altLang="zh-CN" sz="3200" b="1" smtClean="0">
                <a:solidFill>
                  <a:srgbClr val="FF0000"/>
                </a:solidFill>
              </a:rPr>
              <a:t>对</a:t>
            </a:r>
            <a:r>
              <a:rPr lang="en-US" altLang="zh-CN" sz="3200" b="1" smtClean="0">
                <a:solidFill>
                  <a:srgbClr val="FF0000"/>
                </a:solidFill>
              </a:rPr>
              <a:t>”</a:t>
            </a:r>
            <a:r>
              <a:rPr lang="zh-CN" altLang="zh-CN" sz="3200" b="1" smtClean="0">
                <a:solidFill>
                  <a:srgbClr val="FF0000"/>
                </a:solidFill>
              </a:rPr>
              <a:t>不能换成</a:t>
            </a:r>
            <a:r>
              <a:rPr lang="en-US" altLang="zh-CN" sz="3200" b="1" smtClean="0">
                <a:solidFill>
                  <a:srgbClr val="FF0000"/>
                </a:solidFill>
              </a:rPr>
              <a:t>“</a:t>
            </a:r>
            <a:r>
              <a:rPr lang="zh-CN" altLang="zh-CN" sz="3200" b="1" smtClean="0">
                <a:solidFill>
                  <a:srgbClr val="FF0000"/>
                </a:solidFill>
              </a:rPr>
              <a:t>对于</a:t>
            </a:r>
            <a:r>
              <a:rPr lang="en-US" altLang="zh-CN" sz="3200" b="1" smtClean="0">
                <a:solidFill>
                  <a:srgbClr val="FF0000"/>
                </a:solidFill>
              </a:rPr>
              <a:t>”</a:t>
            </a:r>
          </a:p>
        </p:txBody>
      </p:sp>
      <p:sp>
        <p:nvSpPr>
          <p:cNvPr id="6" name="矩形 5"/>
          <p:cNvSpPr/>
          <p:nvPr/>
        </p:nvSpPr>
        <p:spPr>
          <a:xfrm>
            <a:off x="1229360" y="3131820"/>
            <a:ext cx="10439400" cy="1076325"/>
          </a:xfrm>
          <a:prstGeom prst="rect">
            <a:avLst/>
          </a:prstGeom>
        </p:spPr>
        <p:txBody>
          <a:bodyPr wrap="square">
            <a:spAutoFit/>
          </a:bodyPr>
          <a:lstStyle/>
          <a:p>
            <a:pPr fontAlgn="auto">
              <a:lnSpc>
                <a:spcPct val="100000"/>
              </a:lnSpc>
            </a:pPr>
            <a:r>
              <a:rPr lang="en-US" altLang="zh-CN" sz="3200" b="1" smtClean="0">
                <a:solidFill>
                  <a:srgbClr val="FF0000"/>
                </a:solidFill>
              </a:rPr>
              <a:t>3</a:t>
            </a:r>
            <a:r>
              <a:rPr lang="zh-CN" altLang="en-US" sz="3200" b="1" smtClean="0">
                <a:solidFill>
                  <a:srgbClr val="FF0000"/>
                </a:solidFill>
              </a:rPr>
              <a:t>、</a:t>
            </a:r>
            <a:r>
              <a:rPr lang="en-US" altLang="zh-CN" sz="3200" b="1" smtClean="0">
                <a:solidFill>
                  <a:srgbClr val="FF0000"/>
                </a:solidFill>
              </a:rPr>
              <a:t>“</a:t>
            </a:r>
            <a:r>
              <a:rPr lang="zh-CN" altLang="zh-CN" sz="3200" b="1" smtClean="0">
                <a:solidFill>
                  <a:srgbClr val="FF0000"/>
                </a:solidFill>
              </a:rPr>
              <a:t>对</a:t>
            </a:r>
            <a:r>
              <a:rPr lang="en-US" altLang="zh-CN" sz="3200" b="1" smtClean="0">
                <a:solidFill>
                  <a:srgbClr val="FF0000"/>
                </a:solidFill>
              </a:rPr>
              <a:t>”</a:t>
            </a:r>
            <a:r>
              <a:rPr lang="zh-CN" altLang="zh-CN" sz="3200" b="1" smtClean="0">
                <a:solidFill>
                  <a:srgbClr val="FF0000"/>
                </a:solidFill>
              </a:rPr>
              <a:t>多用于口头语体，而</a:t>
            </a:r>
            <a:r>
              <a:rPr lang="en-US" altLang="zh-CN" sz="3200" b="1" smtClean="0">
                <a:solidFill>
                  <a:srgbClr val="FF0000"/>
                </a:solidFill>
              </a:rPr>
              <a:t>“</a:t>
            </a:r>
            <a:r>
              <a:rPr lang="zh-CN" altLang="zh-CN" sz="3200" b="1" smtClean="0">
                <a:solidFill>
                  <a:srgbClr val="FF0000"/>
                </a:solidFill>
              </a:rPr>
              <a:t>对于</a:t>
            </a:r>
            <a:r>
              <a:rPr lang="en-US" altLang="zh-CN" sz="3200" b="1" smtClean="0">
                <a:solidFill>
                  <a:srgbClr val="FF0000"/>
                </a:solidFill>
              </a:rPr>
              <a:t>”</a:t>
            </a:r>
            <a:r>
              <a:rPr lang="zh-CN" altLang="zh-CN" sz="3200" b="1" smtClean="0">
                <a:solidFill>
                  <a:srgbClr val="FF0000"/>
                </a:solidFill>
              </a:rPr>
              <a:t>的色彩庄重些，更适合于书面语体</a:t>
            </a:r>
          </a:p>
        </p:txBody>
      </p:sp>
      <p:sp>
        <p:nvSpPr>
          <p:cNvPr id="7" name="矩形 6"/>
          <p:cNvSpPr/>
          <p:nvPr/>
        </p:nvSpPr>
        <p:spPr>
          <a:xfrm>
            <a:off x="1229360" y="4512945"/>
            <a:ext cx="10439400" cy="583565"/>
          </a:xfrm>
          <a:prstGeom prst="rect">
            <a:avLst/>
          </a:prstGeom>
        </p:spPr>
        <p:txBody>
          <a:bodyPr wrap="square">
            <a:spAutoFit/>
          </a:bodyPr>
          <a:lstStyle/>
          <a:p>
            <a:r>
              <a:rPr lang="en-US" altLang="zh-CN" sz="3200" b="1" smtClean="0">
                <a:solidFill>
                  <a:srgbClr val="FF0000"/>
                </a:solidFill>
              </a:rPr>
              <a:t>4</a:t>
            </a:r>
            <a:r>
              <a:rPr lang="zh-CN" altLang="en-US" sz="3200" b="1" smtClean="0">
                <a:solidFill>
                  <a:srgbClr val="FF0000"/>
                </a:solidFill>
              </a:rPr>
              <a:t>、</a:t>
            </a:r>
            <a:r>
              <a:rPr lang="zh-CN" altLang="zh-CN" sz="3200" b="1" smtClean="0">
                <a:solidFill>
                  <a:srgbClr val="FF0000"/>
                </a:solidFill>
              </a:rPr>
              <a:t>在一般情况下，能用</a:t>
            </a:r>
            <a:r>
              <a:rPr lang="en-US" altLang="zh-CN" sz="3200" b="1" smtClean="0">
                <a:solidFill>
                  <a:srgbClr val="FF0000"/>
                </a:solidFill>
              </a:rPr>
              <a:t>“</a:t>
            </a:r>
            <a:r>
              <a:rPr lang="zh-CN" altLang="zh-CN" sz="3200" b="1" smtClean="0">
                <a:solidFill>
                  <a:srgbClr val="FF0000"/>
                </a:solidFill>
              </a:rPr>
              <a:t>对于</a:t>
            </a:r>
            <a:r>
              <a:rPr lang="en-US" altLang="zh-CN" sz="3200" b="1" smtClean="0">
                <a:solidFill>
                  <a:srgbClr val="FF0000"/>
                </a:solidFill>
              </a:rPr>
              <a:t>”</a:t>
            </a:r>
            <a:r>
              <a:rPr lang="zh-CN" altLang="zh-CN" sz="3200" b="1" smtClean="0">
                <a:solidFill>
                  <a:srgbClr val="FF0000"/>
                </a:solidFill>
              </a:rPr>
              <a:t>的地方都能改用</a:t>
            </a:r>
            <a:r>
              <a:rPr lang="en-US" altLang="zh-CN" sz="3200" b="1" smtClean="0">
                <a:solidFill>
                  <a:srgbClr val="FF0000"/>
                </a:solidFill>
              </a:rPr>
              <a:t>“</a:t>
            </a:r>
            <a:r>
              <a:rPr lang="zh-CN" altLang="zh-CN" sz="3200" b="1" smtClean="0">
                <a:solidFill>
                  <a:srgbClr val="FF0000"/>
                </a:solidFill>
              </a:rPr>
              <a:t>对</a:t>
            </a:r>
            <a:r>
              <a:rPr lang="en-US" altLang="zh-CN" sz="3200" b="1" smtClean="0">
                <a:solidFill>
                  <a:srgbClr val="FF0000"/>
                </a:solidFill>
              </a:rPr>
              <a:t>”</a:t>
            </a:r>
          </a:p>
        </p:txBody>
      </p:sp>
      <p:sp>
        <p:nvSpPr>
          <p:cNvPr id="8" name="矩形 7"/>
          <p:cNvSpPr/>
          <p:nvPr/>
        </p:nvSpPr>
        <p:spPr>
          <a:xfrm>
            <a:off x="2033905" y="5509895"/>
            <a:ext cx="9110980" cy="583565"/>
          </a:xfrm>
          <a:prstGeom prst="rect">
            <a:avLst/>
          </a:prstGeom>
        </p:spPr>
        <p:txBody>
          <a:bodyPr wrap="square">
            <a:spAutoFit/>
          </a:bodyPr>
          <a:lstStyle/>
          <a:p>
            <a:r>
              <a:rPr lang="zh-CN" altLang="zh-CN" sz="3200" b="1" smtClean="0"/>
              <a:t>他对</a:t>
            </a:r>
            <a:r>
              <a:rPr lang="en-US" altLang="zh-CN" sz="3200" b="1" smtClean="0"/>
              <a:t>(</a:t>
            </a:r>
            <a:r>
              <a:rPr lang="zh-CN" altLang="zh-CN" sz="3200" b="1" smtClean="0"/>
              <a:t>对于</a:t>
            </a:r>
            <a:r>
              <a:rPr lang="en-US" altLang="zh-CN" sz="3200" b="1" smtClean="0"/>
              <a:t>)</a:t>
            </a:r>
            <a:r>
              <a:rPr lang="zh-CN" altLang="zh-CN" sz="3200" b="1" smtClean="0"/>
              <a:t>集体的事情，无论大小，都十分地关心。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
          <p:cNvSpPr>
            <a:spLocks noChangeArrowheads="1"/>
          </p:cNvSpPr>
          <p:nvPr/>
        </p:nvSpPr>
        <p:spPr bwMode="auto">
          <a:xfrm>
            <a:off x="2495600" y="659071"/>
            <a:ext cx="7344816" cy="768350"/>
          </a:xfrm>
          <a:prstGeom prst="rect">
            <a:avLst/>
          </a:prstGeom>
          <a:blipFill>
            <a:blip r:embed="rId2"/>
            <a:tile tx="0" ty="0" sx="100000" sy="100000" flip="none" algn="tl"/>
          </a:blip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400" b="1" i="0" u="none" strike="noStrike" cap="none" normalizeH="0" baseline="0" smtClean="0">
                <a:ln>
                  <a:noFill/>
                </a:ln>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rPr>
              <a:t>“</a:t>
            </a:r>
            <a:r>
              <a:rPr kumimoji="0" lang="zh-CN" altLang="en-US" sz="4400" b="1" i="0" u="none" strike="noStrike" cap="none" normalizeH="0" baseline="0" smtClean="0">
                <a:ln>
                  <a:noFill/>
                </a:ln>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rPr>
              <a:t>对、对于、关于”的区别</a:t>
            </a:r>
            <a:endParaRPr kumimoji="0" lang="zh-CN" altLang="en-US" sz="4400" b="0" i="0" u="none" strike="noStrike" cap="none" normalizeH="0" baseline="0" smtClean="0">
              <a:ln>
                <a:noFill/>
              </a:ln>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endParaRPr>
          </a:p>
        </p:txBody>
      </p:sp>
      <p:sp>
        <p:nvSpPr>
          <p:cNvPr id="4" name="矩形 3"/>
          <p:cNvSpPr/>
          <p:nvPr/>
        </p:nvSpPr>
        <p:spPr>
          <a:xfrm>
            <a:off x="3194844" y="1720994"/>
            <a:ext cx="6307455" cy="583565"/>
          </a:xfrm>
          <a:prstGeom prst="rect">
            <a:avLst/>
          </a:prstGeom>
        </p:spPr>
        <p:txBody>
          <a:bodyPr wrap="none">
            <a:spAutoFit/>
          </a:bodyPr>
          <a:lstStyle/>
          <a:p>
            <a:r>
              <a:rPr lang="zh-CN" altLang="zh-CN" sz="3200" b="1" smtClean="0">
                <a:solidFill>
                  <a:srgbClr val="C00000"/>
                </a:solidFill>
              </a:rPr>
              <a:t>（二）</a:t>
            </a:r>
            <a:r>
              <a:rPr lang="zh-CN" altLang="en-US" sz="3200" b="1" smtClean="0">
                <a:solidFill>
                  <a:srgbClr val="C00000"/>
                </a:solidFill>
              </a:rPr>
              <a:t>使用对、对于时的注意事项</a:t>
            </a:r>
          </a:p>
        </p:txBody>
      </p:sp>
      <p:sp>
        <p:nvSpPr>
          <p:cNvPr id="5" name="矩形 4"/>
          <p:cNvSpPr/>
          <p:nvPr/>
        </p:nvSpPr>
        <p:spPr>
          <a:xfrm>
            <a:off x="1486535" y="3598545"/>
            <a:ext cx="10488930" cy="1481455"/>
          </a:xfrm>
          <a:prstGeom prst="rect">
            <a:avLst/>
          </a:prstGeom>
        </p:spPr>
        <p:txBody>
          <a:bodyPr wrap="square">
            <a:spAutoFit/>
          </a:bodyPr>
          <a:lstStyle/>
          <a:p>
            <a:pPr>
              <a:lnSpc>
                <a:spcPts val="3500"/>
              </a:lnSpc>
            </a:pPr>
            <a:r>
              <a:rPr lang="en-US" altLang="zh-CN" sz="3200" b="1" smtClean="0"/>
              <a:t> </a:t>
            </a:r>
            <a:r>
              <a:rPr lang="zh-CN" altLang="zh-CN" sz="3200" b="1" smtClean="0"/>
              <a:t>墨西哥是我们的友好国家，墨西哥的电影对我国的观众并不陌生</a:t>
            </a:r>
            <a:r>
              <a:rPr lang="en-US" altLang="zh-CN" sz="3200" b="1" smtClean="0"/>
              <a:t> </a:t>
            </a:r>
            <a:r>
              <a:rPr lang="zh-CN" altLang="en-US" sz="3200" b="1" smtClean="0"/>
              <a:t>。</a:t>
            </a:r>
            <a:endParaRPr lang="en-US" altLang="zh-CN" sz="3200" b="1" smtClean="0"/>
          </a:p>
          <a:p>
            <a:r>
              <a:rPr lang="en-US" altLang="zh-CN" sz="3200" b="1" smtClean="0"/>
              <a:t> </a:t>
            </a:r>
            <a:r>
              <a:rPr lang="zh-CN" altLang="zh-CN" sz="3200" b="1" smtClean="0"/>
              <a:t>应改为</a:t>
            </a:r>
            <a:r>
              <a:rPr lang="zh-CN" altLang="en-US" sz="3200" b="1" smtClean="0"/>
              <a:t>：</a:t>
            </a:r>
            <a:r>
              <a:rPr lang="zh-CN" altLang="zh-CN" sz="3200" b="1" smtClean="0"/>
              <a:t>我国观众对墨西哥电影并不陌生。</a:t>
            </a:r>
          </a:p>
        </p:txBody>
      </p:sp>
      <p:sp>
        <p:nvSpPr>
          <p:cNvPr id="6" name="矩形 5"/>
          <p:cNvSpPr/>
          <p:nvPr/>
        </p:nvSpPr>
        <p:spPr>
          <a:xfrm>
            <a:off x="988695" y="2457450"/>
            <a:ext cx="10720070" cy="988695"/>
          </a:xfrm>
          <a:prstGeom prst="rect">
            <a:avLst/>
          </a:prstGeom>
        </p:spPr>
        <p:txBody>
          <a:bodyPr wrap="square">
            <a:spAutoFit/>
          </a:bodyPr>
          <a:lstStyle/>
          <a:p>
            <a:pPr>
              <a:lnSpc>
                <a:spcPts val="3500"/>
              </a:lnSpc>
            </a:pPr>
            <a:r>
              <a:rPr lang="en-US" altLang="zh-CN" sz="3200" b="1" smtClean="0">
                <a:solidFill>
                  <a:srgbClr val="FF0000"/>
                </a:solidFill>
              </a:rPr>
              <a:t>1</a:t>
            </a:r>
            <a:r>
              <a:rPr lang="zh-CN" altLang="en-US" sz="3200" b="1" smtClean="0">
                <a:solidFill>
                  <a:srgbClr val="FF0000"/>
                </a:solidFill>
              </a:rPr>
              <a:t>、</a:t>
            </a:r>
            <a:r>
              <a:rPr lang="zh-CN" altLang="zh-CN" sz="3200" b="1" smtClean="0">
                <a:solidFill>
                  <a:srgbClr val="FF0000"/>
                </a:solidFill>
              </a:rPr>
              <a:t>用</a:t>
            </a:r>
            <a:r>
              <a:rPr lang="en-US" altLang="zh-CN" sz="3200" b="1" smtClean="0">
                <a:solidFill>
                  <a:srgbClr val="FF0000"/>
                </a:solidFill>
              </a:rPr>
              <a:t>“</a:t>
            </a:r>
            <a:r>
              <a:rPr lang="zh-CN" altLang="zh-CN" sz="3200" b="1" smtClean="0">
                <a:solidFill>
                  <a:srgbClr val="FF0000"/>
                </a:solidFill>
              </a:rPr>
              <a:t>对</a:t>
            </a:r>
            <a:r>
              <a:rPr lang="en-US" altLang="zh-CN" sz="3200" b="1" smtClean="0">
                <a:solidFill>
                  <a:srgbClr val="FF0000"/>
                </a:solidFill>
              </a:rPr>
              <a:t>”</a:t>
            </a:r>
            <a:r>
              <a:rPr lang="zh-CN" altLang="zh-CN" sz="3200" b="1" smtClean="0">
                <a:solidFill>
                  <a:srgbClr val="FF0000"/>
                </a:solidFill>
              </a:rPr>
              <a:t>和</a:t>
            </a:r>
            <a:r>
              <a:rPr lang="en-US" altLang="zh-CN" sz="3200" b="1" smtClean="0">
                <a:solidFill>
                  <a:srgbClr val="FF0000"/>
                </a:solidFill>
              </a:rPr>
              <a:t>“</a:t>
            </a:r>
            <a:r>
              <a:rPr lang="zh-CN" altLang="zh-CN" sz="3200" b="1" smtClean="0">
                <a:solidFill>
                  <a:srgbClr val="FF0000"/>
                </a:solidFill>
              </a:rPr>
              <a:t>对于</a:t>
            </a:r>
            <a:r>
              <a:rPr lang="en-US" altLang="zh-CN" sz="3200" b="1" smtClean="0">
                <a:solidFill>
                  <a:srgbClr val="FF0000"/>
                </a:solidFill>
              </a:rPr>
              <a:t>”</a:t>
            </a:r>
            <a:r>
              <a:rPr lang="zh-CN" altLang="zh-CN" sz="3200" b="1" smtClean="0">
                <a:solidFill>
                  <a:srgbClr val="FF0000"/>
                </a:solidFill>
              </a:rPr>
              <a:t>的时候，有一个谁</a:t>
            </a:r>
            <a:r>
              <a:rPr lang="en-US" altLang="zh-CN" sz="3200" b="1" smtClean="0">
                <a:solidFill>
                  <a:srgbClr val="FF0000"/>
                </a:solidFill>
              </a:rPr>
              <a:t>“</a:t>
            </a:r>
            <a:r>
              <a:rPr lang="zh-CN" altLang="zh-CN" sz="3200" b="1" smtClean="0">
                <a:solidFill>
                  <a:srgbClr val="FF0000"/>
                </a:solidFill>
              </a:rPr>
              <a:t>对</a:t>
            </a:r>
            <a:r>
              <a:rPr lang="en-US" altLang="zh-CN" sz="3200" b="1" smtClean="0">
                <a:solidFill>
                  <a:srgbClr val="FF0000"/>
                </a:solidFill>
              </a:rPr>
              <a:t>”</a:t>
            </a:r>
            <a:r>
              <a:rPr lang="zh-CN" altLang="zh-CN" sz="3200" b="1" smtClean="0">
                <a:solidFill>
                  <a:srgbClr val="FF0000"/>
                </a:solidFill>
              </a:rPr>
              <a:t>谁的问题。动作行为的主体要在</a:t>
            </a:r>
            <a:r>
              <a:rPr lang="en-US" altLang="zh-CN" sz="3200" b="1" smtClean="0">
                <a:solidFill>
                  <a:srgbClr val="FF0000"/>
                </a:solidFill>
              </a:rPr>
              <a:t>“</a:t>
            </a:r>
            <a:r>
              <a:rPr lang="zh-CN" altLang="zh-CN" sz="3200" b="1" smtClean="0">
                <a:solidFill>
                  <a:srgbClr val="FF0000"/>
                </a:solidFill>
              </a:rPr>
              <a:t>对</a:t>
            </a:r>
            <a:r>
              <a:rPr lang="en-US" altLang="zh-CN" sz="3200" b="1" smtClean="0">
                <a:solidFill>
                  <a:srgbClr val="FF0000"/>
                </a:solidFill>
              </a:rPr>
              <a:t>”</a:t>
            </a:r>
            <a:r>
              <a:rPr lang="zh-CN" altLang="zh-CN" sz="3200" b="1" smtClean="0">
                <a:solidFill>
                  <a:srgbClr val="FF0000"/>
                </a:solidFill>
              </a:rPr>
              <a:t>的前边，客体要在</a:t>
            </a:r>
            <a:r>
              <a:rPr lang="en-US" altLang="zh-CN" sz="3200" b="1" smtClean="0">
                <a:solidFill>
                  <a:srgbClr val="FF0000"/>
                </a:solidFill>
              </a:rPr>
              <a:t>“</a:t>
            </a:r>
            <a:r>
              <a:rPr lang="zh-CN" altLang="zh-CN" sz="3200" b="1" smtClean="0">
                <a:solidFill>
                  <a:srgbClr val="FF0000"/>
                </a:solidFill>
              </a:rPr>
              <a:t>对</a:t>
            </a:r>
            <a:r>
              <a:rPr lang="en-US" altLang="zh-CN" sz="3200" b="1" smtClean="0">
                <a:solidFill>
                  <a:srgbClr val="FF0000"/>
                </a:solidFill>
              </a:rPr>
              <a:t>”</a:t>
            </a:r>
            <a:r>
              <a:rPr lang="zh-CN" altLang="zh-CN" sz="3200" b="1" smtClean="0">
                <a:solidFill>
                  <a:srgbClr val="FF0000"/>
                </a:solidFill>
              </a:rPr>
              <a:t>的后边</a:t>
            </a:r>
          </a:p>
        </p:txBody>
      </p:sp>
      <p:sp>
        <p:nvSpPr>
          <p:cNvPr id="7" name="矩形 6"/>
          <p:cNvSpPr/>
          <p:nvPr/>
        </p:nvSpPr>
        <p:spPr>
          <a:xfrm>
            <a:off x="1847850" y="6327775"/>
            <a:ext cx="9955530" cy="521970"/>
          </a:xfrm>
          <a:prstGeom prst="rect">
            <a:avLst/>
          </a:prstGeom>
        </p:spPr>
        <p:txBody>
          <a:bodyPr wrap="square">
            <a:spAutoFit/>
          </a:bodyPr>
          <a:lstStyle/>
          <a:p>
            <a:r>
              <a:rPr lang="en-US" altLang="zh-CN" sz="2800" b="1" smtClean="0"/>
              <a:t> </a:t>
            </a:r>
            <a:r>
              <a:rPr lang="zh-CN" altLang="zh-CN" sz="2800" b="1" smtClean="0"/>
              <a:t>对于那些参与分裂活动的人，当然不能选进领导班子里</a:t>
            </a:r>
            <a:r>
              <a:rPr lang="en-US" altLang="zh-CN" sz="2800" b="1" smtClean="0"/>
              <a:t> </a:t>
            </a:r>
            <a:r>
              <a:rPr lang="zh-CN" altLang="en-US" sz="2800" b="1" smtClean="0"/>
              <a:t>。</a:t>
            </a:r>
          </a:p>
        </p:txBody>
      </p:sp>
      <p:sp>
        <p:nvSpPr>
          <p:cNvPr id="8" name="矩形 7"/>
          <p:cNvSpPr/>
          <p:nvPr/>
        </p:nvSpPr>
        <p:spPr>
          <a:xfrm>
            <a:off x="988695" y="5251450"/>
            <a:ext cx="10814685" cy="1076325"/>
          </a:xfrm>
          <a:prstGeom prst="rect">
            <a:avLst/>
          </a:prstGeom>
        </p:spPr>
        <p:txBody>
          <a:bodyPr wrap="square">
            <a:spAutoFit/>
          </a:bodyPr>
          <a:lstStyle/>
          <a:p>
            <a:r>
              <a:rPr lang="en-US" altLang="zh-CN" sz="3200" b="1" smtClean="0">
                <a:solidFill>
                  <a:srgbClr val="FF0000"/>
                </a:solidFill>
              </a:rPr>
              <a:t>2</a:t>
            </a:r>
            <a:r>
              <a:rPr lang="zh-CN" altLang="en-US" sz="3200" b="1" smtClean="0">
                <a:solidFill>
                  <a:srgbClr val="FF0000"/>
                </a:solidFill>
              </a:rPr>
              <a:t>、</a:t>
            </a:r>
            <a:r>
              <a:rPr lang="zh-CN" altLang="zh-CN" sz="3200" b="1" smtClean="0">
                <a:solidFill>
                  <a:srgbClr val="FF0000"/>
                </a:solidFill>
              </a:rPr>
              <a:t>不要滥用</a:t>
            </a:r>
            <a:r>
              <a:rPr lang="en-US" altLang="zh-CN" sz="3200" b="1" smtClean="0">
                <a:solidFill>
                  <a:srgbClr val="FF0000"/>
                </a:solidFill>
              </a:rPr>
              <a:t>“</a:t>
            </a:r>
            <a:r>
              <a:rPr lang="zh-CN" altLang="zh-CN" sz="3200" b="1" smtClean="0">
                <a:solidFill>
                  <a:srgbClr val="FF0000"/>
                </a:solidFill>
              </a:rPr>
              <a:t>对</a:t>
            </a:r>
            <a:r>
              <a:rPr lang="en-US" altLang="zh-CN" sz="3200" b="1" smtClean="0">
                <a:solidFill>
                  <a:srgbClr val="FF0000"/>
                </a:solidFill>
              </a:rPr>
              <a:t>”</a:t>
            </a:r>
            <a:r>
              <a:rPr lang="zh-CN" altLang="zh-CN" sz="3200" b="1" smtClean="0">
                <a:solidFill>
                  <a:srgbClr val="FF0000"/>
                </a:solidFill>
              </a:rPr>
              <a:t>和</a:t>
            </a:r>
            <a:r>
              <a:rPr lang="en-US" altLang="zh-CN" sz="3200" b="1" smtClean="0">
                <a:solidFill>
                  <a:srgbClr val="FF0000"/>
                </a:solidFill>
              </a:rPr>
              <a:t>“</a:t>
            </a:r>
            <a:r>
              <a:rPr lang="zh-CN" altLang="zh-CN" sz="3200" b="1" smtClean="0">
                <a:solidFill>
                  <a:srgbClr val="FF0000"/>
                </a:solidFill>
              </a:rPr>
              <a:t>对于</a:t>
            </a:r>
            <a:r>
              <a:rPr lang="en-US" altLang="zh-CN" sz="3200" b="1" smtClean="0">
                <a:solidFill>
                  <a:srgbClr val="FF0000"/>
                </a:solidFill>
              </a:rPr>
              <a:t>”</a:t>
            </a:r>
            <a:r>
              <a:rPr lang="zh-CN" altLang="en-US" sz="3200" b="1" smtClean="0">
                <a:solidFill>
                  <a:srgbClr val="FF0000"/>
                </a:solidFill>
              </a:rPr>
              <a:t>，</a:t>
            </a:r>
            <a:r>
              <a:rPr lang="zh-CN" altLang="zh-CN" sz="3200" b="1" smtClean="0">
                <a:solidFill>
                  <a:srgbClr val="FF0000"/>
                </a:solidFill>
              </a:rPr>
              <a:t>造成应做主语的词做了介词</a:t>
            </a:r>
            <a:r>
              <a:rPr lang="en-US" altLang="zh-CN" sz="3200" b="1" smtClean="0">
                <a:solidFill>
                  <a:srgbClr val="FF0000"/>
                </a:solidFill>
              </a:rPr>
              <a:t>“</a:t>
            </a:r>
            <a:r>
              <a:rPr lang="zh-CN" altLang="zh-CN" sz="3200" b="1" smtClean="0">
                <a:solidFill>
                  <a:srgbClr val="FF0000"/>
                </a:solidFill>
              </a:rPr>
              <a:t>对</a:t>
            </a:r>
            <a:r>
              <a:rPr lang="en-US" altLang="zh-CN" sz="3200" b="1" smtClean="0">
                <a:solidFill>
                  <a:srgbClr val="FF0000"/>
                </a:solidFill>
              </a:rPr>
              <a:t>”</a:t>
            </a:r>
            <a:r>
              <a:rPr lang="zh-CN" altLang="zh-CN" sz="3200" b="1" smtClean="0">
                <a:solidFill>
                  <a:srgbClr val="FF0000"/>
                </a:solidFill>
              </a:rPr>
              <a:t>或</a:t>
            </a:r>
            <a:r>
              <a:rPr lang="en-US" altLang="zh-CN" sz="3200" b="1" smtClean="0">
                <a:solidFill>
                  <a:srgbClr val="FF0000"/>
                </a:solidFill>
              </a:rPr>
              <a:t>“</a:t>
            </a:r>
            <a:r>
              <a:rPr lang="zh-CN" altLang="zh-CN" sz="3200" b="1" smtClean="0">
                <a:solidFill>
                  <a:srgbClr val="FF0000"/>
                </a:solidFill>
              </a:rPr>
              <a:t>对于</a:t>
            </a:r>
            <a:r>
              <a:rPr lang="en-US" altLang="zh-CN" sz="3200" b="1" smtClean="0">
                <a:solidFill>
                  <a:srgbClr val="FF0000"/>
                </a:solidFill>
              </a:rPr>
              <a:t>”</a:t>
            </a:r>
            <a:r>
              <a:rPr lang="zh-CN" altLang="zh-CN" sz="3200" b="1" smtClean="0">
                <a:solidFill>
                  <a:srgbClr val="FF0000"/>
                </a:solidFill>
              </a:rPr>
              <a:t>的宾语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
          <p:cNvSpPr>
            <a:spLocks noChangeArrowheads="1"/>
          </p:cNvSpPr>
          <p:nvPr/>
        </p:nvSpPr>
        <p:spPr bwMode="auto">
          <a:xfrm>
            <a:off x="2496235" y="1052135"/>
            <a:ext cx="7344816" cy="768350"/>
          </a:xfrm>
          <a:prstGeom prst="rect">
            <a:avLst/>
          </a:prstGeom>
          <a:blipFill>
            <a:blip r:embed="rId2"/>
            <a:tile tx="0" ty="0" sx="100000" sy="100000" flip="none" algn="tl"/>
          </a:blip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400" b="1" i="0" u="none" strike="noStrike" cap="none" normalizeH="0" baseline="0" smtClean="0">
                <a:ln>
                  <a:noFill/>
                </a:ln>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rPr>
              <a:t>“</a:t>
            </a:r>
            <a:r>
              <a:rPr kumimoji="0" lang="zh-CN" altLang="en-US" sz="4400" b="1" i="0" u="none" strike="noStrike" cap="none" normalizeH="0" baseline="0" smtClean="0">
                <a:ln>
                  <a:noFill/>
                </a:ln>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rPr>
              <a:t>对、对于、关于”的区别</a:t>
            </a:r>
            <a:endParaRPr kumimoji="0" lang="zh-CN" altLang="en-US" sz="4400" b="0" i="0" u="none" strike="noStrike" cap="none" normalizeH="0" baseline="0" smtClean="0">
              <a:ln>
                <a:noFill/>
              </a:ln>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endParaRPr>
          </a:p>
        </p:txBody>
      </p:sp>
      <p:sp>
        <p:nvSpPr>
          <p:cNvPr id="10" name="文本框 9"/>
          <p:cNvSpPr txBox="1"/>
          <p:nvPr/>
        </p:nvSpPr>
        <p:spPr>
          <a:xfrm>
            <a:off x="2510790" y="2156460"/>
            <a:ext cx="7840980" cy="706755"/>
          </a:xfrm>
          <a:prstGeom prst="rect">
            <a:avLst/>
          </a:prstGeom>
          <a:noFill/>
        </p:spPr>
        <p:txBody>
          <a:bodyPr wrap="none" rtlCol="0" anchor="t">
            <a:spAutoFit/>
          </a:bodyPr>
          <a:lstStyle/>
          <a:p>
            <a:pPr algn="l"/>
            <a:r>
              <a:rPr lang="zh-CN" altLang="zh-CN" sz="4000" b="1" smtClean="0">
                <a:solidFill>
                  <a:srgbClr val="C00000"/>
                </a:solidFill>
                <a:sym typeface="+mn-ea"/>
              </a:rPr>
              <a:t>（三）</a:t>
            </a:r>
            <a:r>
              <a:rPr lang="zh-CN" sz="4000" b="1" smtClean="0">
                <a:solidFill>
                  <a:srgbClr val="C00000"/>
                </a:solidFill>
                <a:sym typeface="+mn-ea"/>
              </a:rPr>
              <a:t>“对于”和“关于”</a:t>
            </a:r>
            <a:r>
              <a:rPr lang="zh-CN" altLang="en-US" sz="4000" b="1" smtClean="0">
                <a:solidFill>
                  <a:srgbClr val="C00000"/>
                </a:solidFill>
                <a:sym typeface="+mn-ea"/>
              </a:rPr>
              <a:t>的区别</a:t>
            </a:r>
          </a:p>
        </p:txBody>
      </p:sp>
      <p:sp>
        <p:nvSpPr>
          <p:cNvPr id="4" name="文本框 3"/>
          <p:cNvSpPr txBox="1"/>
          <p:nvPr/>
        </p:nvSpPr>
        <p:spPr>
          <a:xfrm>
            <a:off x="1209675" y="3042285"/>
            <a:ext cx="10542905" cy="583565"/>
          </a:xfrm>
          <a:prstGeom prst="rect">
            <a:avLst/>
          </a:prstGeom>
          <a:noFill/>
          <a:ln w="9525">
            <a:noFill/>
          </a:ln>
        </p:spPr>
        <p:txBody>
          <a:bodyPr wrap="square">
            <a:spAutoFit/>
          </a:bodyPr>
          <a:lstStyle/>
          <a:p>
            <a:pPr indent="0"/>
            <a:r>
              <a:rPr lang="zh-CN" sz="3200" b="1">
                <a:solidFill>
                  <a:srgbClr val="FF0000"/>
                </a:solidFill>
                <a:ea typeface="宋体" panose="02010600030101010101" pitchFamily="2" charset="-122"/>
              </a:rPr>
              <a:t>（</a:t>
            </a:r>
            <a:r>
              <a:rPr lang="en-US" altLang="zh-CN" sz="3200" b="1">
                <a:solidFill>
                  <a:srgbClr val="FF0000"/>
                </a:solidFill>
                <a:ea typeface="宋体" panose="02010600030101010101" pitchFamily="2" charset="-122"/>
              </a:rPr>
              <a:t>1</a:t>
            </a:r>
            <a:r>
              <a:rPr lang="zh-CN" sz="3200" b="1">
                <a:solidFill>
                  <a:srgbClr val="FF0000"/>
                </a:solidFill>
                <a:ea typeface="宋体" panose="02010600030101010101" pitchFamily="2" charset="-122"/>
              </a:rPr>
              <a:t>）指出明确的对象，用“对于”，不用“关于”。</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5" name="文本框 4"/>
          <p:cNvSpPr txBox="1"/>
          <p:nvPr/>
        </p:nvSpPr>
        <p:spPr>
          <a:xfrm>
            <a:off x="2207895" y="3832860"/>
            <a:ext cx="9434195" cy="583565"/>
          </a:xfrm>
          <a:prstGeom prst="rect">
            <a:avLst/>
          </a:prstGeom>
          <a:noFill/>
        </p:spPr>
        <p:txBody>
          <a:bodyPr wrap="square" rtlCol="0" anchor="t">
            <a:spAutoFit/>
            <a:scene3d>
              <a:camera prst="orthographicFront"/>
              <a:lightRig rig="threePt" dir="t"/>
            </a:scene3d>
          </a:bodyPr>
          <a:lstStyle/>
          <a:p>
            <a:pPr indent="0"/>
            <a:r>
              <a:rPr lang="zh-CN" sz="3200" b="1">
                <a:effectLst>
                  <a:outerShdw blurRad="38100" dist="19050" dir="2700000" algn="tl" rotWithShape="0">
                    <a:schemeClr val="dk1">
                      <a:alpha val="40000"/>
                    </a:schemeClr>
                  </a:outerShdw>
                </a:effectLst>
                <a:ea typeface="宋体" panose="02010600030101010101" pitchFamily="2" charset="-122"/>
                <a:sym typeface="+mn-ea"/>
              </a:rPr>
              <a:t>如：“对于文化遗产，我们必须研究分析。”</a:t>
            </a:r>
            <a:endParaRPr lang="zh-CN" altLang="en-US" sz="3200" b="1">
              <a:effectLst>
                <a:outerShdw blurRad="38100" dist="19050" dir="2700000" algn="tl" rotWithShape="0">
                  <a:schemeClr val="dk1">
                    <a:alpha val="40000"/>
                  </a:schemeClr>
                </a:outerShdw>
              </a:effectLst>
              <a:ea typeface="宋体" panose="02010600030101010101" pitchFamily="2" charset="-122"/>
              <a:sym typeface="+mn-ea"/>
            </a:endParaRPr>
          </a:p>
        </p:txBody>
      </p:sp>
      <p:sp>
        <p:nvSpPr>
          <p:cNvPr id="6" name="文本框 5"/>
          <p:cNvSpPr txBox="1"/>
          <p:nvPr/>
        </p:nvSpPr>
        <p:spPr>
          <a:xfrm>
            <a:off x="1286510" y="4749800"/>
            <a:ext cx="8554720" cy="583565"/>
          </a:xfrm>
          <a:prstGeom prst="rect">
            <a:avLst/>
          </a:prstGeom>
          <a:noFill/>
        </p:spPr>
        <p:txBody>
          <a:bodyPr wrap="none" rtlCol="0" anchor="t">
            <a:spAutoFit/>
          </a:bodyPr>
          <a:lstStyle/>
          <a:p>
            <a:r>
              <a:rPr lang="zh-CN" sz="3200" b="1">
                <a:solidFill>
                  <a:srgbClr val="FF0000"/>
                </a:solidFill>
                <a:ea typeface="宋体" panose="02010600030101010101" pitchFamily="2" charset="-122"/>
                <a:sym typeface="+mn-ea"/>
              </a:rPr>
              <a:t>（</a:t>
            </a:r>
            <a:r>
              <a:rPr lang="en-US" altLang="zh-CN" sz="3200" b="1">
                <a:solidFill>
                  <a:srgbClr val="FF0000"/>
                </a:solidFill>
                <a:ea typeface="宋体" panose="02010600030101010101" pitchFamily="2" charset="-122"/>
                <a:sym typeface="+mn-ea"/>
              </a:rPr>
              <a:t>2</a:t>
            </a:r>
            <a:r>
              <a:rPr lang="zh-CN" sz="3200" b="1">
                <a:solidFill>
                  <a:srgbClr val="FF0000"/>
                </a:solidFill>
                <a:ea typeface="宋体" panose="02010600030101010101" pitchFamily="2" charset="-122"/>
                <a:sym typeface="+mn-ea"/>
              </a:rPr>
              <a:t>）表示关涉，用“关于”，不用“对于”，</a:t>
            </a:r>
            <a:endParaRPr lang="zh-CN" altLang="en-US" sz="3200" b="1">
              <a:solidFill>
                <a:srgbClr val="FF0000"/>
              </a:solidFill>
              <a:ea typeface="宋体" panose="02010600030101010101" pitchFamily="2" charset="-122"/>
              <a:sym typeface="+mn-ea"/>
            </a:endParaRPr>
          </a:p>
        </p:txBody>
      </p:sp>
      <p:sp>
        <p:nvSpPr>
          <p:cNvPr id="7" name="文本框 6"/>
          <p:cNvSpPr txBox="1"/>
          <p:nvPr/>
        </p:nvSpPr>
        <p:spPr>
          <a:xfrm>
            <a:off x="2207895" y="5666740"/>
            <a:ext cx="9165590" cy="583565"/>
          </a:xfrm>
          <a:prstGeom prst="rect">
            <a:avLst/>
          </a:prstGeom>
          <a:noFill/>
        </p:spPr>
        <p:txBody>
          <a:bodyPr wrap="none" rtlCol="0" anchor="t">
            <a:spAutoFit/>
            <a:scene3d>
              <a:camera prst="orthographicFront"/>
              <a:lightRig rig="threePt" dir="t"/>
            </a:scene3d>
          </a:bodyPr>
          <a:lstStyle/>
          <a:p>
            <a:r>
              <a:rPr lang="zh-CN" sz="3200" b="1">
                <a:effectLst>
                  <a:outerShdw blurRad="38100" dist="19050" dir="2700000" algn="tl" rotWithShape="0">
                    <a:schemeClr val="dk1">
                      <a:alpha val="40000"/>
                    </a:schemeClr>
                  </a:outerShdw>
                </a:effectLst>
                <a:ea typeface="宋体" panose="02010600030101010101" pitchFamily="2" charset="-122"/>
                <a:sym typeface="+mn-ea"/>
              </a:rPr>
              <a:t>如：“关于牵牛织女星，民间有个美丽的传说。”</a:t>
            </a:r>
            <a:r>
              <a:rPr lang="en-US" sz="3200" b="1">
                <a:effectLst>
                  <a:outerShdw blurRad="38100" dist="19050" dir="2700000" algn="tl" rotWithShape="0">
                    <a:schemeClr val="dk1">
                      <a:alpha val="40000"/>
                    </a:schemeClr>
                  </a:outerShdw>
                </a:effectLst>
                <a:latin typeface="宋体" panose="02010600030101010101" pitchFamily="2" charset="-122"/>
                <a:sym typeface="+mn-ea"/>
              </a:rPr>
              <a:t> </a:t>
            </a:r>
            <a:endParaRPr lang="en-US" altLang="en-US" sz="3200" b="1">
              <a:effectLst>
                <a:outerShdw blurRad="38100" dist="19050" dir="2700000" algn="tl" rotWithShape="0">
                  <a:schemeClr val="dk1">
                    <a:alpha val="40000"/>
                  </a:schemeClr>
                </a:outerShdw>
              </a:effectLst>
              <a:latin typeface="宋体" panose="02010600030101010101" pitchFamily="2" charset="-122"/>
              <a:sym typeface="+mn-ea"/>
            </a:endParaRP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
          <p:cNvSpPr>
            <a:spLocks noChangeArrowheads="1"/>
          </p:cNvSpPr>
          <p:nvPr/>
        </p:nvSpPr>
        <p:spPr bwMode="auto">
          <a:xfrm>
            <a:off x="2341930" y="633035"/>
            <a:ext cx="7344816" cy="768350"/>
          </a:xfrm>
          <a:prstGeom prst="rect">
            <a:avLst/>
          </a:prstGeom>
          <a:blipFill>
            <a:blip r:embed="rId2"/>
            <a:tile tx="0" ty="0" sx="100000" sy="100000" flip="none" algn="tl"/>
          </a:blip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400" b="1" i="0" u="none" strike="noStrike" cap="none" normalizeH="0" baseline="0" smtClean="0">
                <a:ln>
                  <a:noFill/>
                </a:ln>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rPr>
              <a:t>“</a:t>
            </a:r>
            <a:r>
              <a:rPr kumimoji="0" lang="zh-CN" altLang="en-US" sz="4400" b="1" i="0" u="none" strike="noStrike" cap="none" normalizeH="0" baseline="0" smtClean="0">
                <a:ln>
                  <a:noFill/>
                </a:ln>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rPr>
              <a:t>对、对于、关于”的区别</a:t>
            </a:r>
            <a:endParaRPr kumimoji="0" lang="zh-CN" altLang="en-US" sz="4400" b="0" i="0" u="none" strike="noStrike" cap="none" normalizeH="0" baseline="0" smtClean="0">
              <a:ln>
                <a:noFill/>
              </a:ln>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endParaRPr>
          </a:p>
        </p:txBody>
      </p:sp>
      <p:sp>
        <p:nvSpPr>
          <p:cNvPr id="10" name="文本框 9"/>
          <p:cNvSpPr txBox="1"/>
          <p:nvPr/>
        </p:nvSpPr>
        <p:spPr>
          <a:xfrm>
            <a:off x="3324225" y="1506855"/>
            <a:ext cx="6307455" cy="583565"/>
          </a:xfrm>
          <a:prstGeom prst="rect">
            <a:avLst/>
          </a:prstGeom>
          <a:noFill/>
        </p:spPr>
        <p:txBody>
          <a:bodyPr wrap="none" rtlCol="0" anchor="t">
            <a:spAutoFit/>
          </a:bodyPr>
          <a:lstStyle/>
          <a:p>
            <a:pPr algn="l"/>
            <a:r>
              <a:rPr lang="zh-CN" altLang="zh-CN" sz="3200" b="1" smtClean="0">
                <a:solidFill>
                  <a:srgbClr val="C00000"/>
                </a:solidFill>
                <a:sym typeface="+mn-ea"/>
              </a:rPr>
              <a:t>（三）</a:t>
            </a:r>
            <a:r>
              <a:rPr lang="zh-CN" sz="3200" b="1" smtClean="0">
                <a:solidFill>
                  <a:srgbClr val="C00000"/>
                </a:solidFill>
                <a:sym typeface="+mn-ea"/>
              </a:rPr>
              <a:t>“对于”和“关于”</a:t>
            </a:r>
            <a:r>
              <a:rPr lang="zh-CN" altLang="en-US" sz="3200" b="1" smtClean="0">
                <a:solidFill>
                  <a:srgbClr val="C00000"/>
                </a:solidFill>
                <a:sym typeface="+mn-ea"/>
              </a:rPr>
              <a:t>的区别</a:t>
            </a:r>
          </a:p>
        </p:txBody>
      </p:sp>
      <p:sp>
        <p:nvSpPr>
          <p:cNvPr id="8" name="文本框 7"/>
          <p:cNvSpPr txBox="1"/>
          <p:nvPr/>
        </p:nvSpPr>
        <p:spPr>
          <a:xfrm>
            <a:off x="1240155" y="2185670"/>
            <a:ext cx="10496550" cy="1076325"/>
          </a:xfrm>
          <a:prstGeom prst="rect">
            <a:avLst/>
          </a:prstGeom>
          <a:noFill/>
          <a:ln w="9525">
            <a:noFill/>
          </a:ln>
        </p:spPr>
        <p:txBody>
          <a:bodyPr wrap="square">
            <a:spAutoFit/>
          </a:bodyPr>
          <a:lstStyle/>
          <a:p>
            <a:pPr indent="0"/>
            <a:r>
              <a:rPr lang="zh-CN" sz="3200" b="1">
                <a:solidFill>
                  <a:srgbClr val="FF0000"/>
                </a:solidFill>
                <a:ea typeface="宋体" panose="02010600030101010101" pitchFamily="2" charset="-122"/>
              </a:rPr>
              <a:t>（</a:t>
            </a:r>
            <a:r>
              <a:rPr lang="en-US" altLang="zh-CN" sz="3200" b="1">
                <a:solidFill>
                  <a:srgbClr val="FF0000"/>
                </a:solidFill>
                <a:ea typeface="宋体" panose="02010600030101010101" pitchFamily="2" charset="-122"/>
              </a:rPr>
              <a:t>3</a:t>
            </a:r>
            <a:r>
              <a:rPr lang="zh-CN" sz="3200" b="1">
                <a:solidFill>
                  <a:srgbClr val="FF0000"/>
                </a:solidFill>
                <a:ea typeface="宋体" panose="02010600030101010101" pitchFamily="2" charset="-122"/>
              </a:rPr>
              <a:t>）“对于”可用在句首，也可以用在句中，而“关于”只用在句首。</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9" name="文本框 8"/>
          <p:cNvSpPr txBox="1"/>
          <p:nvPr/>
        </p:nvSpPr>
        <p:spPr>
          <a:xfrm>
            <a:off x="2184400" y="3261995"/>
            <a:ext cx="9392285" cy="1076325"/>
          </a:xfrm>
          <a:prstGeom prst="rect">
            <a:avLst/>
          </a:prstGeom>
          <a:noFill/>
        </p:spPr>
        <p:txBody>
          <a:bodyPr wrap="square" rtlCol="0" anchor="t">
            <a:spAutoFit/>
            <a:scene3d>
              <a:camera prst="orthographicFront"/>
              <a:lightRig rig="threePt" dir="t"/>
            </a:scene3d>
          </a:bodyPr>
          <a:lstStyle/>
          <a:p>
            <a:pPr indent="0"/>
            <a:r>
              <a:rPr lang="zh-CN" sz="3200" b="1">
                <a:effectLst>
                  <a:outerShdw blurRad="38100" dist="19050" dir="2700000" algn="tl" rotWithShape="0">
                    <a:schemeClr val="dk1">
                      <a:alpha val="40000"/>
                    </a:schemeClr>
                  </a:outerShdw>
                </a:effectLst>
                <a:ea typeface="宋体" panose="02010600030101010101" pitchFamily="2" charset="-122"/>
                <a:sym typeface="+mn-ea"/>
              </a:rPr>
              <a:t>如“我对于这件事的前因后果非常清楚。”</a:t>
            </a:r>
          </a:p>
          <a:p>
            <a:pPr indent="0"/>
            <a:r>
              <a:rPr lang="zh-CN" sz="3200" b="1">
                <a:effectLst>
                  <a:outerShdw blurRad="38100" dist="19050" dir="2700000" algn="tl" rotWithShape="0">
                    <a:schemeClr val="dk1">
                      <a:alpha val="40000"/>
                    </a:schemeClr>
                  </a:outerShdw>
                </a:effectLst>
                <a:ea typeface="宋体" panose="02010600030101010101" pitchFamily="2" charset="-122"/>
                <a:sym typeface="+mn-ea"/>
              </a:rPr>
              <a:t>不能说成：“我关于这件事的前因后果非常清楚。”</a:t>
            </a:r>
            <a:r>
              <a:rPr lang="en-US" sz="3200" b="1">
                <a:effectLst>
                  <a:outerShdw blurRad="38100" dist="19050" dir="2700000" algn="tl" rotWithShape="0">
                    <a:schemeClr val="dk1">
                      <a:alpha val="40000"/>
                    </a:schemeClr>
                  </a:outerShdw>
                </a:effectLst>
                <a:latin typeface="宋体" panose="02010600030101010101" pitchFamily="2" charset="-122"/>
                <a:sym typeface="+mn-ea"/>
              </a:rPr>
              <a:t> </a:t>
            </a:r>
            <a:endParaRPr lang="en-US" altLang="en-US" sz="3200" b="1">
              <a:effectLst>
                <a:outerShdw blurRad="38100" dist="19050" dir="2700000" algn="tl" rotWithShape="0">
                  <a:schemeClr val="dk1">
                    <a:alpha val="40000"/>
                  </a:schemeClr>
                </a:outerShdw>
              </a:effectLst>
              <a:latin typeface="宋体" panose="02010600030101010101" pitchFamily="2" charset="-122"/>
              <a:sym typeface="+mn-ea"/>
            </a:endParaRPr>
          </a:p>
        </p:txBody>
      </p:sp>
      <p:sp>
        <p:nvSpPr>
          <p:cNvPr id="12" name="文本框 11"/>
          <p:cNvSpPr txBox="1"/>
          <p:nvPr/>
        </p:nvSpPr>
        <p:spPr>
          <a:xfrm>
            <a:off x="1400175" y="4338320"/>
            <a:ext cx="10176510" cy="2553335"/>
          </a:xfrm>
          <a:prstGeom prst="rect">
            <a:avLst/>
          </a:prstGeom>
          <a:noFill/>
          <a:ln w="9525">
            <a:noFill/>
          </a:ln>
        </p:spPr>
        <p:txBody>
          <a:bodyPr wrap="square">
            <a:spAutoFit/>
          </a:bodyPr>
          <a:lstStyle/>
          <a:p>
            <a:pPr indent="0"/>
            <a:r>
              <a:rPr lang="en-US" altLang="zh-CN" sz="3200" b="1">
                <a:solidFill>
                  <a:srgbClr val="FF0000"/>
                </a:solidFill>
                <a:ea typeface="宋体" panose="02010600030101010101" pitchFamily="2" charset="-122"/>
              </a:rPr>
              <a:t>(4)</a:t>
            </a:r>
            <a:r>
              <a:rPr lang="zh-CN" sz="3200" b="1">
                <a:solidFill>
                  <a:srgbClr val="FF0000"/>
                </a:solidFill>
                <a:ea typeface="宋体" panose="02010600030101010101" pitchFamily="2" charset="-122"/>
              </a:rPr>
              <a:t>“关于”有提示性质，用“关于”组成的介词结构，可以单独作文章的题目，</a:t>
            </a:r>
          </a:p>
          <a:p>
            <a:pPr indent="0"/>
            <a:r>
              <a:rPr lang="zh-CN" sz="3200" b="1">
                <a:solidFill>
                  <a:srgbClr val="FF0000"/>
                </a:solidFill>
                <a:ea typeface="宋体" panose="02010600030101010101" pitchFamily="2" charset="-122"/>
              </a:rPr>
              <a:t>          </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如：“关于人生观”“关于散文”。</a:t>
            </a:r>
            <a:endParaRPr lang="zh-CN" sz="3200" b="1">
              <a:solidFill>
                <a:srgbClr val="363636"/>
              </a:solidFill>
              <a:ea typeface="宋体" panose="02010600030101010101" pitchFamily="2" charset="-122"/>
            </a:endParaRPr>
          </a:p>
          <a:p>
            <a:pPr indent="0"/>
            <a:r>
              <a:rPr lang="zh-CN" sz="3200" b="1">
                <a:solidFill>
                  <a:srgbClr val="FF0000"/>
                </a:solidFill>
                <a:ea typeface="宋体" panose="02010600030101010101" pitchFamily="2" charset="-122"/>
              </a:rPr>
              <a:t>          用“对于”组成的介词结构，多作状语，一般不能单独作文章的标题。</a:t>
            </a:r>
            <a:endParaRPr lang="zh-CN" altLang="en-US" sz="3200" b="1">
              <a:solidFill>
                <a:srgbClr val="FF0000"/>
              </a:solidFill>
              <a:ea typeface="宋体" panose="02010600030101010101" pitchFamily="2" charset="-122"/>
            </a:endParaRPr>
          </a:p>
        </p:txBody>
      </p:sp>
      <p:pic>
        <p:nvPicPr>
          <p:cNvPr id="13" name="New picture"/>
          <p:cNvPicPr/>
          <p:nvPr/>
        </p:nvPicPr>
        <p:blipFill>
          <a:blip r:embed="rId3"/>
          <a:stretch>
            <a:fillRect/>
          </a:stretch>
        </p:blipFill>
        <p:spPr>
          <a:xfrm>
            <a:off x="11785600" y="11353800"/>
            <a:ext cx="317500" cy="241300"/>
          </a:xfrm>
          <a:prstGeom prst="cube">
            <a:avLst/>
          </a:prstGeom>
        </p:spPr>
      </p:pic>
      <p:pic>
        <p:nvPicPr>
          <p:cNvPr id="14" name="New picture"/>
          <p:cNvPicPr/>
          <p:nvPr/>
        </p:nvPicPr>
        <p:blipFill>
          <a:blip r:embed="rId4"/>
          <a:stretch>
            <a:fillRect/>
          </a:stretch>
        </p:blipFill>
        <p:spPr>
          <a:xfrm>
            <a:off x="12242800" y="11823700"/>
            <a:ext cx="317500" cy="241300"/>
          </a:xfrm>
          <a:prstGeom prst="cube">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5086350" y="803910"/>
            <a:ext cx="2019300" cy="1198880"/>
          </a:xfrm>
          <a:prstGeom prst="rect">
            <a:avLst/>
          </a:prstGeom>
          <a:noFill/>
        </p:spPr>
        <p:txBody>
          <a:bodyPr wrap="none" rtlCol="0" anchor="t">
            <a:spAutoFit/>
            <a:scene3d>
              <a:camera prst="orthographicFront"/>
              <a:lightRig rig="threePt" dir="t"/>
            </a:scene3d>
          </a:bodyPr>
          <a:lstStyle/>
          <a:p>
            <a:r>
              <a:rPr lang="zh-CN" altLang="en-US" sz="7200" b="1">
                <a:ln w="22225">
                  <a:solidFill>
                    <a:schemeClr val="accent2"/>
                  </a:solidFill>
                  <a:prstDash val="solid"/>
                </a:ln>
                <a:solidFill>
                  <a:schemeClr val="accent2">
                    <a:lumMod val="40000"/>
                    <a:lumOff val="60000"/>
                  </a:schemeClr>
                </a:solidFill>
                <a:effectLst/>
                <a:sym typeface="+mn-ea"/>
              </a:rPr>
              <a:t>状动</a:t>
            </a:r>
          </a:p>
        </p:txBody>
      </p:sp>
      <p:sp>
        <p:nvSpPr>
          <p:cNvPr id="5" name="文本框 4"/>
          <p:cNvSpPr txBox="1"/>
          <p:nvPr/>
        </p:nvSpPr>
        <p:spPr>
          <a:xfrm>
            <a:off x="1139190" y="2002790"/>
            <a:ext cx="3627755" cy="922020"/>
          </a:xfrm>
          <a:prstGeom prst="rect">
            <a:avLst/>
          </a:prstGeom>
          <a:noFill/>
        </p:spPr>
        <p:txBody>
          <a:bodyPr wrap="none" rtlCol="0" anchor="t">
            <a:spAutoFit/>
            <a:scene3d>
              <a:camera prst="orthographicFront"/>
              <a:lightRig rig="threePt" dir="t"/>
            </a:scene3d>
          </a:bodyPr>
          <a:lstStyle/>
          <a:p>
            <a:r>
              <a:rPr lang="zh-CN" altLang="en-US" sz="5400" b="1">
                <a:solidFill>
                  <a:schemeClr val="tx1"/>
                </a:solidFill>
                <a:effectLst>
                  <a:outerShdw blurRad="38100" dist="19050" dir="2700000" algn="tl" rotWithShape="0">
                    <a:schemeClr val="dk1">
                      <a:alpha val="40000"/>
                    </a:schemeClr>
                  </a:outerShdw>
                </a:effectLst>
                <a:sym typeface="+mn-ea"/>
              </a:rPr>
              <a:t>状语</a:t>
            </a:r>
            <a:r>
              <a:rPr lang="zh-CN" altLang="en-US" sz="54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lang="zh-CN" altLang="en-US" sz="5400" b="1">
                <a:solidFill>
                  <a:schemeClr val="tx1"/>
                </a:solidFill>
                <a:effectLst>
                  <a:outerShdw blurRad="38100" dist="19050" dir="2700000" algn="tl" rotWithShape="0">
                    <a:schemeClr val="dk1">
                      <a:alpha val="40000"/>
                    </a:schemeClr>
                  </a:outerShdw>
                </a:effectLst>
                <a:sym typeface="+mn-ea"/>
              </a:rPr>
              <a:t>动词</a:t>
            </a:r>
          </a:p>
        </p:txBody>
      </p:sp>
      <p:sp>
        <p:nvSpPr>
          <p:cNvPr id="6" name="文本框 5"/>
          <p:cNvSpPr txBox="1"/>
          <p:nvPr/>
        </p:nvSpPr>
        <p:spPr>
          <a:xfrm>
            <a:off x="1902460" y="4456430"/>
            <a:ext cx="1816100" cy="583565"/>
          </a:xfrm>
          <a:prstGeom prst="rect">
            <a:avLst/>
          </a:prstGeom>
          <a:noFill/>
        </p:spPr>
        <p:txBody>
          <a:bodyPr wrap="none" rtlCol="0" anchor="t">
            <a:spAutoFit/>
          </a:bodyPr>
          <a:lstStyle/>
          <a:p>
            <a:r>
              <a:rPr lang="zh-CN" altLang="en-US" sz="3200" b="1">
                <a:sym typeface="+mn-ea"/>
              </a:rPr>
              <a:t>很快变成</a:t>
            </a:r>
          </a:p>
        </p:txBody>
      </p:sp>
      <p:sp>
        <p:nvSpPr>
          <p:cNvPr id="7" name="文本框 6"/>
          <p:cNvSpPr txBox="1"/>
          <p:nvPr/>
        </p:nvSpPr>
        <p:spPr>
          <a:xfrm>
            <a:off x="1729740" y="3335020"/>
            <a:ext cx="2423160" cy="583565"/>
          </a:xfrm>
          <a:prstGeom prst="rect">
            <a:avLst/>
          </a:prstGeom>
          <a:noFill/>
        </p:spPr>
        <p:txBody>
          <a:bodyPr wrap="square" rtlCol="0">
            <a:spAutoFit/>
          </a:bodyPr>
          <a:lstStyle/>
          <a:p>
            <a:r>
              <a:rPr lang="zh-CN" altLang="en-US" sz="3200" b="1"/>
              <a:t>沉痛地哀悼</a:t>
            </a:r>
          </a:p>
        </p:txBody>
      </p:sp>
      <p:sp>
        <p:nvSpPr>
          <p:cNvPr id="8" name="文本框 7"/>
          <p:cNvSpPr txBox="1"/>
          <p:nvPr/>
        </p:nvSpPr>
        <p:spPr>
          <a:xfrm>
            <a:off x="1772285" y="5577840"/>
            <a:ext cx="2076450" cy="583565"/>
          </a:xfrm>
          <a:prstGeom prst="rect">
            <a:avLst/>
          </a:prstGeom>
          <a:noFill/>
        </p:spPr>
        <p:txBody>
          <a:bodyPr wrap="square" rtlCol="0">
            <a:spAutoFit/>
          </a:bodyPr>
          <a:lstStyle/>
          <a:p>
            <a:r>
              <a:rPr lang="zh-CN" altLang="en-US" sz="3200" b="1"/>
              <a:t>科比去世</a:t>
            </a:r>
          </a:p>
        </p:txBody>
      </p:sp>
      <p:sp>
        <p:nvSpPr>
          <p:cNvPr id="2" name="文本框 1"/>
          <p:cNvSpPr txBox="1"/>
          <p:nvPr/>
        </p:nvSpPr>
        <p:spPr>
          <a:xfrm>
            <a:off x="6047740" y="2028190"/>
            <a:ext cx="4316730" cy="922020"/>
          </a:xfrm>
          <a:prstGeom prst="rect">
            <a:avLst/>
          </a:prstGeom>
          <a:noFill/>
        </p:spPr>
        <p:txBody>
          <a:bodyPr wrap="none" rtlCol="0" anchor="t">
            <a:spAutoFit/>
            <a:scene3d>
              <a:camera prst="orthographicFront"/>
              <a:lightRig rig="threePt" dir="t"/>
            </a:scene3d>
          </a:bodyPr>
          <a:lstStyle/>
          <a:p>
            <a:r>
              <a:rPr lang="zh-CN" altLang="en-US" sz="5400" b="1">
                <a:solidFill>
                  <a:schemeClr val="tx1"/>
                </a:solidFill>
                <a:effectLst>
                  <a:outerShdw blurRad="38100" dist="19050" dir="2700000" algn="tl" rotWithShape="0">
                    <a:schemeClr val="dk1">
                      <a:alpha val="40000"/>
                    </a:schemeClr>
                  </a:outerShdw>
                </a:effectLst>
                <a:sym typeface="+mn-ea"/>
              </a:rPr>
              <a:t>状语</a:t>
            </a:r>
            <a:r>
              <a:rPr lang="zh-CN" altLang="en-US" sz="54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＋形容</a:t>
            </a:r>
            <a:r>
              <a:rPr lang="zh-CN" altLang="en-US" sz="5400" b="1">
                <a:solidFill>
                  <a:schemeClr val="tx1"/>
                </a:solidFill>
                <a:effectLst>
                  <a:outerShdw blurRad="38100" dist="19050" dir="2700000" algn="tl" rotWithShape="0">
                    <a:schemeClr val="dk1">
                      <a:alpha val="40000"/>
                    </a:schemeClr>
                  </a:outerShdw>
                </a:effectLst>
                <a:sym typeface="+mn-ea"/>
              </a:rPr>
              <a:t>词</a:t>
            </a:r>
          </a:p>
        </p:txBody>
      </p:sp>
      <p:sp>
        <p:nvSpPr>
          <p:cNvPr id="3" name="文本框 2"/>
          <p:cNvSpPr txBox="1"/>
          <p:nvPr/>
        </p:nvSpPr>
        <p:spPr>
          <a:xfrm>
            <a:off x="6974840" y="3648075"/>
            <a:ext cx="1816100" cy="583565"/>
          </a:xfrm>
          <a:prstGeom prst="rect">
            <a:avLst/>
          </a:prstGeom>
          <a:noFill/>
        </p:spPr>
        <p:txBody>
          <a:bodyPr wrap="none" rtlCol="0" anchor="t">
            <a:spAutoFit/>
          </a:bodyPr>
          <a:lstStyle/>
          <a:p>
            <a:r>
              <a:rPr lang="zh-CN" altLang="en-US" sz="3200" b="1">
                <a:sym typeface="+mn-ea"/>
              </a:rPr>
              <a:t>非常漂亮</a:t>
            </a:r>
          </a:p>
        </p:txBody>
      </p:sp>
      <p:sp>
        <p:nvSpPr>
          <p:cNvPr id="9" name="乘号 8"/>
          <p:cNvSpPr/>
          <p:nvPr/>
        </p:nvSpPr>
        <p:spPr>
          <a:xfrm>
            <a:off x="3848735" y="5542915"/>
            <a:ext cx="647065" cy="618490"/>
          </a:xfrm>
          <a:prstGeom prst="mathMultiply">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linds(horizontal)">
                                      <p:cBhvr>
                                        <p:cTn id="25" dur="500"/>
                                        <p:tgtEl>
                                          <p:spTgt spid="2"/>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linds(horizontal)">
                                      <p:cBhvr>
                                        <p:cTn id="30" dur="500"/>
                                        <p:tgtEl>
                                          <p:spTgt spid="3"/>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2" grpId="0"/>
      <p:bldP spid="3" grpId="0"/>
      <p:bldP spid="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476750" y="829945"/>
            <a:ext cx="2019300" cy="1198880"/>
          </a:xfrm>
          <a:prstGeom prst="rect">
            <a:avLst/>
          </a:prstGeom>
          <a:noFill/>
        </p:spPr>
        <p:txBody>
          <a:bodyPr wrap="none" rtlCol="0" anchor="t">
            <a:spAutoFit/>
            <a:scene3d>
              <a:camera prst="orthographicFront"/>
              <a:lightRig rig="threePt" dir="t"/>
            </a:scene3d>
          </a:bodyPr>
          <a:lstStyle/>
          <a:p>
            <a:r>
              <a:rPr lang="zh-CN" altLang="en-US" sz="7200" b="1">
                <a:ln w="22225">
                  <a:solidFill>
                    <a:schemeClr val="accent2"/>
                  </a:solidFill>
                  <a:prstDash val="solid"/>
                </a:ln>
                <a:solidFill>
                  <a:schemeClr val="accent2">
                    <a:lumMod val="40000"/>
                    <a:lumOff val="60000"/>
                  </a:schemeClr>
                </a:solidFill>
                <a:effectLst/>
                <a:sym typeface="+mn-ea"/>
              </a:rPr>
              <a:t>动宾</a:t>
            </a:r>
          </a:p>
        </p:txBody>
      </p:sp>
      <p:sp>
        <p:nvSpPr>
          <p:cNvPr id="5" name="文本框 4"/>
          <p:cNvSpPr txBox="1"/>
          <p:nvPr/>
        </p:nvSpPr>
        <p:spPr>
          <a:xfrm>
            <a:off x="1286510" y="2419985"/>
            <a:ext cx="3627755" cy="922020"/>
          </a:xfrm>
          <a:prstGeom prst="rect">
            <a:avLst/>
          </a:prstGeom>
          <a:noFill/>
        </p:spPr>
        <p:txBody>
          <a:bodyPr wrap="none" rtlCol="0" anchor="t">
            <a:spAutoFit/>
            <a:scene3d>
              <a:camera prst="orthographicFront"/>
              <a:lightRig rig="threePt" dir="t"/>
            </a:scene3d>
          </a:bodyPr>
          <a:lstStyle/>
          <a:p>
            <a:r>
              <a:rPr lang="zh-CN" altLang="en-US" sz="5400" b="1">
                <a:solidFill>
                  <a:schemeClr val="tx1"/>
                </a:solidFill>
                <a:effectLst>
                  <a:outerShdw blurRad="38100" dist="19050" dir="2700000" algn="tl" rotWithShape="0">
                    <a:schemeClr val="dk1">
                      <a:alpha val="40000"/>
                    </a:schemeClr>
                  </a:outerShdw>
                </a:effectLst>
                <a:sym typeface="+mn-ea"/>
              </a:rPr>
              <a:t>动词</a:t>
            </a:r>
            <a:r>
              <a:rPr lang="zh-CN" altLang="en-US" sz="54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lang="zh-CN" altLang="en-US" sz="5400" b="1">
                <a:solidFill>
                  <a:schemeClr val="tx1"/>
                </a:solidFill>
                <a:effectLst>
                  <a:outerShdw blurRad="38100" dist="19050" dir="2700000" algn="tl" rotWithShape="0">
                    <a:schemeClr val="dk1">
                      <a:alpha val="40000"/>
                    </a:schemeClr>
                  </a:outerShdw>
                </a:effectLst>
                <a:sym typeface="+mn-ea"/>
              </a:rPr>
              <a:t>宾语</a:t>
            </a:r>
          </a:p>
        </p:txBody>
      </p:sp>
      <p:sp>
        <p:nvSpPr>
          <p:cNvPr id="6" name="文本框 5"/>
          <p:cNvSpPr txBox="1"/>
          <p:nvPr/>
        </p:nvSpPr>
        <p:spPr>
          <a:xfrm>
            <a:off x="2049145" y="3787775"/>
            <a:ext cx="2224405" cy="583565"/>
          </a:xfrm>
          <a:prstGeom prst="rect">
            <a:avLst/>
          </a:prstGeom>
          <a:noFill/>
        </p:spPr>
        <p:txBody>
          <a:bodyPr wrap="none" rtlCol="0" anchor="t">
            <a:spAutoFit/>
          </a:bodyPr>
          <a:lstStyle/>
          <a:p>
            <a:r>
              <a:rPr lang="zh-CN" altLang="en-US" sz="3200" b="1">
                <a:sym typeface="+mn-ea"/>
              </a:rPr>
              <a:t>变成欢乐场</a:t>
            </a:r>
          </a:p>
        </p:txBody>
      </p:sp>
      <p:sp>
        <p:nvSpPr>
          <p:cNvPr id="7" name="文本框 6"/>
          <p:cNvSpPr txBox="1"/>
          <p:nvPr/>
        </p:nvSpPr>
        <p:spPr>
          <a:xfrm>
            <a:off x="1564005" y="4725670"/>
            <a:ext cx="3649980" cy="583565"/>
          </a:xfrm>
          <a:prstGeom prst="rect">
            <a:avLst/>
          </a:prstGeom>
          <a:noFill/>
        </p:spPr>
        <p:txBody>
          <a:bodyPr wrap="square" rtlCol="0">
            <a:spAutoFit/>
          </a:bodyPr>
          <a:lstStyle/>
          <a:p>
            <a:r>
              <a:rPr lang="zh-CN" altLang="en-US" sz="3200" b="1"/>
              <a:t>感染新型冠状病毒</a:t>
            </a:r>
          </a:p>
        </p:txBody>
      </p:sp>
      <p:sp>
        <p:nvSpPr>
          <p:cNvPr id="8" name="文本框 7"/>
          <p:cNvSpPr txBox="1"/>
          <p:nvPr/>
        </p:nvSpPr>
        <p:spPr>
          <a:xfrm>
            <a:off x="5636260" y="2419985"/>
            <a:ext cx="5694680" cy="922020"/>
          </a:xfrm>
          <a:prstGeom prst="rect">
            <a:avLst/>
          </a:prstGeom>
          <a:noFill/>
        </p:spPr>
        <p:txBody>
          <a:bodyPr wrap="none" rtlCol="0" anchor="t">
            <a:spAutoFit/>
            <a:scene3d>
              <a:camera prst="orthographicFront"/>
              <a:lightRig rig="threePt" dir="t"/>
            </a:scene3d>
          </a:bodyPr>
          <a:lstStyle/>
          <a:p>
            <a:r>
              <a:rPr lang="zh-CN" altLang="en-US" sz="5400" b="1">
                <a:solidFill>
                  <a:schemeClr val="tx1"/>
                </a:solidFill>
                <a:effectLst>
                  <a:outerShdw blurRad="38100" dist="19050" dir="2700000" algn="tl" rotWithShape="0">
                    <a:schemeClr val="dk1">
                      <a:alpha val="40000"/>
                    </a:schemeClr>
                  </a:outerShdw>
                </a:effectLst>
                <a:sym typeface="+mn-ea"/>
              </a:rPr>
              <a:t>动词</a:t>
            </a:r>
            <a:r>
              <a:rPr lang="zh-CN" altLang="en-US" sz="54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＋名词、代词</a:t>
            </a:r>
            <a:endParaRPr lang="zh-CN" altLang="en-US" sz="5400" b="1">
              <a:solidFill>
                <a:schemeClr val="tx1"/>
              </a:solidFill>
              <a:effectLst>
                <a:outerShdw blurRad="38100" dist="19050" dir="2700000" algn="tl" rotWithShape="0">
                  <a:schemeClr val="dk1">
                    <a:alpha val="40000"/>
                  </a:schemeClr>
                </a:outerShdw>
              </a:effectLst>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5681980" y="2517775"/>
            <a:ext cx="4921885" cy="1014730"/>
          </a:xfrm>
          <a:prstGeom prst="rect">
            <a:avLst/>
          </a:prstGeom>
          <a:noFill/>
        </p:spPr>
        <p:txBody>
          <a:bodyPr wrap="square" rtlCol="0">
            <a:spAutoFit/>
            <a:scene3d>
              <a:camera prst="orthographicFront"/>
              <a:lightRig rig="threePt" dir="t"/>
            </a:scene3d>
          </a:bodyPr>
          <a:lstStyle/>
          <a:p>
            <a:r>
              <a:rPr lang="zh-CN" altLang="en-US" sz="6000" b="1">
                <a:solidFill>
                  <a:schemeClr val="tx1"/>
                </a:solidFill>
                <a:effectLst>
                  <a:outerShdw blurRad="38100" dist="19050" dir="2700000" algn="tl" rotWithShape="0">
                    <a:schemeClr val="dk1">
                      <a:alpha val="40000"/>
                    </a:schemeClr>
                  </a:outerShdw>
                </a:effectLst>
              </a:rPr>
              <a:t>定 名 状 动 宾</a:t>
            </a:r>
          </a:p>
        </p:txBody>
      </p:sp>
      <p:sp>
        <p:nvSpPr>
          <p:cNvPr id="2" name="文本框 1"/>
          <p:cNvSpPr txBox="1"/>
          <p:nvPr/>
        </p:nvSpPr>
        <p:spPr>
          <a:xfrm>
            <a:off x="788670" y="3850640"/>
            <a:ext cx="11009630" cy="645160"/>
          </a:xfrm>
          <a:prstGeom prst="rect">
            <a:avLst/>
          </a:prstGeom>
          <a:noFill/>
        </p:spPr>
        <p:txBody>
          <a:bodyPr wrap="square" rtlCol="0">
            <a:spAutoFit/>
          </a:bodyPr>
          <a:lstStyle/>
          <a:p>
            <a:r>
              <a:rPr lang="zh-CN" altLang="en-US" sz="3600"/>
              <a:t>在下课铃声响起后，美丽的英泰校园很快变成欢乐场。</a:t>
            </a:r>
          </a:p>
        </p:txBody>
      </p:sp>
      <p:sp>
        <p:nvSpPr>
          <p:cNvPr id="3" name="文本框 2"/>
          <p:cNvSpPr txBox="1"/>
          <p:nvPr/>
        </p:nvSpPr>
        <p:spPr>
          <a:xfrm>
            <a:off x="1871980" y="2597150"/>
            <a:ext cx="3381375" cy="922020"/>
          </a:xfrm>
          <a:prstGeom prst="rect">
            <a:avLst/>
          </a:prstGeom>
          <a:noFill/>
        </p:spPr>
        <p:txBody>
          <a:bodyPr wrap="square" rtlCol="0">
            <a:spAutoFit/>
            <a:scene3d>
              <a:camera prst="orthographicFront"/>
              <a:lightRig rig="threePt" dir="t"/>
            </a:scene3d>
          </a:bodyPr>
          <a:lstStyle/>
          <a:p>
            <a:r>
              <a:rPr lang="zh-CN" altLang="en-US" sz="5400" b="1">
                <a:solidFill>
                  <a:schemeClr val="tx1"/>
                </a:solidFill>
                <a:effectLst>
                  <a:outerShdw blurRad="38100" dist="19050" dir="2700000" algn="tl" rotWithShape="0">
                    <a:schemeClr val="dk1">
                      <a:alpha val="40000"/>
                    </a:schemeClr>
                  </a:outerShdw>
                </a:effectLst>
              </a:rPr>
              <a:t>介词结构，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15365" y="3195320"/>
            <a:ext cx="10226040" cy="1198880"/>
          </a:xfrm>
          <a:prstGeom prst="rect">
            <a:avLst/>
          </a:prstGeom>
          <a:noFill/>
        </p:spPr>
        <p:txBody>
          <a:bodyPr wrap="square" rtlCol="0">
            <a:spAutoFit/>
          </a:bodyPr>
          <a:lstStyle/>
          <a:p>
            <a:r>
              <a:rPr lang="zh-CN" altLang="en-US" sz="3600" b="1"/>
              <a:t>在新型冠状病毒肆虐之时，英泰师生继续坚持教学活动。</a:t>
            </a:r>
          </a:p>
        </p:txBody>
      </p:sp>
      <p:sp>
        <p:nvSpPr>
          <p:cNvPr id="3" name="文本框 2"/>
          <p:cNvSpPr txBox="1"/>
          <p:nvPr/>
        </p:nvSpPr>
        <p:spPr>
          <a:xfrm>
            <a:off x="1173480" y="1397000"/>
            <a:ext cx="8590280" cy="922020"/>
          </a:xfrm>
          <a:prstGeom prst="rect">
            <a:avLst/>
          </a:prstGeom>
          <a:noFill/>
        </p:spPr>
        <p:txBody>
          <a:bodyPr wrap="square" rtlCol="0">
            <a:spAutoFit/>
            <a:scene3d>
              <a:camera prst="orthographicFront"/>
              <a:lightRig rig="threePt" dir="t"/>
            </a:scene3d>
          </a:bodyPr>
          <a:lstStyle/>
          <a:p>
            <a:r>
              <a:rPr lang="zh-CN" altLang="en-US" sz="5400" b="1">
                <a:solidFill>
                  <a:srgbClr val="FF0000"/>
                </a:solidFill>
                <a:effectLst>
                  <a:outerShdw blurRad="38100" dist="19050" dir="2700000" algn="tl" rotWithShape="0">
                    <a:schemeClr val="dk1">
                      <a:alpha val="40000"/>
                    </a:schemeClr>
                  </a:outerShdw>
                </a:effectLst>
                <a:latin typeface="微软雅黑" panose="020b0503020204020204" charset="-122"/>
                <a:ea typeface="微软雅黑"/>
                <a:cs typeface="微软雅黑" panose="020b0503020204020204" charset="-122"/>
              </a:rPr>
              <a:t>介 词 结 构，</a:t>
            </a:r>
            <a:r>
              <a:rPr lang="zh-CN" altLang="en-US" sz="5400" b="1">
                <a:solidFill>
                  <a:srgbClr val="FF0000"/>
                </a:solidFill>
                <a:effectLst>
                  <a:outerShdw blurRad="38100" dist="19050" dir="2700000" algn="tl" rotWithShape="0">
                    <a:schemeClr val="dk1">
                      <a:alpha val="40000"/>
                    </a:schemeClr>
                  </a:outerShdw>
                </a:effectLst>
                <a:latin typeface="微软雅黑" panose="020b0503020204020204" charset="-122"/>
                <a:ea typeface="微软雅黑"/>
                <a:cs typeface="微软雅黑" panose="020b0503020204020204" charset="-122"/>
                <a:sym typeface="+mn-ea"/>
              </a:rPr>
              <a:t>定 名 状 动 宾。</a:t>
            </a:r>
          </a:p>
        </p:txBody>
      </p:sp>
      <p:sp>
        <p:nvSpPr>
          <p:cNvPr id="7" name="文本框 6"/>
          <p:cNvSpPr txBox="1"/>
          <p:nvPr/>
        </p:nvSpPr>
        <p:spPr>
          <a:xfrm>
            <a:off x="1015365" y="4628515"/>
            <a:ext cx="9879330" cy="1198880"/>
          </a:xfrm>
          <a:prstGeom prst="rect">
            <a:avLst/>
          </a:prstGeom>
          <a:noFill/>
        </p:spPr>
        <p:txBody>
          <a:bodyPr wrap="square" rtlCol="0">
            <a:spAutoFit/>
          </a:bodyPr>
          <a:lstStyle/>
          <a:p>
            <a:r>
              <a:rPr lang="zh-CN" altLang="en-US" sz="3600" b="1">
                <a:latin typeface="+mn-ea"/>
                <a:cs typeface="+mn-ea"/>
              </a:rPr>
              <a:t>通过</a:t>
            </a:r>
            <a:r>
              <a:rPr lang="en-US" altLang="zh-CN" sz="3600" b="1">
                <a:latin typeface="+mn-ea"/>
                <a:cs typeface="+mn-ea"/>
              </a:rPr>
              <a:t>classin</a:t>
            </a:r>
            <a:r>
              <a:rPr lang="zh-CN" altLang="en-US" sz="3600" b="1">
                <a:latin typeface="+mn-ea"/>
                <a:cs typeface="+mn-ea"/>
              </a:rPr>
              <a:t>直播平台，努力的我们一起向</a:t>
            </a:r>
            <a:r>
              <a:rPr lang="en-US" altLang="zh-CN" sz="3600" b="1">
                <a:latin typeface="+mn-ea"/>
                <a:cs typeface="+mn-ea"/>
              </a:rPr>
              <a:t>2023</a:t>
            </a:r>
            <a:r>
              <a:rPr lang="zh-CN" altLang="en-US" sz="3600" b="1">
                <a:latin typeface="+mn-ea"/>
                <a:cs typeface="+mn-ea"/>
              </a:rPr>
              <a:t>中考发起冲击。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62.xml><?xml version="1.0" encoding="utf-8"?>
<p:tagLst xmlns:p="http://schemas.openxmlformats.org/presentationml/2006/main">
  <p:tag name="KSO_WM_BEAUTIFY_FLAG" val="#wm#"/>
  <p:tag name="KSO_WM_TEMPLATE_CATEGORY" val="custom"/>
  <p:tag name="KSO_WM_TEMPLATE_INDEX" val="20187308"/>
</p:tagLst>
</file>

<file path=ppt/tags/tag63.xml><?xml version="1.0" encoding="utf-8"?>
<p:tagLst xmlns:p="http://schemas.openxmlformats.org/presentationml/2006/main">
  <p:tag name="KSO_WM_BEAUTIFY_FLAG" val="#wm#"/>
  <p:tag name="KSO_WM_TEMPLATE_CATEGORY" val="custom"/>
  <p:tag name="KSO_WM_TEMPLATE_INDEX" val="20187308"/>
</p:tagLst>
</file>

<file path=ppt/tags/tag64.xml><?xml version="1.0" encoding="utf-8"?>
<p:tagLst xmlns:p="http://schemas.openxmlformats.org/presentationml/2006/main">
  <p:tag name="KSO_WM_BEAUTIFY_FLAG" val="#wm#"/>
  <p:tag name="KSO_WM_TEMPLATE_CATEGORY" val="custom"/>
  <p:tag name="KSO_WM_TEMPLATE_INDEX" val="20187308"/>
</p:tagLst>
</file>

<file path=ppt/tags/tag65.xml><?xml version="1.0" encoding="utf-8"?>
<p:tagLst xmlns:p="http://schemas.openxmlformats.org/presentationml/2006/main">
  <p:tag name="KSO_WM_BEAUTIFY_FLAG" val="#wm#"/>
  <p:tag name="KSO_WM_TEMPLATE_CATEGORY" val="custom"/>
  <p:tag name="KSO_WM_TEMPLATE_INDEX" val="20187308"/>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KSO_WM_BEAUTIFY_FLAG" val="#wm#"/>
  <p:tag name="KSO_WM_TEMPLATE_CATEGORY" val="custom"/>
  <p:tag name="KSO_WM_TEMPLATE_INDEX" val="20187308"/>
</p:tagLst>
</file>

<file path=ppt/tags/tag68.xml><?xml version="1.0" encoding="utf-8"?>
<p:tagLst xmlns:p="http://schemas.openxmlformats.org/presentationml/2006/main">
  <p:tag name="AS_OS" val="Unix 3.10 unknown"/>
  <p:tag name="AS_RELEASE_DATE" val="2020.11.30"/>
  <p:tag name="AS_TITLE" val="Aspose.Slides for Java"/>
  <p:tag name="AS_VERSION" val="20.11"/>
  <p:tag name="COMMONDATA" val="eyJoZGlkIjoiN2YzNjBkOTgyNWQ1YTMxYzM3MzMwNWFiODNmOWIzYWMifQ=="/>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293</Paragraphs>
  <Slides>57</Slides>
  <Notes>0</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57</vt:i4>
      </vt:variant>
    </vt:vector>
  </HeadingPairs>
  <TitlesOfParts>
    <vt:vector baseType="lpstr" size="71">
      <vt:lpstr>Arial</vt:lpstr>
      <vt:lpstr>微软雅黑</vt:lpstr>
      <vt:lpstr>Calibri</vt:lpstr>
      <vt:lpstr>等线 Light</vt:lpstr>
      <vt:lpstr>等线</vt:lpstr>
      <vt:lpstr>Calibri Light</vt:lpstr>
      <vt:lpstr>华文行楷</vt:lpstr>
      <vt:lpstr>汉仪舒圆黑简体</vt:lpstr>
      <vt:lpstr>华文黑体</vt:lpstr>
      <vt:lpstr>宋体</vt:lpstr>
      <vt:lpstr>Times New Roman</vt:lpstr>
      <vt:lpstr>叶根友毛笔行书2.0版</vt:lpstr>
      <vt:lpstr>Microsoft Himalaya</vt:lpstr>
      <vt:lpstr>1_Office 主题​​</vt:lpstr>
      <vt:lpstr>2022年中考复习：病句辨析</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2022-06-17T20:16:42.657</cp:lastPrinted>
  <dcterms:created xsi:type="dcterms:W3CDTF">2022-06-17T20:16:42Z</dcterms:created>
  <dcterms:modified xsi:type="dcterms:W3CDTF">2022-06-17T12:16:43Z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