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Lst>
  <p:sldSz cx="9144000" cy="6858000" type="screen4x3"/>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63.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action="ppaction://noaction"/>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action="ppaction://noaction"/>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8.xml" TargetMode="Internal" /><Relationship Id="rId6"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8.xml" TargetMode="Internal" /><Relationship Id="rId6" Type="http://schemas.openxmlformats.org/officeDocument/2006/relationships/image" Target="../media/image1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8.xml" TargetMode="Internal" /><Relationship Id="rId6" Type="http://schemas.openxmlformats.org/officeDocument/2006/relationships/image" Target="../media/image11.png" /><Relationship Id="rId7" Type="http://schemas.openxmlformats.org/officeDocument/2006/relationships/image" Target="../media/image1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image" Target="../media/image1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image" Target="../media/image1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image" Target="../media/image1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image" Target="../media/image1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 Id="rId7" Type="http://schemas.openxmlformats.org/officeDocument/2006/relationships/package" Target="../embeddings/Document6.docx" TargetMode="Internal" /><Relationship Id="rId8" Type="http://schemas.openxmlformats.org/officeDocument/2006/relationships/image" Target="../media/image17.emf" /><Relationship Id="rId9" Type="http://schemas.openxmlformats.org/officeDocument/2006/relationships/vmlDrawing" Target="../drawings/vmlDrawing5.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image" Target="../media/image2.jpeg" /><Relationship Id="rId6" Type="http://schemas.openxmlformats.org/officeDocument/2006/relationships/slide" Target="slide8.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9.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 Id="rId6" Type="http://schemas.openxmlformats.org/officeDocument/2006/relationships/image" Target="../media/image18.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 Id="rId6" Type="http://schemas.openxmlformats.org/officeDocument/2006/relationships/package" Target="../embeddings/Document7.docx" TargetMode="Internal" /><Relationship Id="rId7" Type="http://schemas.openxmlformats.org/officeDocument/2006/relationships/image" Target="../media/image19.emf" /><Relationship Id="rId8" Type="http://schemas.openxmlformats.org/officeDocument/2006/relationships/vmlDrawing" Target="../drawings/vmlDrawing6.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8.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33.xml" TargetMode="Internal" /><Relationship Id="rId3" Type="http://schemas.openxmlformats.org/officeDocument/2006/relationships/slide" Target="slide34.xml" TargetMode="Internal" /><Relationship Id="rId4" Type="http://schemas.openxmlformats.org/officeDocument/2006/relationships/slide" Target="slide35.xml" TargetMode="Internal" /><Relationship Id="rId5" Type="http://schemas.openxmlformats.org/officeDocument/2006/relationships/slide" Target="slide37.xml" TargetMode="Internal" /><Relationship Id="rId6" Type="http://schemas.openxmlformats.org/officeDocument/2006/relationships/image" Target="../media/image2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vmlDrawing" Target="../drawings/vmlDrawing1.v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package" Target="../embeddings/Document1.docx" TargetMode="Internal" /><Relationship Id="rId6" Type="http://schemas.openxmlformats.org/officeDocument/2006/relationships/image" Target="../media/image3.emf" /><Relationship Id="rId7" Type="http://schemas.openxmlformats.org/officeDocument/2006/relationships/package" Target="../embeddings/Document2.docx" TargetMode="Internal" /><Relationship Id="rId8" Type="http://schemas.openxmlformats.org/officeDocument/2006/relationships/image" Target="../media/image4.emf" /><Relationship Id="rId9" Type="http://schemas.openxmlformats.org/officeDocument/2006/relationships/slide" Target="slide8.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package" Target="../embeddings/Document3.docx" TargetMode="Internal" /><Relationship Id="rId6" Type="http://schemas.openxmlformats.org/officeDocument/2006/relationships/image" Target="../media/image5.emf" /><Relationship Id="rId7" Type="http://schemas.openxmlformats.org/officeDocument/2006/relationships/slide" Target="slide8.xml" TargetMode="Internal" /><Relationship Id="rId8" Type="http://schemas.openxmlformats.org/officeDocument/2006/relationships/vmlDrawing" Target="../drawings/vmlDrawing2.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package" Target="../embeddings/Document4.docx" TargetMode="Internal" /><Relationship Id="rId6" Type="http://schemas.openxmlformats.org/officeDocument/2006/relationships/image" Target="../media/image6.emf" /><Relationship Id="rId7" Type="http://schemas.openxmlformats.org/officeDocument/2006/relationships/slide" Target="slide8.xml" TargetMode="Internal" /><Relationship Id="rId8" Type="http://schemas.openxmlformats.org/officeDocument/2006/relationships/vmlDrawing" Target="../drawings/vmlDrawing3.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package" Target="../embeddings/Document5.docx" TargetMode="Internal" /><Relationship Id="rId6" Type="http://schemas.openxmlformats.org/officeDocument/2006/relationships/image" Target="../media/image7.emf" /><Relationship Id="rId7" Type="http://schemas.openxmlformats.org/officeDocument/2006/relationships/slide" Target="slide8.xml" TargetMode="Internal" /><Relationship Id="rId8" Type="http://schemas.openxmlformats.org/officeDocument/2006/relationships/vmlDrawing" Target="../drawings/vmlDrawing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8.xml" TargetMode="Internal" /><Relationship Id="rId6"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normAutofit fontScale="90000"/>
          </a:bodyPr>
          <a:lstStyle/>
          <a:p>
            <a:r>
              <a:rPr lang="zh-CN" altLang="en-US"/>
              <a:t>大学之道  </a:t>
            </a:r>
            <a:br>
              <a:rPr lang="en-US" altLang="zh-CN" smtClean="0"/>
            </a:br>
            <a:r>
              <a:rPr lang="zh-CN" altLang="en-US" smtClean="0"/>
              <a:t> </a:t>
            </a:r>
            <a:r>
              <a:rPr lang="zh-CN" altLang="en-US"/>
              <a:t>*人皆有不忍人之心</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8273"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436371" y="1340768"/>
            <a:ext cx="8002265" cy="5161461"/>
          </a:xfrm>
          <a:prstGeom prst="rect">
            <a:avLst/>
          </a:prstGeom>
        </p:spPr>
      </p:pic>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8273"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323528" y="1268760"/>
            <a:ext cx="8040940" cy="5166283"/>
          </a:xfrm>
          <a:prstGeom prst="rect">
            <a:avLst/>
          </a:prstGeom>
        </p:spPr>
      </p:pic>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8273"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13414" y="1772816"/>
            <a:ext cx="8137337" cy="4233991"/>
            <a:chOff x="-108953" y="2719476"/>
            <a:chExt cx="9361905" cy="4871154"/>
          </a:xfrm>
        </p:grpSpPr>
        <p:pic>
          <p:nvPicPr>
            <p:cNvPr id="5" name="图片 4"/>
            <p:cNvPicPr>
              <a:picLocks noChangeAspect="1"/>
            </p:cNvPicPr>
            <p:nvPr/>
          </p:nvPicPr>
          <p:blipFill>
            <a:blip r:embed="rId6"/>
            <a:stretch>
              <a:fillRect/>
            </a:stretch>
          </p:blipFill>
          <p:spPr>
            <a:xfrm>
              <a:off x="-13714" y="2719476"/>
              <a:ext cx="9171428" cy="1419048"/>
            </a:xfrm>
            <a:prstGeom prst="rect">
              <a:avLst/>
            </a:prstGeom>
          </p:spPr>
        </p:pic>
        <p:pic>
          <p:nvPicPr>
            <p:cNvPr id="6" name="图片 5"/>
            <p:cNvPicPr>
              <a:picLocks noChangeAspect="1"/>
            </p:cNvPicPr>
            <p:nvPr/>
          </p:nvPicPr>
          <p:blipFill>
            <a:blip r:embed="rId7"/>
            <a:stretch>
              <a:fillRect/>
            </a:stretch>
          </p:blipFill>
          <p:spPr>
            <a:xfrm>
              <a:off x="-108953" y="3933487"/>
              <a:ext cx="9361905" cy="3657143"/>
            </a:xfrm>
            <a:prstGeom prst="rect">
              <a:avLst/>
            </a:prstGeom>
          </p:spPr>
        </p:pic>
      </p:grpSp>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5"/>
          <a:stretch>
            <a:fillRect/>
          </a:stretch>
        </p:blipFill>
        <p:spPr>
          <a:xfrm>
            <a:off x="467544" y="1340768"/>
            <a:ext cx="7821313" cy="4861897"/>
          </a:xfrm>
          <a:prstGeom prst="rect">
            <a:avLst/>
          </a:prstGeom>
        </p:spPr>
      </p:pic>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434915" y="1340768"/>
            <a:ext cx="7663011" cy="5098020"/>
          </a:xfrm>
          <a:prstGeom prst="rect">
            <a:avLst/>
          </a:prstGeom>
        </p:spPr>
      </p:pic>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467544" y="1340768"/>
            <a:ext cx="7744543" cy="5117362"/>
          </a:xfrm>
          <a:prstGeom prst="rect">
            <a:avLst/>
          </a:prstGeom>
        </p:spPr>
      </p:pic>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438750" y="1556792"/>
            <a:ext cx="7893321" cy="4217429"/>
          </a:xfrm>
          <a:prstGeom prst="rect">
            <a:avLst/>
          </a:prstGeom>
        </p:spPr>
      </p:pic>
    </p:spTree>
  </p:cSld>
  <p:clrMapOvr>
    <a:masterClrMapping/>
  </p:clrMapOvr>
  <p:transition spd="slow">
    <p:cut thruBlk="1"/>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文脉图解</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nvGraphicFramePr>
        <p:xfrm>
          <a:off x="-1332656" y="1484784"/>
          <a:ext cx="9834880" cy="4213208"/>
        </p:xfrm>
        <a:graphic>
          <a:graphicData uri="http://schemas.openxmlformats.org/presentationml/2006/ole">
            <mc:AlternateContent>
              <mc:Choice xmlns:v="urn:schemas-microsoft-com:vml" Requires="v">
                <p:oleObj spid="_x0000_s1043" name="文档" r:id="rId7" imgW="3841750" imgH="1645920" progId="Word.Document.12">
                  <p:embed/>
                </p:oleObj>
              </mc:Choice>
              <mc:Fallback>
                <p:oleObj name="文档" r:id="rId7" imgW="3841750" imgH="1645920" progId="Word.Document.12">
                  <p:embed/>
                  <p:pic>
                    <p:nvPicPr>
                      <p:cNvPr id="0" name="OLE substitute image"/>
                      <p:cNvPicPr/>
                      <p:nvPr/>
                    </p:nvPicPr>
                    <p:blipFill>
                      <a:blip r:embed="rId8"/>
                      <a:stretch>
                        <a:fillRect/>
                      </a:stretch>
                    </p:blipFill>
                    <p:spPr>
                      <a:xfrm>
                        <a:off x="-1332656" y="1484784"/>
                        <a:ext cx="9834880" cy="4213208"/>
                      </a:xfrm>
                      <a:prstGeom prst="rect">
                        <a:avLst/>
                      </a:prstGeom>
                    </p:spPr>
                  </p:pic>
                </p:oleObj>
              </mc:Fallback>
            </mc:AlternateContent>
          </a:graphicData>
        </a:graphic>
      </p:graphicFrame>
    </p:spTree>
  </p:cSld>
  <p:clrMapOvr>
    <a:masterClrMapping/>
  </p:clrMapOvr>
  <p:transition spd="slow">
    <p:cut thruBlk="1"/>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《大学之道》强调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修身为本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提纲挈领地论说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就等于抓住了一把打开儒学大门的钥匙。循着这进修阶梯一步一个脚印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我们就会逐渐领略儒学经典的奥义。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《人皆有不忍人之心》以人突然看见小孩子将要掉入井里时的反应为依据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人皆有不忍人之心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由此提出人有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对为人处世、治理天下的重要性。一个人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只有不断地培养、扩充这些善端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才能不断地提高完善自己。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05471"/>
            <a:ext cx="8128000" cy="415036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你是如何理解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相对而言的。按照朱熹的说法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古人八岁入小学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洒扫应对进退、礼乐射御书数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等基础的社会生活知识与礼仪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十五岁入大学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学习伦理、政治、哲学等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穷理正心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修己治人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的学问。很明显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阶段的任务是不同的。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学习的内容更多是立足社会所需要的生存和生活技能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而大学则在于道德的提升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不仅指自我提升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也包括影响别人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对社会起到推进和示范作用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使整个社会都能达到一种完美的道德之境。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971600" y="162880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075759"/>
            <a:ext cx="8128000" cy="1308735"/>
          </a:xfrm>
          <a:prstGeom prst="rect">
            <a:avLst/>
          </a:prstGeom>
        </p:spPr>
        <p:txBody>
          <a:bodyPr>
            <a:spAutoFit/>
          </a:bodyPr>
          <a:lstStyle/>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了解《礼记》《孟子》的相关知识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理解重点文言知识。</a:t>
            </a:r>
            <a:endParaRPr lang="zh-CN" altLang="zh-CN" sz="2200">
              <a:solidFill>
                <a:srgbClr val="000000"/>
              </a:solidFill>
              <a:latin typeface="NEU-BZ-S92"/>
              <a:ea typeface="方正书宋_GBK" panose="03000509000000000000" pitchFamily="65" charset="-122"/>
              <a:cs typeface="Times New Roman"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深入理解《大学之道》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smtClean="0">
                <a:solidFill>
                  <a:srgbClr val="000000"/>
                </a:solidFill>
                <a:latin typeface="Times New Roman" panose="02020603050405020304" pitchFamily="18" charset="0"/>
              </a:rPr>
              <a:t>      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理解孟子的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加强自身道德修养。</a:t>
            </a:r>
            <a:endParaRPr lang="zh-CN" altLang="en-US" sz="2200"/>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0808"/>
            <a:ext cx="8128000" cy="455612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你是如何理解的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就是穷理、正心、修身、治人的根本原则。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《大学之道》中提纲挈领地论说了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的具体内容是什么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格物、致知、诚意、正心、修身、齐家、治国、平天下。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孟子强调人性本善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具体表现在哪些方面呢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具体表现在四个方面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羞恶之心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辞让之心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智之端也。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wipe(down)">
                                      <p:cBhvr>
                                        <p:cTn id="1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13599"/>
            <a:ext cx="8128000" cy="2120900"/>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不狠心对待别人的心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恻隐、羞恶、辞让、是非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是人人都具有的本性。扩充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才能修养自身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福泽社会。在现实生活中迷路的人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恢复其善良的本性。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72816"/>
            <a:ext cx="8128000" cy="415036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请结合现实谈谈你对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孔子列举了三条纲领。这三条纲领不是并列的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而是一个逐渐推进的关系。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纲领的第一条是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中的第一个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是彰明的意思。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是指美好的德行。孟子是主张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认为人天生就有美好的德行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只是因为被欲望所遮蔽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所以才会晦暗不明。既然如此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我们就要去掉那些蒙蔽在我们心灵上的东西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让自己光明美好的品德彰显出来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down)">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0467"/>
            <a:ext cx="8128000" cy="252666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纲领的第二条是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就是亲近爱抚民众。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纲领的第三条是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。它的意思是达到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以现代人的视角来审视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为宗旨的儒家教育理念是有其特别之处的。它最终的目的是培养一个道德完善并对社会道德建设有高度热诚与责任感的君子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而不仅仅是一个掌握生存技能的劳动者。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28800"/>
            <a:ext cx="8128000" cy="455612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荀子认为人性本恶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所以人要注重后天学习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才能逐渐趋于善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而孟子认为人性本善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那么还要不要后天的学习呢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请结合《人皆有不忍人之心》的具体内容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谈谈这个问题。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要。人有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人人都有仁义礼智的萌芽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需要后天不断地培养呵护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这些萌芽才有可能长成参天大树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我们才能成为一个仁者。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是人所固有的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性本善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知皆扩而充之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你认为这两种说法是否矛盾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不矛盾。因为在孟子看来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即使人的本性是善的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但人们的社会活动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会使私欲膨胀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会导致善的本性逐渐泯灭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所以必须在后天的教育中指导人们自觉地扩大充实自己的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28800"/>
            <a:ext cx="8128000" cy="4556125"/>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请结合《人皆有不忍人之心》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简要分析《孟子》散文的语言特点。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《人皆有不忍人之心》表现了《孟子》散文气势充沛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感情强烈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喜欢使用譬喻和排比等修辞手法的特点。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语言气势雄健。李泽厚说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孟文以相当整齐的排比句法为形式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极力增强它在逻辑推理中的情感色彩和情感力量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从而使其说理具有一种不可阻挡的气势。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羞恶之心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辞让之心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以上四个句子结构相同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字数相等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不仅气势上得到了提升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且其所要表达的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也清晰明了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使人印象深刻。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down)">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8000"/>
            <a:ext cx="8128000" cy="2526665"/>
          </a:xfrm>
          <a:prstGeom prst="rect">
            <a:avLst/>
          </a:prstGeom>
        </p:spPr>
        <p:txBody>
          <a:bodyPr>
            <a:spAutoFit/>
          </a:body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善譬巧喻。孟子的比喻浅近平易而生动有趣。他往往以生活常理就近设譬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精辟允当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从而引起读者的共鸣。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凡有四端于我者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知皆扩而充之矣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若火之始然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泉之始达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孟子用了比喻的手法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就像火开始燃烧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最终会形成燎原之势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就像泉水开始流出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最终将汇聚成大江大河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扩而充之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的意义深入浅出地进行了阐述。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0808"/>
            <a:ext cx="8128000" cy="171450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孟子提出了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具体表现在四个方面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羞恶之心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辞让之心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礼之端也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智之端也。那么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学完《人皆有不忍人之心》之后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你认可孟子的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认可。孟子的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肯定了独立人格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主张人格平等。孟子从人性本善出发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加上对仁义礼智扩而充之的补充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得出了这样一个结论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人皆可以为尧舜。这鼓舞了一大批的仁人志士去不断加强自身的道德修养。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在亲民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在止于至善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修身是核心。在孟子看来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人人皆有善心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然而关键在于保持住它。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居仁由义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大人之事备矣。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孟子认为这些修养其实就是仁德、道义。只有具备了仁义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备于我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塑造出一个重视自身修养、有责任心、心怀天下的大丈夫形象。作为封建社会的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劳心者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他们以天下为己任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居仁由义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涵养自身又能保持思想独立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从而实现了其道德价值和政治价值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真正做到了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朝闻道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夕死可矣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不认可。人性本无善恶之分。孔子认为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性相近也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习相远也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也就是说人类的本性是相似的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差别在于后天的习染。</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性犹湍水也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决诸东方则东流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决诸西方则西流。人性之无分于善不善也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犹水之无分于东西也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也就是说人性本无善恶之分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生即是性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性即是生。事实也是如此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每个人生下来都是不同的个体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不论其本性是善是恶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都受到后天的教化的影响。一个人如果接受了良好的教育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接触的都是讲究仁义礼智的仁人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看到的都是美好的事物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试问他要如何去行恶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如果一个人从小生活在很糟糕的环境中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周围都是一些鸡鸣狗盗之辈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他又如何知道善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人的本能和天性确实会影响一个人的善恶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但这种天性和本能并不起决定作用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更重要的是其成长过程中所习得的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这也正是教育的意义所在。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56792"/>
            <a:ext cx="8128000" cy="212090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约前</a:t>
            </a:r>
            <a:r>
              <a:rPr lang="en-US" altLang="zh-CN" sz="2200">
                <a:solidFill>
                  <a:srgbClr val="000000"/>
                </a:solidFill>
                <a:latin typeface="Times New Roman" panose="02020603050405020304" pitchFamily="18" charset="0"/>
                <a:cs typeface="Times New Roman" panose="02020603050405020304" pitchFamily="18" charset="0"/>
              </a:rPr>
              <a:t>372—</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289),</a:t>
            </a:r>
            <a:r>
              <a:rPr lang="zh-CN" altLang="zh-CN" sz="2200">
                <a:solidFill>
                  <a:srgbClr val="000000"/>
                </a:solidFill>
                <a:latin typeface="Times New Roman" panose="02020603050405020304" pitchFamily="18" charset="0"/>
                <a:cs typeface="Times New Roman" panose="02020603050405020304" pitchFamily="18" charset="0"/>
              </a:rPr>
              <a:t>名轲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邹国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今山东邹城东南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战国时期思想家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儒家学派代表人物之一。孟子继承并发扬了孔子的思想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成为仅次于孔子的一代儒家宗师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与孔子合称为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。孟子的文章说理畅达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气势充沛并长于论辩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逻辑严密。孟子在人性问题上提出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05.eps" descr="id:2147491079;FounderCES"/>
          <p:cNvPicPr/>
          <p:nvPr/>
        </p:nvPicPr>
        <p:blipFill>
          <a:blip r:embed="rId5"/>
          <a:stretch>
            <a:fillRect/>
          </a:stretch>
        </p:blipFill>
        <p:spPr>
          <a:xfrm>
            <a:off x="3393891" y="3660918"/>
            <a:ext cx="1737182" cy="2072338"/>
          </a:xfrm>
          <a:prstGeom prst="rect">
            <a:avLst/>
          </a:prstGeom>
        </p:spPr>
      </p:pic>
      <p:sp>
        <p:nvSpPr>
          <p:cNvPr id="8" name="矩形 7">
            <a:hlinkClick r:id="rId6"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84784"/>
            <a:ext cx="8128000" cy="4150360"/>
          </a:xfrm>
          <a:prstGeom prst="rect">
            <a:avLst/>
          </a:prstGeom>
        </p:spPr>
        <p:txBody>
          <a:bodyPr>
            <a:spAutoFit/>
          </a:bodyPr>
          <a:lstStyle/>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比喻论证法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孟子在《人皆有不忍人之心》一文中善于运用比喻说理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若火之始然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泉之始达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采用喻证法将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扩而充之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的意义深入浅出地进行了阐述。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喻证法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也叫比喻论证法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是议论文中用人们熟知的事物来作比喻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来证明文章观点的一种论证方法。使用比喻论证法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可以使文章深入浅出、生动形象地证明观点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使观点更为清晰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让读者更易理解。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就近取譬。</a:t>
            </a:r>
            <a:r>
              <a:rPr lang="zh-CN" altLang="zh-CN" sz="2200">
                <a:solidFill>
                  <a:srgbClr val="000000"/>
                </a:solidFill>
                <a:latin typeface="Times New Roman" panose="02020603050405020304" pitchFamily="18" charset="0"/>
                <a:cs typeface="Times New Roman" panose="02020603050405020304" pitchFamily="18" charset="0"/>
              </a:rPr>
              <a:t>要精选生活中人们熟悉的事物作为喻体。喻体如果不是读者常见熟知的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就达不到喻证的目的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268760"/>
            <a:ext cx="8128000" cy="536765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喻体不求形似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求神似。</a:t>
            </a:r>
            <a:r>
              <a:rPr lang="zh-CN" altLang="zh-CN" sz="2200">
                <a:solidFill>
                  <a:srgbClr val="000000"/>
                </a:solidFill>
                <a:latin typeface="Times New Roman" panose="02020603050405020304" pitchFamily="18" charset="0"/>
                <a:cs typeface="Times New Roman" panose="02020603050405020304" pitchFamily="18" charset="0"/>
              </a:rPr>
              <a:t>作为喻证的喻体与作为比喻的喻体不同。比喻的喻体是为了强调特征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侧重形似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以形比形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而喻证的喻体是为了阐发观点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力求神似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以义取形。一定要对自己所要论证的对象和用来设喻的事物之间的对应关系进行细致入微的体味与揣摩。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精剖喻体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丝丝入扣。</a:t>
            </a:r>
            <a:r>
              <a:rPr lang="zh-CN" altLang="zh-CN" sz="2200">
                <a:solidFill>
                  <a:srgbClr val="000000"/>
                </a:solidFill>
                <a:latin typeface="Times New Roman" panose="02020603050405020304" pitchFamily="18" charset="0"/>
                <a:cs typeface="Times New Roman" panose="02020603050405020304" pitchFamily="18" charset="0"/>
              </a:rPr>
              <a:t>在《拿来主义》中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鲁迅先生将喻证法运用得炉火纯青。他用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大宅子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孱头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昏蛋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来批判三种对待文化遗产的错误观点和态度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烟枪、烟灯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姨太太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来比喻文化遗产的几个组成部分。这些比喻十分贴切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由此说明的道理令人信服。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运用比喻论证一定要进行必要的分析。</a:t>
            </a:r>
            <a:r>
              <a:rPr lang="zh-CN" altLang="zh-CN" sz="2200">
                <a:solidFill>
                  <a:srgbClr val="000000"/>
                </a:solidFill>
                <a:latin typeface="Times New Roman" panose="02020603050405020304" pitchFamily="18" charset="0"/>
                <a:cs typeface="Times New Roman" panose="02020603050405020304" pitchFamily="18" charset="0"/>
              </a:rPr>
              <a:t>因为有了分析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才使比喻论证更好地起到证明论点的作用。如果用故事作比喻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一般要概述故事的内容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以帮助读者理解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增强文章的生动性。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130873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为写作对象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运用喻证法写一段</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字左右的议论文。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496189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也许是约定俗成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春蚕到死丝方尽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蜡炬成灰泪始干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似乎成了老师的专利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多少人用它来赞美老师、讴歌老师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以此表达他们无限的崇敬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然而在我看来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与其把老师比作春蚕、蜡炬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不如把他们看成一条强大的树根。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你看那高高的钻天杨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巍然屹立着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茎干粗壮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枝叶繁茂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风吹不垮它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雨打不倒它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洪水淹不没它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是谁在支持着这个顽强的生命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那就是树根。它深深地埋藏在地底下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不断吸取水分、养料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满足枝叶的生长需求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尽管在你赞叹大树的繁茂时几乎没有注意到它的存在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尽管在你盘算树的价值时忘了这价值从何而来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它依然默默地吸取着、奉献着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从不想钻出地面炫耀自己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为了更多的水分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更丰富的养料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它总是越扎越深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越扎越远。可见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树根有着无私奉献的可贵品质。这一点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不是与教师完全相同吗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567421" y="1357733"/>
            <a:ext cx="4348480" cy="497205"/>
          </a:xfrm>
          <a:prstGeom prst="rect">
            <a:avLst/>
          </a:prstGeom>
        </p:spPr>
        <p:txBody>
          <a:bodyPr wrap="none">
            <a:spAutoFit/>
          </a:bodyPr>
          <a:lstStyle/>
          <a:p>
            <a:pPr indent="8128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文言文古代文化常识</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客观题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44824"/>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《考试大纲》明确规定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了解并掌握常见的古代文化常识。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由近几年高考题对古代文化常识的考查以及高考改革的方向可以看出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古代文化常识的考查目的在于考查学生的知识文化素养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旨在让学生了解我国博大精深的传统文化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因此命题侧重于考查学生熟悉的古代文化常识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兼顾较为生僻、不常见的古代文化常识。熟悉的古代文化常识是命题人出题的重点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四个选项中至少有两个选项的内容是学生熟悉的。生僻的古代文化常识有的与教材中某些文化常识相同或相关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有的跟选文内容密切相关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表面上生僻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实则暗含了诸多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333819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注重平时积累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古代文化常识在教材中一般有以下几大类型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天文地理、历法乐律、典章制度、职官沿革、文化典籍、行政区划、宫室建筑、礼俗习俗、姓氏称谓、衣食住行。如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等。这就要求我们在平时的备考中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除掌握一定的解题技法外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更要拓展知识面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注重课下积累。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古代文化常识题解题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步法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需遵循以下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步法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08.eps" descr="id:2147491199;FounderCES"/>
          <p:cNvPicPr/>
          <p:nvPr/>
        </p:nvPicPr>
        <p:blipFill>
          <a:blip r:embed="rId6"/>
          <a:stretch>
            <a:fillRect/>
          </a:stretch>
        </p:blipFill>
        <p:spPr>
          <a:xfrm>
            <a:off x="1475656" y="4644365"/>
            <a:ext cx="6591009" cy="1705062"/>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十二章》和</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年全国卷</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诸子百家是先秦至汉初学术派别的总称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其中又以道、法、农三家影响最深远。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诏令作为古代的文体名称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是以皇帝的名义所发布的各种命令、文告的总称。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礼乐指礼制和音乐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古代帝王常常用兴礼乐作为手段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以维护社会秩序的稳定。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是指受到君主分封并获得领地后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受封者前往领地居住并进行统治管理。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本题考查了解并掌握常见的古代文化知识的能力。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以道、法、农三家影响最深远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对后世影响最深远的是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17996" y="1273866"/>
            <a:ext cx="5256530" cy="497205"/>
          </a:xfrm>
          <a:prstGeom prst="rect">
            <a:avLst/>
          </a:prstGeom>
        </p:spPr>
        <p:txBody>
          <a:bodyPr wrap="none">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477741" y="1772466"/>
          <a:ext cx="8128000" cy="3649716"/>
        </p:xfrm>
        <a:graphic>
          <a:graphicData uri="http://schemas.openxmlformats.org/presentationml/2006/ole">
            <mc:AlternateContent>
              <mc:Choice xmlns:v="urn:schemas-microsoft-com:vml" Requires="v">
                <p:oleObj spid="_x0000_s1044" name="文档" r:id="rId6" imgW="3841750" imgH="1725295" progId="Word.Document.12">
                  <p:embed/>
                </p:oleObj>
              </mc:Choice>
              <mc:Fallback>
                <p:oleObj name="文档" r:id="rId6" imgW="3841750" imgH="1725295" progId="Word.Document.12">
                  <p:embed/>
                  <p:pic>
                    <p:nvPicPr>
                      <p:cNvPr id="0" name="OLE substitute image"/>
                      <p:cNvPicPr/>
                      <p:nvPr/>
                    </p:nvPicPr>
                    <p:blipFill>
                      <a:blip r:embed="rId7"/>
                      <a:stretch>
                        <a:fillRect/>
                      </a:stretch>
                    </p:blipFill>
                    <p:spPr>
                      <a:xfrm>
                        <a:off x="477741" y="1772466"/>
                        <a:ext cx="8128000" cy="364971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后唐是五代政权之一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李存勖所建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都洛阳。五代指后梁、后唐、后晋、后汉、后周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后汉高祖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称疾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是古文中较为常见的一种托词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当事人本身或许没有生病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却以生病为由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以回避某事某人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称疾不行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暗示传主的微妙心态。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古代学官名。晋武帝咸宁四年设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以后历代多沿用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为国子学或国子监的主管官。刘温叟当时以工部侍郎的身份兼任国子监主管。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丁内艰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是指遭遇父亲去世。古代朝廷官员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无论任什么官职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遭遇父母亲去世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从得知丧事的那一天起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必须回到祖籍守丧一段时间。丁艰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丁忧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《礼记》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战国至秦汉间儒家论著的汇编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相传是西汉戴圣编纂的。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《孟子》是记录孟子言行的著作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共七篇。一般认为是孟子及其弟子共同编著的。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5"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初步判断。调动平时积累的文化常识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很容易判定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两项正确。第二步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排疑解难。此题可联系选文内容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判定疑难项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两项的正误。刘温叟有过修编皇帝实录文献的经历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其后担任的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一职也应当与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是学官应当没错。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以工部侍郎的身份兼任国子监主管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文中有对应信息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工部侍郎兼判国子祭酒事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故可确定</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丁内艰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退居西洛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项的全部信息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但细分析会发现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包含父母双方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丁内艰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丁内艰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应是遭遇母亲去世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因为母亲的角色是在家内。故可判定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刘温叟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字永龄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河南洛阳人。他的父亲刘岳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任后唐太常卿。温叟七岁就能写文章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擅长楷书、隶书。刘岳当时辞官居住在洛中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对家中人说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我的儿子品格优异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不能预知的只是寿命长短罢了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当今战乱未息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我儿能够与我都成为温、洛一带的老人就满足了。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所以给他取名为温叟。后汉高祖南下时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温叟从洛阳跟从到郑州后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称病不再前往。高祖进入汴京后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温叟很迟才到来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高祖授任他为驾部郎中。显德初年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他升任礼部侍郎、知贡举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录取进士十六人。有人向皇帝诬陷温叟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皇帝发怒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黜落其中十二人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把温叟贬为太子詹事。温叟实际上并没有徇私舞弊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后来几年中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被黜落的人相继考中。温叟与张昭共同修撰后汉隐帝及周太祖实录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恭帝即位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升任他为工部侍郎兼判国子祭酒事。建隆九年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刘温叟任御史中丞。母亲去世服丧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离任居住在西洛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不久恢复原来的官职。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hidden="1"/>
          <p:cNvPicPr/>
          <p:nvPr/>
        </p:nvPicPr>
        <p:blipFill>
          <a:blip r:embed="rId6"/>
          <a:stretch>
            <a:fillRect/>
          </a:stretch>
        </p:blipFill>
        <p:spPr>
          <a:xfrm>
            <a:off x="10325100" y="12179300"/>
            <a:ext cx="482600" cy="2921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2045335" cy="497205"/>
          </a:xfrm>
          <a:prstGeom prst="rect">
            <a:avLst/>
          </a:prstGeom>
        </p:spPr>
        <p:txBody>
          <a:bodyPr wrap="none">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827584" y="1724338"/>
          <a:ext cx="8128000" cy="2264067"/>
        </p:xfrm>
        <a:graphic>
          <a:graphicData uri="http://schemas.openxmlformats.org/presentationml/2006/ole">
            <mc:AlternateContent>
              <mc:Choice xmlns:v="urn:schemas-microsoft-com:vml" Requires="v">
                <p:oleObj spid="_x0000_s1038" name="文档" r:id="rId5" imgW="3984625" imgH="1110615" progId="Word.Document.12">
                  <p:embed/>
                </p:oleObj>
              </mc:Choice>
              <mc:Fallback>
                <p:oleObj name="文档" r:id="rId5" imgW="3984625" imgH="1110615" progId="Word.Document.12">
                  <p:embed/>
                  <p:pic>
                    <p:nvPicPr>
                      <p:cNvPr id="0" name="OLE substitute image"/>
                      <p:cNvPicPr/>
                      <p:nvPr/>
                    </p:nvPicPr>
                    <p:blipFill>
                      <a:blip r:embed="rId6"/>
                      <a:stretch>
                        <a:fillRect/>
                      </a:stretch>
                    </p:blipFill>
                    <p:spPr>
                      <a:xfrm>
                        <a:off x="827584" y="1724338"/>
                        <a:ext cx="8128000" cy="2264067"/>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0" y="3613802"/>
          <a:ext cx="8128000" cy="2006002"/>
        </p:xfrm>
        <a:graphic>
          <a:graphicData uri="http://schemas.openxmlformats.org/presentationml/2006/ole">
            <mc:AlternateContent>
              <mc:Choice xmlns:v="urn:schemas-microsoft-com:vml" Requires="v">
                <p:oleObj spid="_x0000_s1039" name="文档" r:id="rId7" imgW="3841750" imgH="949325" progId="Word.Document.12">
                  <p:embed/>
                </p:oleObj>
              </mc:Choice>
              <mc:Fallback>
                <p:oleObj name="文档" r:id="rId7" imgW="3841750" imgH="949325" progId="Word.Document.12">
                  <p:embed/>
                  <p:pic>
                    <p:nvPicPr>
                      <p:cNvPr id="0" name="OLE substitute image"/>
                      <p:cNvPicPr/>
                      <p:nvPr/>
                    </p:nvPicPr>
                    <p:blipFill>
                      <a:blip r:embed="rId8"/>
                      <a:stretch>
                        <a:fillRect/>
                      </a:stretch>
                    </p:blipFill>
                    <p:spPr>
                      <a:xfrm>
                        <a:off x="0" y="3613802"/>
                        <a:ext cx="8128000" cy="2006002"/>
                      </a:xfrm>
                      <a:prstGeom prst="rect">
                        <a:avLst/>
                      </a:prstGeom>
                    </p:spPr>
                  </p:pic>
                </p:oleObj>
              </mc:Fallback>
            </mc:AlternateContent>
          </a:graphicData>
        </a:graphic>
      </p:graphicFrame>
      <p:sp>
        <p:nvSpPr>
          <p:cNvPr id="9" name="矩形 8">
            <a:hlinkClick r:id="rId9"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p:cNvSpPr/>
          <p:nvPr/>
        </p:nvSpPr>
        <p:spPr>
          <a:xfrm>
            <a:off x="2051720" y="4336488"/>
            <a:ext cx="288032" cy="403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68030" y="4336487"/>
            <a:ext cx="561294" cy="403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62111" y="5171000"/>
            <a:ext cx="288032" cy="403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78421" y="5170999"/>
            <a:ext cx="561294" cy="403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2045335" cy="497205"/>
          </a:xfrm>
          <a:prstGeom prst="rect">
            <a:avLst/>
          </a:prstGeom>
        </p:spPr>
        <p:txBody>
          <a:bodyPr wrap="none">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一词多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16605" y="1767358"/>
          <a:ext cx="8128000" cy="3539018"/>
        </p:xfrm>
        <a:graphic>
          <a:graphicData uri="http://schemas.openxmlformats.org/presentationml/2006/ole">
            <mc:AlternateContent>
              <mc:Choice xmlns:v="urn:schemas-microsoft-com:vml" Requires="v">
                <p:oleObj spid="_x0000_s1040" name="文档" r:id="rId5" imgW="3841750" imgH="1673860" progId="Word.Document.12">
                  <p:embed/>
                </p:oleObj>
              </mc:Choice>
              <mc:Fallback>
                <p:oleObj name="文档" r:id="rId5" imgW="3841750" imgH="1673860" progId="Word.Document.12">
                  <p:embed/>
                  <p:pic>
                    <p:nvPicPr>
                      <p:cNvPr id="0" name="OLE substitute image"/>
                      <p:cNvPicPr/>
                      <p:nvPr/>
                    </p:nvPicPr>
                    <p:blipFill>
                      <a:blip r:embed="rId6"/>
                      <a:stretch>
                        <a:fillRect/>
                      </a:stretch>
                    </p:blipFill>
                    <p:spPr>
                      <a:xfrm>
                        <a:off x="-16605" y="1767358"/>
                        <a:ext cx="8128000" cy="3539018"/>
                      </a:xfrm>
                      <a:prstGeom prst="rect">
                        <a:avLst/>
                      </a:prstGeom>
                    </p:spPr>
                  </p:pic>
                </p:oleObj>
              </mc:Fallback>
            </mc:AlternateContent>
          </a:graphicData>
        </a:graphic>
      </p:graphicFrame>
      <p:sp>
        <p:nvSpPr>
          <p:cNvPr id="8" name="矩形 7">
            <a:hlinkClick r:id="rId7"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0" y="1772816"/>
          <a:ext cx="8128000" cy="3539018"/>
        </p:xfrm>
        <a:graphic>
          <a:graphicData uri="http://schemas.openxmlformats.org/presentationml/2006/ole">
            <mc:AlternateContent>
              <mc:Choice xmlns:v="urn:schemas-microsoft-com:vml" Requires="v">
                <p:oleObj spid="_x0000_s1041" name="文档" r:id="rId5" imgW="3841750" imgH="1673860" progId="Word.Document.12">
                  <p:embed/>
                </p:oleObj>
              </mc:Choice>
              <mc:Fallback>
                <p:oleObj name="文档" r:id="rId5" imgW="3841750" imgH="1673860" progId="Word.Document.12">
                  <p:embed/>
                  <p:pic>
                    <p:nvPicPr>
                      <p:cNvPr id="0" name="OLE substitute image"/>
                      <p:cNvPicPr/>
                      <p:nvPr/>
                    </p:nvPicPr>
                    <p:blipFill>
                      <a:blip r:embed="rId6"/>
                      <a:stretch>
                        <a:fillRect/>
                      </a:stretch>
                    </p:blipFill>
                    <p:spPr>
                      <a:xfrm>
                        <a:off x="0" y="1772816"/>
                        <a:ext cx="8128000" cy="3539018"/>
                      </a:xfrm>
                      <a:prstGeom prst="rect">
                        <a:avLst/>
                      </a:prstGeom>
                    </p:spPr>
                  </p:pic>
                </p:oleObj>
              </mc:Fallback>
            </mc:AlternateContent>
          </a:graphicData>
        </a:graphic>
      </p:graphicFrame>
      <p:sp>
        <p:nvSpPr>
          <p:cNvPr id="6" name="矩形 5">
            <a:hlinkClick r:id="rId7"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508000" y="1484784"/>
          <a:ext cx="8128000" cy="3102929"/>
        </p:xfrm>
        <a:graphic>
          <a:graphicData uri="http://schemas.openxmlformats.org/presentationml/2006/ole">
            <mc:AlternateContent>
              <mc:Choice xmlns:v="urn:schemas-microsoft-com:vml" Requires="v">
                <p:oleObj spid="_x0000_s1042" name="文档" r:id="rId5" imgW="3841750" imgH="1466850" progId="Word.Document.12">
                  <p:embed/>
                </p:oleObj>
              </mc:Choice>
              <mc:Fallback>
                <p:oleObj name="文档" r:id="rId5" imgW="3841750" imgH="1466850" progId="Word.Document.12">
                  <p:embed/>
                  <p:pic>
                    <p:nvPicPr>
                      <p:cNvPr id="0" name="OLE substitute image"/>
                      <p:cNvPicPr/>
                      <p:nvPr/>
                    </p:nvPicPr>
                    <p:blipFill>
                      <a:blip r:embed="rId6"/>
                      <a:stretch>
                        <a:fillRect/>
                      </a:stretch>
                    </p:blipFill>
                    <p:spPr>
                      <a:xfrm>
                        <a:off x="508000" y="1484784"/>
                        <a:ext cx="8128000" cy="3102929"/>
                      </a:xfrm>
                      <a:prstGeom prst="rect">
                        <a:avLst/>
                      </a:prstGeom>
                    </p:spPr>
                  </p:pic>
                </p:oleObj>
              </mc:Fallback>
            </mc:AlternateContent>
          </a:graphicData>
        </a:graphic>
      </p:graphicFrame>
      <p:sp>
        <p:nvSpPr>
          <p:cNvPr id="6" name="矩形 5"/>
          <p:cNvSpPr>
            <a:spLocks noChangeAspect="1"/>
          </p:cNvSpPr>
          <p:nvPr/>
        </p:nvSpPr>
        <p:spPr>
          <a:xfrm>
            <a:off x="508000" y="4587713"/>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指平民百姓。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先王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古代帝王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一般特指历史上尧舜禹汤文武几个有名的帝王。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7" action="ppaction://hlinksldjump"/>
          </p:cNvPr>
          <p:cNvSpPr/>
          <p:nvPr/>
        </p:nvSpPr>
        <p:spPr>
          <a:xfrm>
            <a:off x="4518273"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p:cNvSpPr/>
          <p:nvPr/>
        </p:nvSpPr>
        <p:spPr>
          <a:xfrm>
            <a:off x="3168030" y="1825500"/>
            <a:ext cx="2321449"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28875" y="2294981"/>
            <a:ext cx="5208182"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1827" y="2737466"/>
            <a:ext cx="3183473"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31474" y="3200733"/>
            <a:ext cx="2604921"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09703" y="3649021"/>
            <a:ext cx="2110408"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07601" y="4114055"/>
            <a:ext cx="2110408" cy="33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8273"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683568" y="1340768"/>
            <a:ext cx="7949884" cy="4863175"/>
          </a:xfrm>
          <a:prstGeom prst="rect">
            <a:avLst/>
          </a:prstGeom>
        </p:spPr>
      </p:pic>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250</Paragraphs>
  <Slides>41</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41</vt:i4>
      </vt:variant>
    </vt:vector>
  </HeadingPairs>
  <TitlesOfParts>
    <vt:vector baseType="lpstr" size="53">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大学之道   *人皆有不忍人之心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