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9" r:id="rId2"/>
    <p:sldId id="275" r:id="rId3"/>
    <p:sldId id="313" r:id="rId4"/>
    <p:sldId id="314" r:id="rId5"/>
    <p:sldId id="310" r:id="rId6"/>
    <p:sldId id="315" r:id="rId7"/>
    <p:sldId id="316" r:id="rId8"/>
    <p:sldId id="318" r:id="rId9"/>
    <p:sldId id="319" r:id="rId10"/>
    <p:sldId id="320" r:id="rId11"/>
    <p:sldId id="322" r:id="rId12"/>
    <p:sldId id="323" r:id="rId13"/>
    <p:sldId id="324" r:id="rId14"/>
    <p:sldId id="325" r:id="rId15"/>
    <p:sldId id="326" r:id="rId16"/>
    <p:sldId id="327" r:id="rId17"/>
    <p:sldId id="321" r:id="rId18"/>
    <p:sldId id="330" r:id="rId19"/>
    <p:sldId id="331" r:id="rId20"/>
    <p:sldId id="332" r:id="rId21"/>
    <p:sldId id="295" r:id="rId22"/>
    <p:sldId id="335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748" userDrawn="1">
          <p15:clr>
            <a:srgbClr val="A4A3A4"/>
          </p15:clr>
        </p15:guide>
        <p15:guide id="2" pos="688" userDrawn="1">
          <p15:clr>
            <a:srgbClr val="A4A3A4"/>
          </p15:clr>
        </p15:guide>
        <p15:guide id="3" pos="7015" userDrawn="1">
          <p15:clr>
            <a:srgbClr val="A4A3A4"/>
          </p15:clr>
        </p15:guide>
        <p15:guide id="4" orient="horz" pos="5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84AD"/>
    <a:srgbClr val="014E6A"/>
    <a:srgbClr val="AE0203"/>
    <a:srgbClr val="711000"/>
    <a:srgbClr val="01431D"/>
    <a:srgbClr val="01621F"/>
    <a:srgbClr val="AF0000"/>
    <a:srgbClr val="DCE797"/>
    <a:srgbClr val="637067"/>
    <a:srgbClr val="89D7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3367" autoAdjust="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>
        <p:guide orient="horz" pos="3748"/>
        <p:guide pos="688"/>
        <p:guide pos="7015"/>
        <p:guide orient="horz" pos="55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3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75FAC0-4E78-4B4A-9ADA-EE7413CBA2A2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8E8FE-40DA-41DC-AE77-8790382988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430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4A302A-66E2-45C0-9113-4E5747328F9F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40E3B-F9C0-48B6-A129-4D327DD306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972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页面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16:9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宽幅画面比例尺寸；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统一格式为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或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PPTX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。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zh-CN" altLang="en-US" dirty="0"/>
              <a:t>请注意：</a:t>
            </a:r>
            <a:endParaRPr lang="en-US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altLang="zh-CN" dirty="0"/>
              <a:t>1. </a:t>
            </a:r>
            <a:r>
              <a:rPr lang="zh-CN" altLang="en-US" dirty="0"/>
              <a:t>课名：微软雅黑</a:t>
            </a:r>
            <a:r>
              <a:rPr lang="en-US" altLang="zh-CN" dirty="0"/>
              <a:t>48</a:t>
            </a:r>
            <a:r>
              <a:rPr lang="zh-CN" altLang="en-US" dirty="0"/>
              <a:t>号字；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sz="1200" b="0" dirty="0"/>
              <a:t>（第一课时）</a:t>
            </a:r>
            <a:r>
              <a:rPr lang="zh-CN" altLang="en-US" dirty="0"/>
              <a:t>：微软雅黑</a:t>
            </a:r>
            <a:r>
              <a:rPr lang="en-US" altLang="zh-CN" dirty="0"/>
              <a:t>32</a:t>
            </a:r>
            <a:r>
              <a:rPr lang="zh-CN" altLang="en-US" dirty="0"/>
              <a:t>号字；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3.</a:t>
            </a:r>
            <a:r>
              <a:rPr lang="zh-CN" altLang="en-US" dirty="0"/>
              <a:t>学校名称：请填写全称；</a:t>
            </a:r>
            <a:endParaRPr lang="en-US" altLang="zh-CN" b="1" dirty="0"/>
          </a:p>
          <a:p>
            <a:r>
              <a:rPr lang="en-US" altLang="zh-CN" dirty="0"/>
              <a:t>4.</a:t>
            </a:r>
            <a:r>
              <a:rPr lang="zh-CN" altLang="en-US" dirty="0"/>
              <a:t>学科、年级、主讲人、学校：华文楷体</a:t>
            </a:r>
            <a:r>
              <a:rPr lang="en-US" altLang="zh-CN" dirty="0"/>
              <a:t>28</a:t>
            </a:r>
            <a:r>
              <a:rPr lang="zh-CN" altLang="en-US" dirty="0"/>
              <a:t>号字（具体根据文字量可适当调整）。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英文</a:t>
            </a:r>
            <a:endParaRPr lang="en-US" altLang="zh-CN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1.</a:t>
            </a:r>
            <a:r>
              <a:rPr lang="zh-CN" altLang="en-US" dirty="0"/>
              <a:t>课名：字体以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为主，字号一般使用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</a:t>
            </a:r>
            <a:endParaRPr lang="en-US" altLang="zh-CN" dirty="0"/>
          </a:p>
          <a:p>
            <a:r>
              <a:rPr lang="en-US" altLang="zh-CN" dirty="0"/>
              <a:t>2.</a:t>
            </a:r>
            <a:r>
              <a:rPr lang="zh-CN" altLang="en-US" dirty="0"/>
              <a:t>（</a:t>
            </a:r>
            <a:r>
              <a:rPr lang="en-US" altLang="zh-CN" dirty="0"/>
              <a:t>Period</a:t>
            </a:r>
            <a:r>
              <a:rPr lang="en-US" altLang="zh-CN" baseline="0" dirty="0"/>
              <a:t> 1</a:t>
            </a:r>
            <a:r>
              <a:rPr lang="zh-CN" altLang="en-US" dirty="0"/>
              <a:t>）：字体使用</a:t>
            </a:r>
            <a:r>
              <a:rPr lang="en-US" altLang="zh-CN" dirty="0"/>
              <a:t>Arial</a:t>
            </a:r>
            <a:r>
              <a:rPr lang="zh-CN" altLang="en-US" dirty="0"/>
              <a:t>，字号为</a:t>
            </a:r>
            <a:r>
              <a:rPr lang="en-US" altLang="zh-CN" dirty="0"/>
              <a:t>28</a:t>
            </a:r>
            <a:r>
              <a:rPr lang="zh-CN" altLang="en-US" dirty="0"/>
              <a:t>；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注意标点的规范（例如：中文省略号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……，可用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Shift+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数字键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6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打出中文省略号，英文省略号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为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…</a:t>
            </a:r>
            <a:r>
              <a:rPr lang="zh-CN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320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902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17774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6305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951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7854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0470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8003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6387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74088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27349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7129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965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A540E3B-F9C0-48B6-A129-4D327DD3065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95390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7626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7829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870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6682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9024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0699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2577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257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87727" y="3619499"/>
            <a:ext cx="7273974" cy="1056835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标题 1"/>
          <p:cNvSpPr txBox="1">
            <a:spLocks/>
          </p:cNvSpPr>
          <p:nvPr userDrawn="1"/>
        </p:nvSpPr>
        <p:spPr>
          <a:xfrm>
            <a:off x="1762653" y="728664"/>
            <a:ext cx="6682317" cy="7704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sz="3600" dirty="0">
                <a:solidFill>
                  <a:schemeClr val="bg1"/>
                </a:solidFill>
              </a:rPr>
              <a:t>国家中小学课程资源</a:t>
            </a: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353079" y="2830103"/>
            <a:ext cx="409575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665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2pPr>
            <a:lvl3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3pPr>
            <a:lvl4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4pPr>
            <a:lvl5pPr>
              <a:defRPr>
                <a:latin typeface="华文楷体" panose="02010600040101010101" pitchFamily="2" charset="-122"/>
                <a:ea typeface="华文楷体" panose="0201060004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5A6CA-0CF8-4C0F-A4EF-5C6C0D45FAAD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6"/>
          <p:cNvSpPr txBox="1"/>
          <p:nvPr userDrawn="1"/>
        </p:nvSpPr>
        <p:spPr>
          <a:xfrm>
            <a:off x="431800" y="365125"/>
            <a:ext cx="213360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高中语文</a:t>
            </a:r>
          </a:p>
        </p:txBody>
      </p:sp>
    </p:spTree>
    <p:extLst>
      <p:ext uri="{BB962C8B-B14F-4D97-AF65-F5344CB8AC3E}">
        <p14:creationId xmlns:p14="http://schemas.microsoft.com/office/powerpoint/2010/main" val="4074317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3_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6666" y="573617"/>
            <a:ext cx="10515600" cy="1325563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标题 1"/>
          <p:cNvSpPr txBox="1">
            <a:spLocks/>
          </p:cNvSpPr>
          <p:nvPr userDrawn="1"/>
        </p:nvSpPr>
        <p:spPr>
          <a:xfrm>
            <a:off x="110294" y="6210036"/>
            <a:ext cx="2641371" cy="39687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l"/>
            <a:r>
              <a:rPr lang="zh-CN" altLang="en-US" sz="2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高中语文</a:t>
            </a:r>
          </a:p>
        </p:txBody>
      </p:sp>
    </p:spTree>
    <p:extLst>
      <p:ext uri="{BB962C8B-B14F-4D97-AF65-F5344CB8AC3E}">
        <p14:creationId xmlns:p14="http://schemas.microsoft.com/office/powerpoint/2010/main" val="1802960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g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43815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5A6CA-0CF8-4C0F-A4EF-5C6C0D45FAAD}" type="datetimeFigureOut">
              <a:rPr lang="zh-CN" altLang="en-US" smtClean="0"/>
              <a:t>2020/8/14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8A902-E013-4FF5-9CBD-78113C78402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9209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6" r:id="rId3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Administrator\&#26700;&#38754;\&#27611;&#27901;&#19996;&#22270;&#29255;\&#35799;&#20154;&#24515;&#36335;.MPG" TargetMode="External"/><Relationship Id="rId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888866" y="2026480"/>
            <a:ext cx="10414263" cy="1006475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zh-CN" altLang="en-US" sz="5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沁园春</a:t>
            </a:r>
            <a:r>
              <a:rPr lang="en-US" altLang="zh-CN" sz="5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53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长沙</a:t>
            </a:r>
            <a:b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激扬青春当拿云</a:t>
            </a:r>
          </a:p>
        </p:txBody>
      </p:sp>
      <p:sp>
        <p:nvSpPr>
          <p:cNvPr id="6" name="副标题 2"/>
          <p:cNvSpPr txBox="1">
            <a:spLocks/>
          </p:cNvSpPr>
          <p:nvPr/>
        </p:nvSpPr>
        <p:spPr>
          <a:xfrm>
            <a:off x="1055686" y="3958210"/>
            <a:ext cx="10080625" cy="99432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dirty="0"/>
              <a:t>年    级：高一                      学    科：语文（统编版）</a:t>
            </a:r>
          </a:p>
          <a:p>
            <a:r>
              <a:rPr lang="zh-CN" altLang="en-US" sz="2800" dirty="0"/>
              <a:t>主讲人：田圆                      学    校：北京市海淀区教师进修学校</a:t>
            </a:r>
            <a:endParaRPr lang="en-US" altLang="zh-CN" sz="2800" dirty="0"/>
          </a:p>
        </p:txBody>
      </p:sp>
    </p:spTree>
    <p:extLst>
      <p:ext uri="{BB962C8B-B14F-4D97-AF65-F5344CB8AC3E}">
        <p14:creationId xmlns:p14="http://schemas.microsoft.com/office/powerpoint/2010/main" val="4066356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任务四：品语言   析意象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630541" y="1922676"/>
            <a:ext cx="2365986" cy="391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看万山红遍，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层林尽染；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漫江碧透，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百舸争流。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鹰击长空，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鱼翔浅底，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万类霜天竞自由。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4651900" y="1997967"/>
            <a:ext cx="5850384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作者站在橘子洲头，他都看到了哪些景物？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5D1528-D4C8-4B47-B004-22C950C145BA}"/>
              </a:ext>
            </a:extLst>
          </p:cNvPr>
          <p:cNvSpPr txBox="1"/>
          <p:nvPr/>
        </p:nvSpPr>
        <p:spPr>
          <a:xfrm>
            <a:off x="4651900" y="3514269"/>
            <a:ext cx="585038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作者是用哪些词语来形容这些景物？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B6DA297-853E-464E-B690-D58F01369B6F}"/>
              </a:ext>
            </a:extLst>
          </p:cNvPr>
          <p:cNvSpPr txBox="1"/>
          <p:nvPr/>
        </p:nvSpPr>
        <p:spPr>
          <a:xfrm>
            <a:off x="4711075" y="4476574"/>
            <a:ext cx="5850384" cy="593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这些形容词是否可以更换？</a:t>
            </a:r>
          </a:p>
        </p:txBody>
      </p:sp>
    </p:spTree>
    <p:extLst>
      <p:ext uri="{BB962C8B-B14F-4D97-AF65-F5344CB8AC3E}">
        <p14:creationId xmlns:p14="http://schemas.microsoft.com/office/powerpoint/2010/main" val="3394447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任务四：品语言   析意象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630541" y="1922676"/>
            <a:ext cx="2365986" cy="391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看万山红遍，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层林尽染；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漫江碧透，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百舸争流。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鹰击长空，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鱼翔浅底，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万类霜天竞自由。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4799851" y="1922676"/>
            <a:ext cx="5850384" cy="336354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“遍”写出了红叶的范围广；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“尽”表明了数量多；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“透”说明了江水清澈见底；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“争”表现了船主动、昂扬、奋发的状态；“击”体现了雄鹰的矫健有力；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“翔”展示了鱼的轻灵自在。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038C1F-ACB4-41E1-9730-F0FA78FAE260}"/>
              </a:ext>
            </a:extLst>
          </p:cNvPr>
          <p:cNvSpPr txBox="1"/>
          <p:nvPr/>
        </p:nvSpPr>
        <p:spPr>
          <a:xfrm>
            <a:off x="7013360" y="5606349"/>
            <a:ext cx="1005403" cy="584775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自由</a:t>
            </a:r>
          </a:p>
        </p:txBody>
      </p:sp>
    </p:spTree>
    <p:extLst>
      <p:ext uri="{BB962C8B-B14F-4D97-AF65-F5344CB8AC3E}">
        <p14:creationId xmlns:p14="http://schemas.microsoft.com/office/powerpoint/2010/main" val="17056175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任务四：品语言   析意象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630541" y="1922676"/>
            <a:ext cx="2365986" cy="391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看万山红遍，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层林尽染；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漫江碧透，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百舸争流。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鹰击长空，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鱼翔浅底，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万类霜天竞自由。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4790246" y="1828130"/>
            <a:ext cx="6368258" cy="410663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比如，作者用“击”这个字形容鹰，击是搏击的意思，雄鹰搏击长空，表现其矫健有力，正因为矫健有力，所以才能自由地飞翔，进而表达了作者对自由的向往。</a:t>
            </a: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正因为诗人心中向往自由，所以看到的景物也都是自由的，你心中有什么，你眼睛就会看到什么，你眼前的风景折射了你心中的世界。我们说，这种带有主观情绪或情感的景物，我们称之为意象。</a:t>
            </a:r>
          </a:p>
        </p:txBody>
      </p:sp>
    </p:spTree>
    <p:extLst>
      <p:ext uri="{BB962C8B-B14F-4D97-AF65-F5344CB8AC3E}">
        <p14:creationId xmlns:p14="http://schemas.microsoft.com/office/powerpoint/2010/main" val="24277998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任务四：品语言   析意象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630541" y="1922676"/>
            <a:ext cx="2365986" cy="391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看万山红遍，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层林尽染；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漫江碧透，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百舸争流。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鹰击长空，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鱼翔浅底，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万类霜天竞自由。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4790246" y="1828130"/>
            <a:ext cx="6368258" cy="410663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象，就是景物的意思；意，表示情感或情绪。被主观情感浇筑的景物，我们叫它意象。</a:t>
            </a:r>
            <a:endParaRPr lang="en-US" altLang="zh-CN" sz="2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“书不尽言，言不尽意，圣人立象以尽意。”</a:t>
            </a:r>
            <a:endParaRPr lang="en-US" altLang="zh-CN" sz="2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——《</a:t>
            </a: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易传</a:t>
            </a:r>
            <a:r>
              <a:rPr lang="en-US" altLang="zh-CN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</a:p>
          <a:p>
            <a:pPr>
              <a:lnSpc>
                <a:spcPct val="150000"/>
              </a:lnSpc>
            </a:pP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“写气图貌，既随物以宛转；属采附声，亦与心而徘徊。”</a:t>
            </a:r>
            <a:endParaRPr lang="en-US" altLang="zh-CN" sz="2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r">
              <a:lnSpc>
                <a:spcPct val="15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刘勰</a:t>
            </a:r>
            <a:r>
              <a:rPr lang="en-US" altLang="zh-CN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文心雕龙</a:t>
            </a:r>
            <a:r>
              <a:rPr lang="en-US" altLang="zh-CN" sz="2200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•</a:t>
            </a:r>
            <a:r>
              <a:rPr lang="zh-CN" altLang="en-US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物色</a:t>
            </a:r>
            <a:r>
              <a:rPr lang="en-US" altLang="zh-CN" sz="22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2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9698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任务五：知人论世   谁主沉浮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676CFA-AA74-42FC-BB73-C7A9D9B32128}"/>
              </a:ext>
            </a:extLst>
          </p:cNvPr>
          <p:cNvSpPr txBox="1"/>
          <p:nvPr/>
        </p:nvSpPr>
        <p:spPr>
          <a:xfrm>
            <a:off x="1799601" y="3026887"/>
            <a:ext cx="8815527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1925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年，当时革命形势高涨，群众运动风起云涌，反帝反封建斗争如火如荼。这时候，一方面工农革命运动蓬勃发展，另一方面反动势力为了维护其统治，对革命力量进行了疯狂的镇压。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B8A015BD-6B36-43D1-B182-557657EA22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318" r="7541" b="82621"/>
          <a:stretch/>
        </p:blipFill>
        <p:spPr>
          <a:xfrm>
            <a:off x="1855432" y="1853933"/>
            <a:ext cx="8481136" cy="925581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D5596162-96F0-4379-B161-AF6284D74354}"/>
              </a:ext>
            </a:extLst>
          </p:cNvPr>
          <p:cNvSpPr txBox="1"/>
          <p:nvPr/>
        </p:nvSpPr>
        <p:spPr>
          <a:xfrm>
            <a:off x="3913225" y="5341039"/>
            <a:ext cx="4588277" cy="59356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怅寥廓，问苍茫大地，谁主沉浮。</a:t>
            </a:r>
          </a:p>
        </p:txBody>
      </p:sp>
      <p:sp>
        <p:nvSpPr>
          <p:cNvPr id="15" name="箭头: 下 14">
            <a:extLst>
              <a:ext uri="{FF2B5EF4-FFF2-40B4-BE49-F238E27FC236}">
                <a16:creationId xmlns:a16="http://schemas.microsoft.com/office/drawing/2014/main" id="{3D75FBFA-03EC-43E9-A525-19E9D6CF3674}"/>
              </a:ext>
            </a:extLst>
          </p:cNvPr>
          <p:cNvSpPr/>
          <p:nvPr/>
        </p:nvSpPr>
        <p:spPr>
          <a:xfrm>
            <a:off x="5972106" y="4781542"/>
            <a:ext cx="470516" cy="444254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327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任务六：析形象   悟主题  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241617" y="1721722"/>
            <a:ext cx="3870663" cy="5025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携来百侣曾游，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忆往昔峥嵘岁月稠。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恰同学少年，风华正茂；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书生意气，挥斥方遒。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指点江山，激扬文字，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粪土当年万户侯。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曾记否，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到中流击水，浪遏飞舟。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5646199" y="1826528"/>
            <a:ext cx="5850384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请同学们找一找，下阙中，哪一句话是直接描写上次游览橘子洲的句子？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79A223-6A34-4E78-A9CE-260AE4CB8813}"/>
              </a:ext>
            </a:extLst>
          </p:cNvPr>
          <p:cNvSpPr txBox="1"/>
          <p:nvPr/>
        </p:nvSpPr>
        <p:spPr>
          <a:xfrm>
            <a:off x="5646199" y="3310136"/>
            <a:ext cx="5850384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“到中流击水，浪遏飞舟”具有怎样的象征意味？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7DD4E22-3FDA-42ED-9A46-9E699BD67758}"/>
              </a:ext>
            </a:extLst>
          </p:cNvPr>
          <p:cNvSpPr txBox="1"/>
          <p:nvPr/>
        </p:nvSpPr>
        <p:spPr>
          <a:xfrm>
            <a:off x="5851865" y="4793744"/>
            <a:ext cx="5850384" cy="11475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你是否找到了“问苍茫大地，谁主沉浮”的答案？</a:t>
            </a:r>
          </a:p>
        </p:txBody>
      </p:sp>
    </p:spTree>
    <p:extLst>
      <p:ext uri="{BB962C8B-B14F-4D97-AF65-F5344CB8AC3E}">
        <p14:creationId xmlns:p14="http://schemas.microsoft.com/office/powerpoint/2010/main" val="26303693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任务六：析形象   悟主题   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241617" y="1721722"/>
            <a:ext cx="3870663" cy="5025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携来百侣曾游，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忆往昔峥嵘岁月稠。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恰同学少年，风华正茂；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书生意气，挥斥方遒。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指点江山，激扬文字，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粪土当年万户侯。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曾记否，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到中流击水，浪遏飞舟。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7079722" y="1937328"/>
            <a:ext cx="2334826" cy="52322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我们</a:t>
            </a:r>
            <a:r>
              <a:rPr lang="en-US" altLang="zh-CN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青春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79A223-6A34-4E78-A9CE-260AE4CB8813}"/>
              </a:ext>
            </a:extLst>
          </p:cNvPr>
          <p:cNvSpPr txBox="1"/>
          <p:nvPr/>
        </p:nvSpPr>
        <p:spPr>
          <a:xfrm>
            <a:off x="5459768" y="2831926"/>
            <a:ext cx="6060834" cy="1147558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蔡和森、萧子升、向警予、王一知、何叔衡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013A559-7E60-4073-9116-673D55F77EE9}"/>
              </a:ext>
            </a:extLst>
          </p:cNvPr>
          <p:cNvSpPr txBox="1"/>
          <p:nvPr/>
        </p:nvSpPr>
        <p:spPr>
          <a:xfrm>
            <a:off x="6711298" y="4350862"/>
            <a:ext cx="3071673" cy="170155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改天换地的革命理想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昂扬奋发的青春活力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继往开来的英雄斗志</a:t>
            </a:r>
          </a:p>
        </p:txBody>
      </p:sp>
    </p:spTree>
    <p:extLst>
      <p:ext uri="{BB962C8B-B14F-4D97-AF65-F5344CB8AC3E}">
        <p14:creationId xmlns:p14="http://schemas.microsoft.com/office/powerpoint/2010/main" val="408268386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任务七：心悟口诵   朗读课文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768EC523-3B27-4EAC-9C79-149C8C4125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24" r="12476"/>
          <a:stretch/>
        </p:blipFill>
        <p:spPr>
          <a:xfrm>
            <a:off x="437230" y="1681905"/>
            <a:ext cx="5995265" cy="449644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F4B6F8F-3042-43F4-89D7-39E18FC0EB5A}"/>
              </a:ext>
            </a:extLst>
          </p:cNvPr>
          <p:cNvSpPr txBox="1"/>
          <p:nvPr/>
        </p:nvSpPr>
        <p:spPr>
          <a:xfrm>
            <a:off x="6933459" y="1826528"/>
            <a:ext cx="4563123" cy="280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请同学们带着对课文内容的理解，带着对革命领袖伟大革命抱负和豪放胸襟的感悟，心悟口诵，用青春的声音，朗诵伟人青春的诗篇。</a:t>
            </a:r>
          </a:p>
        </p:txBody>
      </p:sp>
    </p:spTree>
    <p:extLst>
      <p:ext uri="{BB962C8B-B14F-4D97-AF65-F5344CB8AC3E}">
        <p14:creationId xmlns:p14="http://schemas.microsoft.com/office/powerpoint/2010/main" val="3195506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7100CCC-293E-47EB-AEC9-05F53AFB85F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8" t="2977" r="2589" b="13398"/>
          <a:stretch/>
        </p:blipFill>
        <p:spPr>
          <a:xfrm>
            <a:off x="2285893" y="1116512"/>
            <a:ext cx="7620213" cy="4982447"/>
          </a:xfrm>
          <a:prstGeom prst="rect">
            <a:avLst/>
          </a:prstGeom>
        </p:spPr>
      </p:pic>
      <p:pic>
        <p:nvPicPr>
          <p:cNvPr id="2" name="Picture 3">
            <a:extLst>
              <a:ext uri="{FF2B5EF4-FFF2-40B4-BE49-F238E27FC236}">
                <a16:creationId xmlns:a16="http://schemas.microsoft.com/office/drawing/2014/main" id="{62E88428-0270-42BA-93D0-6AABB2A04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13" y="1331650"/>
            <a:ext cx="4086798" cy="2885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6015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>
            <a:extLst>
              <a:ext uri="{FF2B5EF4-FFF2-40B4-BE49-F238E27FC236}">
                <a16:creationId xmlns:a16="http://schemas.microsoft.com/office/drawing/2014/main" id="{7CCB8819-D44E-48CE-806F-E6940E37256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6" t="3203" r="1659" b="9097"/>
          <a:stretch/>
        </p:blipFill>
        <p:spPr bwMode="auto">
          <a:xfrm>
            <a:off x="6294269" y="2896340"/>
            <a:ext cx="5628442" cy="340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EB692086-6B50-4A56-A940-845BB9629E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785" y="1111990"/>
            <a:ext cx="6350000" cy="356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0544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99687" y="1899138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54161" y="1237473"/>
            <a:ext cx="2683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沁园春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36976" y="164054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8BE110F-6559-456B-B449-F01450FE58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8" t="2977" r="2589" b="13398"/>
          <a:stretch/>
        </p:blipFill>
        <p:spPr>
          <a:xfrm>
            <a:off x="3209277" y="2169545"/>
            <a:ext cx="5773445" cy="377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1349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181F156-083B-4D76-95B5-B3A473CCB3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1"/>
          <a:stretch/>
        </p:blipFill>
        <p:spPr>
          <a:xfrm>
            <a:off x="408373" y="1198485"/>
            <a:ext cx="5483289" cy="2840855"/>
          </a:xfrm>
          <a:prstGeom prst="rect">
            <a:avLst/>
          </a:prstGeom>
        </p:spPr>
      </p:pic>
      <p:sp>
        <p:nvSpPr>
          <p:cNvPr id="4" name="Text Box 3">
            <a:extLst>
              <a:ext uri="{FF2B5EF4-FFF2-40B4-BE49-F238E27FC236}">
                <a16:creationId xmlns:a16="http://schemas.microsoft.com/office/drawing/2014/main" id="{EA891DE9-683C-4716-8E00-DB0AC18A79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929" y="1459684"/>
            <a:ext cx="4341180" cy="4154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相信你是最严肃的诗人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屈指数算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一首气势磅礴的诗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调动了半个世纪的酝酿</a:t>
            </a:r>
          </a:p>
          <a:p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轻易不朗诵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天安门城楼上只那一句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便成了诗眼</a:t>
            </a:r>
          </a:p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嘹亮了东方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/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——《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诗人  领袖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1747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99687" y="1899138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399688" y="1254972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作业与期望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36976" y="164054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64562CA4-5E37-44B8-9C7A-CD8894382357}"/>
              </a:ext>
            </a:extLst>
          </p:cNvPr>
          <p:cNvSpPr txBox="1"/>
          <p:nvPr/>
        </p:nvSpPr>
        <p:spPr>
          <a:xfrm>
            <a:off x="2080769" y="2226143"/>
            <a:ext cx="8030461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小组合作，自主选择阅读毛泽东主席诗词。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2.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开展毛泽东主席诗词小专题研究，比如毛主席诗词里的秋天、长征路上的诗词、毛主席诗词里的用典与古代诗句化用、毛主席诗词里的常见意象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……</a:t>
            </a:r>
          </a:p>
          <a:p>
            <a:pPr lvl="0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3.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思考“我的青春之歌”，为单元主题活动作准备。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lnSpc>
                <a:spcPct val="150000"/>
              </a:lnSpc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4.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有感情地背诵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沁园春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长沙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华文楷体" panose="02010600040101010101" pitchFamily="2" charset="-122"/>
              <a:ea typeface="华文楷体" panose="0201060004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161558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诗人心路.MPG">
            <a:hlinkClick r:id="" action="ppaction://media"/>
            <a:extLst>
              <a:ext uri="{FF2B5EF4-FFF2-40B4-BE49-F238E27FC236}">
                <a16:creationId xmlns:a16="http://schemas.microsoft.com/office/drawing/2014/main" id="{318B2DC1-37BF-424E-9FD4-761CBB45EB36}"/>
              </a:ext>
            </a:extLst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967" y="1233996"/>
            <a:ext cx="5880066" cy="4810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320952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10000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8CDCE73A-5537-4299-9AD2-978A4A378E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1" t="1097" r="2754" b="3891"/>
          <a:stretch/>
        </p:blipFill>
        <p:spPr bwMode="auto">
          <a:xfrm>
            <a:off x="7226423" y="1020932"/>
            <a:ext cx="3622090" cy="513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1C9850C4-5762-4659-9DB2-113756A3BF14}"/>
              </a:ext>
            </a:extLst>
          </p:cNvPr>
          <p:cNvSpPr txBox="1"/>
          <p:nvPr/>
        </p:nvSpPr>
        <p:spPr>
          <a:xfrm>
            <a:off x="867736" y="1147061"/>
            <a:ext cx="5299285" cy="456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毛泽东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用他的思想，他的事业，他的诗词，营构了一个独特的世界。这是一个充满魅力的世界，也是一个举世瞩目的世界。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过去、现在、将来的人们，都想探究这个世界，都有必要认识这个世界。打开这个世界奥秘的窗口，其中之一就是毛泽东的诗词。</a:t>
            </a:r>
          </a:p>
        </p:txBody>
      </p:sp>
    </p:spTree>
    <p:extLst>
      <p:ext uri="{BB962C8B-B14F-4D97-AF65-F5344CB8AC3E}">
        <p14:creationId xmlns:p14="http://schemas.microsoft.com/office/powerpoint/2010/main" val="2955128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399687" y="1899138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754161" y="1237473"/>
            <a:ext cx="26836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沁园春</a:t>
            </a:r>
            <a:r>
              <a:rPr lang="en-US" altLang="zh-CN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长沙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36976" y="1640541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8BE110F-6559-456B-B449-F01450FE58A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88" t="2977" r="2589" b="13398"/>
          <a:stretch/>
        </p:blipFill>
        <p:spPr>
          <a:xfrm>
            <a:off x="3209277" y="2169545"/>
            <a:ext cx="5773445" cy="377494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46CC18-EE8A-4D9C-B9B2-7BA87DEAF6D1}"/>
              </a:ext>
            </a:extLst>
          </p:cNvPr>
          <p:cNvSpPr txBox="1"/>
          <p:nvPr/>
        </p:nvSpPr>
        <p:spPr>
          <a:xfrm>
            <a:off x="1349407" y="2922946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青年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29F405B-9416-4029-8F8A-1307EF03855C}"/>
              </a:ext>
            </a:extLst>
          </p:cNvPr>
          <p:cNvSpPr txBox="1"/>
          <p:nvPr/>
        </p:nvSpPr>
        <p:spPr>
          <a:xfrm>
            <a:off x="1349406" y="3981608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秋天</a:t>
            </a:r>
          </a:p>
        </p:txBody>
      </p:sp>
    </p:spTree>
    <p:extLst>
      <p:ext uri="{BB962C8B-B14F-4D97-AF65-F5344CB8AC3E}">
        <p14:creationId xmlns:p14="http://schemas.microsoft.com/office/powerpoint/2010/main" val="369434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317631" y="1012769"/>
            <a:ext cx="55567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任务一：初读课文  整体感知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F5FC075-FFFC-4385-9F58-4668E8569890}"/>
              </a:ext>
            </a:extLst>
          </p:cNvPr>
          <p:cNvSpPr txBox="1"/>
          <p:nvPr/>
        </p:nvSpPr>
        <p:spPr>
          <a:xfrm>
            <a:off x="6704120" y="2428387"/>
            <a:ext cx="4340497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请同学们默读课文，结合书下注解，整体感知诗歌内容，然后试着放声朗读课文。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EAA1261-1B65-487C-A4C2-00206421E9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24" r="12476"/>
          <a:stretch/>
        </p:blipFill>
        <p:spPr>
          <a:xfrm>
            <a:off x="437230" y="1606560"/>
            <a:ext cx="5995265" cy="44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3561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任务二：听名家朗读  走进文本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F5FC075-FFFC-4385-9F58-4668E8569890}"/>
              </a:ext>
            </a:extLst>
          </p:cNvPr>
          <p:cNvSpPr txBox="1"/>
          <p:nvPr/>
        </p:nvSpPr>
        <p:spPr>
          <a:xfrm>
            <a:off x="6901250" y="1915346"/>
            <a:ext cx="4340497" cy="336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请同学们聆听中央人民广播电台著名播音员方明老师朗诵的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沁园春</a:t>
            </a:r>
            <a:r>
              <a:rPr lang="en-US" altLang="zh-CN" sz="2400" dirty="0">
                <a:solidFill>
                  <a:prstClr val="black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•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长沙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，用圈点勾画的方法，标注朗诵重音，记录朗读中的情感变化，和自己的朗读方案作对比。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EAA1261-1B65-487C-A4C2-00206421E9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524" r="12476"/>
          <a:stretch/>
        </p:blipFill>
        <p:spPr>
          <a:xfrm>
            <a:off x="437230" y="1606560"/>
            <a:ext cx="5995265" cy="4496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2908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任务三：析开篇   入诗境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AF5FC075-FFFC-4385-9F58-4668E8569890}"/>
              </a:ext>
            </a:extLst>
          </p:cNvPr>
          <p:cNvSpPr txBox="1"/>
          <p:nvPr/>
        </p:nvSpPr>
        <p:spPr>
          <a:xfrm>
            <a:off x="5568282" y="2024224"/>
            <a:ext cx="4340497" cy="2809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请同学们试着将词的开篇恢复成现代汉语的语序。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比较诗歌的表述与现代汉语语序的表述有什么不同？哪一个更好？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910800" y="2481123"/>
            <a:ext cx="1769958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独立寒秋，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湘江北去，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橘子洲头。</a:t>
            </a:r>
          </a:p>
        </p:txBody>
      </p:sp>
    </p:spTree>
    <p:extLst>
      <p:ext uri="{BB962C8B-B14F-4D97-AF65-F5344CB8AC3E}">
        <p14:creationId xmlns:p14="http://schemas.microsoft.com/office/powerpoint/2010/main" val="494024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任务三：析开篇   入诗境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910800" y="2481123"/>
            <a:ext cx="1769958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独立寒秋，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湘江北去，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橘子洲头。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D7D1AF-0AB4-493A-975C-E96D3EC98AE7}"/>
              </a:ext>
            </a:extLst>
          </p:cNvPr>
          <p:cNvSpPr txBox="1"/>
          <p:nvPr/>
        </p:nvSpPr>
        <p:spPr>
          <a:xfrm>
            <a:off x="4651900" y="1997967"/>
            <a:ext cx="5850384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在一个寒冷的清秋佳日，“我”独自一人站在橘子洲头，望着奔腾不息的湘江水滚滚向北流去。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5D1528-D4C8-4B47-B004-22C950C145BA}"/>
              </a:ext>
            </a:extLst>
          </p:cNvPr>
          <p:cNvSpPr txBox="1"/>
          <p:nvPr/>
        </p:nvSpPr>
        <p:spPr>
          <a:xfrm>
            <a:off x="4651900" y="4138667"/>
            <a:ext cx="5850384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我站在高山之巅，望黄河滚滚奔向东南。惊涛澎湃，掀起万丈狂澜，浊流宛转，</a:t>
            </a: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结成九曲连环。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——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光未然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《</a:t>
            </a: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黄河颂</a:t>
            </a:r>
            <a:r>
              <a:rPr lang="en-US" altLang="zh-CN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》</a:t>
            </a:r>
            <a:endParaRPr lang="zh-CN" altLang="en-US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645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V="1">
            <a:off x="3434863" y="1579105"/>
            <a:ext cx="5556738" cy="23447"/>
          </a:xfrm>
          <a:prstGeom prst="line">
            <a:avLst/>
          </a:prstGeom>
          <a:ln w="12700">
            <a:solidFill>
              <a:srgbClr val="46D1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176949" y="1017777"/>
            <a:ext cx="60608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任务三：析开篇   入诗境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813534" y="1136947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/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46D1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9BF1EF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14FFF7A7-B527-462B-82F5-7174C87E1379}"/>
              </a:ext>
            </a:extLst>
          </p:cNvPr>
          <p:cNvSpPr txBox="1"/>
          <p:nvPr/>
        </p:nvSpPr>
        <p:spPr>
          <a:xfrm>
            <a:off x="1910800" y="2481123"/>
            <a:ext cx="1769958" cy="17015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独立寒秋，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湘江北去，</a:t>
            </a:r>
            <a:endParaRPr lang="en-US" altLang="zh-CN" sz="2400" dirty="0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橘子洲头。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5D1528-D4C8-4B47-B004-22C950C145BA}"/>
              </a:ext>
            </a:extLst>
          </p:cNvPr>
          <p:cNvSpPr txBox="1"/>
          <p:nvPr/>
        </p:nvSpPr>
        <p:spPr>
          <a:xfrm>
            <a:off x="4679391" y="3028676"/>
            <a:ext cx="99344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独立</a:t>
            </a:r>
          </a:p>
        </p:txBody>
      </p:sp>
      <p:sp>
        <p:nvSpPr>
          <p:cNvPr id="3" name="箭头: 右 2">
            <a:extLst>
              <a:ext uri="{FF2B5EF4-FFF2-40B4-BE49-F238E27FC236}">
                <a16:creationId xmlns:a16="http://schemas.microsoft.com/office/drawing/2014/main" id="{DB52198B-C18B-449B-BAAD-33791E889B75}"/>
              </a:ext>
            </a:extLst>
          </p:cNvPr>
          <p:cNvSpPr/>
          <p:nvPr/>
        </p:nvSpPr>
        <p:spPr>
          <a:xfrm>
            <a:off x="3755684" y="3151573"/>
            <a:ext cx="523783" cy="2774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B9E9AB6-D8F9-47AD-8C6D-A0B9F09C8370}"/>
              </a:ext>
            </a:extLst>
          </p:cNvPr>
          <p:cNvSpPr txBox="1"/>
          <p:nvPr/>
        </p:nvSpPr>
        <p:spPr>
          <a:xfrm>
            <a:off x="6996462" y="3028676"/>
            <a:ext cx="993440" cy="52322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寒秋</a:t>
            </a:r>
          </a:p>
        </p:txBody>
      </p:sp>
      <p:sp>
        <p:nvSpPr>
          <p:cNvPr id="12" name="箭头: 右 11">
            <a:extLst>
              <a:ext uri="{FF2B5EF4-FFF2-40B4-BE49-F238E27FC236}">
                <a16:creationId xmlns:a16="http://schemas.microsoft.com/office/drawing/2014/main" id="{68D72C9C-248B-47C4-BC80-684BE957BD4E}"/>
              </a:ext>
            </a:extLst>
          </p:cNvPr>
          <p:cNvSpPr/>
          <p:nvPr/>
        </p:nvSpPr>
        <p:spPr>
          <a:xfrm>
            <a:off x="6072755" y="3151573"/>
            <a:ext cx="523783" cy="2774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3DA25C-8759-4619-82CB-EE00233C5B8A}"/>
              </a:ext>
            </a:extLst>
          </p:cNvPr>
          <p:cNvSpPr txBox="1"/>
          <p:nvPr/>
        </p:nvSpPr>
        <p:spPr>
          <a:xfrm>
            <a:off x="8659309" y="2184343"/>
            <a:ext cx="240226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自古逢秋悲寂寥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695D345-91E6-4397-BFCE-4C2716C6992D}"/>
              </a:ext>
            </a:extLst>
          </p:cNvPr>
          <p:cNvSpPr txBox="1"/>
          <p:nvPr/>
        </p:nvSpPr>
        <p:spPr>
          <a:xfrm>
            <a:off x="8659309" y="4182679"/>
            <a:ext cx="2402268" cy="4616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400" dirty="0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我言秋日胜春朝</a:t>
            </a:r>
          </a:p>
        </p:txBody>
      </p:sp>
      <p:sp>
        <p:nvSpPr>
          <p:cNvPr id="18" name="箭头: 右 17">
            <a:extLst>
              <a:ext uri="{FF2B5EF4-FFF2-40B4-BE49-F238E27FC236}">
                <a16:creationId xmlns:a16="http://schemas.microsoft.com/office/drawing/2014/main" id="{3CFCD332-AAC2-42F6-9808-278948A9BDAD}"/>
              </a:ext>
            </a:extLst>
          </p:cNvPr>
          <p:cNvSpPr/>
          <p:nvPr/>
        </p:nvSpPr>
        <p:spPr>
          <a:xfrm rot="20152306">
            <a:off x="8023725" y="2576061"/>
            <a:ext cx="523783" cy="2774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箭头: 右 21">
            <a:extLst>
              <a:ext uri="{FF2B5EF4-FFF2-40B4-BE49-F238E27FC236}">
                <a16:creationId xmlns:a16="http://schemas.microsoft.com/office/drawing/2014/main" id="{8A24C5B7-D72C-486A-85B8-40E285043F7A}"/>
              </a:ext>
            </a:extLst>
          </p:cNvPr>
          <p:cNvSpPr/>
          <p:nvPr/>
        </p:nvSpPr>
        <p:spPr>
          <a:xfrm rot="1674529">
            <a:off x="8020349" y="3727083"/>
            <a:ext cx="523783" cy="2774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06928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" grpId="0" animBg="1"/>
      <p:bldP spid="11" grpId="0" animBg="1"/>
      <p:bldP spid="12" grpId="0" animBg="1"/>
      <p:bldP spid="14" grpId="0" animBg="1"/>
      <p:bldP spid="16" grpId="0" animBg="1"/>
      <p:bldP spid="18" grpId="0" animBg="1"/>
      <p:bldP spid="22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1414</Words>
  <Application>Microsoft Office PowerPoint</Application>
  <PresentationFormat>宽屏</PresentationFormat>
  <Paragraphs>166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0" baseType="lpstr">
      <vt:lpstr>等线</vt:lpstr>
      <vt:lpstr>黑体</vt:lpstr>
      <vt:lpstr>华文楷体</vt:lpstr>
      <vt:lpstr>楷体</vt:lpstr>
      <vt:lpstr>微软雅黑</vt:lpstr>
      <vt:lpstr>Arial</vt:lpstr>
      <vt:lpstr>Calibri</vt:lpstr>
      <vt:lpstr>Office 主题</vt:lpstr>
      <vt:lpstr>沁园春·长沙                                     ——激扬青春当拿云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圆 田</cp:lastModifiedBy>
  <cp:revision>126</cp:revision>
  <dcterms:created xsi:type="dcterms:W3CDTF">2020-02-05T11:17:56Z</dcterms:created>
  <dcterms:modified xsi:type="dcterms:W3CDTF">2020-08-14T04:58:18Z</dcterms:modified>
</cp:coreProperties>
</file>